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82" r:id="rId6"/>
    <p:sldId id="263" r:id="rId7"/>
    <p:sldId id="264" r:id="rId8"/>
    <p:sldId id="277" r:id="rId9"/>
    <p:sldId id="278" r:id="rId10"/>
    <p:sldId id="279" r:id="rId11"/>
    <p:sldId id="259" r:id="rId12"/>
    <p:sldId id="265" r:id="rId13"/>
    <p:sldId id="266" r:id="rId14"/>
    <p:sldId id="274" r:id="rId15"/>
    <p:sldId id="267" r:id="rId16"/>
    <p:sldId id="280" r:id="rId17"/>
    <p:sldId id="260" r:id="rId18"/>
    <p:sldId id="275" r:id="rId19"/>
    <p:sldId id="268" r:id="rId20"/>
    <p:sldId id="269" r:id="rId21"/>
    <p:sldId id="276" r:id="rId22"/>
    <p:sldId id="270" r:id="rId23"/>
    <p:sldId id="261" r:id="rId24"/>
    <p:sldId id="271" r:id="rId25"/>
    <p:sldId id="281" r:id="rId26"/>
    <p:sldId id="272" r:id="rId27"/>
    <p:sldId id="273" r:id="rId28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45"/>
    <p:restoredTop sz="92183"/>
  </p:normalViewPr>
  <p:slideViewPr>
    <p:cSldViewPr snapToGrid="0">
      <p:cViewPr varScale="1">
        <p:scale>
          <a:sx n="39" d="100"/>
          <a:sy n="39" d="100"/>
        </p:scale>
        <p:origin x="168" y="1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5295D-B844-16AC-FFD2-B0CDF039E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51DBCC-EF2F-9948-3107-7C6AC57E2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C397-23FB-ED3F-C772-323A20EF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7AB4-A732-804F-B807-EFE70FF5BA2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2B79C-5104-ABB9-3855-834E1ABC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9A4D-8B3A-7D7E-EDCE-D7E1BE12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911-9776-DE41-B1B8-CFD8489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856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8CC23-22FF-3BA4-6B4B-FF51E59D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E05F8-97A6-C131-9375-C4C0045B16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94C60-B953-BA20-39B8-5C197A32F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7AB4-A732-804F-B807-EFE70FF5BA2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CFAFE-F0E4-F998-E5C3-1F8A53CC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B4927-6DE3-EE49-80C6-73881D8B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911-9776-DE41-B1B8-CFD8489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40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35F679-4927-BB7E-4225-BAA510C1EC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0D2A4F-E265-D0BF-A3C3-B800B8FDF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AAFF5-EC2C-0485-A04C-C2F522BD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7AB4-A732-804F-B807-EFE70FF5BA2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7050F-D8EA-1518-EB96-6842A1BB6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3DFA48-6326-4187-B12F-AA0AE73C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911-9776-DE41-B1B8-CFD8489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56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4D2E-27F8-44D6-59F4-9ADCC84B1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013A-1B48-BD13-6270-E3F52E340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E42BD-FFE0-778A-6543-D21D6A6F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7AB4-A732-804F-B807-EFE70FF5BA2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55043-C057-66CD-BD1F-F43154FE4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BFF91-9B13-A2DD-7691-6B307514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911-9776-DE41-B1B8-CFD8489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B7D9-CE1E-B779-FC6F-30AF42F54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2D8E1-1A28-5D3E-5905-6A63C2CE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C5117-44C1-6AC2-C4B8-93FCD0F76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7AB4-A732-804F-B807-EFE70FF5BA2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72C64-A99F-5A4E-7173-5E951932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995F3-8055-88CC-10D1-41A64D903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911-9776-DE41-B1B8-CFD8489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377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F389B-94E5-F5D3-199C-34E043F2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ABB90-D6D3-580C-FE27-7D3C47E179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2B327-68AE-14A4-BB80-8865BE519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D9CA0-5538-D51B-75CF-D2027E816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7AB4-A732-804F-B807-EFE70FF5BA2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E9069E-C4DB-537B-F665-CB5D84265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F24DA-F85B-EB8E-EBCB-8D3561D6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911-9776-DE41-B1B8-CFD8489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27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91163-0C31-059E-52B8-E82F150B3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12C41-B5AA-38A8-E8E5-E7FF4B682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B9F460-0678-217C-4B2E-21775B586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E8918-F897-D46D-68CC-9BB688ED72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E725EB-8520-A039-8B71-7CDC67852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15F50-8731-94F5-5DC5-EF3401546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7AB4-A732-804F-B807-EFE70FF5BA2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ECDF6-C99C-ABD5-2737-F4C8EF20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AF7E5-1D5E-1875-0F96-FD4BB65ED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911-9776-DE41-B1B8-CFD8489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025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77F2-531B-EF71-AB42-C0831FDC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E419C-9814-7C4B-ED5A-4FDA158A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7AB4-A732-804F-B807-EFE70FF5BA2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4F731-FC4C-DABF-7DCE-F6BE0833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E9904-E86C-7F4F-2255-D81118EF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911-9776-DE41-B1B8-CFD8489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38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AB2DCC-91B9-1B6A-927A-2BA783B2C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7AB4-A732-804F-B807-EFE70FF5BA2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8ECE1F-E928-3F38-3EE4-0679ED56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55B9D-6D02-FB8C-6021-B9723FFD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911-9776-DE41-B1B8-CFD8489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86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F492E-44E3-9EF5-E291-FA957037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12A30-975D-57BD-A3B1-16575878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AEE11-E81F-6260-2907-767BF84EF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8203F-28E6-B15A-FF28-07FDCB73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7AB4-A732-804F-B807-EFE70FF5BA2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CE0F6-B50E-4D47-42E5-B7E8DDBC8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04CD3-975A-8D94-A053-D6C790BE0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911-9776-DE41-B1B8-CFD8489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4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E067-BBB6-3559-EA0C-3BBF99E8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BC495C-60BC-5E5A-7338-CD262E38B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1402DE-A520-E9C6-7685-0E0AA036C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5FE16-E308-35B6-55CD-11C901E0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7AB4-A732-804F-B807-EFE70FF5BA2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A2A67-2445-9035-9DB7-3DF04011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445BD2-6370-3207-F8C4-6EA3D3DA4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911-9776-DE41-B1B8-CFD8489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366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735D3E-380C-0376-D9F0-685344E31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7A4AFC-56E5-E190-E98A-11428A00E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48A4E-E35F-90FD-6331-3752696366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A7AB4-A732-804F-B807-EFE70FF5BA22}" type="datetimeFigureOut">
              <a:rPr lang="en-US" smtClean="0"/>
              <a:t>10/5/24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6FE0-F03F-6D53-C291-84422DF65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3F479-23AA-2C27-8896-422A5FEFE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1D911-9776-DE41-B1B8-CFD84892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EC12-7B03-B9E6-CE20-2D534FAC87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Wprowadzenie</a:t>
            </a:r>
            <a:r>
              <a:rPr lang="en-US" dirty="0"/>
              <a:t> do R </a:t>
            </a:r>
            <a:r>
              <a:rPr lang="en-US" dirty="0" err="1"/>
              <a:t>i</a:t>
            </a:r>
            <a:r>
              <a:rPr lang="en-US" dirty="0"/>
              <a:t> RStudio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48DF1F-E97A-6E97-8593-DC58EAE994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Analizy</a:t>
            </a:r>
            <a:r>
              <a:rPr lang="en-US" dirty="0"/>
              <a:t> </a:t>
            </a:r>
            <a:r>
              <a:rPr lang="en-US" dirty="0" err="1"/>
              <a:t>bioinformatyczne</a:t>
            </a:r>
            <a:r>
              <a:rPr lang="en-US" dirty="0"/>
              <a:t> w </a:t>
            </a:r>
            <a:r>
              <a:rPr lang="en-US" dirty="0" err="1"/>
              <a:t>badaniach</a:t>
            </a:r>
            <a:r>
              <a:rPr lang="en-US" dirty="0"/>
              <a:t> </a:t>
            </a:r>
            <a:r>
              <a:rPr lang="en-US" dirty="0" err="1"/>
              <a:t>genomowych</a:t>
            </a:r>
            <a:r>
              <a:rPr lang="en-US" dirty="0"/>
              <a:t> | </a:t>
            </a:r>
            <a:r>
              <a:rPr lang="en-US" dirty="0" err="1"/>
              <a:t>Ćwiczenia</a:t>
            </a:r>
            <a:r>
              <a:rPr lang="en-US" dirty="0"/>
              <a:t> 1</a:t>
            </a:r>
          </a:p>
          <a:p>
            <a:r>
              <a:rPr lang="en-US" dirty="0"/>
              <a:t>8.10.2024</a:t>
            </a:r>
          </a:p>
        </p:txBody>
      </p:sp>
    </p:spTree>
    <p:extLst>
      <p:ext uri="{BB962C8B-B14F-4D97-AF65-F5344CB8AC3E}">
        <p14:creationId xmlns:p14="http://schemas.microsoft.com/office/powerpoint/2010/main" val="3535432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07E180-84A2-842A-1DBE-BD855425F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4" y="1002233"/>
            <a:ext cx="6623051" cy="485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30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707B-3D5D-15D8-A5DB-B6F44F245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Podstawy</a:t>
            </a:r>
            <a:r>
              <a:rPr lang="en-US" dirty="0"/>
              <a:t> </a:t>
            </a:r>
            <a:r>
              <a:rPr lang="en-US" dirty="0" err="1"/>
              <a:t>języka</a:t>
            </a:r>
            <a:r>
              <a:rPr lang="en-US" dirty="0"/>
              <a:t>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D754F-802F-B4D5-15B2-E2B40CABE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28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B76D1-5EAB-4B44-2873-575D13F8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Składnia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języka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8781-B77A-59BD-7814-9B373522B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Komentarze</a:t>
            </a:r>
            <a:r>
              <a:rPr lang="en-US" dirty="0"/>
              <a:t> - #</a:t>
            </a:r>
          </a:p>
          <a:p>
            <a:endParaRPr lang="en-US" dirty="0"/>
          </a:p>
          <a:p>
            <a:r>
              <a:rPr lang="en-US" dirty="0" err="1"/>
              <a:t>Przypisywanie</a:t>
            </a:r>
            <a:r>
              <a:rPr lang="en-US" dirty="0"/>
              <a:t> </a:t>
            </a:r>
            <a:r>
              <a:rPr lang="en-US" dirty="0" err="1"/>
              <a:t>wartości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Wydzielanie</a:t>
            </a:r>
            <a:r>
              <a:rPr lang="en-US" dirty="0"/>
              <a:t> </a:t>
            </a:r>
            <a:r>
              <a:rPr lang="en-US" dirty="0" err="1"/>
              <a:t>podzbioru</a:t>
            </a:r>
            <a:r>
              <a:rPr lang="en-US" dirty="0"/>
              <a:t> ze </a:t>
            </a:r>
            <a:r>
              <a:rPr lang="en-US" dirty="0" err="1"/>
              <a:t>zbioru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- $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EECE79-C031-321D-E09C-9587AB37F350}"/>
              </a:ext>
            </a:extLst>
          </p:cNvPr>
          <p:cNvSpPr txBox="1"/>
          <p:nvPr/>
        </p:nvSpPr>
        <p:spPr>
          <a:xfrm>
            <a:off x="1171575" y="2357438"/>
            <a:ext cx="424338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#to jest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komentarz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E6B66-E73D-CA44-E9AA-5FB40905F80D}"/>
              </a:ext>
            </a:extLst>
          </p:cNvPr>
          <p:cNvSpPr txBox="1"/>
          <p:nvPr/>
        </p:nvSpPr>
        <p:spPr>
          <a:xfrm>
            <a:off x="1171575" y="3429000"/>
            <a:ext cx="4243388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1: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&lt;- 5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metoda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2: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00CFD-335B-E35A-00A1-9B53DFF62A7D}"/>
              </a:ext>
            </a:extLst>
          </p:cNvPr>
          <p:cNvSpPr txBox="1"/>
          <p:nvPr/>
        </p:nvSpPr>
        <p:spPr>
          <a:xfrm>
            <a:off x="1171575" y="5683625"/>
            <a:ext cx="424338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podzbior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zbior$podzbior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6729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29268-8DD9-C309-8ED3-2ADEF2B6B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w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A370-C783-A309-E189-F1B4D2075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Wektory</a:t>
            </a:r>
            <a:r>
              <a:rPr lang="en-US" dirty="0"/>
              <a:t> – </a:t>
            </a:r>
            <a:r>
              <a:rPr lang="en-US" dirty="0" err="1"/>
              <a:t>jednowymiarowe</a:t>
            </a:r>
            <a:r>
              <a:rPr lang="en-US" dirty="0"/>
              <a:t> </a:t>
            </a:r>
            <a:r>
              <a:rPr lang="en-US" dirty="0" err="1"/>
              <a:t>struktury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Macierze</a:t>
            </a:r>
            <a:r>
              <a:rPr lang="en-US" dirty="0"/>
              <a:t> – </a:t>
            </a:r>
            <a:r>
              <a:rPr lang="en-US" dirty="0" err="1"/>
              <a:t>dwuwymiarowe</a:t>
            </a:r>
            <a:r>
              <a:rPr lang="en-US" dirty="0"/>
              <a:t> </a:t>
            </a:r>
            <a:r>
              <a:rPr lang="en-US" dirty="0" err="1"/>
              <a:t>tablice</a:t>
            </a:r>
            <a:r>
              <a:rPr lang="en-US" dirty="0"/>
              <a:t> </a:t>
            </a:r>
            <a:r>
              <a:rPr lang="en-US" dirty="0" err="1"/>
              <a:t>jednego</a:t>
            </a:r>
            <a:r>
              <a:rPr lang="en-US" dirty="0"/>
              <a:t>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Ramki </a:t>
            </a:r>
            <a:r>
              <a:rPr lang="en-US" dirty="0" err="1"/>
              <a:t>danych</a:t>
            </a:r>
            <a:r>
              <a:rPr lang="en-US" dirty="0"/>
              <a:t> (data frames, </a:t>
            </a:r>
            <a:r>
              <a:rPr lang="en-US" dirty="0" err="1"/>
              <a:t>df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2B66E9-B8AD-C124-6416-545FAAE1C94B}"/>
              </a:ext>
            </a:extLst>
          </p:cNvPr>
          <p:cNvSpPr txBox="1"/>
          <p:nvPr/>
        </p:nvSpPr>
        <p:spPr>
          <a:xfrm>
            <a:off x="1171575" y="2357438"/>
            <a:ext cx="424338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liczby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c(1, 2, 3, 4, 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10CB68-BE28-8DFA-17AD-7EE52B28A550}"/>
              </a:ext>
            </a:extLst>
          </p:cNvPr>
          <p:cNvSpPr txBox="1"/>
          <p:nvPr/>
        </p:nvSpPr>
        <p:spPr>
          <a:xfrm>
            <a:off x="1171575" y="4001294"/>
            <a:ext cx="78867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macierz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matrix(1:9,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C60E0-B2A8-B939-91BE-1A5BCFB5CCBD}"/>
              </a:ext>
            </a:extLst>
          </p:cNvPr>
          <p:cNvSpPr txBox="1"/>
          <p:nvPr/>
        </p:nvSpPr>
        <p:spPr>
          <a:xfrm>
            <a:off x="1171575" y="5460484"/>
            <a:ext cx="7886700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ramka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imie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c(“Anna”, “Piotr”),</a:t>
            </a:r>
          </a:p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wiek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c(28, 34)</a:t>
            </a:r>
          </a:p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45555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B93E2-9EFE-7F72-0D1A-4D67AC662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256A-6829-FFF5-4C96-998D423A1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Typy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w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D11A9-023F-EA1D-E58D-DB63CF78E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Listy</a:t>
            </a:r>
            <a:r>
              <a:rPr lang="en-US" dirty="0"/>
              <a:t>: </a:t>
            </a:r>
            <a:r>
              <a:rPr lang="en-US" dirty="0" err="1"/>
              <a:t>kolekcje</a:t>
            </a:r>
            <a:r>
              <a:rPr lang="en-US" dirty="0"/>
              <a:t> </a:t>
            </a:r>
            <a:r>
              <a:rPr lang="en-US" dirty="0" err="1"/>
              <a:t>elementów</a:t>
            </a:r>
            <a:r>
              <a:rPr lang="en-US" dirty="0"/>
              <a:t> </a:t>
            </a:r>
            <a:r>
              <a:rPr lang="en-US" dirty="0" err="1"/>
              <a:t>różnych</a:t>
            </a:r>
            <a:r>
              <a:rPr lang="en-US" dirty="0"/>
              <a:t> </a:t>
            </a:r>
            <a:r>
              <a:rPr lang="en-US" dirty="0" err="1"/>
              <a:t>typów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Czynniki</a:t>
            </a:r>
            <a:r>
              <a:rPr lang="en-US" dirty="0"/>
              <a:t> (factors): </a:t>
            </a:r>
            <a:r>
              <a:rPr lang="en-US" dirty="0" err="1"/>
              <a:t>zmienna</a:t>
            </a:r>
            <a:r>
              <a:rPr lang="en-US" dirty="0"/>
              <a:t> </a:t>
            </a:r>
            <a:r>
              <a:rPr lang="en-US" dirty="0" err="1"/>
              <a:t>kategoryczna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48EE92-C481-542A-8DBA-E7AD5BD80512}"/>
              </a:ext>
            </a:extLst>
          </p:cNvPr>
          <p:cNvSpPr txBox="1"/>
          <p:nvPr/>
        </p:nvSpPr>
        <p:spPr>
          <a:xfrm>
            <a:off x="1171575" y="2357438"/>
            <a:ext cx="645795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list(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wektor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liczby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ramka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ramka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CF3D1E-9940-E98D-395A-FE3B8F883FAC}"/>
              </a:ext>
            </a:extLst>
          </p:cNvPr>
          <p:cNvSpPr txBox="1"/>
          <p:nvPr/>
        </p:nvSpPr>
        <p:spPr>
          <a:xfrm>
            <a:off x="1171575" y="4001294"/>
            <a:ext cx="7886700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czynniki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&lt;- factor(c(“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mały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duży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”, “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średni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3618479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258A4-915F-3A30-B9B0-E0DC09D7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Operatory </a:t>
            </a:r>
            <a:r>
              <a:rPr lang="en-US" dirty="0" err="1"/>
              <a:t>arytmetyczne</a:t>
            </a:r>
            <a:r>
              <a:rPr lang="en-US" dirty="0"/>
              <a:t>, </a:t>
            </a:r>
            <a:r>
              <a:rPr lang="en-US" dirty="0" err="1"/>
              <a:t>logiczne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relacyjne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B928-5B86-E31A-68F1-2C3DFB090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i="0" u="none" strike="noStrike" dirty="0" err="1">
                <a:solidFill>
                  <a:srgbClr val="000000"/>
                </a:solidFill>
                <a:effectLst/>
              </a:rPr>
              <a:t>Arytmetyczne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dirty="0"/>
              <a:t>+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dirty="0"/>
              <a:t>-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dirty="0"/>
              <a:t>*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dirty="0"/>
              <a:t>/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dirty="0"/>
              <a:t>^</a:t>
            </a:r>
          </a:p>
          <a:p>
            <a:pPr marL="0" indent="0">
              <a:buNone/>
            </a:pPr>
            <a:r>
              <a:rPr lang="en-GB" b="1" i="0" u="none" strike="noStrike" dirty="0" err="1">
                <a:solidFill>
                  <a:srgbClr val="000000"/>
                </a:solidFill>
                <a:effectLst/>
              </a:rPr>
              <a:t>Porównania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dirty="0"/>
              <a:t>==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dirty="0"/>
              <a:t>!=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dirty="0"/>
              <a:t>&lt;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dirty="0"/>
              <a:t>&gt;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dirty="0"/>
              <a:t>&lt;=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en-GB" dirty="0"/>
              <a:t>&gt;=</a:t>
            </a:r>
          </a:p>
          <a:p>
            <a:pPr marL="0" indent="0">
              <a:buNone/>
            </a:pPr>
            <a:r>
              <a:rPr lang="en-GB" b="1" i="0" u="none" strike="noStrike" dirty="0" err="1">
                <a:solidFill>
                  <a:srgbClr val="000000"/>
                </a:solidFill>
                <a:effectLst/>
              </a:rPr>
              <a:t>Logiczne</a:t>
            </a:r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: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</a:t>
            </a:r>
            <a:r>
              <a:rPr lang="en-GB" dirty="0"/>
              <a:t>&amp;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i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), </a:t>
            </a:r>
            <a:r>
              <a:rPr lang="en-GB" dirty="0"/>
              <a:t>|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lub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), </a:t>
            </a:r>
            <a:r>
              <a:rPr lang="en-GB" dirty="0"/>
              <a:t>!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 (</a:t>
            </a:r>
            <a:r>
              <a:rPr lang="en-GB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nie</a:t>
            </a:r>
            <a:r>
              <a:rPr lang="en-GB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</a:t>
            </a:r>
          </a:p>
          <a:p>
            <a:pPr marL="0" indent="0">
              <a:buNone/>
            </a:pPr>
            <a:r>
              <a:rPr lang="en-GB" b="1" dirty="0" err="1">
                <a:solidFill>
                  <a:srgbClr val="000000"/>
                </a:solidFill>
                <a:latin typeface="-webkit-standard"/>
              </a:rPr>
              <a:t>Warunkowe</a:t>
            </a:r>
            <a:r>
              <a:rPr lang="en-GB" b="1" dirty="0">
                <a:solidFill>
                  <a:srgbClr val="000000"/>
                </a:solidFill>
                <a:latin typeface="-webkit-standard"/>
              </a:rPr>
              <a:t>: 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if(condition) { expr } else { expr }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-webkit-standard"/>
              </a:rPr>
              <a:t>		</a:t>
            </a:r>
            <a:r>
              <a:rPr lang="en-GB" dirty="0" err="1">
                <a:solidFill>
                  <a:srgbClr val="000000"/>
                </a:solidFill>
                <a:latin typeface="-webkit-standard"/>
              </a:rPr>
              <a:t>ifelse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(test, yes, no)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-webkit-standard"/>
              </a:rPr>
              <a:t>		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any(x)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-webkit-standard"/>
              </a:rPr>
              <a:t>		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all(x)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latin typeface="-webkit-standard"/>
              </a:rPr>
              <a:t>		</a:t>
            </a:r>
            <a:r>
              <a:rPr lang="en-GB" dirty="0">
                <a:solidFill>
                  <a:srgbClr val="000000"/>
                </a:solidFill>
                <a:latin typeface="-webkit-standard"/>
              </a:rPr>
              <a:t>which(x)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3254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A3FF2-62F4-2EA1-C43A-A328DA2C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Podstawowe</a:t>
            </a:r>
            <a:r>
              <a:rPr lang="en-US" dirty="0"/>
              <a:t> </a:t>
            </a:r>
            <a:r>
              <a:rPr lang="en-US" dirty="0" err="1"/>
              <a:t>funkcje</a:t>
            </a:r>
            <a:r>
              <a:rPr lang="en-US" dirty="0"/>
              <a:t> (base)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4EEB-2535-64AA-019D-6134C0544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393141" cy="4351338"/>
          </a:xfrm>
        </p:spPr>
        <p:txBody>
          <a:bodyPr/>
          <a:lstStyle/>
          <a:p>
            <a:r>
              <a:rPr lang="en-US" dirty="0" err="1"/>
              <a:t>matematyczne</a:t>
            </a:r>
            <a:endParaRPr lang="en-US" dirty="0"/>
          </a:p>
          <a:p>
            <a:pPr lvl="1"/>
            <a:r>
              <a:rPr lang="en-US" dirty="0"/>
              <a:t>sqrt(x)</a:t>
            </a:r>
          </a:p>
          <a:p>
            <a:pPr lvl="1"/>
            <a:r>
              <a:rPr lang="en-US" dirty="0"/>
              <a:t>log10(x)</a:t>
            </a:r>
          </a:p>
          <a:p>
            <a:pPr lvl="1"/>
            <a:r>
              <a:rPr lang="en-US" dirty="0"/>
              <a:t>sin(x), cos(x), tan(x)</a:t>
            </a:r>
          </a:p>
          <a:p>
            <a:pPr lvl="1"/>
            <a:r>
              <a:rPr lang="en-US" dirty="0"/>
              <a:t>ceiling(x)</a:t>
            </a:r>
          </a:p>
          <a:p>
            <a:pPr lvl="1"/>
            <a:r>
              <a:rPr lang="en-US" dirty="0"/>
              <a:t>floor(x)</a:t>
            </a:r>
          </a:p>
          <a:p>
            <a:pPr lvl="1"/>
            <a:r>
              <a:rPr lang="en-US" dirty="0" err="1"/>
              <a:t>trunc</a:t>
            </a:r>
            <a:r>
              <a:rPr lang="en-US" dirty="0"/>
              <a:t>(x)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A1F253-AD06-6A94-1FFF-52BF3471D543}"/>
              </a:ext>
            </a:extLst>
          </p:cNvPr>
          <p:cNvSpPr txBox="1">
            <a:spLocks/>
          </p:cNvSpPr>
          <p:nvPr/>
        </p:nvSpPr>
        <p:spPr>
          <a:xfrm>
            <a:off x="4231341" y="1825994"/>
            <a:ext cx="33931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statystyczne</a:t>
            </a:r>
            <a:endParaRPr lang="en-US" dirty="0"/>
          </a:p>
          <a:p>
            <a:pPr lvl="1"/>
            <a:r>
              <a:rPr lang="en-US" dirty="0"/>
              <a:t>mean(x)</a:t>
            </a:r>
          </a:p>
          <a:p>
            <a:pPr lvl="1"/>
            <a:r>
              <a:rPr lang="en-US" dirty="0" err="1"/>
              <a:t>sd</a:t>
            </a:r>
            <a:r>
              <a:rPr lang="en-US" dirty="0"/>
              <a:t>(x)</a:t>
            </a:r>
          </a:p>
          <a:p>
            <a:pPr lvl="1"/>
            <a:r>
              <a:rPr lang="en-US" dirty="0"/>
              <a:t>min(x)</a:t>
            </a:r>
          </a:p>
          <a:p>
            <a:pPr lvl="1"/>
            <a:r>
              <a:rPr lang="en-US" dirty="0"/>
              <a:t>max(x)</a:t>
            </a:r>
          </a:p>
          <a:p>
            <a:pPr lvl="1"/>
            <a:r>
              <a:rPr lang="en-US" dirty="0"/>
              <a:t>range(x)</a:t>
            </a:r>
          </a:p>
          <a:p>
            <a:pPr lvl="1"/>
            <a:r>
              <a:rPr lang="en-US" dirty="0"/>
              <a:t>summary(x)</a:t>
            </a:r>
          </a:p>
          <a:p>
            <a:pPr lvl="1"/>
            <a:r>
              <a:rPr lang="en-US" dirty="0"/>
              <a:t>table(x)</a:t>
            </a:r>
          </a:p>
          <a:p>
            <a:pPr lvl="1"/>
            <a:r>
              <a:rPr lang="en-US" dirty="0" err="1"/>
              <a:t>cor</a:t>
            </a:r>
            <a:r>
              <a:rPr lang="en-US" dirty="0"/>
              <a:t>(x, y)</a:t>
            </a:r>
          </a:p>
          <a:p>
            <a:pPr lvl="1"/>
            <a:r>
              <a:rPr lang="en-US" dirty="0" err="1"/>
              <a:t>cov</a:t>
            </a:r>
            <a:r>
              <a:rPr lang="en-US" dirty="0"/>
              <a:t>(x, y)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9F6CC9-555E-2AC1-9700-19AE9E8F56BA}"/>
              </a:ext>
            </a:extLst>
          </p:cNvPr>
          <p:cNvSpPr txBox="1">
            <a:spLocks/>
          </p:cNvSpPr>
          <p:nvPr/>
        </p:nvSpPr>
        <p:spPr>
          <a:xfrm>
            <a:off x="7624482" y="1825625"/>
            <a:ext cx="33931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opisowe</a:t>
            </a:r>
            <a:endParaRPr lang="en-US" dirty="0"/>
          </a:p>
          <a:p>
            <a:pPr lvl="1"/>
            <a:r>
              <a:rPr lang="en-US" dirty="0"/>
              <a:t>sqrt(x)</a:t>
            </a:r>
          </a:p>
          <a:p>
            <a:pPr lvl="1"/>
            <a:r>
              <a:rPr lang="en-US" dirty="0"/>
              <a:t>log10(x)</a:t>
            </a:r>
          </a:p>
          <a:p>
            <a:pPr lvl="1"/>
            <a:r>
              <a:rPr lang="en-US" dirty="0"/>
              <a:t>sin(x), cos(x), tan(x)</a:t>
            </a:r>
          </a:p>
          <a:p>
            <a:pPr lvl="1"/>
            <a:r>
              <a:rPr lang="en-US" dirty="0"/>
              <a:t>ceiling(x)</a:t>
            </a:r>
          </a:p>
          <a:p>
            <a:pPr lvl="1"/>
            <a:r>
              <a:rPr lang="en-US" dirty="0"/>
              <a:t>floor(x)</a:t>
            </a:r>
          </a:p>
          <a:p>
            <a:pPr lvl="1"/>
            <a:r>
              <a:rPr lang="en-US" dirty="0" err="1"/>
              <a:t>trunc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804525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BB2CB-DFB9-AE51-37DA-F8277CB9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Wprowadzenie</a:t>
            </a:r>
            <a:r>
              <a:rPr lang="en-US" dirty="0"/>
              <a:t> do RStudio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9272E-3B42-B7C6-67F2-9B4BB0F1B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279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1C39BC-F894-B25C-16D9-0686BA3A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to jest 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EA5BC-80A1-F408-C418-380F0D0C4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Zintegrowane</a:t>
            </a:r>
            <a:r>
              <a:rPr lang="en-US" dirty="0"/>
              <a:t> </a:t>
            </a:r>
            <a:r>
              <a:rPr lang="en-US" dirty="0" err="1"/>
              <a:t>środowisko</a:t>
            </a:r>
            <a:r>
              <a:rPr lang="en-US" dirty="0"/>
              <a:t> </a:t>
            </a:r>
            <a:r>
              <a:rPr lang="en-US" dirty="0" err="1"/>
              <a:t>programistyczne</a:t>
            </a:r>
            <a:r>
              <a:rPr lang="en-US" dirty="0"/>
              <a:t> (Integrated Developer Environment, IDE) </a:t>
            </a:r>
            <a:r>
              <a:rPr lang="en-US" dirty="0" err="1"/>
              <a:t>dla</a:t>
            </a:r>
            <a:r>
              <a:rPr lang="en-US" dirty="0"/>
              <a:t> R</a:t>
            </a:r>
          </a:p>
          <a:p>
            <a:r>
              <a:rPr lang="en-US" dirty="0" err="1"/>
              <a:t>Ułatwia</a:t>
            </a:r>
            <a:r>
              <a:rPr lang="en-US" dirty="0"/>
              <a:t> </a:t>
            </a:r>
            <a:r>
              <a:rPr lang="en-US" dirty="0" err="1"/>
              <a:t>pisanie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, </a:t>
            </a:r>
            <a:r>
              <a:rPr lang="en-US" dirty="0" err="1"/>
              <a:t>zarządzanie</a:t>
            </a:r>
            <a:r>
              <a:rPr lang="en-US" dirty="0"/>
              <a:t> </a:t>
            </a:r>
            <a:r>
              <a:rPr lang="en-US" dirty="0" err="1"/>
              <a:t>projektami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wizualizację</a:t>
            </a:r>
            <a:r>
              <a:rPr lang="en-US" dirty="0"/>
              <a:t> </a:t>
            </a:r>
            <a:r>
              <a:rPr lang="en-US" dirty="0" err="1"/>
              <a:t>wyników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38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5F391-8EB7-1E6D-D57D-264B9EE22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Zalety</a:t>
            </a:r>
            <a:r>
              <a:rPr lang="en-US" dirty="0"/>
              <a:t> RStudio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6BCB5-AA23-1AAC-48F7-17BEBF20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1824"/>
            <a:ext cx="10515600" cy="3941764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Możliwość</a:t>
            </a:r>
            <a:r>
              <a:rPr lang="en-US" dirty="0"/>
              <a:t> </a:t>
            </a:r>
            <a:r>
              <a:rPr lang="en-US" dirty="0" err="1"/>
              <a:t>tworzenia</a:t>
            </a:r>
            <a:r>
              <a:rPr lang="en-US" dirty="0"/>
              <a:t> </a:t>
            </a:r>
            <a:r>
              <a:rPr lang="en-US" dirty="0" err="1"/>
              <a:t>projektów</a:t>
            </a:r>
            <a:endParaRPr lang="en-US" dirty="0"/>
          </a:p>
          <a:p>
            <a:r>
              <a:rPr lang="en-US" dirty="0" err="1"/>
              <a:t>Każda</a:t>
            </a:r>
            <a:r>
              <a:rPr lang="en-US" dirty="0"/>
              <a:t> </a:t>
            </a:r>
            <a:r>
              <a:rPr lang="en-US" dirty="0" err="1"/>
              <a:t>część</a:t>
            </a:r>
            <a:r>
              <a:rPr lang="en-US" dirty="0"/>
              <a:t> </a:t>
            </a:r>
            <a:r>
              <a:rPr lang="en-US" dirty="0" err="1"/>
              <a:t>składni</a:t>
            </a:r>
            <a:r>
              <a:rPr lang="en-US" dirty="0"/>
              <a:t> </a:t>
            </a:r>
            <a:r>
              <a:rPr lang="en-US" dirty="0" err="1"/>
              <a:t>widoczna</a:t>
            </a:r>
            <a:r>
              <a:rPr lang="en-US" dirty="0"/>
              <a:t> w </a:t>
            </a:r>
            <a:r>
              <a:rPr lang="en-US" dirty="0" err="1"/>
              <a:t>innym</a:t>
            </a:r>
            <a:r>
              <a:rPr lang="en-US" dirty="0"/>
              <a:t> </a:t>
            </a:r>
            <a:r>
              <a:rPr lang="en-US" dirty="0" err="1"/>
              <a:t>kolorze</a:t>
            </a:r>
            <a:endParaRPr lang="en-US" dirty="0"/>
          </a:p>
          <a:p>
            <a:r>
              <a:rPr lang="en-US" dirty="0" err="1"/>
              <a:t>Automatyczne</a:t>
            </a:r>
            <a:r>
              <a:rPr lang="en-US" dirty="0"/>
              <a:t> </a:t>
            </a:r>
            <a:r>
              <a:rPr lang="en-US" dirty="0" err="1"/>
              <a:t>uzupełnianie</a:t>
            </a:r>
            <a:r>
              <a:rPr lang="en-US" dirty="0"/>
              <a:t> </a:t>
            </a:r>
            <a:r>
              <a:rPr lang="en-US" dirty="0" err="1"/>
              <a:t>nawiasów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innych</a:t>
            </a:r>
            <a:r>
              <a:rPr lang="en-US" dirty="0"/>
              <a:t> </a:t>
            </a:r>
            <a:r>
              <a:rPr lang="en-US" dirty="0" err="1"/>
              <a:t>operatorów</a:t>
            </a:r>
            <a:endParaRPr lang="en-US" dirty="0"/>
          </a:p>
          <a:p>
            <a:r>
              <a:rPr lang="en-US" dirty="0" err="1"/>
              <a:t>Automatyczne</a:t>
            </a:r>
            <a:r>
              <a:rPr lang="en-US" dirty="0"/>
              <a:t> </a:t>
            </a:r>
            <a:r>
              <a:rPr lang="en-US" dirty="0" err="1"/>
              <a:t>debugowanie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 (sort of…)</a:t>
            </a:r>
          </a:p>
          <a:p>
            <a:r>
              <a:rPr lang="en-US" dirty="0" err="1"/>
              <a:t>Szybki</a:t>
            </a:r>
            <a:r>
              <a:rPr lang="en-US" dirty="0"/>
              <a:t> </a:t>
            </a:r>
            <a:r>
              <a:rPr lang="en-US" dirty="0" err="1"/>
              <a:t>podgląd</a:t>
            </a:r>
            <a:r>
              <a:rPr lang="en-US" dirty="0"/>
              <a:t> </a:t>
            </a:r>
            <a:r>
              <a:rPr lang="en-US" dirty="0" err="1"/>
              <a:t>wizualizacji</a:t>
            </a:r>
            <a:r>
              <a:rPr lang="en-US" dirty="0"/>
              <a:t> </a:t>
            </a:r>
            <a:r>
              <a:rPr lang="en-US" dirty="0" err="1"/>
              <a:t>wyników</a:t>
            </a:r>
            <a:endParaRPr lang="en-US" dirty="0"/>
          </a:p>
          <a:p>
            <a:r>
              <a:rPr lang="en-US" dirty="0" err="1"/>
              <a:t>Łatwe</a:t>
            </a:r>
            <a:r>
              <a:rPr lang="en-US" dirty="0"/>
              <a:t> </a:t>
            </a:r>
            <a:r>
              <a:rPr lang="en-US" dirty="0" err="1"/>
              <a:t>przemieszczanie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po </a:t>
            </a:r>
            <a:r>
              <a:rPr lang="en-US" dirty="0" err="1"/>
              <a:t>skrypcie</a:t>
            </a:r>
            <a:endParaRPr lang="en-US" dirty="0"/>
          </a:p>
          <a:p>
            <a:r>
              <a:rPr lang="en-US" dirty="0" err="1"/>
              <a:t>Brak</a:t>
            </a:r>
            <a:r>
              <a:rPr lang="en-US" dirty="0"/>
              <a:t> </a:t>
            </a:r>
            <a:r>
              <a:rPr lang="en-US" dirty="0" err="1"/>
              <a:t>konieczności</a:t>
            </a:r>
            <a:r>
              <a:rPr lang="en-US" dirty="0"/>
              <a:t> </a:t>
            </a:r>
            <a:r>
              <a:rPr lang="en-US" dirty="0" err="1"/>
              <a:t>znajomości</a:t>
            </a:r>
            <a:r>
              <a:rPr lang="en-US" dirty="0"/>
              <a:t> </a:t>
            </a:r>
            <a:r>
              <a:rPr lang="en-US" dirty="0" err="1"/>
              <a:t>pracy</a:t>
            </a:r>
            <a:r>
              <a:rPr lang="en-US" dirty="0"/>
              <a:t> w command line</a:t>
            </a:r>
          </a:p>
          <a:p>
            <a:r>
              <a:rPr lang="en-US" dirty="0" err="1"/>
              <a:t>Może</a:t>
            </a:r>
            <a:r>
              <a:rPr lang="en-US" dirty="0"/>
              <a:t> </a:t>
            </a:r>
            <a:r>
              <a:rPr lang="en-US" dirty="0" err="1"/>
              <a:t>służyć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IDE </a:t>
            </a:r>
            <a:r>
              <a:rPr lang="en-US" dirty="0" err="1"/>
              <a:t>również</a:t>
            </a:r>
            <a:r>
              <a:rPr lang="en-US" dirty="0"/>
              <a:t> do </a:t>
            </a:r>
            <a:r>
              <a:rPr lang="en-US" dirty="0" err="1"/>
              <a:t>innych</a:t>
            </a:r>
            <a:r>
              <a:rPr lang="en-US" dirty="0"/>
              <a:t> </a:t>
            </a:r>
            <a:r>
              <a:rPr lang="en-US" dirty="0" err="1"/>
              <a:t>języków</a:t>
            </a:r>
            <a:r>
              <a:rPr lang="en-US" dirty="0"/>
              <a:t> </a:t>
            </a:r>
            <a:r>
              <a:rPr lang="en-US" dirty="0" err="1"/>
              <a:t>programowania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08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40F43-F1A9-1383-2B8E-591AE0CC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</a:t>
            </a:r>
            <a:r>
              <a:rPr lang="en-US" dirty="0" err="1"/>
              <a:t>zajęć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39AC0-223A-5B3D-96E3-4D39AD42B6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1406" y="1739764"/>
            <a:ext cx="3394166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 1. </a:t>
            </a:r>
            <a:r>
              <a:rPr lang="en-US" b="1" dirty="0" err="1"/>
              <a:t>Część</a:t>
            </a:r>
            <a:r>
              <a:rPr lang="en-US" b="1" dirty="0"/>
              <a:t> </a:t>
            </a:r>
            <a:r>
              <a:rPr lang="en-US" b="1" dirty="0" err="1"/>
              <a:t>teoretyczna</a:t>
            </a:r>
            <a:endParaRPr lang="en-US" b="1" dirty="0"/>
          </a:p>
          <a:p>
            <a:r>
              <a:rPr lang="en-US" dirty="0" err="1"/>
              <a:t>Wprowadzenie</a:t>
            </a:r>
            <a:r>
              <a:rPr lang="en-US" dirty="0"/>
              <a:t> do R</a:t>
            </a:r>
          </a:p>
          <a:p>
            <a:r>
              <a:rPr lang="en-US" dirty="0" err="1"/>
              <a:t>Podstawy</a:t>
            </a:r>
            <a:r>
              <a:rPr lang="en-US" dirty="0"/>
              <a:t> </a:t>
            </a:r>
            <a:r>
              <a:rPr lang="en-US" dirty="0" err="1"/>
              <a:t>języka</a:t>
            </a:r>
            <a:r>
              <a:rPr lang="en-US" dirty="0"/>
              <a:t> R</a:t>
            </a:r>
          </a:p>
          <a:p>
            <a:r>
              <a:rPr lang="en-US" dirty="0" err="1"/>
              <a:t>Wprowadzenie</a:t>
            </a:r>
            <a:r>
              <a:rPr lang="en-US" dirty="0"/>
              <a:t> do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 err="1"/>
              <a:t>Pakiety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rozszerzenia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A2668-9618-EEB6-7E45-D5FE5E0F6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55572" y="1770199"/>
            <a:ext cx="3951514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Część</a:t>
            </a:r>
            <a:r>
              <a:rPr lang="en-US" b="1" dirty="0"/>
              <a:t> </a:t>
            </a:r>
            <a:r>
              <a:rPr lang="en-US" b="1" dirty="0" err="1"/>
              <a:t>praktyczna</a:t>
            </a:r>
            <a:r>
              <a:rPr lang="en-US" b="1" dirty="0"/>
              <a:t> A</a:t>
            </a:r>
          </a:p>
          <a:p>
            <a:r>
              <a:rPr lang="en-US" dirty="0" err="1"/>
              <a:t>Uruchomienie</a:t>
            </a:r>
            <a:r>
              <a:rPr lang="en-US" dirty="0"/>
              <a:t> </a:t>
            </a:r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konfiguracja</a:t>
            </a:r>
            <a:r>
              <a:rPr lang="en-US" dirty="0"/>
              <a:t> </a:t>
            </a:r>
            <a:r>
              <a:rPr lang="en-US" dirty="0" err="1"/>
              <a:t>środowiska</a:t>
            </a:r>
            <a:endParaRPr lang="en-US" dirty="0"/>
          </a:p>
          <a:p>
            <a:r>
              <a:rPr lang="en-US" dirty="0" err="1"/>
              <a:t>Podstawowe</a:t>
            </a:r>
            <a:r>
              <a:rPr lang="en-US" dirty="0"/>
              <a:t> </a:t>
            </a:r>
            <a:r>
              <a:rPr lang="en-US" dirty="0" err="1"/>
              <a:t>operacje</a:t>
            </a:r>
            <a:r>
              <a:rPr lang="en-US" dirty="0"/>
              <a:t> w R</a:t>
            </a:r>
          </a:p>
          <a:p>
            <a:r>
              <a:rPr lang="en-US" dirty="0" err="1"/>
              <a:t>Praca</a:t>
            </a:r>
            <a:r>
              <a:rPr lang="en-US" dirty="0"/>
              <a:t> z </a:t>
            </a:r>
            <a:r>
              <a:rPr lang="en-US" dirty="0" err="1"/>
              <a:t>ramkami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r>
              <a:rPr lang="en-US" dirty="0" err="1"/>
              <a:t>Tworzenie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uruchamianie</a:t>
            </a:r>
            <a:r>
              <a:rPr lang="en-US" dirty="0"/>
              <a:t> </a:t>
            </a:r>
            <a:r>
              <a:rPr lang="en-US" dirty="0" err="1"/>
              <a:t>skryptów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6FC099CF-6D55-3013-7FA1-BDDEE602FD44}"/>
              </a:ext>
            </a:extLst>
          </p:cNvPr>
          <p:cNvSpPr txBox="1">
            <a:spLocks/>
          </p:cNvSpPr>
          <p:nvPr/>
        </p:nvSpPr>
        <p:spPr>
          <a:xfrm>
            <a:off x="7800703" y="1770199"/>
            <a:ext cx="37555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3. </a:t>
            </a:r>
            <a:r>
              <a:rPr lang="en-US" b="1" dirty="0" err="1"/>
              <a:t>Część</a:t>
            </a:r>
            <a:r>
              <a:rPr lang="en-US" b="1" dirty="0"/>
              <a:t> </a:t>
            </a:r>
            <a:r>
              <a:rPr lang="en-US" b="1" dirty="0" err="1"/>
              <a:t>praktyczna</a:t>
            </a:r>
            <a:r>
              <a:rPr lang="en-US" b="1" dirty="0"/>
              <a:t> B</a:t>
            </a:r>
          </a:p>
          <a:p>
            <a:r>
              <a:rPr lang="en-US" dirty="0" err="1"/>
              <a:t>Importowanie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eksportowanie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r>
              <a:rPr lang="en-US" dirty="0" err="1"/>
              <a:t>Podstawowa</a:t>
            </a:r>
            <a:r>
              <a:rPr lang="en-US" dirty="0"/>
              <a:t> </a:t>
            </a:r>
            <a:r>
              <a:rPr lang="en-US" dirty="0" err="1"/>
              <a:t>analiza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r>
              <a:rPr lang="en-US" dirty="0" err="1"/>
              <a:t>Wizualizacja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r>
              <a:rPr lang="en-US" dirty="0" err="1"/>
              <a:t>Wprowadzenie</a:t>
            </a:r>
            <a:r>
              <a:rPr lang="en-US" dirty="0"/>
              <a:t> do </a:t>
            </a:r>
            <a:r>
              <a:rPr lang="en-US" dirty="0" err="1"/>
              <a:t>pakietów</a:t>
            </a:r>
            <a:r>
              <a:rPr lang="en-US" dirty="0"/>
              <a:t> </a:t>
            </a:r>
            <a:r>
              <a:rPr lang="en-US" dirty="0" err="1"/>
              <a:t>bioinformatycznych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524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D8C0E-65D7-21E2-89BC-C710A6DF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Interfejs</a:t>
            </a:r>
            <a:r>
              <a:rPr lang="en-US" dirty="0"/>
              <a:t> </a:t>
            </a:r>
            <a:r>
              <a:rPr lang="en-US" dirty="0" err="1"/>
              <a:t>użytkownika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0B624-7AAB-C162-75C0-6124F785A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Konsola</a:t>
            </a:r>
            <a:r>
              <a:rPr lang="en-US" dirty="0"/>
              <a:t> (Console): </a:t>
            </a:r>
            <a:r>
              <a:rPr lang="en-US" dirty="0" err="1"/>
              <a:t>miejsce</a:t>
            </a:r>
            <a:r>
              <a:rPr lang="en-US" dirty="0"/>
              <a:t> </a:t>
            </a:r>
            <a:r>
              <a:rPr lang="en-US" dirty="0" err="1"/>
              <a:t>wykonywania</a:t>
            </a:r>
            <a:r>
              <a:rPr lang="en-US" dirty="0"/>
              <a:t> </a:t>
            </a:r>
            <a:r>
              <a:rPr lang="en-US" dirty="0" err="1"/>
              <a:t>poleceń</a:t>
            </a:r>
            <a:r>
              <a:rPr lang="en-US" dirty="0"/>
              <a:t> w </a:t>
            </a:r>
            <a:r>
              <a:rPr lang="en-US" dirty="0" err="1"/>
              <a:t>czasie</a:t>
            </a:r>
            <a:r>
              <a:rPr lang="en-US" dirty="0"/>
              <a:t> </a:t>
            </a:r>
            <a:r>
              <a:rPr lang="en-US" dirty="0" err="1"/>
              <a:t>rzeczywistym</a:t>
            </a:r>
            <a:endParaRPr lang="en-US" dirty="0"/>
          </a:p>
          <a:p>
            <a:r>
              <a:rPr lang="en-US" dirty="0" err="1"/>
              <a:t>Edytor</a:t>
            </a:r>
            <a:r>
              <a:rPr lang="en-US" dirty="0"/>
              <a:t> </a:t>
            </a:r>
            <a:r>
              <a:rPr lang="en-US" dirty="0" err="1"/>
              <a:t>skryptów</a:t>
            </a:r>
            <a:r>
              <a:rPr lang="en-US" dirty="0"/>
              <a:t> (Source): </a:t>
            </a:r>
            <a:r>
              <a:rPr lang="en-US" dirty="0" err="1"/>
              <a:t>pisanie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edycja</a:t>
            </a:r>
            <a:r>
              <a:rPr lang="en-US" dirty="0"/>
              <a:t> </a:t>
            </a:r>
            <a:r>
              <a:rPr lang="en-US" dirty="0" err="1"/>
              <a:t>skryptów</a:t>
            </a:r>
            <a:r>
              <a:rPr lang="en-US" dirty="0"/>
              <a:t> R</a:t>
            </a:r>
          </a:p>
          <a:p>
            <a:r>
              <a:rPr lang="en-US" dirty="0" err="1"/>
              <a:t>Środowisko</a:t>
            </a:r>
            <a:r>
              <a:rPr lang="en-US" dirty="0"/>
              <a:t> </a:t>
            </a:r>
            <a:r>
              <a:rPr lang="en-US" dirty="0" err="1"/>
              <a:t>robocze</a:t>
            </a:r>
            <a:r>
              <a:rPr lang="en-US" dirty="0"/>
              <a:t> (Environment): </a:t>
            </a:r>
            <a:r>
              <a:rPr lang="en-US" dirty="0" err="1"/>
              <a:t>przegląd</a:t>
            </a:r>
            <a:r>
              <a:rPr lang="en-US" dirty="0"/>
              <a:t> </a:t>
            </a:r>
            <a:r>
              <a:rPr lang="en-US" dirty="0" err="1"/>
              <a:t>zmiennych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r>
              <a:rPr lang="en-US" dirty="0"/>
              <a:t>Panel </a:t>
            </a:r>
            <a:r>
              <a:rPr lang="en-US" dirty="0" err="1"/>
              <a:t>wyjściowy</a:t>
            </a:r>
            <a:r>
              <a:rPr lang="en-US" dirty="0"/>
              <a:t> (Plots, Files, Packages, Help): </a:t>
            </a:r>
            <a:r>
              <a:rPr lang="en-US" dirty="0" err="1"/>
              <a:t>wyświetlanie</a:t>
            </a:r>
            <a:r>
              <a:rPr lang="en-US" dirty="0"/>
              <a:t> </a:t>
            </a:r>
            <a:r>
              <a:rPr lang="en-US" dirty="0" err="1"/>
              <a:t>wykresów</a:t>
            </a:r>
            <a:r>
              <a:rPr lang="en-US" dirty="0"/>
              <a:t>, </a:t>
            </a:r>
            <a:r>
              <a:rPr lang="en-US" dirty="0" err="1"/>
              <a:t>zarządzanie</a:t>
            </a:r>
            <a:r>
              <a:rPr lang="en-US" dirty="0"/>
              <a:t> </a:t>
            </a:r>
            <a:r>
              <a:rPr lang="en-US" dirty="0" err="1"/>
              <a:t>plikami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pakietami</a:t>
            </a:r>
            <a:r>
              <a:rPr lang="en-US" dirty="0"/>
              <a:t>, </a:t>
            </a:r>
            <a:r>
              <a:rPr lang="en-US" dirty="0" err="1"/>
              <a:t>dostęp</a:t>
            </a:r>
            <a:r>
              <a:rPr lang="en-US" dirty="0"/>
              <a:t> do </a:t>
            </a:r>
            <a:r>
              <a:rPr lang="en-US" dirty="0" err="1"/>
              <a:t>pomocy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5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499929A-0A59-6F07-A6A6-9A5713BD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68"/>
          <a:stretch/>
        </p:blipFill>
        <p:spPr>
          <a:xfrm>
            <a:off x="0" y="1271"/>
            <a:ext cx="12192000" cy="685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31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3E5E5-FAAB-3215-9212-4E1FF2630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Personalizacja</a:t>
            </a:r>
            <a:r>
              <a:rPr lang="en-US" dirty="0"/>
              <a:t> </a:t>
            </a:r>
            <a:r>
              <a:rPr lang="en-US" dirty="0" err="1"/>
              <a:t>ustawień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korzystanie</a:t>
            </a:r>
            <a:r>
              <a:rPr lang="en-US" dirty="0"/>
              <a:t> z </a:t>
            </a:r>
            <a:r>
              <a:rPr lang="en-US" dirty="0" err="1"/>
              <a:t>pomocy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34287-57A9-E5E9-918D-5F8E35BA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możliwość</a:t>
            </a:r>
            <a:r>
              <a:rPr lang="en-US" dirty="0"/>
              <a:t> </a:t>
            </a:r>
            <a:r>
              <a:rPr lang="en-US" dirty="0" err="1"/>
              <a:t>zmiany</a:t>
            </a:r>
            <a:r>
              <a:rPr lang="en-US" dirty="0"/>
              <a:t> </a:t>
            </a:r>
            <a:r>
              <a:rPr lang="en-US" dirty="0" err="1"/>
              <a:t>tła</a:t>
            </a:r>
            <a:r>
              <a:rPr lang="en-US" dirty="0"/>
              <a:t>, </a:t>
            </a:r>
            <a:r>
              <a:rPr lang="en-US" dirty="0" err="1"/>
              <a:t>kolorów</a:t>
            </a:r>
            <a:r>
              <a:rPr lang="en-US" dirty="0"/>
              <a:t> </a:t>
            </a:r>
            <a:r>
              <a:rPr lang="en-US" dirty="0" err="1"/>
              <a:t>czcionek</a:t>
            </a:r>
            <a:r>
              <a:rPr lang="en-US" dirty="0"/>
              <a:t>, </a:t>
            </a:r>
            <a:r>
              <a:rPr lang="en-US" dirty="0" err="1"/>
              <a:t>wielkości</a:t>
            </a:r>
            <a:r>
              <a:rPr lang="en-US" dirty="0"/>
              <a:t> </a:t>
            </a:r>
            <a:r>
              <a:rPr lang="en-US" dirty="0" err="1"/>
              <a:t>poszczególnych</a:t>
            </a:r>
            <a:r>
              <a:rPr lang="en-US" dirty="0"/>
              <a:t> </a:t>
            </a:r>
            <a:r>
              <a:rPr lang="en-US" dirty="0" err="1"/>
              <a:t>okien</a:t>
            </a:r>
            <a:endParaRPr lang="en-US" dirty="0"/>
          </a:p>
          <a:p>
            <a:r>
              <a:rPr lang="en-US" dirty="0" err="1"/>
              <a:t>pakiet</a:t>
            </a:r>
            <a:r>
              <a:rPr lang="en-US" dirty="0"/>
              <a:t> ‘</a:t>
            </a:r>
            <a:r>
              <a:rPr lang="en-US" dirty="0" err="1"/>
              <a:t>learnr</a:t>
            </a:r>
            <a:r>
              <a:rPr lang="en-US" dirty="0"/>
              <a:t>’ -&gt; </a:t>
            </a:r>
            <a:r>
              <a:rPr lang="en-US" dirty="0" err="1"/>
              <a:t>specjalnie</a:t>
            </a:r>
            <a:r>
              <a:rPr lang="en-US" dirty="0"/>
              <a:t> do </a:t>
            </a:r>
            <a:r>
              <a:rPr lang="en-US" dirty="0" err="1"/>
              <a:t>nauki</a:t>
            </a:r>
            <a:r>
              <a:rPr lang="en-US" dirty="0"/>
              <a:t> R</a:t>
            </a:r>
          </a:p>
          <a:p>
            <a:r>
              <a:rPr lang="en-US" dirty="0" err="1"/>
              <a:t>zakładka</a:t>
            </a:r>
            <a:r>
              <a:rPr lang="en-US" dirty="0"/>
              <a:t> ’Help’ w </a:t>
            </a:r>
            <a:r>
              <a:rPr lang="en-US" dirty="0" err="1"/>
              <a:t>panelu</a:t>
            </a:r>
            <a:r>
              <a:rPr lang="en-US" dirty="0"/>
              <a:t> </a:t>
            </a:r>
            <a:r>
              <a:rPr lang="en-US" dirty="0" err="1"/>
              <a:t>wyjściowym</a:t>
            </a:r>
            <a:endParaRPr lang="en-US" dirty="0"/>
          </a:p>
          <a:p>
            <a:r>
              <a:rPr lang="en-US" dirty="0" err="1"/>
              <a:t>Skróty</a:t>
            </a:r>
            <a:r>
              <a:rPr lang="en-US" dirty="0"/>
              <a:t> </a:t>
            </a:r>
            <a:r>
              <a:rPr lang="en-US" dirty="0" err="1"/>
              <a:t>klawiszowe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493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5B61E-E245-C8C2-5F75-70F5951E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Pakiety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rozszerzenia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37883-CF8B-E8FB-2352-89A7C0A7BE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82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F9974-CD1D-B893-9581-853F6FB3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Instalacja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zarządzanie</a:t>
            </a:r>
            <a:r>
              <a:rPr lang="en-US" dirty="0"/>
              <a:t> </a:t>
            </a:r>
            <a:r>
              <a:rPr lang="en-US" dirty="0" err="1"/>
              <a:t>pakietami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0F3ADA-CC06-C7C4-9FB1-FC3A25A08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Instalacja</a:t>
            </a:r>
            <a:r>
              <a:rPr lang="en-US" dirty="0"/>
              <a:t> </a:t>
            </a:r>
            <a:r>
              <a:rPr lang="en-US" dirty="0" err="1"/>
              <a:t>pakietu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Ładowanie</a:t>
            </a:r>
            <a:r>
              <a:rPr lang="en-US" dirty="0"/>
              <a:t> </a:t>
            </a:r>
            <a:r>
              <a:rPr lang="en-US" dirty="0" err="1"/>
              <a:t>pakietu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err="1"/>
              <a:t>Można</a:t>
            </a:r>
            <a:r>
              <a:rPr lang="en-US" i="1" dirty="0"/>
              <a:t> to </a:t>
            </a:r>
            <a:r>
              <a:rPr lang="en-US" i="1" dirty="0" err="1"/>
              <a:t>też</a:t>
            </a:r>
            <a:r>
              <a:rPr lang="en-US" i="1" dirty="0"/>
              <a:t> </a:t>
            </a:r>
            <a:r>
              <a:rPr lang="en-US" i="1" dirty="0" err="1"/>
              <a:t>zrobić</a:t>
            </a:r>
            <a:r>
              <a:rPr lang="en-US" i="1" dirty="0"/>
              <a:t> </a:t>
            </a:r>
            <a:r>
              <a:rPr lang="en-US" i="1" dirty="0" err="1"/>
              <a:t>przez</a:t>
            </a:r>
            <a:r>
              <a:rPr lang="en-US" i="1" dirty="0"/>
              <a:t> panel </a:t>
            </a:r>
            <a:r>
              <a:rPr lang="en-US" i="1" dirty="0" err="1"/>
              <a:t>wyjściowy</a:t>
            </a:r>
            <a:r>
              <a:rPr lang="en-US" i="1" dirty="0"/>
              <a:t>, ale </a:t>
            </a:r>
            <a:r>
              <a:rPr lang="en-US" i="1" dirty="0" err="1"/>
              <a:t>lepiej</a:t>
            </a:r>
            <a:r>
              <a:rPr lang="en-US" i="1" dirty="0"/>
              <a:t> </a:t>
            </a:r>
            <a:r>
              <a:rPr lang="en-US" i="1" dirty="0" err="1"/>
              <a:t>się</a:t>
            </a:r>
            <a:r>
              <a:rPr lang="en-US" i="1" dirty="0"/>
              <a:t> </a:t>
            </a:r>
            <a:r>
              <a:rPr lang="en-US" i="1" dirty="0" err="1"/>
              <a:t>nie</a:t>
            </a:r>
            <a:r>
              <a:rPr lang="en-US" i="1" dirty="0"/>
              <a:t> </a:t>
            </a:r>
            <a:r>
              <a:rPr lang="en-US" i="1" dirty="0" err="1"/>
              <a:t>przyzwyczajać</a:t>
            </a:r>
            <a:r>
              <a:rPr lang="en-US" i="1" dirty="0"/>
              <a:t>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A5E13-6E9F-35B7-C007-FC53F44C6B3B}"/>
              </a:ext>
            </a:extLst>
          </p:cNvPr>
          <p:cNvSpPr txBox="1"/>
          <p:nvPr/>
        </p:nvSpPr>
        <p:spPr>
          <a:xfrm>
            <a:off x="1171575" y="2357438"/>
            <a:ext cx="4924426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nazwa_pakietu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8C6156-8E84-F412-A146-447476D27412}"/>
              </a:ext>
            </a:extLst>
          </p:cNvPr>
          <p:cNvSpPr txBox="1"/>
          <p:nvPr/>
        </p:nvSpPr>
        <p:spPr>
          <a:xfrm>
            <a:off x="1171575" y="4042014"/>
            <a:ext cx="4243388" cy="3693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nazwa_pakietu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15352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73D29-565A-67B0-2B95-894EF507E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Przykładowe </a:t>
            </a:r>
            <a:r>
              <a:rPr lang="en-US" dirty="0" err="1"/>
              <a:t>pakiety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CAB49-C967-DF5C-8B15-8EAD728D5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ggplot2: </a:t>
            </a:r>
            <a:r>
              <a:rPr lang="en-US" dirty="0" err="1"/>
              <a:t>najbardziej</a:t>
            </a:r>
            <a:r>
              <a:rPr lang="en-US" dirty="0"/>
              <a:t> </a:t>
            </a:r>
            <a:r>
              <a:rPr lang="en-US" dirty="0" err="1"/>
              <a:t>zaawansowany</a:t>
            </a:r>
            <a:r>
              <a:rPr lang="en-US" dirty="0"/>
              <a:t> </a:t>
            </a:r>
            <a:r>
              <a:rPr lang="en-US" dirty="0" err="1"/>
              <a:t>pakiet</a:t>
            </a:r>
            <a:r>
              <a:rPr lang="en-US" dirty="0"/>
              <a:t> do </a:t>
            </a:r>
            <a:r>
              <a:rPr lang="en-US" dirty="0" err="1"/>
              <a:t>wizualizacji</a:t>
            </a:r>
            <a:r>
              <a:rPr lang="en-US" dirty="0"/>
              <a:t> </a:t>
            </a:r>
            <a:r>
              <a:rPr lang="en-US" dirty="0" err="1"/>
              <a:t>danych</a:t>
            </a:r>
            <a:endParaRPr lang="en-US" dirty="0"/>
          </a:p>
          <a:p>
            <a:r>
              <a:rPr lang="en-US" b="1" dirty="0" err="1"/>
              <a:t>dplyr</a:t>
            </a:r>
            <a:r>
              <a:rPr lang="en-US" b="1" dirty="0"/>
              <a:t>: </a:t>
            </a:r>
            <a:r>
              <a:rPr lang="en-US" dirty="0" err="1"/>
              <a:t>manipulacja</a:t>
            </a:r>
            <a:r>
              <a:rPr lang="en-US" dirty="0"/>
              <a:t> </a:t>
            </a:r>
            <a:r>
              <a:rPr lang="en-US" dirty="0" err="1"/>
              <a:t>danymi</a:t>
            </a:r>
            <a:r>
              <a:rPr lang="en-US" dirty="0"/>
              <a:t>, </a:t>
            </a:r>
            <a:r>
              <a:rPr lang="en-US" dirty="0" err="1"/>
              <a:t>funkcja</a:t>
            </a:r>
            <a:r>
              <a:rPr lang="en-US" dirty="0"/>
              <a:t> pipe (%&gt;%)</a:t>
            </a:r>
          </a:p>
          <a:p>
            <a:r>
              <a:rPr lang="en-US" b="1" dirty="0" err="1"/>
              <a:t>knitr</a:t>
            </a:r>
            <a:r>
              <a:rPr lang="en-US" b="1" dirty="0"/>
              <a:t>, </a:t>
            </a:r>
            <a:r>
              <a:rPr lang="en-US" b="1" dirty="0" err="1"/>
              <a:t>rmarkdown</a:t>
            </a:r>
            <a:r>
              <a:rPr lang="en-US" b="1" dirty="0"/>
              <a:t>: </a:t>
            </a:r>
            <a:r>
              <a:rPr lang="en-US" dirty="0" err="1"/>
              <a:t>pozwala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połączenie</a:t>
            </a:r>
            <a:r>
              <a:rPr lang="en-US" dirty="0"/>
              <a:t> </a:t>
            </a:r>
            <a:r>
              <a:rPr lang="en-US" dirty="0" err="1"/>
              <a:t>kodu</a:t>
            </a:r>
            <a:r>
              <a:rPr lang="en-US" dirty="0"/>
              <a:t>, </a:t>
            </a:r>
            <a:r>
              <a:rPr lang="en-US" dirty="0" err="1"/>
              <a:t>wyników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opisu</a:t>
            </a:r>
            <a:r>
              <a:rPr lang="en-US" dirty="0"/>
              <a:t> w </a:t>
            </a:r>
            <a:r>
              <a:rPr lang="en-US" dirty="0" err="1"/>
              <a:t>jednym</a:t>
            </a:r>
            <a:r>
              <a:rPr lang="en-US" dirty="0"/>
              <a:t> </a:t>
            </a:r>
            <a:r>
              <a:rPr lang="en-US" dirty="0" err="1"/>
              <a:t>dokumencie</a:t>
            </a:r>
            <a:endParaRPr lang="en-US" dirty="0"/>
          </a:p>
          <a:p>
            <a:r>
              <a:rPr lang="en-US" b="1" dirty="0" err="1"/>
              <a:t>readxl</a:t>
            </a:r>
            <a:r>
              <a:rPr lang="en-US" b="1" dirty="0"/>
              <a:t>: </a:t>
            </a:r>
            <a:r>
              <a:rPr lang="en-US" dirty="0" err="1"/>
              <a:t>umożliwia</a:t>
            </a:r>
            <a:r>
              <a:rPr lang="en-US" dirty="0"/>
              <a:t> </a:t>
            </a:r>
            <a:r>
              <a:rPr lang="en-US" dirty="0" err="1"/>
              <a:t>wczytywanie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z </a:t>
            </a:r>
            <a:r>
              <a:rPr lang="en-US" dirty="0" err="1"/>
              <a:t>plików</a:t>
            </a:r>
            <a:r>
              <a:rPr lang="en-US" dirty="0"/>
              <a:t> Excel</a:t>
            </a:r>
          </a:p>
          <a:p>
            <a:r>
              <a:rPr lang="en-US" b="1" dirty="0" err="1"/>
              <a:t>plotly</a:t>
            </a:r>
            <a:r>
              <a:rPr lang="en-US" b="1" dirty="0"/>
              <a:t>: </a:t>
            </a:r>
            <a:r>
              <a:rPr lang="en-US" dirty="0" err="1"/>
              <a:t>interaktywne</a:t>
            </a:r>
            <a:r>
              <a:rPr lang="en-US" dirty="0"/>
              <a:t> </a:t>
            </a:r>
            <a:r>
              <a:rPr lang="en-US" dirty="0" err="1"/>
              <a:t>wykresy</a:t>
            </a:r>
            <a:endParaRPr lang="en-US" dirty="0"/>
          </a:p>
          <a:p>
            <a:r>
              <a:rPr lang="en-US" b="1" dirty="0"/>
              <a:t>Shiny: </a:t>
            </a:r>
            <a:r>
              <a:rPr lang="en-US" dirty="0" err="1"/>
              <a:t>interaktywne</a:t>
            </a:r>
            <a:r>
              <a:rPr lang="en-US" dirty="0"/>
              <a:t> </a:t>
            </a:r>
            <a:r>
              <a:rPr lang="en-US" dirty="0" err="1"/>
              <a:t>aplikacje</a:t>
            </a:r>
            <a:r>
              <a:rPr lang="en-US" dirty="0"/>
              <a:t> </a:t>
            </a:r>
            <a:r>
              <a:rPr lang="en-US" dirty="0" err="1"/>
              <a:t>internetowe</a:t>
            </a:r>
            <a:endParaRPr lang="en-US" dirty="0"/>
          </a:p>
          <a:p>
            <a:r>
              <a:rPr lang="en-US" b="1" dirty="0"/>
              <a:t>esquisse: </a:t>
            </a:r>
            <a:r>
              <a:rPr lang="en-US" dirty="0" err="1"/>
              <a:t>interfejs</a:t>
            </a:r>
            <a:r>
              <a:rPr lang="en-US" dirty="0"/>
              <a:t> </a:t>
            </a:r>
            <a:r>
              <a:rPr lang="en-US" dirty="0" err="1"/>
              <a:t>graficzny</a:t>
            </a:r>
            <a:r>
              <a:rPr lang="en-US" dirty="0"/>
              <a:t> </a:t>
            </a:r>
            <a:r>
              <a:rPr lang="en-US" dirty="0" err="1"/>
              <a:t>pozwalający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tworzenie</a:t>
            </a:r>
            <a:r>
              <a:rPr lang="en-US" dirty="0"/>
              <a:t> </a:t>
            </a:r>
            <a:r>
              <a:rPr lang="en-US" dirty="0" err="1"/>
              <a:t>wykresów</a:t>
            </a:r>
            <a:r>
              <a:rPr lang="en-US" dirty="0"/>
              <a:t> bez </a:t>
            </a:r>
            <a:r>
              <a:rPr lang="en-US" dirty="0" err="1"/>
              <a:t>znajomości</a:t>
            </a:r>
            <a:r>
              <a:rPr lang="en-US" dirty="0"/>
              <a:t> ggplot2</a:t>
            </a:r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868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688B9-561F-ED63-C6B1-AF86DAD9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Bioconductor: </a:t>
            </a:r>
            <a:r>
              <a:rPr lang="en-US" dirty="0" err="1"/>
              <a:t>pakiety</a:t>
            </a:r>
            <a:r>
              <a:rPr lang="en-US" dirty="0"/>
              <a:t> </a:t>
            </a:r>
            <a:r>
              <a:rPr lang="en-US" dirty="0" err="1"/>
              <a:t>bioinformatyczne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D426C-93F1-7B76-6018-85810A3E4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Pierwsza</a:t>
            </a:r>
            <a:r>
              <a:rPr lang="en-US" dirty="0"/>
              <a:t> </a:t>
            </a:r>
            <a:r>
              <a:rPr lang="en-US" dirty="0" err="1"/>
              <a:t>wersja</a:t>
            </a:r>
            <a:r>
              <a:rPr lang="en-US" dirty="0"/>
              <a:t> platformy </a:t>
            </a:r>
            <a:r>
              <a:rPr lang="en-US" dirty="0" err="1"/>
              <a:t>BioConductor</a:t>
            </a:r>
            <a:r>
              <a:rPr lang="en-US" dirty="0"/>
              <a:t> </a:t>
            </a:r>
            <a:r>
              <a:rPr lang="en-US" dirty="0" err="1"/>
              <a:t>powstała</a:t>
            </a:r>
            <a:r>
              <a:rPr lang="en-US" dirty="0"/>
              <a:t> w 2001 r., </a:t>
            </a:r>
            <a:r>
              <a:rPr lang="en-US" dirty="0" err="1"/>
              <a:t>zaraz</a:t>
            </a:r>
            <a:r>
              <a:rPr lang="en-US" dirty="0"/>
              <a:t> po </a:t>
            </a:r>
            <a:r>
              <a:rPr lang="en-US" dirty="0" err="1"/>
              <a:t>pierwszej</a:t>
            </a:r>
            <a:r>
              <a:rPr lang="en-US" dirty="0"/>
              <a:t> </a:t>
            </a:r>
            <a:r>
              <a:rPr lang="en-US" dirty="0" err="1"/>
              <a:t>stabilnej</a:t>
            </a:r>
            <a:r>
              <a:rPr lang="en-US" dirty="0"/>
              <a:t> </a:t>
            </a:r>
            <a:r>
              <a:rPr lang="en-US" dirty="0" err="1"/>
              <a:t>wersji</a:t>
            </a:r>
            <a:r>
              <a:rPr lang="en-US" dirty="0"/>
              <a:t> </a:t>
            </a:r>
            <a:r>
              <a:rPr lang="en-US" dirty="0" err="1"/>
              <a:t>języka</a:t>
            </a:r>
            <a:r>
              <a:rPr lang="en-US" dirty="0"/>
              <a:t> R</a:t>
            </a:r>
          </a:p>
          <a:p>
            <a:r>
              <a:rPr lang="en-US" dirty="0" err="1"/>
              <a:t>Oprócz</a:t>
            </a:r>
            <a:r>
              <a:rPr lang="en-US" dirty="0"/>
              <a:t> R </a:t>
            </a:r>
            <a:r>
              <a:rPr lang="en-US" dirty="0" err="1"/>
              <a:t>korzysta</a:t>
            </a:r>
            <a:r>
              <a:rPr lang="en-US" dirty="0"/>
              <a:t> </a:t>
            </a:r>
            <a:r>
              <a:rPr lang="en-US" dirty="0" err="1"/>
              <a:t>także</a:t>
            </a:r>
            <a:r>
              <a:rPr lang="en-US" dirty="0"/>
              <a:t> z </a:t>
            </a:r>
            <a:r>
              <a:rPr lang="en-US" dirty="0" err="1"/>
              <a:t>innych</a:t>
            </a:r>
            <a:r>
              <a:rPr lang="en-US" dirty="0"/>
              <a:t> </a:t>
            </a:r>
            <a:r>
              <a:rPr lang="en-US" dirty="0" err="1"/>
              <a:t>języków</a:t>
            </a:r>
            <a:r>
              <a:rPr lang="en-US" dirty="0"/>
              <a:t>, m. in. Python, C, Swift</a:t>
            </a:r>
          </a:p>
          <a:p>
            <a:r>
              <a:rPr lang="en-US" dirty="0" err="1"/>
              <a:t>Setki</a:t>
            </a:r>
            <a:r>
              <a:rPr lang="en-US" dirty="0"/>
              <a:t> </a:t>
            </a:r>
            <a:r>
              <a:rPr lang="en-US" dirty="0" err="1"/>
              <a:t>pakietów</a:t>
            </a:r>
            <a:r>
              <a:rPr lang="en-US" dirty="0"/>
              <a:t> do </a:t>
            </a:r>
            <a:r>
              <a:rPr lang="en-US" dirty="0" err="1"/>
              <a:t>analizy</a:t>
            </a:r>
            <a:r>
              <a:rPr lang="en-US" dirty="0"/>
              <a:t> </a:t>
            </a:r>
            <a:r>
              <a:rPr lang="en-US" dirty="0" err="1"/>
              <a:t>sekwencji</a:t>
            </a:r>
            <a:r>
              <a:rPr lang="en-US" dirty="0"/>
              <a:t>, mikromacierzy etc.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1F4E112-9BB8-9001-BBC4-0B038B8D0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295" y="4543978"/>
            <a:ext cx="4225409" cy="121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1933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BED63-57F7-0C55-B7EC-EBBF164E9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Koniec</a:t>
            </a:r>
            <a:r>
              <a:rPr lang="en-US" dirty="0"/>
              <a:t> </a:t>
            </a:r>
            <a:r>
              <a:rPr lang="en-US" dirty="0" err="1"/>
              <a:t>teorii</a:t>
            </a:r>
            <a:r>
              <a:rPr lang="en-US" dirty="0"/>
              <a:t>! </a:t>
            </a:r>
            <a:r>
              <a:rPr lang="en-US" dirty="0" err="1"/>
              <a:t>Pytania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94070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DD1533-BB83-D93F-B554-F7440AC9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Wprowadzenie</a:t>
            </a:r>
            <a:r>
              <a:rPr lang="en-US" dirty="0"/>
              <a:t> do 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EF28BD5-4538-7D3D-3944-B6E2EED78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3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84878-0106-7CA9-A056-9FEB2715D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Historia i rozwój języka R</a:t>
            </a:r>
          </a:p>
        </p:txBody>
      </p:sp>
      <p:pic>
        <p:nvPicPr>
          <p:cNvPr id="1026" name="Picture 2" descr="Timeline of R history with selected milestones. | Download Scientific  Diagram">
            <a:extLst>
              <a:ext uri="{FF2B5EF4-FFF2-40B4-BE49-F238E27FC236}">
                <a16:creationId xmlns:a16="http://schemas.microsoft.com/office/drawing/2014/main" id="{195F9BD7-8620-4061-C6E4-94C93E1A3F9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9175" y="154995"/>
            <a:ext cx="4370797" cy="6548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626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EA75-917F-1C49-8ED5-BB4301966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Filozofia</a:t>
            </a:r>
            <a:r>
              <a:rPr lang="en-US" dirty="0"/>
              <a:t>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8561-734F-3569-CE5D-3A98045E6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rozwijany</a:t>
            </a:r>
            <a:r>
              <a:rPr lang="en-US" dirty="0"/>
              <a:t> </a:t>
            </a:r>
            <a:r>
              <a:rPr lang="en-US" dirty="0" err="1"/>
              <a:t>przez</a:t>
            </a:r>
            <a:r>
              <a:rPr lang="en-US" dirty="0"/>
              <a:t> </a:t>
            </a:r>
            <a:r>
              <a:rPr lang="en-US" dirty="0" err="1"/>
              <a:t>społeczność</a:t>
            </a:r>
            <a:endParaRPr lang="en-US" dirty="0"/>
          </a:p>
          <a:p>
            <a:r>
              <a:rPr lang="en-US" dirty="0" err="1"/>
              <a:t>wszystko</a:t>
            </a:r>
            <a:r>
              <a:rPr lang="en-US" dirty="0"/>
              <a:t> w </a:t>
            </a:r>
            <a:r>
              <a:rPr lang="en-US" dirty="0" err="1"/>
              <a:t>otwartym</a:t>
            </a:r>
            <a:r>
              <a:rPr lang="en-US" dirty="0"/>
              <a:t> </a:t>
            </a:r>
            <a:r>
              <a:rPr lang="en-US" dirty="0" err="1"/>
              <a:t>dostępie</a:t>
            </a:r>
            <a:endParaRPr lang="en-US" dirty="0"/>
          </a:p>
          <a:p>
            <a:r>
              <a:rPr lang="en-US" dirty="0" err="1"/>
              <a:t>nastawienie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wykorzystanie</a:t>
            </a:r>
            <a:r>
              <a:rPr lang="en-US" dirty="0"/>
              <a:t> </a:t>
            </a:r>
            <a:r>
              <a:rPr lang="en-US" dirty="0" err="1"/>
              <a:t>niekomercyjne</a:t>
            </a:r>
            <a:r>
              <a:rPr lang="en-US" dirty="0"/>
              <a:t> (</a:t>
            </a:r>
            <a:r>
              <a:rPr lang="en-US" dirty="0" err="1"/>
              <a:t>badania</a:t>
            </a:r>
            <a:r>
              <a:rPr lang="en-US" dirty="0"/>
              <a:t> </a:t>
            </a:r>
            <a:r>
              <a:rPr lang="en-US" dirty="0" err="1"/>
              <a:t>naukowe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6584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BA43-739E-E3CD-AE4C-FD9FD4146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Zastosowania</a:t>
            </a:r>
            <a:r>
              <a:rPr lang="en-US" dirty="0"/>
              <a:t> R w </a:t>
            </a:r>
            <a:r>
              <a:rPr lang="en-US" dirty="0" err="1"/>
              <a:t>bioinformatyce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badaniach</a:t>
            </a:r>
            <a:r>
              <a:rPr lang="en-US" dirty="0"/>
              <a:t> </a:t>
            </a:r>
            <a:r>
              <a:rPr lang="en-US" dirty="0" err="1"/>
              <a:t>genomowych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4646B-756D-DF7B-AD64-47B40A92C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Analiza </a:t>
            </a:r>
            <a:r>
              <a:rPr lang="en-US" dirty="0" err="1"/>
              <a:t>sekwencji</a:t>
            </a:r>
            <a:r>
              <a:rPr lang="en-US" dirty="0"/>
              <a:t> </a:t>
            </a:r>
            <a:r>
              <a:rPr lang="en-US" dirty="0" err="1"/>
              <a:t>genomowych</a:t>
            </a:r>
            <a:endParaRPr lang="en-US" dirty="0"/>
          </a:p>
          <a:p>
            <a:r>
              <a:rPr lang="en-US" dirty="0" err="1"/>
              <a:t>Przetwarzanie</a:t>
            </a:r>
            <a:r>
              <a:rPr lang="en-US" dirty="0"/>
              <a:t> </a:t>
            </a:r>
            <a:r>
              <a:rPr lang="en-US" dirty="0" err="1"/>
              <a:t>danych</a:t>
            </a:r>
            <a:r>
              <a:rPr lang="en-US" dirty="0"/>
              <a:t> z mikromacierzy </a:t>
            </a:r>
            <a:r>
              <a:rPr lang="en-US" dirty="0" err="1"/>
              <a:t>i</a:t>
            </a:r>
            <a:r>
              <a:rPr lang="en-US" dirty="0"/>
              <a:t> NGS (Next-Generation Sequencing)</a:t>
            </a:r>
          </a:p>
          <a:p>
            <a:r>
              <a:rPr lang="en-US" dirty="0" err="1"/>
              <a:t>Wizualizacja</a:t>
            </a:r>
            <a:r>
              <a:rPr lang="en-US" dirty="0"/>
              <a:t> </a:t>
            </a:r>
            <a:r>
              <a:rPr lang="en-US" dirty="0" err="1"/>
              <a:t>wyników</a:t>
            </a:r>
            <a:r>
              <a:rPr lang="en-US" dirty="0"/>
              <a:t> </a:t>
            </a:r>
            <a:r>
              <a:rPr lang="en-US" dirty="0" err="1"/>
              <a:t>analiz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765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4EDC-BA09-1E2F-AC76-22F85E7BE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Wykorzystanie</a:t>
            </a:r>
            <a:r>
              <a:rPr lang="en-US" dirty="0"/>
              <a:t> R w </a:t>
            </a:r>
            <a:r>
              <a:rPr lang="en-US" dirty="0" err="1"/>
              <a:t>badaniach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projektach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86B291-2B5C-7CE9-DD64-208291274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ENCODE</a:t>
            </a:r>
          </a:p>
          <a:p>
            <a:r>
              <a:rPr lang="en-US" sz="3200" dirty="0"/>
              <a:t>1000 Genomes</a:t>
            </a:r>
          </a:p>
          <a:p>
            <a:r>
              <a:rPr lang="en-US" sz="3200" dirty="0" err="1"/>
              <a:t>GTEx</a:t>
            </a:r>
            <a:endParaRPr 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538092-16BE-5E1F-AF95-41BBE219E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2534" y="3429000"/>
            <a:ext cx="2386932" cy="2386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2A493C-B939-CCB8-B59E-19B3D2FE0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167" y="1954297"/>
            <a:ext cx="2386932" cy="2386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2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C4E4D7-962A-CF95-753A-252D0C509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Wizualizacja danych genomowych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85E932-6B27-FE00-6D6D-910DF57E0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1178" y="643466"/>
            <a:ext cx="6052976" cy="5568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27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AEC436-F374-AAE5-6700-BE0A84FF9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548" y="643466"/>
            <a:ext cx="709690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96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796</Words>
  <Application>Microsoft Macintosh PowerPoint</Application>
  <PresentationFormat>Widescreen</PresentationFormat>
  <Paragraphs>152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-webkit-standard</vt:lpstr>
      <vt:lpstr>Aptos</vt:lpstr>
      <vt:lpstr>Aptos Display</vt:lpstr>
      <vt:lpstr>Arial</vt:lpstr>
      <vt:lpstr>Courier New</vt:lpstr>
      <vt:lpstr>Office Theme</vt:lpstr>
      <vt:lpstr>Wprowadzenie do R i RStudio</vt:lpstr>
      <vt:lpstr>Plan zajęć</vt:lpstr>
      <vt:lpstr>Wprowadzenie do R</vt:lpstr>
      <vt:lpstr>Historia i rozwój języka R</vt:lpstr>
      <vt:lpstr>Filozofia R</vt:lpstr>
      <vt:lpstr>Zastosowania R w bioinformatyce i badaniach genomowych</vt:lpstr>
      <vt:lpstr>Wykorzystanie R w badaniach i projektach</vt:lpstr>
      <vt:lpstr>Wizualizacja danych genomowych</vt:lpstr>
      <vt:lpstr>PowerPoint Presentation</vt:lpstr>
      <vt:lpstr>PowerPoint Presentation</vt:lpstr>
      <vt:lpstr>Podstawy języka R</vt:lpstr>
      <vt:lpstr>Składnia i struktura języka</vt:lpstr>
      <vt:lpstr>Typy danych w R</vt:lpstr>
      <vt:lpstr>Typy danych w R</vt:lpstr>
      <vt:lpstr>Operatory arytmetyczne, logiczne i relacyjne</vt:lpstr>
      <vt:lpstr>Podstawowe funkcje (base)</vt:lpstr>
      <vt:lpstr>Wprowadzenie do RStudio</vt:lpstr>
      <vt:lpstr>Co to jest Rstudio?</vt:lpstr>
      <vt:lpstr>Zalety RStudio</vt:lpstr>
      <vt:lpstr>Interfejs użytkownika</vt:lpstr>
      <vt:lpstr>PowerPoint Presentation</vt:lpstr>
      <vt:lpstr>Personalizacja ustawień i korzystanie z pomocy</vt:lpstr>
      <vt:lpstr>Pakiety i rozszerzenia</vt:lpstr>
      <vt:lpstr>Instalacja i zarządzanie pakietami</vt:lpstr>
      <vt:lpstr>Przykładowe pakiety</vt:lpstr>
      <vt:lpstr>Bioconductor: pakiety bioinformatyczne</vt:lpstr>
      <vt:lpstr>Koniec teorii! Pytania?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Weronika Klecel</dc:creator>
  <cp:lastModifiedBy>Weronika Klecel</cp:lastModifiedBy>
  <cp:revision>3</cp:revision>
  <dcterms:created xsi:type="dcterms:W3CDTF">2024-10-04T11:27:14Z</dcterms:created>
  <dcterms:modified xsi:type="dcterms:W3CDTF">2024-10-05T11:56:11Z</dcterms:modified>
</cp:coreProperties>
</file>