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D2DEEF"/>
    <a:srgbClr val="EAEFF7"/>
    <a:srgbClr val="FFFF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3716" autoAdjust="0"/>
  </p:normalViewPr>
  <p:slideViewPr>
    <p:cSldViewPr snapToGrid="0">
      <p:cViewPr varScale="1">
        <p:scale>
          <a:sx n="76" d="100"/>
          <a:sy n="76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6DB42-C6D7-4789-B0BB-07DCBB39F888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9D76E-A64E-4E76-9443-DB77B737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9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A765-EDDA-4D10-951B-E4A06F0BC47C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3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3BA-BED9-4C08-BFF9-DB5BE1F267CB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AC5E-43C0-4CDD-9AE3-23DDB4608656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9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68B-E33B-435E-B30A-5F88C5D2A5E2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0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788B-343E-4A9B-871A-BD98918A5CC7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020-F3AB-42C0-B1C2-EB9B753CD77E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E781-0183-4573-81BD-49277AE972EE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7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FD3A-EB15-4596-BCF0-52069227AD83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1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8C60-4A45-4DFA-9A7C-595ED431471F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257B-A875-4B86-BC8D-A28EB583D373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1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559-D14C-43DB-A7E8-0A63D9894EF5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1E5A-5E0E-4E24-8AC6-3E0806A48AE7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2A45-47C0-45EB-8032-AC3453E5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5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88274"/>
            <a:ext cx="9144000" cy="2599509"/>
          </a:xfrm>
        </p:spPr>
        <p:txBody>
          <a:bodyPr>
            <a:normAutofit/>
          </a:bodyPr>
          <a:lstStyle/>
          <a:p>
            <a:r>
              <a:rPr lang="en-US" altLang="zh-CN"/>
              <a:t>SpaCE2022 </a:t>
            </a:r>
            <a:r>
              <a:rPr lang="zh-CN" altLang="en-US"/>
              <a:t>标注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3600"/>
              <a:t>—— task3 </a:t>
            </a:r>
            <a:r>
              <a:rPr lang="zh-CN" altLang="en-US" sz="3600"/>
              <a:t>空间信息标注示例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5944"/>
            <a:ext cx="9144000" cy="2201176"/>
          </a:xfrm>
        </p:spPr>
        <p:txBody>
          <a:bodyPr>
            <a:normAutofit lnSpcReduction="1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詹卫东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北京大学中文系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zwd@pku.edu.cn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0" y="297228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/>
              <a:t>本项目得到国家科技创新2030“新一代人工智能”重大项目——“以自然语言为核心的语义理解理论、模型与方法”（项目号：2020AAA0106701）支持。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0194DA-3EA4-4631-A365-022B44BB78A9}"/>
              </a:ext>
            </a:extLst>
          </p:cNvPr>
          <p:cNvSpPr txBox="1"/>
          <p:nvPr/>
        </p:nvSpPr>
        <p:spPr>
          <a:xfrm>
            <a:off x="3047172" y="354219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https://2030nlp.github.io/Sp22AnnoOL/menu</a:t>
            </a:r>
          </a:p>
        </p:txBody>
      </p:sp>
    </p:spTree>
    <p:extLst>
      <p:ext uri="{BB962C8B-B14F-4D97-AF65-F5344CB8AC3E}">
        <p14:creationId xmlns:p14="http://schemas.microsoft.com/office/powerpoint/2010/main" val="210865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2466755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Q  &amp;  A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0" y="350232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zwd@pku.edu.cn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260892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https://2030nlp.github.io/Sp22AnnoOL/menu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1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5413954" y="4006982"/>
            <a:ext cx="4347266" cy="2081091"/>
            <a:chOff x="5413954" y="4006982"/>
            <a:chExt cx="4347266" cy="2081091"/>
          </a:xfrm>
        </p:grpSpPr>
        <p:sp>
          <p:nvSpPr>
            <p:cNvPr id="37" name="矩形 36"/>
            <p:cNvSpPr/>
            <p:nvPr/>
          </p:nvSpPr>
          <p:spPr>
            <a:xfrm>
              <a:off x="7920990" y="4006982"/>
              <a:ext cx="1840230" cy="3679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8323342" y="4539408"/>
              <a:ext cx="649208" cy="3693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413954" y="5186315"/>
              <a:ext cx="1840230" cy="3679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816306" y="5718741"/>
              <a:ext cx="64920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42672" y="5169546"/>
            <a:ext cx="1023588" cy="955718"/>
            <a:chOff x="5489407" y="3949212"/>
            <a:chExt cx="808523" cy="955718"/>
          </a:xfrm>
        </p:grpSpPr>
        <p:sp>
          <p:nvSpPr>
            <p:cNvPr id="32" name="矩形 31"/>
            <p:cNvSpPr/>
            <p:nvPr/>
          </p:nvSpPr>
          <p:spPr>
            <a:xfrm>
              <a:off x="5489407" y="396064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028118" y="3949212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623661" y="4535598"/>
              <a:ext cx="67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方向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42057" y="3964451"/>
            <a:ext cx="1482893" cy="936669"/>
            <a:chOff x="7642057" y="3964451"/>
            <a:chExt cx="1482893" cy="936669"/>
          </a:xfrm>
        </p:grpSpPr>
        <p:sp>
          <p:nvSpPr>
            <p:cNvPr id="22" name="矩形 21"/>
            <p:cNvSpPr/>
            <p:nvPr/>
          </p:nvSpPr>
          <p:spPr>
            <a:xfrm>
              <a:off x="7642057" y="396445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05901" y="4531788"/>
              <a:ext cx="81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终点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89407" y="3949212"/>
            <a:ext cx="808523" cy="955718"/>
            <a:chOff x="5489407" y="3949212"/>
            <a:chExt cx="808523" cy="955718"/>
          </a:xfrm>
        </p:grpSpPr>
        <p:sp>
          <p:nvSpPr>
            <p:cNvPr id="20" name="矩形 19"/>
            <p:cNvSpPr/>
            <p:nvPr/>
          </p:nvSpPr>
          <p:spPr>
            <a:xfrm>
              <a:off x="5489407" y="396064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028118" y="3949212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623661" y="4535598"/>
              <a:ext cx="67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方向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46020" y="3951966"/>
            <a:ext cx="2148840" cy="953691"/>
            <a:chOff x="2446020" y="3951966"/>
            <a:chExt cx="2148840" cy="953691"/>
          </a:xfrm>
        </p:grpSpPr>
        <p:sp>
          <p:nvSpPr>
            <p:cNvPr id="18" name="文本框 17"/>
            <p:cNvSpPr txBox="1"/>
            <p:nvPr/>
          </p:nvSpPr>
          <p:spPr>
            <a:xfrm>
              <a:off x="3746934" y="4536325"/>
              <a:ext cx="847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路径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46020" y="3951966"/>
              <a:ext cx="342899" cy="4001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414914" y="1207896"/>
            <a:ext cx="510139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3104" y="1207896"/>
            <a:ext cx="6319386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29800" y="1249508"/>
            <a:ext cx="1383030" cy="3049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5052" y="1828725"/>
            <a:ext cx="1492517" cy="2972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86263" y="1867405"/>
            <a:ext cx="1191528" cy="258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43560" y="1867405"/>
            <a:ext cx="3511820" cy="258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60856" y="625642"/>
            <a:ext cx="1185713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4775" y="625642"/>
            <a:ext cx="1020278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14939" y="351397"/>
            <a:ext cx="10397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公诉机关指控，2020年12月29日9时16分，被告人魏1驾驶号牌号码为沪DFXXXX的重型特殊结构货车，沿上海市嘉定区塔新东路由东向西行驶至浏翔公路路口处，在遇绿灯向北右转弯时，适逢被害人李小严驾驶电动自行车沿塔新东路由东向西行驶至该处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4939" y="2816131"/>
            <a:ext cx="1253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公诉机关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07519" y="2806879"/>
            <a:ext cx="5079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无 </a:t>
            </a:r>
            <a:r>
              <a:rPr lang="en-US" altLang="zh-CN" sz="2000"/>
              <a:t>P </a:t>
            </a:r>
            <a:r>
              <a:rPr lang="zh-CN" altLang="en-US" sz="2000"/>
              <a:t>信息，不是空间实体</a:t>
            </a:r>
            <a:r>
              <a:rPr lang="en-US" altLang="zh-CN" sz="2000"/>
              <a:t>S</a:t>
            </a:r>
            <a:r>
              <a:rPr lang="zh-CN" altLang="en-US" sz="2000"/>
              <a:t>，不需标注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4939" y="3367607"/>
            <a:ext cx="15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被告人魏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2407519" y="3358355"/>
            <a:ext cx="472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无 </a:t>
            </a:r>
            <a:r>
              <a:rPr lang="en-US" altLang="zh-CN" sz="2000"/>
              <a:t>P </a:t>
            </a:r>
            <a:r>
              <a:rPr lang="zh-CN" altLang="en-US" sz="2000"/>
              <a:t>信息，不是空间实体</a:t>
            </a:r>
            <a:r>
              <a:rPr lang="en-US" altLang="zh-CN" sz="2000"/>
              <a:t>S</a:t>
            </a:r>
            <a:r>
              <a:rPr lang="zh-CN" altLang="en-US" sz="2000"/>
              <a:t>，不需标注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4939" y="3951966"/>
            <a:ext cx="81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货车</a:t>
            </a:r>
          </a:p>
        </p:txBody>
      </p:sp>
      <p:sp>
        <p:nvSpPr>
          <p:cNvPr id="17" name="矩形 16"/>
          <p:cNvSpPr/>
          <p:nvPr/>
        </p:nvSpPr>
        <p:spPr>
          <a:xfrm>
            <a:off x="2407519" y="3984122"/>
            <a:ext cx="7593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沿上海市嘉定区塔新东路   由东向西    行驶     至浏翔公路路口处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679031" y="4539408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事件</a:t>
            </a:r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29" name="文本框 28"/>
          <p:cNvSpPr txBox="1"/>
          <p:nvPr/>
        </p:nvSpPr>
        <p:spPr>
          <a:xfrm>
            <a:off x="814939" y="5190216"/>
            <a:ext cx="81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货车</a:t>
            </a:r>
          </a:p>
        </p:txBody>
      </p:sp>
      <p:sp>
        <p:nvSpPr>
          <p:cNvPr id="30" name="矩形 29"/>
          <p:cNvSpPr/>
          <p:nvPr/>
        </p:nvSpPr>
        <p:spPr>
          <a:xfrm>
            <a:off x="2350366" y="5169546"/>
            <a:ext cx="2836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遇绿灯  向北   右转弯</a:t>
            </a:r>
          </a:p>
        </p:txBody>
      </p:sp>
      <p:sp>
        <p:nvSpPr>
          <p:cNvPr id="35" name="矩形 34"/>
          <p:cNvSpPr/>
          <p:nvPr/>
        </p:nvSpPr>
        <p:spPr>
          <a:xfrm>
            <a:off x="5374823" y="51662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浏翔公路路口处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816306" y="5718741"/>
            <a:ext cx="73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起点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77516" y="3012707"/>
            <a:ext cx="7064541" cy="75398"/>
            <a:chOff x="577516" y="3012707"/>
            <a:chExt cx="7064541" cy="75398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77516" y="3012707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7516" y="3088105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577516" y="3522214"/>
            <a:ext cx="7064541" cy="75398"/>
            <a:chOff x="577516" y="3012707"/>
            <a:chExt cx="7064541" cy="75398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577516" y="3012707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7516" y="3088105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4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  <p:bldP spid="4" grpId="0" animBg="1"/>
      <p:bldP spid="12" grpId="0"/>
      <p:bldP spid="13" grpId="0"/>
      <p:bldP spid="14" grpId="0"/>
      <p:bldP spid="15" grpId="0"/>
      <p:bldP spid="16" grpId="0"/>
      <p:bldP spid="17" grpId="0"/>
      <p:bldP spid="24" grpId="0"/>
      <p:bldP spid="29" grpId="0"/>
      <p:bldP spid="30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613405" y="5811995"/>
            <a:ext cx="1040783" cy="823640"/>
            <a:chOff x="7642057" y="3964451"/>
            <a:chExt cx="1040783" cy="823640"/>
          </a:xfrm>
        </p:grpSpPr>
        <p:sp>
          <p:nvSpPr>
            <p:cNvPr id="51" name="文本框 50"/>
            <p:cNvSpPr txBox="1"/>
            <p:nvPr/>
          </p:nvSpPr>
          <p:spPr>
            <a:xfrm>
              <a:off x="7863791" y="4418759"/>
              <a:ext cx="81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终点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642057" y="396445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524274" y="5797831"/>
            <a:ext cx="764305" cy="859394"/>
            <a:chOff x="5489407" y="3949212"/>
            <a:chExt cx="764305" cy="859394"/>
          </a:xfrm>
        </p:grpSpPr>
        <p:sp>
          <p:nvSpPr>
            <p:cNvPr id="45" name="矩形 44"/>
            <p:cNvSpPr/>
            <p:nvPr/>
          </p:nvSpPr>
          <p:spPr>
            <a:xfrm>
              <a:off x="5489407" y="396064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028118" y="3949212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510358" y="4439274"/>
              <a:ext cx="67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方向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15390" y="5816874"/>
            <a:ext cx="1150777" cy="828148"/>
            <a:chOff x="2446020" y="3951966"/>
            <a:chExt cx="2601358" cy="828148"/>
          </a:xfrm>
        </p:grpSpPr>
        <p:sp>
          <p:nvSpPr>
            <p:cNvPr id="42" name="文本框 41"/>
            <p:cNvSpPr txBox="1"/>
            <p:nvPr/>
          </p:nvSpPr>
          <p:spPr>
            <a:xfrm>
              <a:off x="3241437" y="4410782"/>
              <a:ext cx="180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路径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446020" y="3951966"/>
              <a:ext cx="680847" cy="3732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42672" y="3823648"/>
            <a:ext cx="1023588" cy="955718"/>
            <a:chOff x="5489407" y="3949212"/>
            <a:chExt cx="808523" cy="955718"/>
          </a:xfrm>
        </p:grpSpPr>
        <p:sp>
          <p:nvSpPr>
            <p:cNvPr id="32" name="矩形 31"/>
            <p:cNvSpPr/>
            <p:nvPr/>
          </p:nvSpPr>
          <p:spPr>
            <a:xfrm>
              <a:off x="5489407" y="396064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028118" y="3949212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623661" y="4535598"/>
              <a:ext cx="67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方向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42057" y="2618553"/>
            <a:ext cx="1482893" cy="936669"/>
            <a:chOff x="7642057" y="3964451"/>
            <a:chExt cx="1482893" cy="936669"/>
          </a:xfrm>
        </p:grpSpPr>
        <p:sp>
          <p:nvSpPr>
            <p:cNvPr id="22" name="矩形 21"/>
            <p:cNvSpPr/>
            <p:nvPr/>
          </p:nvSpPr>
          <p:spPr>
            <a:xfrm>
              <a:off x="7642057" y="396445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05901" y="4531788"/>
              <a:ext cx="81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终点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89407" y="2603314"/>
            <a:ext cx="808523" cy="955718"/>
            <a:chOff x="5489407" y="3949212"/>
            <a:chExt cx="808523" cy="955718"/>
          </a:xfrm>
        </p:grpSpPr>
        <p:sp>
          <p:nvSpPr>
            <p:cNvPr id="20" name="矩形 19"/>
            <p:cNvSpPr/>
            <p:nvPr/>
          </p:nvSpPr>
          <p:spPr>
            <a:xfrm>
              <a:off x="5489407" y="396064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028118" y="3949212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623661" y="4535598"/>
              <a:ext cx="67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方向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46020" y="2606068"/>
            <a:ext cx="2148840" cy="953691"/>
            <a:chOff x="2446020" y="3951966"/>
            <a:chExt cx="2148840" cy="953691"/>
          </a:xfrm>
        </p:grpSpPr>
        <p:sp>
          <p:nvSpPr>
            <p:cNvPr id="18" name="文本框 17"/>
            <p:cNvSpPr txBox="1"/>
            <p:nvPr/>
          </p:nvSpPr>
          <p:spPr>
            <a:xfrm>
              <a:off x="3746934" y="4536325"/>
              <a:ext cx="847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路径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46020" y="3951966"/>
              <a:ext cx="342899" cy="4001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414914" y="1207896"/>
            <a:ext cx="510139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3104" y="1207896"/>
            <a:ext cx="6319386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29800" y="1249508"/>
            <a:ext cx="1383030" cy="3049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5052" y="1828725"/>
            <a:ext cx="1492517" cy="2972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86263" y="1867405"/>
            <a:ext cx="1191528" cy="258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43560" y="1867405"/>
            <a:ext cx="3511820" cy="258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60856" y="625642"/>
            <a:ext cx="1185713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4775" y="625642"/>
            <a:ext cx="1020278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14939" y="351397"/>
            <a:ext cx="10397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公诉机关指控，2020年12月29日9时16分，被告人魏1驾驶号牌号码为沪DFXXXX的重型特殊结构货车，沿上海市嘉定区塔新东路由东向西行驶至浏翔公路路口处，在遇绿灯向北右转弯时，适逢被害人李小严驾驶电动自行车沿塔新东路由东向西行驶至该处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4939" y="2606068"/>
            <a:ext cx="81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货车</a:t>
            </a:r>
          </a:p>
        </p:txBody>
      </p:sp>
      <p:sp>
        <p:nvSpPr>
          <p:cNvPr id="17" name="矩形 16"/>
          <p:cNvSpPr/>
          <p:nvPr/>
        </p:nvSpPr>
        <p:spPr>
          <a:xfrm>
            <a:off x="2407519" y="2638224"/>
            <a:ext cx="7593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沿上海市嘉定区塔新东路   由东向西    行驶     至浏翔公路路口处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679031" y="3193510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事件</a:t>
            </a:r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29" name="文本框 28"/>
          <p:cNvSpPr txBox="1"/>
          <p:nvPr/>
        </p:nvSpPr>
        <p:spPr>
          <a:xfrm>
            <a:off x="814939" y="3844318"/>
            <a:ext cx="81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货车</a:t>
            </a:r>
          </a:p>
        </p:txBody>
      </p:sp>
      <p:sp>
        <p:nvSpPr>
          <p:cNvPr id="30" name="矩形 29"/>
          <p:cNvSpPr/>
          <p:nvPr/>
        </p:nvSpPr>
        <p:spPr>
          <a:xfrm>
            <a:off x="2350366" y="3823648"/>
            <a:ext cx="2836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遇绿灯  向北   右转弯</a:t>
            </a:r>
          </a:p>
        </p:txBody>
      </p:sp>
      <p:sp>
        <p:nvSpPr>
          <p:cNvPr id="35" name="矩形 34"/>
          <p:cNvSpPr/>
          <p:nvPr/>
        </p:nvSpPr>
        <p:spPr>
          <a:xfrm>
            <a:off x="5374823" y="38203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浏翔公路路口处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31390" y="4399030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起点</a:t>
            </a:r>
          </a:p>
        </p:txBody>
      </p:sp>
      <p:sp>
        <p:nvSpPr>
          <p:cNvPr id="37" name="矩形 36"/>
          <p:cNvSpPr/>
          <p:nvPr/>
        </p:nvSpPr>
        <p:spPr>
          <a:xfrm>
            <a:off x="837859" y="509026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被害人李小严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815390" y="5090266"/>
            <a:ext cx="472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无 </a:t>
            </a:r>
            <a:r>
              <a:rPr lang="en-US" altLang="zh-CN" sz="2000"/>
              <a:t>P </a:t>
            </a:r>
            <a:r>
              <a:rPr lang="zh-CN" altLang="en-US" sz="2000"/>
              <a:t>信息，不是空间实体</a:t>
            </a:r>
            <a:r>
              <a:rPr lang="en-US" altLang="zh-CN" sz="2000"/>
              <a:t>S</a:t>
            </a:r>
            <a:r>
              <a:rPr lang="zh-CN" altLang="en-US" sz="2000"/>
              <a:t>，不需标注</a:t>
            </a:r>
          </a:p>
        </p:txBody>
      </p:sp>
      <p:sp>
        <p:nvSpPr>
          <p:cNvPr id="39" name="矩形 38"/>
          <p:cNvSpPr/>
          <p:nvPr/>
        </p:nvSpPr>
        <p:spPr>
          <a:xfrm>
            <a:off x="2769870" y="5812669"/>
            <a:ext cx="5097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沿塔新东路  由东向西      行驶      至该处</a:t>
            </a:r>
          </a:p>
        </p:txBody>
      </p:sp>
      <p:sp>
        <p:nvSpPr>
          <p:cNvPr id="40" name="矩形 39"/>
          <p:cNvSpPr/>
          <p:nvPr/>
        </p:nvSpPr>
        <p:spPr>
          <a:xfrm>
            <a:off x="845952" y="580273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电动自行车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626371" y="6272397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事件</a:t>
            </a:r>
            <a:r>
              <a:rPr lang="en-US" altLang="zh-CN" b="1"/>
              <a:t>E</a:t>
            </a:r>
            <a:endParaRPr lang="zh-CN" altLang="en-US" b="1"/>
          </a:p>
        </p:txBody>
      </p:sp>
      <p:grpSp>
        <p:nvGrpSpPr>
          <p:cNvPr id="52" name="组合 51"/>
          <p:cNvGrpSpPr/>
          <p:nvPr/>
        </p:nvGrpSpPr>
        <p:grpSpPr>
          <a:xfrm>
            <a:off x="778009" y="5290321"/>
            <a:ext cx="7064541" cy="75398"/>
            <a:chOff x="577516" y="3012707"/>
            <a:chExt cx="7064541" cy="75398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77516" y="3012707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7516" y="3088105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8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568386" y="4908494"/>
            <a:ext cx="1040783" cy="823640"/>
            <a:chOff x="7642057" y="3964451"/>
            <a:chExt cx="1040783" cy="823640"/>
          </a:xfrm>
        </p:grpSpPr>
        <p:sp>
          <p:nvSpPr>
            <p:cNvPr id="51" name="文本框 50"/>
            <p:cNvSpPr txBox="1"/>
            <p:nvPr/>
          </p:nvSpPr>
          <p:spPr>
            <a:xfrm>
              <a:off x="7863791" y="4418759"/>
              <a:ext cx="81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终点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642057" y="396445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79255" y="4894330"/>
            <a:ext cx="764305" cy="859394"/>
            <a:chOff x="5489407" y="3949212"/>
            <a:chExt cx="764305" cy="859394"/>
          </a:xfrm>
        </p:grpSpPr>
        <p:sp>
          <p:nvSpPr>
            <p:cNvPr id="45" name="矩形 44"/>
            <p:cNvSpPr/>
            <p:nvPr/>
          </p:nvSpPr>
          <p:spPr>
            <a:xfrm>
              <a:off x="5489407" y="396064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028118" y="3949212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510358" y="4439274"/>
              <a:ext cx="67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方向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770371" y="4913373"/>
            <a:ext cx="1150777" cy="828148"/>
            <a:chOff x="2446020" y="3951966"/>
            <a:chExt cx="2601358" cy="828148"/>
          </a:xfrm>
        </p:grpSpPr>
        <p:sp>
          <p:nvSpPr>
            <p:cNvPr id="42" name="文本框 41"/>
            <p:cNvSpPr txBox="1"/>
            <p:nvPr/>
          </p:nvSpPr>
          <p:spPr>
            <a:xfrm>
              <a:off x="3241437" y="4410782"/>
              <a:ext cx="180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路径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446020" y="3951966"/>
              <a:ext cx="680847" cy="3732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42672" y="3823648"/>
            <a:ext cx="1023588" cy="955718"/>
            <a:chOff x="5489407" y="3949212"/>
            <a:chExt cx="808523" cy="955718"/>
          </a:xfrm>
        </p:grpSpPr>
        <p:sp>
          <p:nvSpPr>
            <p:cNvPr id="32" name="矩形 31"/>
            <p:cNvSpPr/>
            <p:nvPr/>
          </p:nvSpPr>
          <p:spPr>
            <a:xfrm>
              <a:off x="5489407" y="396064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028118" y="3949212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623661" y="4535598"/>
              <a:ext cx="67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方向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42057" y="2618553"/>
            <a:ext cx="1482893" cy="936669"/>
            <a:chOff x="7642057" y="3964451"/>
            <a:chExt cx="1482893" cy="936669"/>
          </a:xfrm>
        </p:grpSpPr>
        <p:sp>
          <p:nvSpPr>
            <p:cNvPr id="22" name="矩形 21"/>
            <p:cNvSpPr/>
            <p:nvPr/>
          </p:nvSpPr>
          <p:spPr>
            <a:xfrm>
              <a:off x="7642057" y="396445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05901" y="4531788"/>
              <a:ext cx="81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终点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89407" y="2603314"/>
            <a:ext cx="808523" cy="955718"/>
            <a:chOff x="5489407" y="3949212"/>
            <a:chExt cx="808523" cy="955718"/>
          </a:xfrm>
        </p:grpSpPr>
        <p:sp>
          <p:nvSpPr>
            <p:cNvPr id="20" name="矩形 19"/>
            <p:cNvSpPr/>
            <p:nvPr/>
          </p:nvSpPr>
          <p:spPr>
            <a:xfrm>
              <a:off x="5489407" y="3960641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028118" y="3949212"/>
              <a:ext cx="225594" cy="4170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623661" y="4535598"/>
              <a:ext cx="67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方向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46020" y="2606068"/>
            <a:ext cx="2148840" cy="953691"/>
            <a:chOff x="2446020" y="3951966"/>
            <a:chExt cx="2148840" cy="953691"/>
          </a:xfrm>
        </p:grpSpPr>
        <p:sp>
          <p:nvSpPr>
            <p:cNvPr id="18" name="文本框 17"/>
            <p:cNvSpPr txBox="1"/>
            <p:nvPr/>
          </p:nvSpPr>
          <p:spPr>
            <a:xfrm>
              <a:off x="3746934" y="4536325"/>
              <a:ext cx="847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路径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46020" y="3951966"/>
              <a:ext cx="342899" cy="4001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414914" y="1207896"/>
            <a:ext cx="510139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3104" y="1207896"/>
            <a:ext cx="6319386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29800" y="1249508"/>
            <a:ext cx="1383030" cy="3049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5052" y="1828725"/>
            <a:ext cx="1492517" cy="2972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86263" y="1867405"/>
            <a:ext cx="1191528" cy="258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43560" y="1867405"/>
            <a:ext cx="3511820" cy="258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60856" y="625642"/>
            <a:ext cx="1185713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4775" y="625642"/>
            <a:ext cx="1020278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14939" y="351397"/>
            <a:ext cx="10397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公诉机关指控，2020年12月29日9时16分，被告人魏1驾驶号牌号码为沪DFXXXX的重型特殊结构货车，沿上海市嘉定区塔新东路由东向西行驶至浏翔公路路口处，在遇绿灯向北右转弯时，适逢被害人李小严驾驶电动自行车沿塔新东路由东向西行驶至该处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4939" y="2606068"/>
            <a:ext cx="81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货车</a:t>
            </a:r>
          </a:p>
        </p:txBody>
      </p:sp>
      <p:sp>
        <p:nvSpPr>
          <p:cNvPr id="17" name="矩形 16"/>
          <p:cNvSpPr/>
          <p:nvPr/>
        </p:nvSpPr>
        <p:spPr>
          <a:xfrm>
            <a:off x="2407519" y="2638224"/>
            <a:ext cx="7593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沿上海市嘉定区塔新东路   由东向西    行驶     至浏翔公路路口处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679031" y="3193510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事件</a:t>
            </a:r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29" name="文本框 28"/>
          <p:cNvSpPr txBox="1"/>
          <p:nvPr/>
        </p:nvSpPr>
        <p:spPr>
          <a:xfrm>
            <a:off x="814939" y="3844318"/>
            <a:ext cx="81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货车</a:t>
            </a:r>
          </a:p>
        </p:txBody>
      </p:sp>
      <p:sp>
        <p:nvSpPr>
          <p:cNvPr id="30" name="矩形 29"/>
          <p:cNvSpPr/>
          <p:nvPr/>
        </p:nvSpPr>
        <p:spPr>
          <a:xfrm>
            <a:off x="2350366" y="3823648"/>
            <a:ext cx="2836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遇绿灯  向北   右转弯</a:t>
            </a:r>
          </a:p>
        </p:txBody>
      </p:sp>
      <p:sp>
        <p:nvSpPr>
          <p:cNvPr id="35" name="矩形 34"/>
          <p:cNvSpPr/>
          <p:nvPr/>
        </p:nvSpPr>
        <p:spPr>
          <a:xfrm>
            <a:off x="5374823" y="38203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浏翔公路路口处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31390" y="4399030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起点</a:t>
            </a:r>
          </a:p>
        </p:txBody>
      </p:sp>
      <p:sp>
        <p:nvSpPr>
          <p:cNvPr id="39" name="矩形 38"/>
          <p:cNvSpPr/>
          <p:nvPr/>
        </p:nvSpPr>
        <p:spPr>
          <a:xfrm>
            <a:off x="2724851" y="4899236"/>
            <a:ext cx="5097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沿塔新东路  由东向西      行驶      至该处</a:t>
            </a:r>
          </a:p>
        </p:txBody>
      </p:sp>
      <p:sp>
        <p:nvSpPr>
          <p:cNvPr id="40" name="矩形 39"/>
          <p:cNvSpPr/>
          <p:nvPr/>
        </p:nvSpPr>
        <p:spPr>
          <a:xfrm>
            <a:off x="800933" y="489923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电动自行车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581352" y="5368896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事件</a:t>
            </a:r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52" name="矩形 51"/>
          <p:cNvSpPr/>
          <p:nvPr/>
        </p:nvSpPr>
        <p:spPr>
          <a:xfrm>
            <a:off x="802835" y="594512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塔新东路</a:t>
            </a:r>
          </a:p>
        </p:txBody>
      </p:sp>
      <p:sp>
        <p:nvSpPr>
          <p:cNvPr id="53" name="矩形 52"/>
          <p:cNvSpPr/>
          <p:nvPr/>
        </p:nvSpPr>
        <p:spPr>
          <a:xfrm>
            <a:off x="2233874" y="5945129"/>
            <a:ext cx="1994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上海市嘉定区</a:t>
            </a:r>
          </a:p>
        </p:txBody>
      </p:sp>
      <p:sp>
        <p:nvSpPr>
          <p:cNvPr id="54" name="矩形 53"/>
          <p:cNvSpPr/>
          <p:nvPr/>
        </p:nvSpPr>
        <p:spPr>
          <a:xfrm>
            <a:off x="4719577" y="594512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浏翔公路路口</a:t>
            </a:r>
          </a:p>
        </p:txBody>
      </p:sp>
      <p:sp>
        <p:nvSpPr>
          <p:cNvPr id="55" name="矩形 54"/>
          <p:cNvSpPr/>
          <p:nvPr/>
        </p:nvSpPr>
        <p:spPr>
          <a:xfrm>
            <a:off x="6605025" y="5945129"/>
            <a:ext cx="1327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塔新东路</a:t>
            </a:r>
          </a:p>
        </p:txBody>
      </p:sp>
      <p:sp>
        <p:nvSpPr>
          <p:cNvPr id="56" name="矩形 55"/>
          <p:cNvSpPr/>
          <p:nvPr/>
        </p:nvSpPr>
        <p:spPr>
          <a:xfrm>
            <a:off x="9432646" y="5945129"/>
            <a:ext cx="2177338" cy="40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浏翔公路路口处</a:t>
            </a:r>
          </a:p>
        </p:txBody>
      </p:sp>
      <p:sp>
        <p:nvSpPr>
          <p:cNvPr id="57" name="矩形 56"/>
          <p:cNvSpPr/>
          <p:nvPr/>
        </p:nvSpPr>
        <p:spPr>
          <a:xfrm>
            <a:off x="8637813" y="594512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绿灯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649379" y="6374998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处所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845891" y="6374998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处所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954750" y="6374998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处所</a:t>
            </a:r>
          </a:p>
        </p:txBody>
      </p:sp>
    </p:spTree>
    <p:extLst>
      <p:ext uri="{BB962C8B-B14F-4D97-AF65-F5344CB8AC3E}">
        <p14:creationId xmlns:p14="http://schemas.microsoft.com/office/powerpoint/2010/main" val="16256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14914" y="1207896"/>
            <a:ext cx="510139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3104" y="1207896"/>
            <a:ext cx="6319386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29800" y="1249508"/>
            <a:ext cx="1383030" cy="3049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5052" y="1828725"/>
            <a:ext cx="1492517" cy="2972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86263" y="1867405"/>
            <a:ext cx="1191528" cy="258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43560" y="1867405"/>
            <a:ext cx="3511820" cy="258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60856" y="625642"/>
            <a:ext cx="1185713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4775" y="625642"/>
            <a:ext cx="1020278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14939" y="351397"/>
            <a:ext cx="10397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公诉机关指控，2020年12月29日9时16分，被告人魏1驾驶号牌号码为沪DFXXXX的重型特殊结构货车，沿上海市嘉定区塔新东路由东向西行驶至浏翔公路路口处，在遇绿灯向北右转弯时，适逢被害人李小严驾驶电动自行车沿塔新东路由东向西行驶至该处。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86749"/>
              </p:ext>
            </p:extLst>
          </p:nvPr>
        </p:nvGraphicFramePr>
        <p:xfrm>
          <a:off x="140554" y="2561128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终点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货车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沿上海市嘉定区塔新东路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由东向西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至浏翔公路路口处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行驶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2020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29</a:t>
                      </a:r>
                      <a:r>
                        <a:rPr lang="zh-CN" altLang="en-US"/>
                        <a:t>日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时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398"/>
              </p:ext>
            </p:extLst>
          </p:nvPr>
        </p:nvGraphicFramePr>
        <p:xfrm>
          <a:off x="140554" y="3435613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起点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货车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向北 右转弯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浏翔公路路口处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行驶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2020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29</a:t>
                      </a:r>
                      <a:r>
                        <a:rPr lang="zh-CN" altLang="en-US"/>
                        <a:t>日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时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48606"/>
              </p:ext>
            </p:extLst>
          </p:nvPr>
        </p:nvGraphicFramePr>
        <p:xfrm>
          <a:off x="140554" y="4233002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终点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电动自行车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沿塔新东路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由东向西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至该处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行驶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2020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29</a:t>
                      </a:r>
                      <a:r>
                        <a:rPr lang="zh-CN" altLang="en-US"/>
                        <a:t>日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时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66063"/>
              </p:ext>
            </p:extLst>
          </p:nvPr>
        </p:nvGraphicFramePr>
        <p:xfrm>
          <a:off x="140554" y="5107487"/>
          <a:ext cx="11826656" cy="167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处所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塔新东路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上海市嘉定区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浏翔公路路口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塔新东路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47603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浏翔公路路口处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2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8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28033"/>
              </p:ext>
            </p:extLst>
          </p:nvPr>
        </p:nvGraphicFramePr>
        <p:xfrm>
          <a:off x="145366" y="3835649"/>
          <a:ext cx="11826656" cy="167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处所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塔新东路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上海市嘉定区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浏翔公路路口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塔新东路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47603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浏翔公路路口处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25804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12820"/>
              </p:ext>
            </p:extLst>
          </p:nvPr>
        </p:nvGraphicFramePr>
        <p:xfrm>
          <a:off x="140554" y="3405006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终点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电动自行车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沿塔新东路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由东向西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至该处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行驶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2020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29</a:t>
                      </a:r>
                      <a:r>
                        <a:rPr lang="zh-CN" altLang="en-US"/>
                        <a:t>日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时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74008"/>
              </p:ext>
            </p:extLst>
          </p:nvPr>
        </p:nvGraphicFramePr>
        <p:xfrm>
          <a:off x="140554" y="2964936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起点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货车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向北 右转弯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浏翔公路路口处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行驶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2020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29</a:t>
                      </a:r>
                      <a:r>
                        <a:rPr lang="zh-CN" altLang="en-US"/>
                        <a:t>日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时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14914" y="1207896"/>
            <a:ext cx="510139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3104" y="1207896"/>
            <a:ext cx="6319386" cy="346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29800" y="1249508"/>
            <a:ext cx="1383030" cy="3049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5052" y="1828725"/>
            <a:ext cx="1492517" cy="2972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86263" y="1867405"/>
            <a:ext cx="1191528" cy="258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43560" y="1867405"/>
            <a:ext cx="3511820" cy="258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60856" y="625642"/>
            <a:ext cx="1185713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4775" y="625642"/>
            <a:ext cx="1020278" cy="3080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14939" y="351397"/>
            <a:ext cx="10397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公诉机关指控，2020年12月29日9时16分，被告人魏1驾驶号牌号码为沪DFXXXX的重型特殊结构货车，沿上海市嘉定区塔新东路由东向西行驶至浏翔公路路口处，在遇绿灯向北右转弯时，适逢被害人李小严驾驶电动自行车沿塔新东路由东向西行驶至该处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154954" y="3395973"/>
            <a:ext cx="1651735" cy="24601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10225" y="3846890"/>
            <a:ext cx="539215" cy="245050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40554" y="2561128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终点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货车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沿上海市嘉定区塔新东路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由东向西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至浏翔公路路口处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行驶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2020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29</a:t>
                      </a:r>
                      <a:r>
                        <a:rPr lang="zh-CN" altLang="en-US"/>
                        <a:t>日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时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53881" y="4285811"/>
            <a:ext cx="453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同指关系    该处  </a:t>
            </a:r>
            <a:r>
              <a:rPr lang="en-US" altLang="zh-CN" sz="2000" b="1"/>
              <a:t>=  </a:t>
            </a:r>
            <a:r>
              <a:rPr lang="zh-CN" altLang="en-US" sz="2000" b="1"/>
              <a:t>浏翔公路路口处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45608"/>
              </p:ext>
            </p:extLst>
          </p:nvPr>
        </p:nvGraphicFramePr>
        <p:xfrm>
          <a:off x="140554" y="5590496"/>
          <a:ext cx="11826654" cy="123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1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  <a:gridCol w="3268980">
                  <a:extLst>
                    <a:ext uri="{9D8B030D-6E8A-4147-A177-3AD203B41FA5}">
                      <a16:colId xmlns:a16="http://schemas.microsoft.com/office/drawing/2014/main" val="187459511"/>
                    </a:ext>
                  </a:extLst>
                </a:gridCol>
                <a:gridCol w="3120388">
                  <a:extLst>
                    <a:ext uri="{9D8B030D-6E8A-4147-A177-3AD203B41FA5}">
                      <a16:colId xmlns:a16="http://schemas.microsoft.com/office/drawing/2014/main" val="4048548726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行驶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货车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沿</a:t>
                      </a:r>
                      <a:r>
                        <a:rPr lang="en-US" altLang="zh-CN" sz="1800"/>
                        <a:t>……</a:t>
                      </a:r>
                      <a:r>
                        <a:rPr lang="zh-CN" altLang="en-US" sz="1800"/>
                        <a:t>由东向西至</a:t>
                      </a:r>
                      <a:r>
                        <a:rPr lang="en-US" altLang="zh-CN" sz="1800"/>
                        <a:t>……</a:t>
                      </a:r>
                      <a:r>
                        <a:rPr lang="zh-CN" altLang="en-US" sz="1800"/>
                        <a:t>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2020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行驶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电动</a:t>
                      </a:r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沿</a:t>
                      </a:r>
                      <a:r>
                        <a:rPr lang="en-US" altLang="zh-CN"/>
                        <a:t>……</a:t>
                      </a:r>
                      <a:r>
                        <a:rPr lang="zh-CN" altLang="en-US"/>
                        <a:t>由东向西至该处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2020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……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99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911061" y="4893872"/>
            <a:ext cx="968947" cy="793458"/>
            <a:chOff x="2176224" y="4024723"/>
            <a:chExt cx="2190327" cy="793458"/>
          </a:xfrm>
        </p:grpSpPr>
        <p:sp>
          <p:nvSpPr>
            <p:cNvPr id="34" name="矩形 33"/>
            <p:cNvSpPr/>
            <p:nvPr/>
          </p:nvSpPr>
          <p:spPr>
            <a:xfrm>
              <a:off x="2446020" y="4024723"/>
              <a:ext cx="1920531" cy="3582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76224" y="4448849"/>
              <a:ext cx="180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方向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16454" y="3366744"/>
            <a:ext cx="2636519" cy="866215"/>
            <a:chOff x="143652" y="3951966"/>
            <a:chExt cx="5959913" cy="866215"/>
          </a:xfrm>
        </p:grpSpPr>
        <p:sp>
          <p:nvSpPr>
            <p:cNvPr id="25" name="文本框 24"/>
            <p:cNvSpPr txBox="1"/>
            <p:nvPr/>
          </p:nvSpPr>
          <p:spPr>
            <a:xfrm>
              <a:off x="2176224" y="4448849"/>
              <a:ext cx="180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路径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43652" y="3951966"/>
              <a:ext cx="5959913" cy="4025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70534" y="467798"/>
            <a:ext cx="2050182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9368" y="467797"/>
            <a:ext cx="492493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0138" y="467797"/>
            <a:ext cx="2465673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31756" y="467797"/>
            <a:ext cx="1514376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80330" y="467797"/>
            <a:ext cx="511747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70401" y="467797"/>
            <a:ext cx="511747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8787" y="1072583"/>
            <a:ext cx="973760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37343" y="1072582"/>
            <a:ext cx="973760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85742" y="1072582"/>
            <a:ext cx="467232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64524" y="1072582"/>
            <a:ext cx="467232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1308" y="156759"/>
            <a:ext cx="107024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到了上世纪60年代末期，当地的国有林场到苍沟沟垴里，修通了一条简易便道，供马车把林木运出山外。从那时起，几乎与世隔绝的苍沟，终于有了一条山路。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1308" y="167897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当地  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76925" y="1665809"/>
            <a:ext cx="5079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无 </a:t>
            </a:r>
            <a:r>
              <a:rPr lang="en-US" altLang="zh-CN" sz="2000"/>
              <a:t>P </a:t>
            </a:r>
            <a:r>
              <a:rPr lang="zh-CN" altLang="en-US" sz="2000"/>
              <a:t>信息，不是空间实体</a:t>
            </a:r>
            <a:r>
              <a:rPr lang="en-US" altLang="zh-CN" sz="2000"/>
              <a:t>S</a:t>
            </a:r>
            <a:r>
              <a:rPr lang="zh-CN" altLang="en-US" sz="2000"/>
              <a:t>，不需标注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9702" y="2052754"/>
            <a:ext cx="122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国有林场  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07206" y="2057138"/>
            <a:ext cx="396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当地 的 国有林场 到苍沟沟垴里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08131" y="2380514"/>
            <a:ext cx="8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处所</a:t>
            </a:r>
          </a:p>
        </p:txBody>
      </p:sp>
      <p:sp>
        <p:nvSpPr>
          <p:cNvPr id="19" name="矩形 18"/>
          <p:cNvSpPr/>
          <p:nvPr/>
        </p:nvSpPr>
        <p:spPr>
          <a:xfrm>
            <a:off x="649702" y="28266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苍沟沟垴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876925" y="2811256"/>
            <a:ext cx="5079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无 </a:t>
            </a:r>
            <a:r>
              <a:rPr lang="en-US" altLang="zh-CN" sz="2000"/>
              <a:t>P </a:t>
            </a:r>
            <a:r>
              <a:rPr lang="zh-CN" altLang="en-US" sz="2000"/>
              <a:t>信息，不是空间实体</a:t>
            </a:r>
            <a:r>
              <a:rPr lang="en-US" altLang="zh-CN" sz="2000"/>
              <a:t>S</a:t>
            </a:r>
            <a:r>
              <a:rPr lang="zh-CN" altLang="en-US" sz="2000"/>
              <a:t>，不需标注</a:t>
            </a:r>
          </a:p>
        </p:txBody>
      </p:sp>
      <p:sp>
        <p:nvSpPr>
          <p:cNvPr id="21" name="矩形 20"/>
          <p:cNvSpPr/>
          <p:nvPr/>
        </p:nvSpPr>
        <p:spPr>
          <a:xfrm>
            <a:off x="649702" y="338509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便道</a:t>
            </a:r>
          </a:p>
        </p:txBody>
      </p:sp>
      <p:sp>
        <p:nvSpPr>
          <p:cNvPr id="22" name="矩形 21"/>
          <p:cNvSpPr/>
          <p:nvPr/>
        </p:nvSpPr>
        <p:spPr>
          <a:xfrm>
            <a:off x="1870712" y="3380708"/>
            <a:ext cx="7032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当地 的 国有林场 到 苍沟沟垴里，修通了一条简易便道</a:t>
            </a:r>
          </a:p>
        </p:txBody>
      </p:sp>
      <p:sp>
        <p:nvSpPr>
          <p:cNvPr id="27" name="矩形 26"/>
          <p:cNvSpPr/>
          <p:nvPr/>
        </p:nvSpPr>
        <p:spPr>
          <a:xfrm>
            <a:off x="649702" y="422420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马车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870712" y="4224201"/>
            <a:ext cx="5079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无 </a:t>
            </a:r>
            <a:r>
              <a:rPr lang="en-US" altLang="zh-CN" sz="2000"/>
              <a:t>P </a:t>
            </a:r>
            <a:r>
              <a:rPr lang="zh-CN" altLang="en-US" sz="2000"/>
              <a:t>信息，不是空间实体</a:t>
            </a:r>
            <a:r>
              <a:rPr lang="en-US" altLang="zh-CN" sz="2000"/>
              <a:t>S</a:t>
            </a:r>
            <a:r>
              <a:rPr lang="zh-CN" altLang="en-US" sz="2000"/>
              <a:t>，不需标注</a:t>
            </a:r>
          </a:p>
        </p:txBody>
      </p:sp>
      <p:sp>
        <p:nvSpPr>
          <p:cNvPr id="29" name="矩形 28"/>
          <p:cNvSpPr/>
          <p:nvPr/>
        </p:nvSpPr>
        <p:spPr>
          <a:xfrm>
            <a:off x="646473" y="485939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林木</a:t>
            </a:r>
          </a:p>
        </p:txBody>
      </p:sp>
      <p:sp>
        <p:nvSpPr>
          <p:cNvPr id="30" name="矩形 29"/>
          <p:cNvSpPr/>
          <p:nvPr/>
        </p:nvSpPr>
        <p:spPr>
          <a:xfrm>
            <a:off x="1827148" y="4859394"/>
            <a:ext cx="3725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供 马车 把 林木 运 出 山外</a:t>
            </a:r>
          </a:p>
        </p:txBody>
      </p:sp>
      <p:sp>
        <p:nvSpPr>
          <p:cNvPr id="35" name="矩形 34"/>
          <p:cNvSpPr/>
          <p:nvPr/>
        </p:nvSpPr>
        <p:spPr>
          <a:xfrm>
            <a:off x="672120" y="581745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山路</a:t>
            </a:r>
          </a:p>
        </p:txBody>
      </p:sp>
      <p:sp>
        <p:nvSpPr>
          <p:cNvPr id="36" name="矩形 35"/>
          <p:cNvSpPr/>
          <p:nvPr/>
        </p:nvSpPr>
        <p:spPr>
          <a:xfrm>
            <a:off x="1827148" y="5817452"/>
            <a:ext cx="4823909" cy="36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几乎与世隔绝的 苍沟，终于 有了 一条 山路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495570" y="6182667"/>
            <a:ext cx="79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处所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529589" y="1796760"/>
            <a:ext cx="7064541" cy="75398"/>
            <a:chOff x="577516" y="3012707"/>
            <a:chExt cx="7064541" cy="75398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577516" y="3012707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77516" y="3088105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29590" y="2993361"/>
            <a:ext cx="7064541" cy="75398"/>
            <a:chOff x="577516" y="3012707"/>
            <a:chExt cx="7064541" cy="7539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577516" y="3012707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7516" y="3088105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42464" y="4413049"/>
            <a:ext cx="7064541" cy="75398"/>
            <a:chOff x="577516" y="3012707"/>
            <a:chExt cx="7064541" cy="75398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577516" y="3012707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77516" y="3088105"/>
              <a:ext cx="7064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7CD480A7-C27A-4538-964C-435F4BB981A3}"/>
              </a:ext>
            </a:extLst>
          </p:cNvPr>
          <p:cNvSpPr txBox="1"/>
          <p:nvPr/>
        </p:nvSpPr>
        <p:spPr>
          <a:xfrm>
            <a:off x="4410277" y="5343267"/>
            <a:ext cx="142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√ 终点 √</a:t>
            </a:r>
          </a:p>
        </p:txBody>
      </p:sp>
    </p:spTree>
    <p:extLst>
      <p:ext uri="{BB962C8B-B14F-4D97-AF65-F5344CB8AC3E}">
        <p14:creationId xmlns:p14="http://schemas.microsoft.com/office/powerpoint/2010/main" val="10322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/>
      <p:bldP spid="29" grpId="0"/>
      <p:bldP spid="30" grpId="0"/>
      <p:bldP spid="35" grpId="0"/>
      <p:bldP spid="36" grpId="0"/>
      <p:bldP spid="37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70534" y="467798"/>
            <a:ext cx="2050182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9368" y="467797"/>
            <a:ext cx="492493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0138" y="467797"/>
            <a:ext cx="2465673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31756" y="467797"/>
            <a:ext cx="1514376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80330" y="467797"/>
            <a:ext cx="511747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70401" y="467797"/>
            <a:ext cx="511747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8787" y="1072583"/>
            <a:ext cx="973760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37343" y="1072582"/>
            <a:ext cx="973760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85742" y="1072582"/>
            <a:ext cx="467232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64524" y="1072582"/>
            <a:ext cx="467232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1308" y="156759"/>
            <a:ext cx="107024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到了上世纪60年代末期，当地的国有林场到苍沟沟垴里，修通了一条简易便道，供马车把林木运出山外。从那时起，几乎与世隔绝的苍沟，终于有了一条山路。</a:t>
            </a: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74479"/>
              </p:ext>
            </p:extLst>
          </p:nvPr>
        </p:nvGraphicFramePr>
        <p:xfrm>
          <a:off x="140554" y="1588977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163454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1485941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2631265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处所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国有林场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 当地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上世纪</a:t>
                      </a:r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78725"/>
              </p:ext>
            </p:extLst>
          </p:nvPr>
        </p:nvGraphicFramePr>
        <p:xfrm>
          <a:off x="140554" y="2478923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163454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2625291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便道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国有林场到苍沟沟垴里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上世纪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53262"/>
              </p:ext>
            </p:extLst>
          </p:nvPr>
        </p:nvGraphicFramePr>
        <p:xfrm>
          <a:off x="140554" y="3368869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163454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2625291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林木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出山外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上世纪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08257"/>
              </p:ext>
            </p:extLst>
          </p:nvPr>
        </p:nvGraphicFramePr>
        <p:xfrm>
          <a:off x="158200" y="4243164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163454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2625291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处所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山路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苍沟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上世纪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6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25923"/>
              </p:ext>
            </p:extLst>
          </p:nvPr>
        </p:nvGraphicFramePr>
        <p:xfrm>
          <a:off x="146969" y="2804220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163454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2625291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处所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山路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苍沟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上世纪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83390"/>
              </p:ext>
            </p:extLst>
          </p:nvPr>
        </p:nvGraphicFramePr>
        <p:xfrm>
          <a:off x="146969" y="2396021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163454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2625291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林木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出山外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上世纪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A45-47C0-45EB-8032-AC3453E5D2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70534" y="467798"/>
            <a:ext cx="2050182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9368" y="467797"/>
            <a:ext cx="492493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0138" y="467797"/>
            <a:ext cx="2465673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31756" y="467797"/>
            <a:ext cx="1514376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80330" y="467797"/>
            <a:ext cx="511747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70401" y="467797"/>
            <a:ext cx="511747" cy="2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8787" y="1072583"/>
            <a:ext cx="973760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37343" y="1072582"/>
            <a:ext cx="973760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85742" y="1072582"/>
            <a:ext cx="467232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64524" y="1072582"/>
            <a:ext cx="467232" cy="2268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1308" y="156759"/>
            <a:ext cx="107024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到了上世纪60年代末期，当地的国有林场到苍沟沟垴里，修通了一条简易便道，供马车把林木运出山外。从那时起，几乎与世隔绝的苍沟，终于有了一条山路。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92751"/>
              </p:ext>
            </p:extLst>
          </p:nvPr>
        </p:nvGraphicFramePr>
        <p:xfrm>
          <a:off x="140554" y="1987822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163454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1491915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2625291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便道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国有林场到苍沟沟垴里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上世纪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46244"/>
              </p:ext>
            </p:extLst>
          </p:nvPr>
        </p:nvGraphicFramePr>
        <p:xfrm>
          <a:off x="140554" y="1588977"/>
          <a:ext cx="11826656" cy="80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4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1163454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1492247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2624959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2069256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936834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实体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处所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</a:t>
                      </a:r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国有林场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 当地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上世纪</a:t>
                      </a:r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34524" y="3707245"/>
            <a:ext cx="453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同指关系    山路  </a:t>
            </a:r>
            <a:r>
              <a:rPr lang="en-US" altLang="zh-CN" sz="2000" b="1"/>
              <a:t>=  </a:t>
            </a:r>
            <a:r>
              <a:rPr lang="zh-CN" altLang="en-US" sz="2000" b="1"/>
              <a:t>便道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81891"/>
              </p:ext>
            </p:extLst>
          </p:nvPr>
        </p:nvGraphicFramePr>
        <p:xfrm>
          <a:off x="146971" y="4229547"/>
          <a:ext cx="11826654" cy="167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16">
                  <a:extLst>
                    <a:ext uri="{9D8B030D-6E8A-4147-A177-3AD203B41FA5}">
                      <a16:colId xmlns:a16="http://schemas.microsoft.com/office/drawing/2014/main" val="3047934620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414123984"/>
                    </a:ext>
                  </a:extLst>
                </a:gridCol>
                <a:gridCol w="764807">
                  <a:extLst>
                    <a:ext uri="{9D8B030D-6E8A-4147-A177-3AD203B41FA5}">
                      <a16:colId xmlns:a16="http://schemas.microsoft.com/office/drawing/2014/main" val="3899338847"/>
                    </a:ext>
                  </a:extLst>
                </a:gridCol>
                <a:gridCol w="1041133">
                  <a:extLst>
                    <a:ext uri="{9D8B030D-6E8A-4147-A177-3AD203B41FA5}">
                      <a16:colId xmlns:a16="http://schemas.microsoft.com/office/drawing/2014/main" val="216585657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21375217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463027550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535898738"/>
                    </a:ext>
                  </a:extLst>
                </a:gridCol>
                <a:gridCol w="3268980">
                  <a:extLst>
                    <a:ext uri="{9D8B030D-6E8A-4147-A177-3AD203B41FA5}">
                      <a16:colId xmlns:a16="http://schemas.microsoft.com/office/drawing/2014/main" val="187459511"/>
                    </a:ext>
                  </a:extLst>
                </a:gridCol>
                <a:gridCol w="3120388">
                  <a:extLst>
                    <a:ext uri="{9D8B030D-6E8A-4147-A177-3AD203B41FA5}">
                      <a16:colId xmlns:a16="http://schemas.microsoft.com/office/drawing/2014/main" val="4048548726"/>
                    </a:ext>
                  </a:extLst>
                </a:gridCol>
              </a:tblGrid>
              <a:tr h="277702">
                <a:tc>
                  <a:txBody>
                    <a:bodyPr/>
                    <a:lstStyle/>
                    <a:p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argT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26719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便道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当地的国有林场到苍沟沟垴里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上世纪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66583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林木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马车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出山外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上世纪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年代末期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99051"/>
                  </a:ext>
                </a:extLst>
              </a:tr>
              <a:tr h="43702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山路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苍沟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上世纪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年代末期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7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1425</Words>
  <Application>Microsoft Office PowerPoint</Application>
  <PresentationFormat>宽屏</PresentationFormat>
  <Paragraphs>344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SpaCE2022 标注  —— task3 空间信息标注示例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SpaCE2022 标注</dc:title>
  <dc:creator>123</dc:creator>
  <cp:lastModifiedBy>Zhan Weidong</cp:lastModifiedBy>
  <cp:revision>148</cp:revision>
  <dcterms:created xsi:type="dcterms:W3CDTF">2022-06-13T01:00:22Z</dcterms:created>
  <dcterms:modified xsi:type="dcterms:W3CDTF">2022-07-07T15:48:38Z</dcterms:modified>
</cp:coreProperties>
</file>