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0" d="100"/>
          <a:sy n="40" d="100"/>
        </p:scale>
        <p:origin x="44" y="7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4385794-E6FC-4A79-8E85-9DC02BCE8267}"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35D61-1644-4046-9015-A851BA5235AA}"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92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385794-E6FC-4A79-8E85-9DC02BCE8267}"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35D61-1644-4046-9015-A851BA5235AA}" type="slidenum">
              <a:rPr lang="en-US" smtClean="0"/>
              <a:t>‹Nº›</a:t>
            </a:fld>
            <a:endParaRPr lang="en-US"/>
          </a:p>
        </p:txBody>
      </p:sp>
    </p:spTree>
    <p:extLst>
      <p:ext uri="{BB962C8B-B14F-4D97-AF65-F5344CB8AC3E}">
        <p14:creationId xmlns:p14="http://schemas.microsoft.com/office/powerpoint/2010/main" val="360882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385794-E6FC-4A79-8E85-9DC02BCE8267}"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35D61-1644-4046-9015-A851BA5235AA}" type="slidenum">
              <a:rPr lang="en-US" smtClean="0"/>
              <a:t>‹Nº›</a:t>
            </a:fld>
            <a:endParaRPr lang="en-US"/>
          </a:p>
        </p:txBody>
      </p:sp>
    </p:spTree>
    <p:extLst>
      <p:ext uri="{BB962C8B-B14F-4D97-AF65-F5344CB8AC3E}">
        <p14:creationId xmlns:p14="http://schemas.microsoft.com/office/powerpoint/2010/main" val="15441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385794-E6FC-4A79-8E85-9DC02BCE8267}"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35D61-1644-4046-9015-A851BA5235AA}" type="slidenum">
              <a:rPr lang="en-US" smtClean="0"/>
              <a:t>‹Nº›</a:t>
            </a:fld>
            <a:endParaRPr lang="en-US"/>
          </a:p>
        </p:txBody>
      </p:sp>
    </p:spTree>
    <p:extLst>
      <p:ext uri="{BB962C8B-B14F-4D97-AF65-F5344CB8AC3E}">
        <p14:creationId xmlns:p14="http://schemas.microsoft.com/office/powerpoint/2010/main" val="292315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4385794-E6FC-4A79-8E85-9DC02BCE8267}"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35D61-1644-4046-9015-A851BA5235AA}"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34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4385794-E6FC-4A79-8E85-9DC02BCE8267}"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35D61-1644-4046-9015-A851BA5235AA}" type="slidenum">
              <a:rPr lang="en-US" smtClean="0"/>
              <a:t>‹Nº›</a:t>
            </a:fld>
            <a:endParaRPr lang="en-US"/>
          </a:p>
        </p:txBody>
      </p:sp>
    </p:spTree>
    <p:extLst>
      <p:ext uri="{BB962C8B-B14F-4D97-AF65-F5344CB8AC3E}">
        <p14:creationId xmlns:p14="http://schemas.microsoft.com/office/powerpoint/2010/main" val="251053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4385794-E6FC-4A79-8E85-9DC02BCE8267}"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D35D61-1644-4046-9015-A851BA5235AA}" type="slidenum">
              <a:rPr lang="en-US" smtClean="0"/>
              <a:t>‹Nº›</a:t>
            </a:fld>
            <a:endParaRPr lang="en-US"/>
          </a:p>
        </p:txBody>
      </p:sp>
    </p:spTree>
    <p:extLst>
      <p:ext uri="{BB962C8B-B14F-4D97-AF65-F5344CB8AC3E}">
        <p14:creationId xmlns:p14="http://schemas.microsoft.com/office/powerpoint/2010/main" val="418981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4385794-E6FC-4A79-8E85-9DC02BCE8267}"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D35D61-1644-4046-9015-A851BA5235AA}" type="slidenum">
              <a:rPr lang="en-US" smtClean="0"/>
              <a:t>‹Nº›</a:t>
            </a:fld>
            <a:endParaRPr lang="en-US"/>
          </a:p>
        </p:txBody>
      </p:sp>
    </p:spTree>
    <p:extLst>
      <p:ext uri="{BB962C8B-B14F-4D97-AF65-F5344CB8AC3E}">
        <p14:creationId xmlns:p14="http://schemas.microsoft.com/office/powerpoint/2010/main" val="3585695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385794-E6FC-4A79-8E85-9DC02BCE8267}" type="datetimeFigureOut">
              <a:rPr lang="en-US" smtClean="0"/>
              <a:t>1/28/2023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D35D61-1644-4046-9015-A851BA5235AA}" type="slidenum">
              <a:rPr lang="en-US" smtClean="0"/>
              <a:t>‹Nº›</a:t>
            </a:fld>
            <a:endParaRPr lang="en-US"/>
          </a:p>
        </p:txBody>
      </p:sp>
    </p:spTree>
    <p:extLst>
      <p:ext uri="{BB962C8B-B14F-4D97-AF65-F5344CB8AC3E}">
        <p14:creationId xmlns:p14="http://schemas.microsoft.com/office/powerpoint/2010/main" val="124196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4385794-E6FC-4A79-8E85-9DC02BCE8267}" type="datetimeFigureOut">
              <a:rPr lang="en-US" smtClean="0"/>
              <a:t>1/28/2023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D35D61-1644-4046-9015-A851BA5235AA}" type="slidenum">
              <a:rPr lang="en-US" smtClean="0"/>
              <a:t>‹Nº›</a:t>
            </a:fld>
            <a:endParaRPr lang="en-US"/>
          </a:p>
        </p:txBody>
      </p:sp>
    </p:spTree>
    <p:extLst>
      <p:ext uri="{BB962C8B-B14F-4D97-AF65-F5344CB8AC3E}">
        <p14:creationId xmlns:p14="http://schemas.microsoft.com/office/powerpoint/2010/main" val="19496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4385794-E6FC-4A79-8E85-9DC02BCE8267}"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35D61-1644-4046-9015-A851BA5235AA}" type="slidenum">
              <a:rPr lang="en-US" smtClean="0"/>
              <a:t>‹Nº›</a:t>
            </a:fld>
            <a:endParaRPr lang="en-US"/>
          </a:p>
        </p:txBody>
      </p:sp>
    </p:spTree>
    <p:extLst>
      <p:ext uri="{BB962C8B-B14F-4D97-AF65-F5344CB8AC3E}">
        <p14:creationId xmlns:p14="http://schemas.microsoft.com/office/powerpoint/2010/main" val="404837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385794-E6FC-4A79-8E85-9DC02BCE8267}" type="datetimeFigureOut">
              <a:rPr lang="en-US" smtClean="0"/>
              <a:t>1/28/2023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D35D61-1644-4046-9015-A851BA5235AA}" type="slidenum">
              <a:rPr lang="en-US" smtClean="0"/>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278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47420A-F0E3-B4B9-D2D0-586F2D31CB93}"/>
              </a:ext>
            </a:extLst>
          </p:cNvPr>
          <p:cNvSpPr>
            <a:spLocks noGrp="1"/>
          </p:cNvSpPr>
          <p:nvPr>
            <p:ph type="ctrTitle"/>
          </p:nvPr>
        </p:nvSpPr>
        <p:spPr/>
        <p:txBody>
          <a:bodyPr>
            <a:normAutofit/>
          </a:bodyPr>
          <a:lstStyle/>
          <a:p>
            <a:r>
              <a:rPr lang="en-US" sz="6600" dirty="0" err="1"/>
              <a:t>Procesos</a:t>
            </a:r>
            <a:r>
              <a:rPr lang="en-US" sz="6600" dirty="0"/>
              <a:t> de </a:t>
            </a:r>
            <a:r>
              <a:rPr lang="en-US" sz="6600" dirty="0" err="1"/>
              <a:t>programación</a:t>
            </a:r>
            <a:r>
              <a:rPr lang="en-US" sz="6600" dirty="0"/>
              <a:t> de </a:t>
            </a:r>
            <a:r>
              <a:rPr lang="en-US" sz="6600" dirty="0" err="1"/>
              <a:t>analizadores</a:t>
            </a:r>
            <a:r>
              <a:rPr lang="en-US" sz="6600" dirty="0"/>
              <a:t> </a:t>
            </a:r>
            <a:r>
              <a:rPr lang="en-US" sz="6600" dirty="0" err="1"/>
              <a:t>sintácticos</a:t>
            </a:r>
            <a:endParaRPr lang="en-US" sz="6600" dirty="0"/>
          </a:p>
        </p:txBody>
      </p:sp>
      <p:sp>
        <p:nvSpPr>
          <p:cNvPr id="3" name="Subtítulo 2">
            <a:extLst>
              <a:ext uri="{FF2B5EF4-FFF2-40B4-BE49-F238E27FC236}">
                <a16:creationId xmlns:a16="http://schemas.microsoft.com/office/drawing/2014/main" id="{650AF540-C68E-40C5-C136-C1FA5F56ECE5}"/>
              </a:ext>
            </a:extLst>
          </p:cNvPr>
          <p:cNvSpPr>
            <a:spLocks noGrp="1"/>
          </p:cNvSpPr>
          <p:nvPr>
            <p:ph type="subTitle" idx="1"/>
          </p:nvPr>
        </p:nvSpPr>
        <p:spPr/>
        <p:txBody>
          <a:bodyPr/>
          <a:lstStyle/>
          <a:p>
            <a:r>
              <a:rPr lang="en-US" dirty="0"/>
              <a:t>203411  Marisol SOLIS López</a:t>
            </a:r>
          </a:p>
        </p:txBody>
      </p:sp>
    </p:spTree>
    <p:extLst>
      <p:ext uri="{BB962C8B-B14F-4D97-AF65-F5344CB8AC3E}">
        <p14:creationId xmlns:p14="http://schemas.microsoft.com/office/powerpoint/2010/main" val="75696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54FFD-9966-C990-1C6C-942224158851}"/>
              </a:ext>
            </a:extLst>
          </p:cNvPr>
          <p:cNvSpPr>
            <a:spLocks noGrp="1"/>
          </p:cNvSpPr>
          <p:nvPr>
            <p:ph type="title"/>
          </p:nvPr>
        </p:nvSpPr>
        <p:spPr/>
        <p:txBody>
          <a:bodyPr/>
          <a:lstStyle/>
          <a:p>
            <a:r>
              <a:rPr lang="en-US" dirty="0" err="1"/>
              <a:t>Qué</a:t>
            </a:r>
            <a:r>
              <a:rPr lang="en-US" dirty="0"/>
              <a:t> es un </a:t>
            </a:r>
            <a:r>
              <a:rPr lang="en-US" dirty="0" err="1"/>
              <a:t>analizador</a:t>
            </a:r>
            <a:r>
              <a:rPr lang="en-US" dirty="0"/>
              <a:t> </a:t>
            </a:r>
            <a:r>
              <a:rPr lang="en-US" dirty="0" err="1"/>
              <a:t>sintáctico</a:t>
            </a:r>
            <a:r>
              <a:rPr lang="en-US" dirty="0"/>
              <a:t>?</a:t>
            </a:r>
          </a:p>
        </p:txBody>
      </p:sp>
      <p:sp>
        <p:nvSpPr>
          <p:cNvPr id="3" name="Marcador de contenido 2">
            <a:extLst>
              <a:ext uri="{FF2B5EF4-FFF2-40B4-BE49-F238E27FC236}">
                <a16:creationId xmlns:a16="http://schemas.microsoft.com/office/drawing/2014/main" id="{231A8AA9-7F9C-3748-C445-053429AD8E5B}"/>
              </a:ext>
            </a:extLst>
          </p:cNvPr>
          <p:cNvSpPr>
            <a:spLocks noGrp="1"/>
          </p:cNvSpPr>
          <p:nvPr>
            <p:ph idx="1"/>
          </p:nvPr>
        </p:nvSpPr>
        <p:spPr/>
        <p:txBody>
          <a:bodyPr/>
          <a:lstStyle/>
          <a:p>
            <a:r>
              <a:rPr lang="es-ES" sz="2400" dirty="0"/>
              <a:t>Los analizadores sintácticos son herramientas fundamentales en el desarrollo de compiladores e intérpretes. Estos procesos se encargan de verificar si una entrada de código fuente cumple con las reglas gramaticales de un lenguaje de programación específico</a:t>
            </a:r>
            <a:r>
              <a:rPr lang="es-ES" dirty="0"/>
              <a:t>.</a:t>
            </a:r>
            <a:endParaRPr lang="en-US" dirty="0"/>
          </a:p>
        </p:txBody>
      </p:sp>
    </p:spTree>
    <p:extLst>
      <p:ext uri="{BB962C8B-B14F-4D97-AF65-F5344CB8AC3E}">
        <p14:creationId xmlns:p14="http://schemas.microsoft.com/office/powerpoint/2010/main" val="409357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8216516-D083-DCDB-8E30-7AAB9696945C}"/>
              </a:ext>
            </a:extLst>
          </p:cNvPr>
          <p:cNvSpPr>
            <a:spLocks noGrp="1"/>
          </p:cNvSpPr>
          <p:nvPr>
            <p:ph type="title"/>
          </p:nvPr>
        </p:nvSpPr>
        <p:spPr/>
        <p:txBody>
          <a:bodyPr/>
          <a:lstStyle/>
          <a:p>
            <a:r>
              <a:rPr lang="en-US" dirty="0" err="1"/>
              <a:t>Enfoques</a:t>
            </a:r>
            <a:r>
              <a:rPr lang="en-US" dirty="0"/>
              <a:t> </a:t>
            </a:r>
            <a:r>
              <a:rPr lang="en-US" dirty="0" err="1"/>
              <a:t>principales</a:t>
            </a:r>
            <a:endParaRPr lang="en-US" dirty="0"/>
          </a:p>
        </p:txBody>
      </p:sp>
      <p:sp>
        <p:nvSpPr>
          <p:cNvPr id="5" name="Marcador de contenido 4">
            <a:extLst>
              <a:ext uri="{FF2B5EF4-FFF2-40B4-BE49-F238E27FC236}">
                <a16:creationId xmlns:a16="http://schemas.microsoft.com/office/drawing/2014/main" id="{25324628-2607-D62C-AA81-9A2D2DCFAD2C}"/>
              </a:ext>
            </a:extLst>
          </p:cNvPr>
          <p:cNvSpPr>
            <a:spLocks noGrp="1"/>
          </p:cNvSpPr>
          <p:nvPr>
            <p:ph sz="half" idx="1"/>
          </p:nvPr>
        </p:nvSpPr>
        <p:spPr/>
        <p:txBody>
          <a:bodyPr>
            <a:normAutofit/>
          </a:bodyPr>
          <a:lstStyle/>
          <a:p>
            <a:r>
              <a:rPr lang="es-ES" sz="2400" dirty="0"/>
              <a:t>El enfoque top-</a:t>
            </a:r>
            <a:r>
              <a:rPr lang="es-ES" sz="2400" dirty="0" err="1"/>
              <a:t>down</a:t>
            </a:r>
            <a:r>
              <a:rPr lang="es-ES" sz="2400" dirty="0"/>
              <a:t> comienza con la regla gramatical más general y va dividiendo la entrada en partes más específicas hasta llegar a las hojas del árbol de análisis sintáctico. Un ejemplo de un algoritmo top-</a:t>
            </a:r>
            <a:r>
              <a:rPr lang="es-ES" sz="2400" dirty="0" err="1"/>
              <a:t>down</a:t>
            </a:r>
            <a:r>
              <a:rPr lang="es-ES" sz="2400" dirty="0"/>
              <a:t> es el método de análisis predictivo recursivo.</a:t>
            </a:r>
            <a:endParaRPr lang="en-US" sz="2400" dirty="0"/>
          </a:p>
        </p:txBody>
      </p:sp>
      <p:sp>
        <p:nvSpPr>
          <p:cNvPr id="6" name="Marcador de contenido 5">
            <a:extLst>
              <a:ext uri="{FF2B5EF4-FFF2-40B4-BE49-F238E27FC236}">
                <a16:creationId xmlns:a16="http://schemas.microsoft.com/office/drawing/2014/main" id="{C98CA5E0-65A2-EC02-2D51-A1A76B7056A0}"/>
              </a:ext>
            </a:extLst>
          </p:cNvPr>
          <p:cNvSpPr>
            <a:spLocks noGrp="1"/>
          </p:cNvSpPr>
          <p:nvPr>
            <p:ph sz="half" idx="2"/>
          </p:nvPr>
        </p:nvSpPr>
        <p:spPr>
          <a:xfrm>
            <a:off x="6217920" y="1845734"/>
            <a:ext cx="4937760" cy="4023360"/>
          </a:xfrm>
        </p:spPr>
        <p:txBody>
          <a:bodyPr>
            <a:normAutofit/>
          </a:bodyPr>
          <a:lstStyle/>
          <a:p>
            <a:r>
              <a:rPr lang="es-ES" sz="2400" dirty="0"/>
              <a:t>El enfoque top-</a:t>
            </a:r>
            <a:r>
              <a:rPr lang="es-ES" sz="2400" dirty="0" err="1"/>
              <a:t>down</a:t>
            </a:r>
            <a:r>
              <a:rPr lang="es-ES" sz="2400" dirty="0"/>
              <a:t> comienza con la regla gramatical más general y va dividiendo la entrada en partes más específicas hasta llegar a las hojas del árbol de análisis sintáctico. Un ejemplo de un algoritmo top-</a:t>
            </a:r>
            <a:r>
              <a:rPr lang="es-ES" sz="2400" dirty="0" err="1"/>
              <a:t>down</a:t>
            </a:r>
            <a:r>
              <a:rPr lang="es-ES" sz="2400" dirty="0"/>
              <a:t> es el método de análisis predictivo recursivo.</a:t>
            </a:r>
            <a:endParaRPr lang="en-US" sz="2400" dirty="0"/>
          </a:p>
        </p:txBody>
      </p:sp>
    </p:spTree>
    <p:extLst>
      <p:ext uri="{BB962C8B-B14F-4D97-AF65-F5344CB8AC3E}">
        <p14:creationId xmlns:p14="http://schemas.microsoft.com/office/powerpoint/2010/main" val="324372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AE1FE01-5E13-B772-2A96-7495DB2FBB19}"/>
              </a:ext>
            </a:extLst>
          </p:cNvPr>
          <p:cNvSpPr>
            <a:spLocks noGrp="1"/>
          </p:cNvSpPr>
          <p:nvPr>
            <p:ph type="title"/>
          </p:nvPr>
        </p:nvSpPr>
        <p:spPr/>
        <p:txBody>
          <a:bodyPr/>
          <a:lstStyle/>
          <a:p>
            <a:r>
              <a:rPr lang="en-US" dirty="0" err="1"/>
              <a:t>Procesos</a:t>
            </a:r>
            <a:endParaRPr lang="en-US" dirty="0"/>
          </a:p>
        </p:txBody>
      </p:sp>
      <p:sp>
        <p:nvSpPr>
          <p:cNvPr id="8" name="Marcador de contenido 7">
            <a:extLst>
              <a:ext uri="{FF2B5EF4-FFF2-40B4-BE49-F238E27FC236}">
                <a16:creationId xmlns:a16="http://schemas.microsoft.com/office/drawing/2014/main" id="{B391A332-5DC4-7DA9-5221-A37ACCC793B2}"/>
              </a:ext>
            </a:extLst>
          </p:cNvPr>
          <p:cNvSpPr>
            <a:spLocks noGrp="1"/>
          </p:cNvSpPr>
          <p:nvPr>
            <p:ph idx="1"/>
          </p:nvPr>
        </p:nvSpPr>
        <p:spPr/>
        <p:txBody>
          <a:bodyPr>
            <a:normAutofit/>
          </a:bodyPr>
          <a:lstStyle/>
          <a:p>
            <a:r>
              <a:rPr lang="es-ES" sz="2800" dirty="0"/>
              <a:t>Los procesos de programación de analizadores sintácticos son los pasos que se siguen para desarrollar un programa que sea capaz de analizar una entrada de código fuente y determinar si cumple con las reglas gramaticales de un lenguaje de programación específico.</a:t>
            </a:r>
          </a:p>
          <a:p>
            <a:r>
              <a:rPr lang="es-ES" sz="2800" dirty="0"/>
              <a:t>Los procesos de programación de analizadores sintácticos pueden variar dependiendo del enfoque y algoritmo utilizado para su construcción, pero en general, se pueden seguir los siguientes pasos:</a:t>
            </a:r>
            <a:endParaRPr lang="en-US" sz="2800" dirty="0"/>
          </a:p>
          <a:p>
            <a:endParaRPr lang="es-ES" sz="2800" dirty="0"/>
          </a:p>
          <a:p>
            <a:endParaRPr lang="es-ES" sz="2800" dirty="0"/>
          </a:p>
        </p:txBody>
      </p:sp>
    </p:spTree>
    <p:extLst>
      <p:ext uri="{BB962C8B-B14F-4D97-AF65-F5344CB8AC3E}">
        <p14:creationId xmlns:p14="http://schemas.microsoft.com/office/powerpoint/2010/main" val="260328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3B1AF1-3DE0-CD6F-42DE-ABF11DF9EB3E}"/>
              </a:ext>
            </a:extLst>
          </p:cNvPr>
          <p:cNvSpPr>
            <a:spLocks noGrp="1"/>
          </p:cNvSpPr>
          <p:nvPr>
            <p:ph idx="1"/>
          </p:nvPr>
        </p:nvSpPr>
        <p:spPr/>
        <p:txBody>
          <a:bodyPr>
            <a:normAutofit/>
          </a:bodyPr>
          <a:lstStyle/>
          <a:p>
            <a:r>
              <a:rPr lang="es-ES" sz="2400" dirty="0"/>
              <a:t>1. Diseño de la gramática: se define la gramática del lenguaje de programación para el que se está desarrollando el analizador sintáctico. Esto incluye las reglas gramaticales, las producciones y las expresiones regulares necesarias para describir el lenguaje.</a:t>
            </a:r>
          </a:p>
          <a:p>
            <a:r>
              <a:rPr lang="es-ES" sz="2400" dirty="0"/>
              <a:t>2. Generación del árbol de análisis sintáctico: se utiliza la gramática para generar el árbol de análisis sintáctico, que representa la estructura jerárquica de la entrada de código fuente.</a:t>
            </a:r>
          </a:p>
          <a:p>
            <a:r>
              <a:rPr lang="es-ES" sz="2400" dirty="0"/>
              <a:t>3. Implementación del algoritmo de análisis sintáctico: se implementa el algoritmo de análisis sintáctico elegido, ya sea top-</a:t>
            </a:r>
            <a:r>
              <a:rPr lang="es-ES" sz="2400" dirty="0" err="1"/>
              <a:t>down</a:t>
            </a:r>
            <a:r>
              <a:rPr lang="es-ES" sz="2400" dirty="0"/>
              <a:t> o bottom-up, utilizando el árbol de análisis sintáctico generado previamente.</a:t>
            </a:r>
            <a:endParaRPr lang="en-US" sz="2400" dirty="0"/>
          </a:p>
        </p:txBody>
      </p:sp>
    </p:spTree>
    <p:extLst>
      <p:ext uri="{BB962C8B-B14F-4D97-AF65-F5344CB8AC3E}">
        <p14:creationId xmlns:p14="http://schemas.microsoft.com/office/powerpoint/2010/main" val="1737214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967DF-711D-B0DD-0C67-813CCBB9DDBE}"/>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06CA1230-CF98-7621-9B63-4C992C3994C3}"/>
              </a:ext>
            </a:extLst>
          </p:cNvPr>
          <p:cNvSpPr>
            <a:spLocks noGrp="1"/>
          </p:cNvSpPr>
          <p:nvPr>
            <p:ph idx="1"/>
          </p:nvPr>
        </p:nvSpPr>
        <p:spPr/>
        <p:txBody>
          <a:bodyPr>
            <a:normAutofit/>
          </a:bodyPr>
          <a:lstStyle/>
          <a:p>
            <a:r>
              <a:rPr lang="en-US" sz="2400" dirty="0"/>
              <a:t>4. </a:t>
            </a:r>
            <a:r>
              <a:rPr lang="es-ES" sz="2400" dirty="0"/>
              <a:t>Implementación del algoritmo de análisis sintáctico: se implementa el algoritmo de análisis sintáctico elegido, ya sea top-</a:t>
            </a:r>
            <a:r>
              <a:rPr lang="es-ES" sz="2400" dirty="0" err="1"/>
              <a:t>down</a:t>
            </a:r>
            <a:r>
              <a:rPr lang="es-ES" sz="2400" dirty="0"/>
              <a:t> o bottom-up, utilizando el árbol de análisis sintáctico generado previamente.</a:t>
            </a:r>
          </a:p>
          <a:p>
            <a:r>
              <a:rPr lang="es-ES" sz="2400" dirty="0"/>
              <a:t>5. Integración con otros componentes del compilador o intérprete: El analizador sintáctico se integra con otros componentes del compilador o intérprete, como el analizador léxico y el generador de código.</a:t>
            </a:r>
          </a:p>
          <a:p>
            <a:r>
              <a:rPr lang="es-ES" sz="2400" dirty="0"/>
              <a:t>6. Documentación y mantenimiento: Se documentan los procesos y se mantiene el analizador sintáctico.</a:t>
            </a:r>
            <a:endParaRPr lang="en-US" sz="2400" dirty="0"/>
          </a:p>
        </p:txBody>
      </p:sp>
    </p:spTree>
    <p:extLst>
      <p:ext uri="{BB962C8B-B14F-4D97-AF65-F5344CB8AC3E}">
        <p14:creationId xmlns:p14="http://schemas.microsoft.com/office/powerpoint/2010/main" val="317809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BCB99B-7CE1-A31F-8665-D7EA457F1D2B}"/>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03E8CD67-4423-B1B1-83FE-73F8E2997266}"/>
              </a:ext>
            </a:extLst>
          </p:cNvPr>
          <p:cNvSpPr>
            <a:spLocks noGrp="1"/>
          </p:cNvSpPr>
          <p:nvPr>
            <p:ph idx="1"/>
          </p:nvPr>
        </p:nvSpPr>
        <p:spPr/>
        <p:txBody>
          <a:bodyPr>
            <a:normAutofit/>
          </a:bodyPr>
          <a:lstStyle/>
          <a:p>
            <a:r>
              <a:rPr lang="es-ES" sz="2400" dirty="0"/>
              <a:t>En resumen, los procesos de programación de analizadores sintácticos incluyen la definición de la gramática del lenguaje, la generación del árbol de análisis sintáctico, la implementación del algoritmo de análisis sintáctico, las pruebas y depuración, la integración con otros componentes del compilador o intérprete y la documentación y mantenimiento.</a:t>
            </a:r>
            <a:endParaRPr lang="en-US" sz="2400" dirty="0"/>
          </a:p>
        </p:txBody>
      </p:sp>
    </p:spTree>
    <p:extLst>
      <p:ext uri="{BB962C8B-B14F-4D97-AF65-F5344CB8AC3E}">
        <p14:creationId xmlns:p14="http://schemas.microsoft.com/office/powerpoint/2010/main" val="1745989474"/>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33</TotalTime>
  <Words>465</Words>
  <Application>Microsoft Office PowerPoint</Application>
  <PresentationFormat>Panorámica</PresentationFormat>
  <Paragraphs>17</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Calibri</vt:lpstr>
      <vt:lpstr>Calibri Light</vt:lpstr>
      <vt:lpstr>Retrospección</vt:lpstr>
      <vt:lpstr>Procesos de programación de analizadores sintácticos</vt:lpstr>
      <vt:lpstr>Qué es un analizador sintáctico?</vt:lpstr>
      <vt:lpstr>Enfoques principales</vt:lpstr>
      <vt:lpstr>Procesos</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Procesos de programación de analizadores sintácticos</dc:title>
  <dc:creator>Marisol Solis</dc:creator>
  <cp:lastModifiedBy>Marisol Solis</cp:lastModifiedBy>
  <cp:revision>1</cp:revision>
  <dcterms:created xsi:type="dcterms:W3CDTF">2023-01-28T23:00:48Z</dcterms:created>
  <dcterms:modified xsi:type="dcterms:W3CDTF">2023-01-28T23:34:31Z</dcterms:modified>
</cp:coreProperties>
</file>