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7"/>
  </p:notesMasterIdLst>
  <p:handoutMasterIdLst>
    <p:handoutMasterId r:id="rId18"/>
  </p:handoutMasterIdLst>
  <p:sldIdLst>
    <p:sldId id="496" r:id="rId5"/>
    <p:sldId id="498" r:id="rId6"/>
    <p:sldId id="503" r:id="rId7"/>
    <p:sldId id="504" r:id="rId8"/>
    <p:sldId id="505" r:id="rId9"/>
    <p:sldId id="506" r:id="rId10"/>
    <p:sldId id="507" r:id="rId11"/>
    <p:sldId id="508" r:id="rId12"/>
    <p:sldId id="509" r:id="rId13"/>
    <p:sldId id="510" r:id="rId14"/>
    <p:sldId id="511" r:id="rId15"/>
    <p:sldId id="5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40" d="100"/>
          <a:sy n="40" d="100"/>
        </p:scale>
        <p:origin x="44" y="684"/>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3/26/2023</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‹Nº›</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3/26/2023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‹Nº›</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s-ES"/>
              <a:t>Haga clic para modificar el estilo de título del patrón</a:t>
            </a:r>
            <a:endParaRPr lang="en-US"/>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‹Nº›</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‹Nº›</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r>
              <a:rPr lang="es-ES"/>
              <a:t>Haga clic en el icono para agregar una imagen</a:t>
            </a:r>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r>
              <a:rPr lang="es-ES"/>
              <a:t>Haga clic en el icono para agregar una imagen</a:t>
            </a:r>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r>
              <a:rPr lang="es-ES"/>
              <a:t>Haga clic en el icono para agregar una imagen</a:t>
            </a:r>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r>
              <a:rPr lang="es-ES"/>
              <a:t>Haga clic en el icono para agregar una imagen</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s-ES"/>
              <a:t>Haga clic para modificar el estilo de título del patrón</a:t>
            </a:r>
            <a:endParaRPr lang="en-US"/>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‹Nº›</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s-ES"/>
              <a:t>Haga clic en el icono para agregar una imagen</a:t>
            </a:r>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s-ES"/>
              <a:t>Haga clic en el icono para agregar una imagen</a:t>
            </a:r>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r>
              <a:rPr lang="es-ES"/>
              <a:t>Haga clic en el icono para agregar una imagen</a:t>
            </a:r>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‹Nº›</a:t>
            </a:fld>
            <a:endParaRPr lang="en-US"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‹Nº›</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s-ES"/>
              <a:t>Haga clic para modificar el estilo de título del patrón</a:t>
            </a:r>
            <a:endParaRPr lang="en-US"/>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‹Nº›</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s-ES"/>
              <a:t>Haga clic para modificar los estilos de texto del patrón</a:t>
            </a:r>
          </a:p>
          <a:p>
            <a:pPr lvl="1"/>
            <a:r>
              <a:rPr lang="es-ES"/>
              <a:t>Segundo nivel</a:t>
            </a:r>
          </a:p>
          <a:p>
            <a:pPr lvl="2"/>
            <a:r>
              <a:rPr lang="es-ES"/>
              <a:t>Tercer nivel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‹Nº›</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r>
              <a:rPr lang="es-ES"/>
              <a:t>Haga clic en el icono para agregar una imagen</a:t>
            </a:r>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r>
              <a:rPr lang="es-ES"/>
              <a:t>Haga clic en el icono para agregar una imagen</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‹Nº›</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‹Nº›</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s-ES"/>
              <a:t>Haga clic para modificar el estilo de título del patrón</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‹Nº›</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r>
              <a:rPr lang="es-ES"/>
              <a:t>Haga clic en el icono para agregar una imagen</a:t>
            </a:r>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r>
              <a:rPr lang="es-ES"/>
              <a:t>Haga clic en el icono para agregar una imagen</a:t>
            </a:r>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r>
              <a:rPr lang="es-ES"/>
              <a:t>Haga clic en el icono para agregar una imagen</a:t>
            </a:r>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r>
              <a:rPr lang="es-ES"/>
              <a:t>Haga clic en el icono para agregar una imagen</a:t>
            </a:r>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r>
              <a:rPr lang="es-ES"/>
              <a:t>Haga clic en el icono para agregar una imagen</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s-ES"/>
              <a:t>Haga clic para modificar el estilo de título del patrón</a:t>
            </a:r>
            <a:endParaRPr lang="en-US"/>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‹Nº›</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‹Nº›</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‹Nº›</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‹Nº›</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p:txBody>
          <a:bodyPr/>
          <a:lstStyle/>
          <a:p>
            <a:r>
              <a:rPr lang="en-US" sz="8800" dirty="0">
                <a:solidFill>
                  <a:schemeClr val="bg1"/>
                </a:solidFill>
              </a:rPr>
              <a:t>HERRAMIENTAS DE REINGENIERÍA</a:t>
            </a:r>
            <a:endParaRPr lang="en-US" dirty="0"/>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p:txBody>
          <a:bodyPr/>
          <a:lstStyle/>
          <a:p>
            <a:r>
              <a:rPr lang="en-US" sz="3200" b="1" dirty="0">
                <a:solidFill>
                  <a:schemeClr val="bg1"/>
                </a:solidFill>
              </a:rPr>
              <a:t>191182 Carlos Enrique Moreno Molina</a:t>
            </a:r>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normAutofit/>
          </a:bodyPr>
          <a:lstStyle/>
          <a:p>
            <a:r>
              <a:rPr lang="en-US" dirty="0" err="1"/>
              <a:t>Histograma</a:t>
            </a:r>
            <a:endParaRPr lang="en-US" dirty="0"/>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2"/>
          </p:nvPr>
        </p:nvSpPr>
        <p:spPr>
          <a:xfrm>
            <a:off x="839788" y="2374232"/>
            <a:ext cx="10514012" cy="3816255"/>
          </a:xfrm>
        </p:spPr>
        <p:txBody>
          <a:bodyPr>
            <a:normAutofit fontScale="70000" lnSpcReduction="20000"/>
          </a:bodyPr>
          <a:lstStyle/>
          <a:p>
            <a:pPr marL="0" lvl="0" indent="0">
              <a:buNone/>
            </a:pPr>
            <a:r>
              <a:rPr lang="es-ES" sz="3600" dirty="0"/>
              <a:t>Su usa mas </a:t>
            </a:r>
            <a:r>
              <a:rPr lang="es-ES" sz="3600" dirty="0" err="1"/>
              <a:t>comunmente</a:t>
            </a:r>
            <a:r>
              <a:rPr lang="es-ES" sz="3600" dirty="0"/>
              <a:t> para determinar los desvíos o variaciones de los datos o información que fluye por los procesos en relación a las especificaciones y tolerancias determinadas para los mismos.</a:t>
            </a:r>
          </a:p>
          <a:p>
            <a:pPr marL="0" lvl="0" indent="0">
              <a:buNone/>
            </a:pPr>
            <a:r>
              <a:rPr lang="es-ES" sz="3600" dirty="0"/>
              <a:t>Pasos para elaborar un histograma:</a:t>
            </a:r>
          </a:p>
          <a:p>
            <a:pPr marL="0" lvl="0" indent="0">
              <a:buNone/>
            </a:pPr>
            <a:r>
              <a:rPr lang="es-ES" sz="3600" dirty="0"/>
              <a:t>? Se define la amplitud de los datos que fueron recolectados.</a:t>
            </a:r>
          </a:p>
          <a:p>
            <a:pPr marL="0" lvl="0" indent="0">
              <a:buNone/>
            </a:pPr>
            <a:r>
              <a:rPr lang="es-ES" sz="3600" dirty="0"/>
              <a:t>? Se determinan los intervalos de clase, para definir la estructura y parámetros a incluir en el gráfico.</a:t>
            </a:r>
          </a:p>
          <a:p>
            <a:pPr marL="0" lvl="0" indent="0">
              <a:buNone/>
            </a:pPr>
            <a:r>
              <a:rPr lang="es-ES" sz="3600" dirty="0"/>
              <a:t>? Se elabora una tabla de frecuencia mostrando los datos que fueron recolectados y que deben servir de base para la confección del histograma.</a:t>
            </a:r>
          </a:p>
          <a:p>
            <a:pPr marL="0" lvl="0" indent="0">
              <a:buNone/>
            </a:pPr>
            <a:r>
              <a:rPr lang="es-ES" sz="3600" dirty="0"/>
              <a:t>? Se elabora el histograma donde cada barra o rectángulo vertical asumirá la altura en proporción al número de observaciones incluidas en cada intervalo.</a:t>
            </a:r>
            <a:endParaRPr lang="en-US" sz="3600" dirty="0"/>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a:lstStyle/>
          <a:p>
            <a:fld id="{2C18C1E5-FB55-42F5-BD6D-9CC153FCDBE6}" type="slidenum">
              <a:rPr lang="en-US" smtClean="0"/>
              <a:pPr/>
              <a:t>10</a:t>
            </a:fld>
            <a:endParaRPr lang="en-US" dirty="0"/>
          </a:p>
        </p:txBody>
      </p:sp>
    </p:spTree>
    <p:extLst>
      <p:ext uri="{BB962C8B-B14F-4D97-AF65-F5344CB8AC3E}">
        <p14:creationId xmlns:p14="http://schemas.microsoft.com/office/powerpoint/2010/main" val="2570939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normAutofit/>
          </a:bodyPr>
          <a:lstStyle/>
          <a:p>
            <a:r>
              <a:rPr lang="en-US" dirty="0" err="1"/>
              <a:t>Benchmarkin</a:t>
            </a:r>
            <a:endParaRPr lang="en-US" dirty="0"/>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2"/>
          </p:nvPr>
        </p:nvSpPr>
        <p:spPr>
          <a:xfrm>
            <a:off x="839788" y="2374232"/>
            <a:ext cx="10514012" cy="3816255"/>
          </a:xfrm>
        </p:spPr>
        <p:txBody>
          <a:bodyPr>
            <a:normAutofit/>
          </a:bodyPr>
          <a:lstStyle/>
          <a:p>
            <a:pPr marL="0" lvl="0" indent="0">
              <a:buNone/>
            </a:pPr>
            <a:r>
              <a:rPr lang="es-ES" sz="3600" dirty="0"/>
              <a:t>El benchmarking es un excelente método estructurado para medir procesos y productos de manera comparativa buscando la excelencia de las mejores prácticas, teniendo como punto de partida al usuario. Esta herramienta constituye una guía poderosa hacia las prácticas que deberían adoptarse, a las ideas que pueden adaptarse y a las necesidades particulares que las organizaciones necesitan satisfacer para cumplir sus objetivos.</a:t>
            </a:r>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a:lstStyle/>
          <a:p>
            <a:fld id="{2C18C1E5-FB55-42F5-BD6D-9CC153FCDBE6}" type="slidenum">
              <a:rPr lang="en-US" smtClean="0"/>
              <a:pPr/>
              <a:t>11</a:t>
            </a:fld>
            <a:endParaRPr lang="en-US" dirty="0"/>
          </a:p>
        </p:txBody>
      </p:sp>
    </p:spTree>
    <p:extLst>
      <p:ext uri="{BB962C8B-B14F-4D97-AF65-F5344CB8AC3E}">
        <p14:creationId xmlns:p14="http://schemas.microsoft.com/office/powerpoint/2010/main" val="13889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normAutofit/>
          </a:bodyPr>
          <a:lstStyle/>
          <a:p>
            <a:r>
              <a:rPr lang="en-US" dirty="0" err="1"/>
              <a:t>Benchmarkin</a:t>
            </a:r>
            <a:endParaRPr lang="en-US" dirty="0"/>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1"/>
          </p:nvPr>
        </p:nvSpPr>
        <p:spPr/>
        <p:txBody>
          <a:bodyPr>
            <a:normAutofit fontScale="85000" lnSpcReduction="20000"/>
          </a:bodyPr>
          <a:lstStyle/>
          <a:p>
            <a:pPr marL="0" lvl="0" indent="0">
              <a:buNone/>
            </a:pPr>
            <a:r>
              <a:rPr lang="es-ES" sz="3600" dirty="0"/>
              <a:t>Problemas usuales que se identifican en el funcionamiento de un proceso</a:t>
            </a:r>
          </a:p>
          <a:p>
            <a:pPr marL="0" lvl="0" indent="0">
              <a:buNone/>
            </a:pPr>
            <a:r>
              <a:rPr lang="es-ES" sz="3600" dirty="0"/>
              <a:t>• Procesos con tecnología obsoleta</a:t>
            </a:r>
          </a:p>
          <a:p>
            <a:pPr marL="0" lvl="0" indent="0">
              <a:buNone/>
            </a:pPr>
            <a:r>
              <a:rPr lang="es-ES" sz="3600" dirty="0"/>
              <a:t>• Recursos ociosos o faltantes</a:t>
            </a:r>
          </a:p>
          <a:p>
            <a:pPr marL="0" lvl="0" indent="0">
              <a:buNone/>
            </a:pPr>
            <a:r>
              <a:rPr lang="es-ES" sz="3600" dirty="0"/>
              <a:t>• Deficiente calidad de los recursos</a:t>
            </a:r>
          </a:p>
          <a:p>
            <a:pPr marL="0" lvl="0" indent="0">
              <a:buNone/>
            </a:pPr>
            <a:r>
              <a:rPr lang="es-ES" sz="3600" dirty="0"/>
              <a:t>• Excesivo consumo de recursos</a:t>
            </a:r>
          </a:p>
          <a:p>
            <a:pPr marL="0" lvl="0" indent="0">
              <a:buNone/>
            </a:pPr>
            <a:r>
              <a:rPr lang="es-ES" sz="3600" dirty="0"/>
              <a:t>• Tareas sobrantes y/o duplicadas</a:t>
            </a:r>
          </a:p>
        </p:txBody>
      </p:sp>
      <p:sp>
        <p:nvSpPr>
          <p:cNvPr id="3" name="Marcador de contenido 2">
            <a:extLst>
              <a:ext uri="{FF2B5EF4-FFF2-40B4-BE49-F238E27FC236}">
                <a16:creationId xmlns:a16="http://schemas.microsoft.com/office/drawing/2014/main" id="{32F59124-0076-6564-61FE-629E736C6F66}"/>
              </a:ext>
            </a:extLst>
          </p:cNvPr>
          <p:cNvSpPr>
            <a:spLocks noGrp="1"/>
          </p:cNvSpPr>
          <p:nvPr>
            <p:ph sz="half" idx="2"/>
          </p:nvPr>
        </p:nvSpPr>
        <p:spPr/>
        <p:txBody>
          <a:bodyPr>
            <a:normAutofit fontScale="85000" lnSpcReduction="20000"/>
          </a:bodyPr>
          <a:lstStyle/>
          <a:p>
            <a:pPr marL="0" lvl="0" indent="0">
              <a:buNone/>
            </a:pPr>
            <a:r>
              <a:rPr lang="es-ES" sz="2800" dirty="0"/>
              <a:t>• Gastos injustificables</a:t>
            </a:r>
          </a:p>
          <a:p>
            <a:pPr marL="0" lvl="0" indent="0">
              <a:buNone/>
            </a:pPr>
            <a:r>
              <a:rPr lang="es-ES" sz="2800" dirty="0"/>
              <a:t>• Demoras/atrasos</a:t>
            </a:r>
          </a:p>
          <a:p>
            <a:pPr marL="0" lvl="0" indent="0">
              <a:buNone/>
            </a:pPr>
            <a:r>
              <a:rPr lang="es-ES" sz="2800" dirty="0"/>
              <a:t>• Cuellos de botellas</a:t>
            </a:r>
          </a:p>
          <a:p>
            <a:pPr marL="0" lvl="0" indent="0">
              <a:buNone/>
            </a:pPr>
            <a:r>
              <a:rPr lang="es-ES" sz="2800" dirty="0"/>
              <a:t>• Excesiva documentación</a:t>
            </a:r>
          </a:p>
          <a:p>
            <a:pPr marL="0" lvl="0" indent="0">
              <a:buNone/>
            </a:pPr>
            <a:r>
              <a:rPr lang="es-ES" sz="2800" dirty="0"/>
              <a:t>• Deficientes sistema de información</a:t>
            </a:r>
          </a:p>
          <a:p>
            <a:pPr marL="0" lvl="0" indent="0">
              <a:buNone/>
            </a:pPr>
            <a:r>
              <a:rPr lang="es-ES" sz="2800" dirty="0"/>
              <a:t>• Tiempos excesivos </a:t>
            </a:r>
          </a:p>
          <a:p>
            <a:pPr marL="0" lvl="0" indent="0">
              <a:buNone/>
            </a:pPr>
            <a:r>
              <a:rPr lang="es-ES" sz="2800" dirty="0"/>
              <a:t>• Recursos faltantes</a:t>
            </a:r>
            <a:endParaRPr lang="es-ES" dirty="0"/>
          </a:p>
          <a:p>
            <a:pPr marL="0" indent="0">
              <a:buNone/>
            </a:pPr>
            <a:r>
              <a:rPr lang="es-ES" sz="2800" dirty="0"/>
              <a:t>* Tareas faltantes</a:t>
            </a:r>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a:lstStyle/>
          <a:p>
            <a:fld id="{2C18C1E5-FB55-42F5-BD6D-9CC153FCDBE6}" type="slidenum">
              <a:rPr lang="en-US" smtClean="0"/>
              <a:pPr/>
              <a:t>12</a:t>
            </a:fld>
            <a:endParaRPr lang="en-US" dirty="0"/>
          </a:p>
        </p:txBody>
      </p:sp>
    </p:spTree>
    <p:extLst>
      <p:ext uri="{BB962C8B-B14F-4D97-AF65-F5344CB8AC3E}">
        <p14:creationId xmlns:p14="http://schemas.microsoft.com/office/powerpoint/2010/main" val="345257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p:txBody>
          <a:bodyPr/>
          <a:lstStyle/>
          <a:p>
            <a:r>
              <a:rPr lang="en-US" sz="7200" dirty="0" err="1"/>
              <a:t>Introducción</a:t>
            </a:r>
            <a:endParaRPr lang="en-US" dirty="0"/>
          </a:p>
        </p:txBody>
      </p:sp>
      <p:pic>
        <p:nvPicPr>
          <p:cNvPr id="8" name="Picture Placeholder 7" descr="group of people high fiving&#10;">
            <a:extLst>
              <a:ext uri="{FF2B5EF4-FFF2-40B4-BE49-F238E27FC236}">
                <a16:creationId xmlns:a16="http://schemas.microsoft.com/office/drawing/2014/main" id="{F602090C-4003-4A9A-8F17-0FDDFD83F825}"/>
              </a:ext>
            </a:extLst>
          </p:cNvPr>
          <p:cNvPicPr>
            <a:picLocks noGrp="1" noChangeAspect="1"/>
          </p:cNvPicPr>
          <p:nvPr>
            <p:ph type="pic" sz="quarter" idx="13"/>
          </p:nvPr>
        </p:nvPicPr>
        <p:blipFill rotWithShape="1">
          <a:blip r:embed="rId2"/>
          <a:srcRect/>
          <a:stretch/>
        </p:blipFill>
        <p:spPr/>
      </p:pic>
      <p:pic>
        <p:nvPicPr>
          <p:cNvPr id="10" name="Picture Placeholder 9" descr="hands tying a shoe">
            <a:extLst>
              <a:ext uri="{FF2B5EF4-FFF2-40B4-BE49-F238E27FC236}">
                <a16:creationId xmlns:a16="http://schemas.microsoft.com/office/drawing/2014/main" id="{BD99CA7F-8B87-4431-852C-815754D1C5A7}"/>
              </a:ext>
            </a:extLst>
          </p:cNvPr>
          <p:cNvPicPr>
            <a:picLocks noGrp="1" noChangeAspect="1"/>
          </p:cNvPicPr>
          <p:nvPr>
            <p:ph type="pic" sz="quarter" idx="14"/>
          </p:nvPr>
        </p:nvPicPr>
        <p:blipFill rotWithShape="1">
          <a:blip r:embed="rId3"/>
          <a:srcRect l="234" r="234"/>
          <a:stretch/>
        </p:blipFill>
        <p:spPr/>
      </p:pic>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p:txBody>
          <a:bodyPr>
            <a:normAutofit/>
          </a:bodyPr>
          <a:lstStyle/>
          <a:p>
            <a:r>
              <a:rPr lang="es-ES" sz="2800" dirty="0"/>
              <a:t>La reingeniería consiste en crear secuencias y procesos para instaurar, establecer y regular nuevas formas de gestionar los procesos administrativos de una empresa. El objetivo de la reingeniería es cambiar la concepción de los negocios mediante el análisis y el rediseño radical de la economía. Este proceso se centra en modificar (y mejorar) costos, calidad, servicio y rapidez. De esta manera se logrará aumentar la eficiencia, la eficacia, la productividad y la efectividad.</a:t>
            </a:r>
            <a:endParaRPr lang="en-US" sz="2800" dirty="0"/>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p:txBody>
          <a:bodyPr/>
          <a:lstStyle/>
          <a:p>
            <a:fld id="{2C18C1E5-FB55-42F5-BD6D-9CC153FCDBE6}" type="slidenum">
              <a:rPr lang="en-US" smtClean="0"/>
              <a:pPr/>
              <a:t>2</a:t>
            </a:fld>
            <a:endParaRPr lang="en-US" dirty="0"/>
          </a:p>
        </p:txBody>
      </p:sp>
    </p:spTree>
    <p:extLst>
      <p:ext uri="{BB962C8B-B14F-4D97-AF65-F5344CB8AC3E}">
        <p14:creationId xmlns:p14="http://schemas.microsoft.com/office/powerpoint/2010/main" val="1795373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normAutofit/>
          </a:bodyPr>
          <a:lstStyle/>
          <a:p>
            <a:r>
              <a:rPr lang="en-US" dirty="0"/>
              <a:t>Brainstorming o </a:t>
            </a:r>
            <a:r>
              <a:rPr lang="en-US" dirty="0" err="1"/>
              <a:t>tormenta</a:t>
            </a:r>
            <a:r>
              <a:rPr lang="en-US" dirty="0"/>
              <a:t> de ideas</a:t>
            </a:r>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2"/>
          </p:nvPr>
        </p:nvSpPr>
        <p:spPr>
          <a:xfrm>
            <a:off x="839788" y="2374232"/>
            <a:ext cx="10514012" cy="3816255"/>
          </a:xfrm>
        </p:spPr>
        <p:txBody>
          <a:bodyPr>
            <a:normAutofit/>
          </a:bodyPr>
          <a:lstStyle/>
          <a:p>
            <a:pPr marL="0" lvl="0" indent="0">
              <a:buNone/>
            </a:pPr>
            <a:r>
              <a:rPr lang="es-ES" sz="3600" b="0" i="0" u="none" dirty="0"/>
              <a:t>Contempla dos etapas, la primera es el desarrollo de ideas y la segunda es el mejoramiento de las mismas, utilizando reglas como: eliminar las ideas dominantes, no realizar críticas, darle la bienvenida a toda idea, incorporar una idea por vez, pero generando muchas. La idea principal es potenciar el pensamiento. Es importante que el grupo de trabajo, incluya al responsable principal del proceso en cuestión y al personal de las distintas áreas que intervienen en su desarrollo.</a:t>
            </a:r>
            <a:endParaRPr lang="en-US" sz="3600" dirty="0"/>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a:lstStyle/>
          <a:p>
            <a:fld id="{2C18C1E5-FB55-42F5-BD6D-9CC153FCDBE6}" type="slidenum">
              <a:rPr lang="en-US" smtClean="0"/>
              <a:pPr/>
              <a:t>3</a:t>
            </a:fld>
            <a:endParaRPr lang="en-US" dirty="0"/>
          </a:p>
        </p:txBody>
      </p:sp>
    </p:spTree>
    <p:extLst>
      <p:ext uri="{BB962C8B-B14F-4D97-AF65-F5344CB8AC3E}">
        <p14:creationId xmlns:p14="http://schemas.microsoft.com/office/powerpoint/2010/main" val="382836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normAutofit/>
          </a:bodyPr>
          <a:lstStyle/>
          <a:p>
            <a:r>
              <a:rPr lang="en-US" dirty="0"/>
              <a:t>DIAGRAMA DE AFINIDADES</a:t>
            </a:r>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2"/>
          </p:nvPr>
        </p:nvSpPr>
        <p:spPr>
          <a:xfrm>
            <a:off x="839788" y="2374232"/>
            <a:ext cx="10514012" cy="3816255"/>
          </a:xfrm>
        </p:spPr>
        <p:txBody>
          <a:bodyPr>
            <a:normAutofit fontScale="92500" lnSpcReduction="20000"/>
          </a:bodyPr>
          <a:lstStyle/>
          <a:p>
            <a:pPr marL="0" lvl="0" indent="0">
              <a:buNone/>
            </a:pPr>
            <a:r>
              <a:rPr lang="es-ES" sz="3600" b="0" i="0" u="none" dirty="0"/>
              <a:t>Tiene como meta organizar mejor la información y encontrar afinidades en las ideas expuestas. Se aplica de esta forma:</a:t>
            </a:r>
          </a:p>
          <a:p>
            <a:pPr marL="0" lvl="0" indent="0">
              <a:buNone/>
            </a:pPr>
            <a:r>
              <a:rPr lang="es-ES" sz="3600" b="0" i="0" u="none" dirty="0"/>
              <a:t>Agrupar ideas, hechos comentarios, opiniones o problemas surgidos del </a:t>
            </a:r>
            <a:r>
              <a:rPr lang="es-ES" sz="3600" b="0" i="0" u="none" dirty="0" err="1"/>
              <a:t>brainstorming</a:t>
            </a:r>
            <a:r>
              <a:rPr lang="es-ES" sz="3600" b="0" i="0" u="none" dirty="0"/>
              <a:t>.</a:t>
            </a:r>
          </a:p>
          <a:p>
            <a:pPr marL="0" lvl="0" indent="0">
              <a:buNone/>
            </a:pPr>
            <a:r>
              <a:rPr lang="es-ES" sz="3600" b="0" i="0" u="none" dirty="0"/>
              <a:t>Detectar afinidades según sector, problema, producto que los origina, puede ser una guía.</a:t>
            </a:r>
          </a:p>
          <a:p>
            <a:pPr marL="0" lvl="0" indent="0">
              <a:buNone/>
            </a:pPr>
            <a:r>
              <a:rPr lang="es-ES" sz="3600" b="0" i="0" u="none" dirty="0"/>
              <a:t>Esta información luego es contenida en conjuntos con nombres específicos, </a:t>
            </a:r>
            <a:r>
              <a:rPr lang="es-ES" sz="3600" b="0" i="0" u="none" dirty="0" err="1"/>
              <a:t>ej</a:t>
            </a:r>
            <a:r>
              <a:rPr lang="es-ES" sz="3600" b="0" i="0" u="none" dirty="0"/>
              <a:t>: conjunto «x» y aquellos elementos que no encuentren afinidad con otros se sitúan en el conjunto «mixto» para un análisis posterior</a:t>
            </a:r>
            <a:endParaRPr lang="en-US" sz="3600" dirty="0"/>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a:lstStyle/>
          <a:p>
            <a:fld id="{2C18C1E5-FB55-42F5-BD6D-9CC153FCDBE6}" type="slidenum">
              <a:rPr lang="en-US" smtClean="0"/>
              <a:pPr/>
              <a:t>4</a:t>
            </a:fld>
            <a:endParaRPr lang="en-US" dirty="0"/>
          </a:p>
        </p:txBody>
      </p:sp>
    </p:spTree>
    <p:extLst>
      <p:ext uri="{BB962C8B-B14F-4D97-AF65-F5344CB8AC3E}">
        <p14:creationId xmlns:p14="http://schemas.microsoft.com/office/powerpoint/2010/main" val="316150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normAutofit/>
          </a:bodyPr>
          <a:lstStyle/>
          <a:p>
            <a:r>
              <a:rPr lang="en-US" dirty="0" err="1"/>
              <a:t>Diagrama</a:t>
            </a:r>
            <a:r>
              <a:rPr lang="en-US" dirty="0"/>
              <a:t> de </a:t>
            </a:r>
            <a:r>
              <a:rPr lang="en-US" dirty="0" err="1"/>
              <a:t>intervenciones</a:t>
            </a:r>
            <a:endParaRPr lang="en-US" dirty="0"/>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2"/>
          </p:nvPr>
        </p:nvSpPr>
        <p:spPr>
          <a:xfrm>
            <a:off x="839788" y="2374232"/>
            <a:ext cx="10514012" cy="3816255"/>
          </a:xfrm>
        </p:spPr>
        <p:txBody>
          <a:bodyPr>
            <a:normAutofit/>
          </a:bodyPr>
          <a:lstStyle/>
          <a:p>
            <a:pPr marL="0" lvl="0" indent="0">
              <a:buNone/>
            </a:pPr>
            <a:r>
              <a:rPr lang="es-ES" sz="3600" dirty="0"/>
              <a:t>Este se utiliza para comprender e identificar problemas de causa y efecto.</a:t>
            </a:r>
          </a:p>
          <a:p>
            <a:pPr marL="0" lvl="0" indent="0">
              <a:buNone/>
            </a:pPr>
            <a:r>
              <a:rPr lang="es-ES" sz="3600" dirty="0"/>
              <a:t>Se basa en </a:t>
            </a:r>
            <a:r>
              <a:rPr lang="es-ES" sz="3600" dirty="0" err="1"/>
              <a:t>identicar</a:t>
            </a:r>
            <a:r>
              <a:rPr lang="es-ES" sz="3600" dirty="0"/>
              <a:t> los distintos problemas y separar al aspecto q genere mayor preocupación y resolverlo lo más rápido y eficientemente posible ya q podría desencadenar más problemas.</a:t>
            </a:r>
            <a:endParaRPr lang="en-US" sz="3600" dirty="0"/>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a:lstStyle/>
          <a:p>
            <a:fld id="{2C18C1E5-FB55-42F5-BD6D-9CC153FCDBE6}" type="slidenum">
              <a:rPr lang="en-US" smtClean="0"/>
              <a:pPr/>
              <a:t>5</a:t>
            </a:fld>
            <a:endParaRPr lang="en-US" dirty="0"/>
          </a:p>
        </p:txBody>
      </p:sp>
    </p:spTree>
    <p:extLst>
      <p:ext uri="{BB962C8B-B14F-4D97-AF65-F5344CB8AC3E}">
        <p14:creationId xmlns:p14="http://schemas.microsoft.com/office/powerpoint/2010/main" val="358206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normAutofit/>
          </a:bodyPr>
          <a:lstStyle/>
          <a:p>
            <a:r>
              <a:rPr lang="en-US" dirty="0" err="1"/>
              <a:t>Matriz</a:t>
            </a:r>
            <a:r>
              <a:rPr lang="en-US" dirty="0"/>
              <a:t> de </a:t>
            </a:r>
            <a:r>
              <a:rPr lang="en-US" dirty="0" err="1"/>
              <a:t>actividades</a:t>
            </a:r>
            <a:r>
              <a:rPr lang="en-US" dirty="0"/>
              <a:t> con </a:t>
            </a:r>
            <a:r>
              <a:rPr lang="en-US" dirty="0" err="1"/>
              <a:t>problemas</a:t>
            </a:r>
            <a:endParaRPr lang="en-US" dirty="0"/>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2"/>
          </p:nvPr>
        </p:nvSpPr>
        <p:spPr>
          <a:xfrm>
            <a:off x="839788" y="2374232"/>
            <a:ext cx="10514012" cy="3816255"/>
          </a:xfrm>
        </p:spPr>
        <p:txBody>
          <a:bodyPr>
            <a:normAutofit/>
          </a:bodyPr>
          <a:lstStyle/>
          <a:p>
            <a:pPr marL="0" lvl="0" indent="0">
              <a:buNone/>
            </a:pPr>
            <a:r>
              <a:rPr lang="es-ES" sz="3600" dirty="0"/>
              <a:t>Se utiliza como medio para vocalizar el análisis de los problemas que el equipo de trabajo haya logrado establecer. Permite además, enfocar el mejoramiento de áreas específicas del proceso. Esto se utiliza luego de haber realizado los procesos anteriores.</a:t>
            </a:r>
            <a:endParaRPr lang="en-US" sz="3600" dirty="0"/>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a:lstStyle/>
          <a:p>
            <a:fld id="{2C18C1E5-FB55-42F5-BD6D-9CC153FCDBE6}" type="slidenum">
              <a:rPr lang="en-US" smtClean="0"/>
              <a:pPr/>
              <a:t>6</a:t>
            </a:fld>
            <a:endParaRPr lang="en-US" dirty="0"/>
          </a:p>
        </p:txBody>
      </p:sp>
    </p:spTree>
    <p:extLst>
      <p:ext uri="{BB962C8B-B14F-4D97-AF65-F5344CB8AC3E}">
        <p14:creationId xmlns:p14="http://schemas.microsoft.com/office/powerpoint/2010/main" val="138044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normAutofit/>
          </a:bodyPr>
          <a:lstStyle/>
          <a:p>
            <a:r>
              <a:rPr lang="es-ES" dirty="0"/>
              <a:t>Diagrama de causa y efecto</a:t>
            </a:r>
            <a:endParaRPr lang="en-US" dirty="0"/>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2"/>
          </p:nvPr>
        </p:nvSpPr>
        <p:spPr>
          <a:xfrm>
            <a:off x="839788" y="2374232"/>
            <a:ext cx="10514012" cy="3816255"/>
          </a:xfrm>
        </p:spPr>
        <p:txBody>
          <a:bodyPr>
            <a:normAutofit fontScale="92500" lnSpcReduction="20000"/>
          </a:bodyPr>
          <a:lstStyle/>
          <a:p>
            <a:pPr marL="0" lvl="0" indent="0">
              <a:buNone/>
            </a:pPr>
            <a:r>
              <a:rPr lang="es-ES" sz="3600" dirty="0"/>
              <a:t>Este diagrama separa las causas probables de los problemas de una forma muy específica y bien definida:</a:t>
            </a:r>
          </a:p>
          <a:p>
            <a:pPr marL="0" lvl="0" indent="0">
              <a:buNone/>
            </a:pPr>
            <a:r>
              <a:rPr lang="es-ES" sz="3600" dirty="0"/>
              <a:t>El diagrama tiene dos reglas fundamentales</a:t>
            </a:r>
          </a:p>
          <a:p>
            <a:pPr marL="0" lvl="0" indent="0">
              <a:buNone/>
            </a:pPr>
            <a:r>
              <a:rPr lang="es-ES" sz="3600" dirty="0"/>
              <a:t>1. Causa probable: todo aquello que genere un determinado efecto</a:t>
            </a:r>
          </a:p>
          <a:p>
            <a:pPr marL="0" lvl="0" indent="0">
              <a:buNone/>
            </a:pPr>
            <a:r>
              <a:rPr lang="es-ES" sz="3600" dirty="0"/>
              <a:t>2. Problema: efecto que se constituye en un elemento mensurable</a:t>
            </a:r>
          </a:p>
          <a:p>
            <a:pPr marL="0" lvl="0" indent="0">
              <a:buNone/>
            </a:pPr>
            <a:r>
              <a:rPr lang="es-ES" sz="3600" dirty="0"/>
              <a:t>La apariencia de este diagrama se relaciona con el esqueleto de un pez, donde la ubicación del problema es en la cabeza y las causas probables en las espinas.</a:t>
            </a:r>
            <a:endParaRPr lang="en-US" sz="3600" dirty="0"/>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a:lstStyle/>
          <a:p>
            <a:fld id="{2C18C1E5-FB55-42F5-BD6D-9CC153FCDBE6}" type="slidenum">
              <a:rPr lang="en-US" smtClean="0"/>
              <a:pPr/>
              <a:t>7</a:t>
            </a:fld>
            <a:endParaRPr lang="en-US" dirty="0"/>
          </a:p>
        </p:txBody>
      </p:sp>
    </p:spTree>
    <p:extLst>
      <p:ext uri="{BB962C8B-B14F-4D97-AF65-F5344CB8AC3E}">
        <p14:creationId xmlns:p14="http://schemas.microsoft.com/office/powerpoint/2010/main" val="3899922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normAutofit/>
          </a:bodyPr>
          <a:lstStyle/>
          <a:p>
            <a:r>
              <a:rPr lang="en-US" dirty="0" err="1"/>
              <a:t>Gráfico</a:t>
            </a:r>
            <a:r>
              <a:rPr lang="en-US" dirty="0"/>
              <a:t> de control</a:t>
            </a:r>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2"/>
          </p:nvPr>
        </p:nvSpPr>
        <p:spPr>
          <a:xfrm>
            <a:off x="839788" y="2374232"/>
            <a:ext cx="10514012" cy="3816255"/>
          </a:xfrm>
        </p:spPr>
        <p:txBody>
          <a:bodyPr>
            <a:normAutofit fontScale="92500" lnSpcReduction="10000"/>
          </a:bodyPr>
          <a:lstStyle/>
          <a:p>
            <a:pPr marL="0" lvl="0" indent="0">
              <a:buNone/>
            </a:pPr>
            <a:r>
              <a:rPr lang="es-ES" sz="3600" dirty="0"/>
              <a:t>Se utiliza en el análisis de procesos con el fin de detectar de manera rápida, cuales son los desajustes o deficiencias producidas e investigar sus causas.</a:t>
            </a:r>
          </a:p>
          <a:p>
            <a:pPr marL="0" lvl="0" indent="0">
              <a:buNone/>
            </a:pPr>
            <a:r>
              <a:rPr lang="es-ES" sz="3600" dirty="0"/>
              <a:t>El gráfico está constituido por:</a:t>
            </a:r>
          </a:p>
          <a:p>
            <a:pPr marL="0" lvl="0" indent="0">
              <a:buNone/>
            </a:pPr>
            <a:r>
              <a:rPr lang="es-ES" sz="3600" dirty="0"/>
              <a:t>1. un límite de calidad superior</a:t>
            </a:r>
          </a:p>
          <a:p>
            <a:pPr marL="0" lvl="0" indent="0">
              <a:buNone/>
            </a:pPr>
            <a:r>
              <a:rPr lang="es-ES" sz="3600" dirty="0"/>
              <a:t>2. un límite de calidad inferior</a:t>
            </a:r>
          </a:p>
          <a:p>
            <a:pPr marL="0" lvl="0" indent="0">
              <a:buNone/>
            </a:pPr>
            <a:r>
              <a:rPr lang="es-ES" sz="3600" dirty="0"/>
              <a:t>Entre los cuales se fija un límite de calidad definido por la organización.</a:t>
            </a:r>
            <a:endParaRPr lang="en-US" sz="3600" dirty="0"/>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a:lstStyle/>
          <a:p>
            <a:fld id="{2C18C1E5-FB55-42F5-BD6D-9CC153FCDBE6}" type="slidenum">
              <a:rPr lang="en-US" smtClean="0"/>
              <a:pPr/>
              <a:t>8</a:t>
            </a:fld>
            <a:endParaRPr lang="en-US" dirty="0"/>
          </a:p>
        </p:txBody>
      </p:sp>
    </p:spTree>
    <p:extLst>
      <p:ext uri="{BB962C8B-B14F-4D97-AF65-F5344CB8AC3E}">
        <p14:creationId xmlns:p14="http://schemas.microsoft.com/office/powerpoint/2010/main" val="405378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normAutofit/>
          </a:bodyPr>
          <a:lstStyle/>
          <a:p>
            <a:r>
              <a:rPr lang="en-US" dirty="0"/>
              <a:t> </a:t>
            </a:r>
            <a:r>
              <a:rPr lang="en-US" dirty="0" err="1"/>
              <a:t>Diagrama</a:t>
            </a:r>
            <a:r>
              <a:rPr lang="en-US" dirty="0"/>
              <a:t> de Pareto</a:t>
            </a:r>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2"/>
          </p:nvPr>
        </p:nvSpPr>
        <p:spPr>
          <a:xfrm>
            <a:off x="839788" y="2374232"/>
            <a:ext cx="10514012" cy="3816255"/>
          </a:xfrm>
        </p:spPr>
        <p:txBody>
          <a:bodyPr>
            <a:normAutofit fontScale="92500"/>
          </a:bodyPr>
          <a:lstStyle/>
          <a:p>
            <a:pPr marL="0" lvl="0" indent="0">
              <a:buNone/>
            </a:pPr>
            <a:r>
              <a:rPr lang="es-ES" sz="3600" dirty="0"/>
              <a:t>El objetivo principal de este diagrama es detectar frecuencias de errores o problemas, determinar su importancia relativa en relación al resto de los problemas encontrados en el mismo proceso. En este diagrama se muestran los problemas por incidencia, en orden decreciente y al mismo tiempo se indica la participación porcentual individual y acumulada. Este tipo de análisis, además de resultar ágil y práctico, requiere poco esfuerzo, permite concentrar esfuerzos en pocas causas fundamentales, dejando las causas menos importantes para ser atacadas posteriormente.</a:t>
            </a:r>
            <a:endParaRPr lang="en-US" sz="3600" dirty="0"/>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a:lstStyle/>
          <a:p>
            <a:fld id="{2C18C1E5-FB55-42F5-BD6D-9CC153FCDBE6}" type="slidenum">
              <a:rPr lang="en-US" smtClean="0"/>
              <a:pPr/>
              <a:t>9</a:t>
            </a:fld>
            <a:endParaRPr lang="en-US" dirty="0"/>
          </a:p>
        </p:txBody>
      </p:sp>
    </p:spTree>
    <p:extLst>
      <p:ext uri="{BB962C8B-B14F-4D97-AF65-F5344CB8AC3E}">
        <p14:creationId xmlns:p14="http://schemas.microsoft.com/office/powerpoint/2010/main" val="274110672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A8DA88-2D67-4B30-8205-C52078711284}">
  <ds:schemaRefs>
    <ds:schemaRef ds:uri="http://schemas.microsoft.com/office/2006/documentManagement/types"/>
    <ds:schemaRef ds:uri="http://schemas.openxmlformats.org/package/2006/metadata/core-properties"/>
    <ds:schemaRef ds:uri="http://schemas.microsoft.com/office/infopath/2007/PartnerControls"/>
    <ds:schemaRef ds:uri="71af3243-3dd4-4a8d-8c0d-dd76da1f02a5"/>
    <ds:schemaRef ds:uri="http://purl.org/dc/elements/1.1/"/>
    <ds:schemaRef ds:uri="http://purl.org/dc/dcmitype/"/>
    <ds:schemaRef ds:uri="http://purl.org/dc/terms/"/>
    <ds:schemaRef ds:uri="16c05727-aa75-4e4a-9b5f-8a80a116589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D2896BB-5566-4403-84AA-2FD10D9622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Sketch presentation</Template>
  <TotalTime>12</TotalTime>
  <Words>882</Words>
  <Application>Microsoft Office PowerPoint</Application>
  <PresentationFormat>Panorámica</PresentationFormat>
  <Paragraphs>65</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The Hand Black</vt:lpstr>
      <vt:lpstr>The Serif Hand Black</vt:lpstr>
      <vt:lpstr>SketchyVTI</vt:lpstr>
      <vt:lpstr>HERRAMIENTAS DE REINGENIERÍA</vt:lpstr>
      <vt:lpstr>Introducción</vt:lpstr>
      <vt:lpstr>Brainstorming o tormenta de ideas</vt:lpstr>
      <vt:lpstr>DIAGRAMA DE AFINIDADES</vt:lpstr>
      <vt:lpstr>Diagrama de intervenciones</vt:lpstr>
      <vt:lpstr>Matriz de actividades con problemas</vt:lpstr>
      <vt:lpstr>Diagrama de causa y efecto</vt:lpstr>
      <vt:lpstr>Gráfico de control</vt:lpstr>
      <vt:lpstr> Diagrama de Pareto</vt:lpstr>
      <vt:lpstr>Histograma</vt:lpstr>
      <vt:lpstr>Benchmarkin</vt:lpstr>
      <vt:lpstr>Benchmarkin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REINGENIERÍA</dc:title>
  <dc:creator>Marisol Solis</dc:creator>
  <cp:lastModifiedBy>Marisol Solis</cp:lastModifiedBy>
  <cp:revision>1</cp:revision>
  <dcterms:created xsi:type="dcterms:W3CDTF">2023-03-27T02:40:48Z</dcterms:created>
  <dcterms:modified xsi:type="dcterms:W3CDTF">2023-03-27T02:53:02Z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