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0" r:id="rId8"/>
    <p:sldId id="311" r:id="rId9"/>
    <p:sldId id="312" r:id="rId10"/>
    <p:sldId id="313" r:id="rId11"/>
    <p:sldId id="314" r:id="rId12"/>
    <p:sldId id="315" r:id="rId13"/>
    <p:sldId id="31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40" d="100"/>
          <a:sy n="40" d="100"/>
        </p:scale>
        <p:origin x="44"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958274"/>
            <a:ext cx="4639736" cy="291082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15944" y="2958273"/>
            <a:ext cx="4639736" cy="291082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3/21/2023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‹Nº›</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sz="6000" dirty="0" err="1"/>
              <a:t>Herramientas</a:t>
            </a:r>
            <a:r>
              <a:rPr lang="en-US" sz="6000" dirty="0"/>
              <a:t> de </a:t>
            </a:r>
            <a:r>
              <a:rPr lang="en-US" sz="6000" dirty="0" err="1"/>
              <a:t>Reingenieria</a:t>
            </a:r>
            <a:endParaRPr lang="en-US" sz="60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203411 Solis </a:t>
            </a:r>
            <a:r>
              <a:rPr lang="en-US" dirty="0" err="1"/>
              <a:t>lópez</a:t>
            </a:r>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9BFEC7B-D600-EBEF-E0E8-A16AE85C189F}"/>
              </a:ext>
            </a:extLst>
          </p:cNvPr>
          <p:cNvSpPr>
            <a:spLocks noGrp="1"/>
          </p:cNvSpPr>
          <p:nvPr>
            <p:ph type="title"/>
          </p:nvPr>
        </p:nvSpPr>
        <p:spPr/>
        <p:txBody>
          <a:bodyPr/>
          <a:lstStyle/>
          <a:p>
            <a:r>
              <a:rPr lang="en-US" dirty="0" err="1"/>
              <a:t>Conclusión</a:t>
            </a:r>
            <a:endParaRPr lang="en-US" dirty="0"/>
          </a:p>
        </p:txBody>
      </p:sp>
      <p:sp>
        <p:nvSpPr>
          <p:cNvPr id="5" name="Marcador de contenido 4">
            <a:extLst>
              <a:ext uri="{FF2B5EF4-FFF2-40B4-BE49-F238E27FC236}">
                <a16:creationId xmlns:a16="http://schemas.microsoft.com/office/drawing/2014/main" id="{E933BA78-85A0-2EF3-821B-5DE336467A44}"/>
              </a:ext>
            </a:extLst>
          </p:cNvPr>
          <p:cNvSpPr>
            <a:spLocks noGrp="1"/>
          </p:cNvSpPr>
          <p:nvPr>
            <p:ph idx="1"/>
          </p:nvPr>
        </p:nvSpPr>
        <p:spPr/>
        <p:txBody>
          <a:bodyPr/>
          <a:lstStyle/>
          <a:p>
            <a:r>
              <a:rPr lang="es-ES"/>
              <a:t>Las </a:t>
            </a:r>
            <a:r>
              <a:rPr lang="es-ES" dirty="0"/>
              <a:t>herramientas de reingeniería son una parte fundamental del proceso de mejora de los procesos empresariales. La selección y el uso adecuado de estas herramientas pueden marcar la diferencia entre el éxito y el fracaso de un proyecto de reingeniería. Por eso, es importante conocerlas y utilizarlas correctamente.</a:t>
            </a:r>
            <a:endParaRPr lang="en-US" dirty="0"/>
          </a:p>
        </p:txBody>
      </p:sp>
    </p:spTree>
    <p:extLst>
      <p:ext uri="{BB962C8B-B14F-4D97-AF65-F5344CB8AC3E}">
        <p14:creationId xmlns:p14="http://schemas.microsoft.com/office/powerpoint/2010/main" val="326214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800" b="1" dirty="0" err="1">
                <a:solidFill>
                  <a:schemeClr val="tx1"/>
                </a:solidFill>
              </a:rPr>
              <a:t>Qué</a:t>
            </a:r>
            <a:r>
              <a:rPr lang="en-US" sz="4800" b="1" dirty="0">
                <a:solidFill>
                  <a:schemeClr val="tx1"/>
                </a:solidFill>
              </a:rPr>
              <a:t> es la </a:t>
            </a:r>
            <a:r>
              <a:rPr lang="en-US" sz="4800" b="1" dirty="0" err="1">
                <a:solidFill>
                  <a:schemeClr val="tx1"/>
                </a:solidFill>
              </a:rPr>
              <a:t>Reingeniería</a:t>
            </a:r>
            <a:r>
              <a:rPr lang="en-US" sz="4800" b="1" dirty="0">
                <a:solidFill>
                  <a:schemeClr val="tx1"/>
                </a:solidFill>
              </a:rPr>
              <a:t>?</a:t>
            </a:r>
          </a:p>
        </p:txBody>
      </p:sp>
      <p:sp>
        <p:nvSpPr>
          <p:cNvPr id="5" name="Marcador de contenido 4">
            <a:extLst>
              <a:ext uri="{FF2B5EF4-FFF2-40B4-BE49-F238E27FC236}">
                <a16:creationId xmlns:a16="http://schemas.microsoft.com/office/drawing/2014/main" id="{A9F49725-9AA0-0DD3-BE47-00816ED6C596}"/>
              </a:ext>
            </a:extLst>
          </p:cNvPr>
          <p:cNvSpPr>
            <a:spLocks noGrp="1"/>
          </p:cNvSpPr>
          <p:nvPr>
            <p:ph idx="1"/>
          </p:nvPr>
        </p:nvSpPr>
        <p:spPr/>
        <p:txBody>
          <a:bodyPr>
            <a:normAutofit/>
          </a:bodyPr>
          <a:lstStyle/>
          <a:p>
            <a:pPr algn="just"/>
            <a:r>
              <a:rPr lang="es-ES" sz="2400" dirty="0">
                <a:solidFill>
                  <a:schemeClr val="tx1"/>
                </a:solidFill>
              </a:rPr>
              <a:t>La reingeniería es un proceso complejo que implica la revisión y el rediseño de procesos empresariales para mejorar la eficiencia y la efectividad de una organización y de una planificación cuidadosa y la utilización de herramientas específicas para lograr el éxito. </a:t>
            </a:r>
            <a:endParaRPr lang="en-US" sz="2400" dirty="0">
              <a:solidFill>
                <a:schemeClr val="tx1"/>
              </a:solidFill>
            </a:endParaRPr>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DDE95-B01D-ED7B-6176-FBCF90C8C8FA}"/>
              </a:ext>
            </a:extLst>
          </p:cNvPr>
          <p:cNvSpPr>
            <a:spLocks noGrp="1"/>
          </p:cNvSpPr>
          <p:nvPr>
            <p:ph type="title"/>
          </p:nvPr>
        </p:nvSpPr>
        <p:spPr/>
        <p:txBody>
          <a:bodyPr/>
          <a:lstStyle/>
          <a:p>
            <a:r>
              <a:rPr lang="en-US" dirty="0" err="1"/>
              <a:t>Modelado</a:t>
            </a:r>
            <a:r>
              <a:rPr lang="en-US" dirty="0"/>
              <a:t> de </a:t>
            </a:r>
            <a:r>
              <a:rPr lang="en-US" dirty="0" err="1"/>
              <a:t>procesos</a:t>
            </a:r>
            <a:endParaRPr lang="en-US" dirty="0"/>
          </a:p>
        </p:txBody>
      </p:sp>
      <p:sp>
        <p:nvSpPr>
          <p:cNvPr id="3" name="Marcador de contenido 2">
            <a:extLst>
              <a:ext uri="{FF2B5EF4-FFF2-40B4-BE49-F238E27FC236}">
                <a16:creationId xmlns:a16="http://schemas.microsoft.com/office/drawing/2014/main" id="{E804B500-A60F-7926-A397-8F963E10ED6C}"/>
              </a:ext>
            </a:extLst>
          </p:cNvPr>
          <p:cNvSpPr>
            <a:spLocks noGrp="1"/>
          </p:cNvSpPr>
          <p:nvPr>
            <p:ph idx="1"/>
          </p:nvPr>
        </p:nvSpPr>
        <p:spPr/>
        <p:txBody>
          <a:bodyPr>
            <a:normAutofit/>
          </a:bodyPr>
          <a:lstStyle/>
          <a:p>
            <a:pPr algn="just"/>
            <a:r>
              <a:rPr lang="es-ES" dirty="0"/>
              <a:t>Esta herramienta es esencial para comprender los procesos empresariales existentes y diseñar nuevos procesos mejorados. El modelado de procesos implica la creación de diagramas de flujo que muestran los pasos necesarios para completar un proceso empresarial. Estos diagramas ayudan a identificar las áreas problemáticas en el proceso, las redundancias, los cuellos de botella y otras áreas que necesitan mejoras. Los modelos de procesos, por otro lado, son representaciones gráficas más detalladas de los procesos empresariales que incluyen información sobre los recursos necesarios, el tiempo requerido para completar cada tarea y otros detalles.</a:t>
            </a:r>
            <a:endParaRPr lang="en-US" dirty="0"/>
          </a:p>
        </p:txBody>
      </p:sp>
      <p:sp>
        <p:nvSpPr>
          <p:cNvPr id="4" name="Marcador de texto 3">
            <a:extLst>
              <a:ext uri="{FF2B5EF4-FFF2-40B4-BE49-F238E27FC236}">
                <a16:creationId xmlns:a16="http://schemas.microsoft.com/office/drawing/2014/main" id="{86F3436F-C072-351D-1E58-59C6BC6D265E}"/>
              </a:ext>
            </a:extLst>
          </p:cNvPr>
          <p:cNvSpPr>
            <a:spLocks noGrp="1"/>
          </p:cNvSpPr>
          <p:nvPr>
            <p:ph type="body" sz="half" idx="2"/>
          </p:nvPr>
        </p:nvSpPr>
        <p:spPr/>
        <p:txBody>
          <a:bodyPr/>
          <a:lstStyle/>
          <a:p>
            <a:pPr algn="just"/>
            <a:r>
              <a:rPr lang="es-ES" dirty="0"/>
              <a:t>Se utiliza para analizar los procesos empresariales existentes y diseñar nuevos procesos mejorados. </a:t>
            </a:r>
            <a:endParaRPr lang="en-US" dirty="0"/>
          </a:p>
        </p:txBody>
      </p:sp>
    </p:spTree>
    <p:extLst>
      <p:ext uri="{BB962C8B-B14F-4D97-AF65-F5344CB8AC3E}">
        <p14:creationId xmlns:p14="http://schemas.microsoft.com/office/powerpoint/2010/main" val="758558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607EFA-BC89-0F9A-8F2A-3DB78531D9FC}"/>
              </a:ext>
            </a:extLst>
          </p:cNvPr>
          <p:cNvSpPr>
            <a:spLocks noGrp="1"/>
          </p:cNvSpPr>
          <p:nvPr>
            <p:ph type="title"/>
          </p:nvPr>
        </p:nvSpPr>
        <p:spPr/>
        <p:txBody>
          <a:bodyPr/>
          <a:lstStyle/>
          <a:p>
            <a:r>
              <a:rPr lang="en-US" dirty="0" err="1"/>
              <a:t>Análisis</a:t>
            </a:r>
            <a:r>
              <a:rPr lang="en-US" dirty="0"/>
              <a:t> de valor </a:t>
            </a:r>
          </a:p>
        </p:txBody>
      </p:sp>
      <p:sp>
        <p:nvSpPr>
          <p:cNvPr id="3" name="Marcador de contenido 2">
            <a:extLst>
              <a:ext uri="{FF2B5EF4-FFF2-40B4-BE49-F238E27FC236}">
                <a16:creationId xmlns:a16="http://schemas.microsoft.com/office/drawing/2014/main" id="{5D73DE66-71ED-3C64-931F-401C58257C03}"/>
              </a:ext>
            </a:extLst>
          </p:cNvPr>
          <p:cNvSpPr>
            <a:spLocks noGrp="1"/>
          </p:cNvSpPr>
          <p:nvPr>
            <p:ph idx="1"/>
          </p:nvPr>
        </p:nvSpPr>
        <p:spPr/>
        <p:txBody>
          <a:bodyPr/>
          <a:lstStyle/>
          <a:p>
            <a:pPr algn="just"/>
            <a:r>
              <a:rPr lang="es-ES" dirty="0"/>
              <a:t> El análisis de valor es una técnica que se utiliza para identificar las actividades en un proceso empresarial que no agregan valor al producto o servicio final. Una vez identificadas estas actividades, se eliminan o se rediseñan para reducir costos y mejorar la eficiencia. El análisis de valor ayuda a las organizaciones a centrarse en las actividades que son realmente importantes para sus clientes y a mejorar la calidad de sus productos y servicios.</a:t>
            </a:r>
            <a:endParaRPr lang="en-US" dirty="0"/>
          </a:p>
        </p:txBody>
      </p:sp>
      <p:sp>
        <p:nvSpPr>
          <p:cNvPr id="4" name="Marcador de texto 3">
            <a:extLst>
              <a:ext uri="{FF2B5EF4-FFF2-40B4-BE49-F238E27FC236}">
                <a16:creationId xmlns:a16="http://schemas.microsoft.com/office/drawing/2014/main" id="{3CCBE8B0-FBB5-DF24-0DCA-1348BB861314}"/>
              </a:ext>
            </a:extLst>
          </p:cNvPr>
          <p:cNvSpPr>
            <a:spLocks noGrp="1"/>
          </p:cNvSpPr>
          <p:nvPr>
            <p:ph type="body" sz="half" idx="2"/>
          </p:nvPr>
        </p:nvSpPr>
        <p:spPr/>
        <p:txBody>
          <a:bodyPr/>
          <a:lstStyle/>
          <a:p>
            <a:pPr algn="just"/>
            <a:r>
              <a:rPr lang="es-ES" dirty="0"/>
              <a:t>Se utiliza para determinar el valor que aporta cada actividad de un proceso empresarial y eliminar las actividades que no agregan valor.</a:t>
            </a:r>
            <a:endParaRPr lang="en-US" dirty="0"/>
          </a:p>
        </p:txBody>
      </p:sp>
    </p:spTree>
    <p:extLst>
      <p:ext uri="{BB962C8B-B14F-4D97-AF65-F5344CB8AC3E}">
        <p14:creationId xmlns:p14="http://schemas.microsoft.com/office/powerpoint/2010/main" val="53988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71E52-5C58-5118-2248-6CEF88F60E5D}"/>
              </a:ext>
            </a:extLst>
          </p:cNvPr>
          <p:cNvSpPr>
            <a:spLocks noGrp="1"/>
          </p:cNvSpPr>
          <p:nvPr>
            <p:ph type="title"/>
          </p:nvPr>
        </p:nvSpPr>
        <p:spPr/>
        <p:txBody>
          <a:bodyPr/>
          <a:lstStyle/>
          <a:p>
            <a:r>
              <a:rPr lang="en-US" dirty="0" err="1"/>
              <a:t>Análisis</a:t>
            </a:r>
            <a:r>
              <a:rPr lang="en-US" dirty="0"/>
              <a:t> de </a:t>
            </a:r>
            <a:r>
              <a:rPr lang="en-US" dirty="0" err="1"/>
              <a:t>Costo-Beneficio</a:t>
            </a:r>
            <a:endParaRPr lang="en-US" dirty="0"/>
          </a:p>
        </p:txBody>
      </p:sp>
      <p:sp>
        <p:nvSpPr>
          <p:cNvPr id="3" name="Marcador de contenido 2">
            <a:extLst>
              <a:ext uri="{FF2B5EF4-FFF2-40B4-BE49-F238E27FC236}">
                <a16:creationId xmlns:a16="http://schemas.microsoft.com/office/drawing/2014/main" id="{C56F8366-3EB7-E036-DBC7-04FB7C48A85B}"/>
              </a:ext>
            </a:extLst>
          </p:cNvPr>
          <p:cNvSpPr>
            <a:spLocks noGrp="1"/>
          </p:cNvSpPr>
          <p:nvPr>
            <p:ph idx="1"/>
          </p:nvPr>
        </p:nvSpPr>
        <p:spPr/>
        <p:txBody>
          <a:bodyPr/>
          <a:lstStyle/>
          <a:p>
            <a:pPr algn="just"/>
            <a:r>
              <a:rPr lang="es-ES" dirty="0"/>
              <a:t>El análisis de costo-beneficio es una técnica que se utiliza para evaluar los costos y los beneficios de los cambios propuestos en los procesos empresariales. Este análisis ayuda a las organizaciones a determinar si los beneficios esperados de los cambios propuestos justifican los costos asociados con ellos. Si los beneficios esperados superan los costos, es probable que el cambio propuesto sea rentable y valga la pena.</a:t>
            </a:r>
            <a:endParaRPr lang="en-US" dirty="0"/>
          </a:p>
        </p:txBody>
      </p:sp>
      <p:sp>
        <p:nvSpPr>
          <p:cNvPr id="4" name="Marcador de texto 3">
            <a:extLst>
              <a:ext uri="{FF2B5EF4-FFF2-40B4-BE49-F238E27FC236}">
                <a16:creationId xmlns:a16="http://schemas.microsoft.com/office/drawing/2014/main" id="{D1A50B84-6B6F-32EE-EFDC-BE5AE329612F}"/>
              </a:ext>
            </a:extLst>
          </p:cNvPr>
          <p:cNvSpPr>
            <a:spLocks noGrp="1"/>
          </p:cNvSpPr>
          <p:nvPr>
            <p:ph type="body" sz="half" idx="2"/>
          </p:nvPr>
        </p:nvSpPr>
        <p:spPr/>
        <p:txBody>
          <a:bodyPr/>
          <a:lstStyle/>
          <a:p>
            <a:pPr algn="just"/>
            <a:r>
              <a:rPr lang="es-ES" dirty="0"/>
              <a:t>Se utiliza para evaluar los costos y los beneficios de los cambios propuestos en los procesos empresariales.</a:t>
            </a:r>
            <a:endParaRPr lang="en-US" dirty="0"/>
          </a:p>
        </p:txBody>
      </p:sp>
    </p:spTree>
    <p:extLst>
      <p:ext uri="{BB962C8B-B14F-4D97-AF65-F5344CB8AC3E}">
        <p14:creationId xmlns:p14="http://schemas.microsoft.com/office/powerpoint/2010/main" val="3489804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DA4D4-F357-0F8B-C224-DE7BFE89B542}"/>
              </a:ext>
            </a:extLst>
          </p:cNvPr>
          <p:cNvSpPr>
            <a:spLocks noGrp="1"/>
          </p:cNvSpPr>
          <p:nvPr>
            <p:ph type="title"/>
          </p:nvPr>
        </p:nvSpPr>
        <p:spPr/>
        <p:txBody>
          <a:bodyPr/>
          <a:lstStyle/>
          <a:p>
            <a:r>
              <a:rPr lang="en-US" dirty="0" err="1"/>
              <a:t>Análisis</a:t>
            </a:r>
            <a:r>
              <a:rPr lang="en-US" dirty="0"/>
              <a:t> de </a:t>
            </a:r>
            <a:r>
              <a:rPr lang="en-US" dirty="0" err="1"/>
              <a:t>riesgos</a:t>
            </a:r>
            <a:endParaRPr lang="en-US" dirty="0"/>
          </a:p>
        </p:txBody>
      </p:sp>
      <p:sp>
        <p:nvSpPr>
          <p:cNvPr id="3" name="Marcador de contenido 2">
            <a:extLst>
              <a:ext uri="{FF2B5EF4-FFF2-40B4-BE49-F238E27FC236}">
                <a16:creationId xmlns:a16="http://schemas.microsoft.com/office/drawing/2014/main" id="{3475439C-9CA0-1893-9CC3-92E46184E06B}"/>
              </a:ext>
            </a:extLst>
          </p:cNvPr>
          <p:cNvSpPr>
            <a:spLocks noGrp="1"/>
          </p:cNvSpPr>
          <p:nvPr>
            <p:ph idx="1"/>
          </p:nvPr>
        </p:nvSpPr>
        <p:spPr/>
        <p:txBody>
          <a:bodyPr/>
          <a:lstStyle/>
          <a:p>
            <a:pPr algn="just"/>
            <a:r>
              <a:rPr lang="es-ES" dirty="0"/>
              <a:t>El análisis de riesgos es una técnica que se utiliza para identificar y evaluar los riesgos asociados con los cambios propuestos en los procesos empresariales. Este análisis ayuda a las organizaciones a minimizar los riesgos y garantizar la implementación exitosa de los cambios propuestos. El análisis de riesgos también ayuda a las organizaciones a identificar las medidas de mitigación necesarias para reducir los riesgos asociados con los cambios propuestos.</a:t>
            </a:r>
            <a:endParaRPr lang="en-US" dirty="0"/>
          </a:p>
        </p:txBody>
      </p:sp>
      <p:sp>
        <p:nvSpPr>
          <p:cNvPr id="4" name="Marcador de texto 3">
            <a:extLst>
              <a:ext uri="{FF2B5EF4-FFF2-40B4-BE49-F238E27FC236}">
                <a16:creationId xmlns:a16="http://schemas.microsoft.com/office/drawing/2014/main" id="{16757F67-20A4-040B-D3A4-57184A1C390F}"/>
              </a:ext>
            </a:extLst>
          </p:cNvPr>
          <p:cNvSpPr>
            <a:spLocks noGrp="1"/>
          </p:cNvSpPr>
          <p:nvPr>
            <p:ph type="body" sz="half" idx="2"/>
          </p:nvPr>
        </p:nvSpPr>
        <p:spPr/>
        <p:txBody>
          <a:bodyPr/>
          <a:lstStyle/>
          <a:p>
            <a:pPr algn="just"/>
            <a:r>
              <a:rPr lang="es-ES" dirty="0"/>
              <a:t>Se utiliza para identificar y evaluar los riesgos asociados con los cambios propuestos en los procesos empresariales.</a:t>
            </a:r>
            <a:endParaRPr lang="en-US" dirty="0"/>
          </a:p>
        </p:txBody>
      </p:sp>
    </p:spTree>
    <p:extLst>
      <p:ext uri="{BB962C8B-B14F-4D97-AF65-F5344CB8AC3E}">
        <p14:creationId xmlns:p14="http://schemas.microsoft.com/office/powerpoint/2010/main" val="1217177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962E81-A0DA-6616-B121-0828A1A33E5E}"/>
              </a:ext>
            </a:extLst>
          </p:cNvPr>
          <p:cNvSpPr>
            <a:spLocks noGrp="1"/>
          </p:cNvSpPr>
          <p:nvPr>
            <p:ph type="title"/>
          </p:nvPr>
        </p:nvSpPr>
        <p:spPr/>
        <p:txBody>
          <a:bodyPr/>
          <a:lstStyle/>
          <a:p>
            <a:r>
              <a:rPr lang="en-US" dirty="0" err="1"/>
              <a:t>Análisis</a:t>
            </a:r>
            <a:r>
              <a:rPr lang="en-US" dirty="0"/>
              <a:t> de </a:t>
            </a:r>
            <a:r>
              <a:rPr lang="en-US" dirty="0" err="1"/>
              <a:t>sistemas</a:t>
            </a:r>
            <a:r>
              <a:rPr lang="en-US" dirty="0"/>
              <a:t>	</a:t>
            </a:r>
          </a:p>
        </p:txBody>
      </p:sp>
      <p:sp>
        <p:nvSpPr>
          <p:cNvPr id="3" name="Marcador de contenido 2">
            <a:extLst>
              <a:ext uri="{FF2B5EF4-FFF2-40B4-BE49-F238E27FC236}">
                <a16:creationId xmlns:a16="http://schemas.microsoft.com/office/drawing/2014/main" id="{175D3B0C-84BD-2D54-018D-FFA3CB60B5B3}"/>
              </a:ext>
            </a:extLst>
          </p:cNvPr>
          <p:cNvSpPr>
            <a:spLocks noGrp="1"/>
          </p:cNvSpPr>
          <p:nvPr>
            <p:ph idx="1"/>
          </p:nvPr>
        </p:nvSpPr>
        <p:spPr/>
        <p:txBody>
          <a:bodyPr/>
          <a:lstStyle/>
          <a:p>
            <a:pPr algn="just"/>
            <a:r>
              <a:rPr lang="es-ES" dirty="0"/>
              <a:t>La identificación de riesgos implica la identificación de todos los posibles riesgos asociados con los cambios propuestos en los procesos empresariales. Estos riesgos pueden incluir problemas con la tecnología, la capacitación del personal, la resistencia al cambio, el impacto en la calidad del producto o servicio final, la interrupción del flujo de trabajo y otros.</a:t>
            </a:r>
          </a:p>
          <a:p>
            <a:pPr algn="just"/>
            <a:r>
              <a:rPr lang="es-ES" dirty="0"/>
              <a:t>Una vez identificados los riesgos, es importante evaluar su impacto y probabilidad. La evaluación de riesgos permite a las organizaciones comprender el impacto potencial de cada riesgo y la probabilidad de que ocurra. Esto permite a las organizaciones priorizar los riesgos y centrarse en aquellos que son más importantes.</a:t>
            </a:r>
          </a:p>
        </p:txBody>
      </p:sp>
      <p:sp>
        <p:nvSpPr>
          <p:cNvPr id="4" name="Marcador de texto 3">
            <a:extLst>
              <a:ext uri="{FF2B5EF4-FFF2-40B4-BE49-F238E27FC236}">
                <a16:creationId xmlns:a16="http://schemas.microsoft.com/office/drawing/2014/main" id="{C07CC0FD-E1CB-09B8-5F00-43798F7224FE}"/>
              </a:ext>
            </a:extLst>
          </p:cNvPr>
          <p:cNvSpPr>
            <a:spLocks noGrp="1"/>
          </p:cNvSpPr>
          <p:nvPr>
            <p:ph type="body" sz="half" idx="2"/>
          </p:nvPr>
        </p:nvSpPr>
        <p:spPr/>
        <p:txBody>
          <a:bodyPr/>
          <a:lstStyle/>
          <a:p>
            <a:pPr algn="just"/>
            <a:r>
              <a:rPr lang="es-ES" dirty="0"/>
              <a:t>Se utiliza para analizar los sistemas de información existentes y diseñar sistemas mejorados.</a:t>
            </a:r>
            <a:endParaRPr lang="en-US" dirty="0"/>
          </a:p>
        </p:txBody>
      </p:sp>
    </p:spTree>
    <p:extLst>
      <p:ext uri="{BB962C8B-B14F-4D97-AF65-F5344CB8AC3E}">
        <p14:creationId xmlns:p14="http://schemas.microsoft.com/office/powerpoint/2010/main" val="1226246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4A6B7D-B916-A608-9FDF-A5DCAA28A826}"/>
              </a:ext>
            </a:extLst>
          </p:cNvPr>
          <p:cNvSpPr>
            <a:spLocks noGrp="1"/>
          </p:cNvSpPr>
          <p:nvPr>
            <p:ph type="title"/>
          </p:nvPr>
        </p:nvSpPr>
        <p:spPr/>
        <p:txBody>
          <a:bodyPr/>
          <a:lstStyle/>
          <a:p>
            <a:r>
              <a:rPr lang="en-US" dirty="0"/>
              <a:t>Benchmarking</a:t>
            </a:r>
          </a:p>
        </p:txBody>
      </p:sp>
      <p:sp>
        <p:nvSpPr>
          <p:cNvPr id="3" name="Marcador de contenido 2">
            <a:extLst>
              <a:ext uri="{FF2B5EF4-FFF2-40B4-BE49-F238E27FC236}">
                <a16:creationId xmlns:a16="http://schemas.microsoft.com/office/drawing/2014/main" id="{DEC54C98-741A-1FF9-32E4-628F5B543553}"/>
              </a:ext>
            </a:extLst>
          </p:cNvPr>
          <p:cNvSpPr>
            <a:spLocks noGrp="1"/>
          </p:cNvSpPr>
          <p:nvPr>
            <p:ph idx="1"/>
          </p:nvPr>
        </p:nvSpPr>
        <p:spPr/>
        <p:txBody>
          <a:bodyPr>
            <a:normAutofit lnSpcReduction="10000"/>
          </a:bodyPr>
          <a:lstStyle/>
          <a:p>
            <a:r>
              <a:rPr lang="es-ES" dirty="0"/>
              <a:t>Hay varios tipos de benchmarking que se pueden utilizar en el contexto de la reingeniería de procesos empresariales. Estos incluyen:</a:t>
            </a:r>
          </a:p>
          <a:p>
            <a:pPr lvl="1">
              <a:buFont typeface="Arial" panose="020B0604020202020204" pitchFamily="34" charset="0"/>
              <a:buChar char="•"/>
            </a:pPr>
            <a:r>
              <a:rPr lang="es-ES" dirty="0"/>
              <a:t>Benchmarking interno: implica la comparación de los procesos empresariales de una organización con los procesos de otras áreas o departamentos dentro de la misma organización.</a:t>
            </a:r>
          </a:p>
          <a:p>
            <a:pPr lvl="1">
              <a:buFont typeface="Arial" panose="020B0604020202020204" pitchFamily="34" charset="0"/>
              <a:buChar char="•"/>
            </a:pPr>
            <a:r>
              <a:rPr lang="es-ES" dirty="0"/>
              <a:t>Benchmarking competitivo: implica la comparación de los procesos empresariales de una organización con los procesos de sus competidores directos.</a:t>
            </a:r>
          </a:p>
          <a:p>
            <a:pPr lvl="1">
              <a:buFont typeface="Arial" panose="020B0604020202020204" pitchFamily="34" charset="0"/>
              <a:buChar char="•"/>
            </a:pPr>
            <a:r>
              <a:rPr lang="es-ES" dirty="0"/>
              <a:t>Benchmarking funcional: implica la comparación de los procesos empresariales de una organización con los procesos de otras organizaciones que realizan funciones similares.</a:t>
            </a:r>
          </a:p>
          <a:p>
            <a:pPr lvl="1">
              <a:buFont typeface="Arial" panose="020B0604020202020204" pitchFamily="34" charset="0"/>
              <a:buChar char="•"/>
            </a:pPr>
            <a:r>
              <a:rPr lang="es-ES" dirty="0"/>
              <a:t>Benchmarking genérico: implica la comparación de los procesos empresariales de una organización con los procesos de otras organizaciones de cualquier sector o industria.</a:t>
            </a:r>
            <a:endParaRPr lang="en-US" dirty="0"/>
          </a:p>
        </p:txBody>
      </p:sp>
      <p:sp>
        <p:nvSpPr>
          <p:cNvPr id="4" name="Marcador de texto 3">
            <a:extLst>
              <a:ext uri="{FF2B5EF4-FFF2-40B4-BE49-F238E27FC236}">
                <a16:creationId xmlns:a16="http://schemas.microsoft.com/office/drawing/2014/main" id="{F6E1A842-2BB5-7A56-C45A-B763D6EABE66}"/>
              </a:ext>
            </a:extLst>
          </p:cNvPr>
          <p:cNvSpPr>
            <a:spLocks noGrp="1"/>
          </p:cNvSpPr>
          <p:nvPr>
            <p:ph type="body" sz="half" idx="2"/>
          </p:nvPr>
        </p:nvSpPr>
        <p:spPr/>
        <p:txBody>
          <a:bodyPr/>
          <a:lstStyle/>
          <a:p>
            <a:pPr algn="just"/>
            <a:r>
              <a:rPr lang="es-ES" dirty="0"/>
              <a:t>Se utiliza para comparar los procesos empresariales de una organización con los procesos de otras organizaciones líderes en la industria.</a:t>
            </a:r>
            <a:endParaRPr lang="en-US" dirty="0"/>
          </a:p>
        </p:txBody>
      </p:sp>
    </p:spTree>
    <p:extLst>
      <p:ext uri="{BB962C8B-B14F-4D97-AF65-F5344CB8AC3E}">
        <p14:creationId xmlns:p14="http://schemas.microsoft.com/office/powerpoint/2010/main" val="4290665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0E7C74-0AE6-4C12-DFBA-5C2503AA3876}"/>
              </a:ext>
            </a:extLst>
          </p:cNvPr>
          <p:cNvSpPr>
            <a:spLocks noGrp="1"/>
          </p:cNvSpPr>
          <p:nvPr>
            <p:ph type="title"/>
          </p:nvPr>
        </p:nvSpPr>
        <p:spPr/>
        <p:txBody>
          <a:bodyPr/>
          <a:lstStyle/>
          <a:p>
            <a:r>
              <a:rPr lang="en-US" dirty="0" err="1"/>
              <a:t>Reingeniería</a:t>
            </a:r>
            <a:r>
              <a:rPr lang="en-US" dirty="0"/>
              <a:t> de </a:t>
            </a:r>
            <a:r>
              <a:rPr lang="en-US" dirty="0" err="1"/>
              <a:t>procesos</a:t>
            </a:r>
            <a:r>
              <a:rPr lang="en-US" dirty="0"/>
              <a:t> de </a:t>
            </a:r>
            <a:r>
              <a:rPr lang="en-US" dirty="0" err="1"/>
              <a:t>negocio</a:t>
            </a:r>
            <a:r>
              <a:rPr lang="en-US" dirty="0"/>
              <a:t> (BPR)</a:t>
            </a:r>
          </a:p>
        </p:txBody>
      </p:sp>
      <p:sp>
        <p:nvSpPr>
          <p:cNvPr id="3" name="Marcador de contenido 2">
            <a:extLst>
              <a:ext uri="{FF2B5EF4-FFF2-40B4-BE49-F238E27FC236}">
                <a16:creationId xmlns:a16="http://schemas.microsoft.com/office/drawing/2014/main" id="{0B7983F7-50AB-A4FD-7243-9462CBAFABA5}"/>
              </a:ext>
            </a:extLst>
          </p:cNvPr>
          <p:cNvSpPr>
            <a:spLocks noGrp="1"/>
          </p:cNvSpPr>
          <p:nvPr>
            <p:ph idx="1"/>
          </p:nvPr>
        </p:nvSpPr>
        <p:spPr/>
        <p:txBody>
          <a:bodyPr/>
          <a:lstStyle/>
          <a:p>
            <a:pPr algn="just"/>
            <a:r>
              <a:rPr lang="es-ES" dirty="0"/>
              <a:t>La reingeniería de procesos de negocio es un enfoque sistemático para la reingeniería que se centra en la revisión y el rediseño de los procesos empresariales para lograr mejoras significativas en la eficiencia y la efectividad. La BPR implica el análisis crítico de los procesos empresariales existentes y la creación de nuevos procesos empresariales que sean más eficientes y efectivos. La BPR se centra en los procesos empresariales clave que tienen un impacto significativo en la rentabilidad y el éxito de la organización.</a:t>
            </a:r>
            <a:endParaRPr lang="en-US" dirty="0"/>
          </a:p>
        </p:txBody>
      </p:sp>
      <p:sp>
        <p:nvSpPr>
          <p:cNvPr id="4" name="Marcador de texto 3">
            <a:extLst>
              <a:ext uri="{FF2B5EF4-FFF2-40B4-BE49-F238E27FC236}">
                <a16:creationId xmlns:a16="http://schemas.microsoft.com/office/drawing/2014/main" id="{863BFD97-CB82-F367-4264-605A89F38AA8}"/>
              </a:ext>
            </a:extLst>
          </p:cNvPr>
          <p:cNvSpPr>
            <a:spLocks noGrp="1"/>
          </p:cNvSpPr>
          <p:nvPr>
            <p:ph type="body" sz="half" idx="2"/>
          </p:nvPr>
        </p:nvSpPr>
        <p:spPr/>
        <p:txBody>
          <a:bodyPr/>
          <a:lstStyle/>
          <a:p>
            <a:r>
              <a:rPr lang="es-ES" dirty="0"/>
              <a:t>Es un enfoque sistemático para la reingeniería que se centra en la revisión y el rediseño de los procesos empresariales para lograr mejoras significativas en la eficiencia y la efectividad.</a:t>
            </a:r>
            <a:endParaRPr lang="en-US" dirty="0"/>
          </a:p>
        </p:txBody>
      </p:sp>
    </p:spTree>
    <p:extLst>
      <p:ext uri="{BB962C8B-B14F-4D97-AF65-F5344CB8AC3E}">
        <p14:creationId xmlns:p14="http://schemas.microsoft.com/office/powerpoint/2010/main" val="232974298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{4F200E19-46EF-44D6-B3E0-03F0E250DD32}tf11437505_win32</Template>
  <TotalTime>23</TotalTime>
  <Words>911</Words>
  <Application>Microsoft Office PowerPoint</Application>
  <PresentationFormat>Panorámica</PresentationFormat>
  <Paragraphs>32</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Georgia Pro Cond Light</vt:lpstr>
      <vt:lpstr>Speak Pro</vt:lpstr>
      <vt:lpstr>RetrospectVTI</vt:lpstr>
      <vt:lpstr>Herramientas de Reingenieria</vt:lpstr>
      <vt:lpstr>Qué es la Reingeniería?</vt:lpstr>
      <vt:lpstr>Modelado de procesos</vt:lpstr>
      <vt:lpstr>Análisis de valor </vt:lpstr>
      <vt:lpstr>Análisis de Costo-Beneficio</vt:lpstr>
      <vt:lpstr>Análisis de riesgos</vt:lpstr>
      <vt:lpstr>Análisis de sistemas </vt:lpstr>
      <vt:lpstr>Benchmarking</vt:lpstr>
      <vt:lpstr>Reingeniería de procesos de negocio (BPR)</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de Reingenieria</dc:title>
  <dc:creator>Marisol Solis</dc:creator>
  <cp:lastModifiedBy>Marisol Solis</cp:lastModifiedBy>
  <cp:revision>1</cp:revision>
  <dcterms:created xsi:type="dcterms:W3CDTF">2023-03-22T00:19:10Z</dcterms:created>
  <dcterms:modified xsi:type="dcterms:W3CDTF">2023-03-22T00:42:33Z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