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94" r:id="rId3"/>
    <p:sldId id="280" r:id="rId4"/>
    <p:sldId id="284" r:id="rId5"/>
    <p:sldId id="282" r:id="rId6"/>
    <p:sldId id="296" r:id="rId7"/>
    <p:sldId id="297" r:id="rId8"/>
    <p:sldId id="295" r:id="rId9"/>
    <p:sldId id="290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2" autoAdjust="0"/>
    <p:restoredTop sz="94609" autoAdjust="0"/>
  </p:normalViewPr>
  <p:slideViewPr>
    <p:cSldViewPr snapToGrid="0" snapToObjects="1">
      <p:cViewPr varScale="1">
        <p:scale>
          <a:sx n="41" d="100"/>
          <a:sy n="41" d="100"/>
        </p:scale>
        <p:origin x="36" y="6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Presupuesto</a:t>
            </a:r>
            <a:r>
              <a:rPr lang="en-US" dirty="0"/>
              <a:t> tienda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linea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923318"/>
            <a:ext cx="3493008" cy="878908"/>
          </a:xfrm>
        </p:spPr>
        <p:txBody>
          <a:bodyPr/>
          <a:lstStyle/>
          <a:p>
            <a:r>
              <a:rPr lang="en-US" dirty="0"/>
              <a:t>203411 Solis López</a:t>
            </a:r>
          </a:p>
          <a:p>
            <a:r>
              <a:rPr lang="en-US" dirty="0"/>
              <a:t>203433 Verdi Cruz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Presupuesto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por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actividades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8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482" y="210312"/>
            <a:ext cx="6766560" cy="768096"/>
          </a:xfrm>
        </p:spPr>
        <p:txBody>
          <a:bodyPr/>
          <a:lstStyle/>
          <a:p>
            <a:r>
              <a:rPr lang="en-US" cap="none" dirty="0" err="1">
                <a:latin typeface="Candara" panose="020E0502030303020204" pitchFamily="34" charset="0"/>
              </a:rPr>
              <a:t>Costo</a:t>
            </a:r>
            <a:r>
              <a:rPr lang="en-US" cap="none" dirty="0">
                <a:latin typeface="Candara" panose="020E0502030303020204" pitchFamily="34" charset="0"/>
              </a:rPr>
              <a:t> y </a:t>
            </a:r>
            <a:r>
              <a:rPr lang="en-US" cap="none" dirty="0" err="1">
                <a:latin typeface="Candara" panose="020E0502030303020204" pitchFamily="34" charset="0"/>
              </a:rPr>
              <a:t>caracteristicas</a:t>
            </a:r>
            <a:endParaRPr lang="en-US" cap="none" dirty="0">
              <a:latin typeface="Candara" panose="020E0502030303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6775366-F7DF-BF84-48D5-C8AFDF9791A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7922061"/>
              </p:ext>
            </p:extLst>
          </p:nvPr>
        </p:nvGraphicFramePr>
        <p:xfrm>
          <a:off x="3948482" y="1381951"/>
          <a:ext cx="7325576" cy="451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3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5003646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Característica</a:t>
                      </a:r>
                      <a:endParaRPr lang="en-US" sz="1900" dirty="0"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 err="1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Descripción</a:t>
                      </a:r>
                      <a:endParaRPr lang="en-US" sz="1900" b="0" kern="120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ea typeface="+mn-ea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Página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inicial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Debe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contar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con un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carrusel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imagenes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y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mostrar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los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productos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de forma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ordenada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y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limpia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Disponibilidad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de 40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imágenes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Uso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imagenes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alta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calidad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a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eleccion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del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cliente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Formulario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contacto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Se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debe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tener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un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formulario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de 4 inputs que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permita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enviar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un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correo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a la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empresa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para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consultar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dudas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o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preguntas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.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Datos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de la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empresa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Se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tendrá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una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página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dedicada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a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mostrar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la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información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de la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empresa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, redes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sociales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,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terminos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y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condiciones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,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politicas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privacidad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y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su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ubicación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en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 google maps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7200"/>
            <a:ext cx="10671048" cy="768096"/>
          </a:xfrm>
        </p:spPr>
        <p:txBody>
          <a:bodyPr/>
          <a:lstStyle/>
          <a:p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Tiempo-Costo</a:t>
            </a:r>
            <a:r>
              <a:rPr lang="en-US" altLang="zh-CN" sz="44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 de </a:t>
            </a:r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actividades</a:t>
            </a:r>
            <a:br>
              <a:rPr lang="en-US" altLang="zh-CN" sz="44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</a:br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Costo</a:t>
            </a:r>
            <a:r>
              <a:rPr lang="en-US" altLang="zh-CN" sz="44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por</a:t>
            </a:r>
            <a:r>
              <a:rPr lang="en-US" altLang="zh-CN" sz="44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rol</a:t>
            </a:r>
            <a:endParaRPr lang="en-US" sz="4400" cap="none" dirty="0">
              <a:solidFill>
                <a:schemeClr val="accent6"/>
              </a:solidFill>
              <a:latin typeface="Candara" panose="020E0502030303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a 8">
            <a:extLst>
              <a:ext uri="{FF2B5EF4-FFF2-40B4-BE49-F238E27FC236}">
                <a16:creationId xmlns:a16="http://schemas.microsoft.com/office/drawing/2014/main" id="{6D7E7D96-F68B-E682-2CA4-98A171B3095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0935350"/>
              </p:ext>
            </p:extLst>
          </p:nvPr>
        </p:nvGraphicFramePr>
        <p:xfrm>
          <a:off x="755648" y="1920240"/>
          <a:ext cx="10189722" cy="395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064">
                  <a:extLst>
                    <a:ext uri="{9D8B030D-6E8A-4147-A177-3AD203B41FA5}">
                      <a16:colId xmlns:a16="http://schemas.microsoft.com/office/drawing/2014/main" val="863750821"/>
                    </a:ext>
                  </a:extLst>
                </a:gridCol>
                <a:gridCol w="976393">
                  <a:extLst>
                    <a:ext uri="{9D8B030D-6E8A-4147-A177-3AD203B41FA5}">
                      <a16:colId xmlns:a16="http://schemas.microsoft.com/office/drawing/2014/main" val="2478755843"/>
                    </a:ext>
                  </a:extLst>
                </a:gridCol>
                <a:gridCol w="1565329">
                  <a:extLst>
                    <a:ext uri="{9D8B030D-6E8A-4147-A177-3AD203B41FA5}">
                      <a16:colId xmlns:a16="http://schemas.microsoft.com/office/drawing/2014/main" val="3717045445"/>
                    </a:ext>
                  </a:extLst>
                </a:gridCol>
                <a:gridCol w="1518834">
                  <a:extLst>
                    <a:ext uri="{9D8B030D-6E8A-4147-A177-3AD203B41FA5}">
                      <a16:colId xmlns:a16="http://schemas.microsoft.com/office/drawing/2014/main" val="1491955545"/>
                    </a:ext>
                  </a:extLst>
                </a:gridCol>
                <a:gridCol w="1332854">
                  <a:extLst>
                    <a:ext uri="{9D8B030D-6E8A-4147-A177-3AD203B41FA5}">
                      <a16:colId xmlns:a16="http://schemas.microsoft.com/office/drawing/2014/main" val="223474322"/>
                    </a:ext>
                  </a:extLst>
                </a:gridCol>
                <a:gridCol w="2917248">
                  <a:extLst>
                    <a:ext uri="{9D8B030D-6E8A-4147-A177-3AD203B41FA5}">
                      <a16:colId xmlns:a16="http://schemas.microsoft.com/office/drawing/2014/main" val="464442583"/>
                    </a:ext>
                  </a:extLst>
                </a:gridCol>
              </a:tblGrid>
              <a:tr h="446181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Rol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Acrónimo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Pago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Pago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semana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Pago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Pago real de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los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trabajadores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proyecto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41437"/>
                  </a:ext>
                </a:extLst>
              </a:tr>
              <a:tr h="803126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Ingeniero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requerimientos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$4,800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74065"/>
                  </a:ext>
                </a:extLst>
              </a:tr>
              <a:tr h="44618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$4,800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11870"/>
                  </a:ext>
                </a:extLst>
              </a:tr>
              <a:tr h="803126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Programador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$4,800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92611"/>
                  </a:ext>
                </a:extLst>
              </a:tr>
              <a:tr h="44618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$4,800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138998"/>
                  </a:ext>
                </a:extLst>
              </a:tr>
              <a:tr h="446181">
                <a:tc gridSpan="4"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$19,200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$2,160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96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84" y="290883"/>
            <a:ext cx="6349559" cy="761540"/>
          </a:xfrm>
        </p:spPr>
        <p:txBody>
          <a:bodyPr/>
          <a:lstStyle/>
          <a:p>
            <a:r>
              <a:rPr lang="en-US" cap="none" dirty="0" err="1">
                <a:latin typeface="Candara" panose="020E0502030303020204" pitchFamily="34" charset="0"/>
              </a:rPr>
              <a:t>Tiempo-Costo</a:t>
            </a:r>
            <a:r>
              <a:rPr lang="en-US" cap="none" dirty="0">
                <a:latin typeface="Candara" panose="020E0502030303020204" pitchFamily="34" charset="0"/>
              </a:rPr>
              <a:t> de </a:t>
            </a:r>
            <a:r>
              <a:rPr lang="en-US" cap="none" dirty="0" err="1">
                <a:latin typeface="Candara" panose="020E0502030303020204" pitchFamily="34" charset="0"/>
              </a:rPr>
              <a:t>activdiades</a:t>
            </a:r>
            <a:br>
              <a:rPr lang="en-US" cap="none" dirty="0">
                <a:latin typeface="Candara" panose="020E0502030303020204" pitchFamily="34" charset="0"/>
              </a:rPr>
            </a:br>
            <a:r>
              <a:rPr lang="en-US" sz="2800" cap="none" dirty="0" err="1">
                <a:latin typeface="Candara" panose="020E0502030303020204" pitchFamily="34" charset="0"/>
              </a:rPr>
              <a:t>Diagrama</a:t>
            </a:r>
            <a:r>
              <a:rPr lang="en-US" sz="2800" cap="none" dirty="0">
                <a:latin typeface="Candara" panose="020E0502030303020204" pitchFamily="34" charset="0"/>
              </a:rPr>
              <a:t> de </a:t>
            </a:r>
            <a:r>
              <a:rPr lang="en-US" sz="2800" cap="none" dirty="0" err="1">
                <a:latin typeface="Candara" panose="020E0502030303020204" pitchFamily="34" charset="0"/>
              </a:rPr>
              <a:t>actividades</a:t>
            </a:r>
            <a:endParaRPr lang="en-US" cap="none" dirty="0">
              <a:latin typeface="Candara" panose="020E0502030303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FD960D9-6B04-BB3B-DA63-01E3CF334FC2}"/>
              </a:ext>
            </a:extLst>
          </p:cNvPr>
          <p:cNvSpPr/>
          <p:nvPr/>
        </p:nvSpPr>
        <p:spPr>
          <a:xfrm>
            <a:off x="2581634" y="2667460"/>
            <a:ext cx="1828799" cy="76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Requerimientos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4IR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F06209F-BD3F-8C69-2B1B-0C33A6E6BED1}"/>
              </a:ext>
            </a:extLst>
          </p:cNvPr>
          <p:cNvSpPr/>
          <p:nvPr/>
        </p:nvSpPr>
        <p:spPr>
          <a:xfrm>
            <a:off x="5495568" y="2667459"/>
            <a:ext cx="1828799" cy="76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Historias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4IR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C1EB1B3-CA04-CE7A-0408-5ED6C3C6D6A1}"/>
              </a:ext>
            </a:extLst>
          </p:cNvPr>
          <p:cNvSpPr/>
          <p:nvPr/>
        </p:nvSpPr>
        <p:spPr>
          <a:xfrm>
            <a:off x="8695966" y="2286690"/>
            <a:ext cx="1828799" cy="76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Maquetado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4IR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CA28E1F-3132-A700-184E-A86EA5C99366}"/>
              </a:ext>
            </a:extLst>
          </p:cNvPr>
          <p:cNvSpPr/>
          <p:nvPr/>
        </p:nvSpPr>
        <p:spPr>
          <a:xfrm>
            <a:off x="8065422" y="3954765"/>
            <a:ext cx="1828799" cy="76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Programación</a:t>
            </a:r>
            <a:r>
              <a:rPr lang="en-US" dirty="0">
                <a:solidFill>
                  <a:schemeClr val="tx1"/>
                </a:solidFill>
              </a:rPr>
              <a:t> Front-End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40PF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0A83DC9-50B9-F319-B8A1-F4E606958F41}"/>
              </a:ext>
            </a:extLst>
          </p:cNvPr>
          <p:cNvSpPr/>
          <p:nvPr/>
        </p:nvSpPr>
        <p:spPr>
          <a:xfrm>
            <a:off x="5028937" y="4325422"/>
            <a:ext cx="1828799" cy="76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Pruebas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16TE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4CBF775-6C37-6C42-A602-51E832C2E98B}"/>
              </a:ext>
            </a:extLst>
          </p:cNvPr>
          <p:cNvSpPr/>
          <p:nvPr/>
        </p:nvSpPr>
        <p:spPr>
          <a:xfrm>
            <a:off x="7781568" y="5792051"/>
            <a:ext cx="1828799" cy="76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Presentación</a:t>
            </a:r>
            <a:r>
              <a:rPr lang="en-US" dirty="0">
                <a:solidFill>
                  <a:schemeClr val="tx1"/>
                </a:solidFill>
              </a:rPr>
              <a:t> con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cliente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4PO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219CE0DF-0AA2-BAB2-4AB2-23CB081D1C18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410433" y="3048229"/>
            <a:ext cx="1085135" cy="1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FB8C96AD-EFA4-A6D2-5FF8-7D6E3B44286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324367" y="2667460"/>
            <a:ext cx="1371599" cy="380769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32941E2-68CC-6FAD-32F6-880FBDCF467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841827" y="3186225"/>
            <a:ext cx="906535" cy="63054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77A1991E-1BCC-D890-3093-7E059F53F8F8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rot="10800000" flipV="1">
            <a:off x="6857736" y="4335534"/>
            <a:ext cx="1207686" cy="37065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B7BFA90A-9686-ACC2-94D5-21E7EB795E01}"/>
              </a:ext>
            </a:extLst>
          </p:cNvPr>
          <p:cNvCxnSpPr>
            <a:cxnSpLocks/>
            <a:stCxn id="16" idx="2"/>
            <a:endCxn id="17" idx="1"/>
          </p:cNvCxnSpPr>
          <p:nvPr/>
        </p:nvCxnSpPr>
        <p:spPr>
          <a:xfrm rot="16200000" flipH="1">
            <a:off x="6319523" y="4710775"/>
            <a:ext cx="1085859" cy="1838231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7200"/>
            <a:ext cx="10671048" cy="768096"/>
          </a:xfrm>
        </p:spPr>
        <p:txBody>
          <a:bodyPr/>
          <a:lstStyle/>
          <a:p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Tiempo-Costo</a:t>
            </a:r>
            <a:r>
              <a:rPr lang="en-US" altLang="zh-CN" sz="44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 de </a:t>
            </a:r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actividades</a:t>
            </a:r>
            <a:br>
              <a:rPr lang="en-US" altLang="zh-CN" sz="44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</a:br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Costo</a:t>
            </a:r>
            <a:r>
              <a:rPr lang="en-US" altLang="zh-CN" sz="44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por</a:t>
            </a:r>
            <a:r>
              <a:rPr lang="en-US" altLang="zh-CN" sz="44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actividad</a:t>
            </a:r>
            <a:endParaRPr lang="en-US" sz="4400" cap="none" dirty="0">
              <a:solidFill>
                <a:schemeClr val="accent6"/>
              </a:solidFill>
              <a:latin typeface="Candara" panose="020E0502030303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a 8">
            <a:extLst>
              <a:ext uri="{FF2B5EF4-FFF2-40B4-BE49-F238E27FC236}">
                <a16:creationId xmlns:a16="http://schemas.microsoft.com/office/drawing/2014/main" id="{6D7E7D96-F68B-E682-2CA4-98A171B3095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2941729"/>
              </p:ext>
            </p:extLst>
          </p:nvPr>
        </p:nvGraphicFramePr>
        <p:xfrm>
          <a:off x="1342361" y="2121719"/>
          <a:ext cx="9504230" cy="3969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115">
                  <a:extLst>
                    <a:ext uri="{9D8B030D-6E8A-4147-A177-3AD203B41FA5}">
                      <a16:colId xmlns:a16="http://schemas.microsoft.com/office/drawing/2014/main" val="863750821"/>
                    </a:ext>
                  </a:extLst>
                </a:gridCol>
                <a:gridCol w="4752115">
                  <a:extLst>
                    <a:ext uri="{9D8B030D-6E8A-4147-A177-3AD203B41FA5}">
                      <a16:colId xmlns:a16="http://schemas.microsoft.com/office/drawing/2014/main" val="464442583"/>
                    </a:ext>
                  </a:extLst>
                </a:gridCol>
              </a:tblGrid>
              <a:tr h="597466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Actividad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Costo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41437"/>
                  </a:ext>
                </a:extLst>
              </a:tr>
              <a:tr h="481664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Requerimientos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74065"/>
                  </a:ext>
                </a:extLst>
              </a:tr>
              <a:tr h="481664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Historias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usuario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11870"/>
                  </a:ext>
                </a:extLst>
              </a:tr>
              <a:tr h="481664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Maquetado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92611"/>
                  </a:ext>
                </a:extLst>
              </a:tr>
              <a:tr h="481664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Programación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138998"/>
                  </a:ext>
                </a:extLst>
              </a:tr>
              <a:tr h="481664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Pruebas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85843"/>
                  </a:ext>
                </a:extLst>
              </a:tr>
              <a:tr h="481664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Presentación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con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cliente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31907"/>
                  </a:ext>
                </a:extLst>
              </a:tr>
              <a:tr h="481664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$2,160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96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03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1F8B9-EE31-D50F-F1CD-F47FE0C2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47472"/>
            <a:ext cx="8735620" cy="768096"/>
          </a:xfrm>
        </p:spPr>
        <p:txBody>
          <a:bodyPr/>
          <a:lstStyle/>
          <a:p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Tiempo-Costo</a:t>
            </a:r>
            <a:r>
              <a:rPr lang="en-US" altLang="zh-CN" sz="44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 de </a:t>
            </a:r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actividades</a:t>
            </a:r>
            <a:br>
              <a:rPr lang="en-US" altLang="zh-CN" sz="44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</a:br>
            <a:r>
              <a:rPr lang="en-US" altLang="zh-CN" sz="32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Costo</a:t>
            </a:r>
            <a:r>
              <a:rPr lang="en-US" altLang="zh-CN" sz="32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 de la </a:t>
            </a:r>
            <a:r>
              <a:rPr lang="en-US" altLang="zh-CN" sz="32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página</a:t>
            </a:r>
            <a:endParaRPr lang="en-US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E1018D89-E2D0-E631-C652-A97A8E0A0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211008"/>
              </p:ext>
            </p:extLst>
          </p:nvPr>
        </p:nvGraphicFramePr>
        <p:xfrm>
          <a:off x="2560319" y="2017039"/>
          <a:ext cx="5998466" cy="428443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999233">
                  <a:extLst>
                    <a:ext uri="{9D8B030D-6E8A-4147-A177-3AD203B41FA5}">
                      <a16:colId xmlns:a16="http://schemas.microsoft.com/office/drawing/2014/main" val="3334049654"/>
                    </a:ext>
                  </a:extLst>
                </a:gridCol>
                <a:gridCol w="2999233">
                  <a:extLst>
                    <a:ext uri="{9D8B030D-6E8A-4147-A177-3AD203B41FA5}">
                      <a16:colId xmlns:a16="http://schemas.microsoft.com/office/drawing/2014/main" val="174079335"/>
                    </a:ext>
                  </a:extLst>
                </a:gridCol>
              </a:tblGrid>
              <a:tr h="6557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Costo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recursos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Electricidad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$200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Internet 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$300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86684"/>
                  </a:ext>
                </a:extLst>
              </a:tr>
              <a:tr h="6557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Costo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actividades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$2,160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62456"/>
                  </a:ext>
                </a:extLst>
              </a:tr>
              <a:tr h="65571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Subtotal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$2,460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71140"/>
                  </a:ext>
                </a:extLst>
              </a:tr>
              <a:tr h="65571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IVA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$393.6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86490"/>
                  </a:ext>
                </a:extLst>
              </a:tr>
              <a:tr h="6557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Ganancia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$369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02494"/>
                  </a:ext>
                </a:extLst>
              </a:tr>
              <a:tr h="65571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$3,222.6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773285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44E123-50DC-6528-4BF6-4807C2B2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2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Presupuesto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por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Punto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Función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COSMIC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0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Presupuesto</a:t>
            </a:r>
            <a:r>
              <a:rPr lang="en-US" dirty="0"/>
              <a:t> PFC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5381476" cy="3684588"/>
          </a:xfrm>
        </p:spPr>
        <p:txBody>
          <a:bodyPr/>
          <a:lstStyle/>
          <a:p>
            <a:r>
              <a:rPr lang="en-US" sz="2000" dirty="0" err="1">
                <a:solidFill>
                  <a:schemeClr val="tx1"/>
                </a:solidFill>
              </a:rPr>
              <a:t>Nómina</a:t>
            </a:r>
            <a:r>
              <a:rPr lang="en-US" sz="2000" dirty="0">
                <a:solidFill>
                  <a:schemeClr val="tx1"/>
                </a:solidFill>
              </a:rPr>
              <a:t>: 19,200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Costo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una</a:t>
            </a:r>
            <a:r>
              <a:rPr lang="en-US" sz="2000" dirty="0">
                <a:solidFill>
                  <a:schemeClr val="tx1"/>
                </a:solidFill>
              </a:rPr>
              <a:t> landing page: $3,222.6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FA53D13-70B9-03CF-964F-71ACF8B4F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mensuales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{D8C7AA32-4CC6-45D0-A3D5-2FB5F7E76A6C}tf78438558_win32</Template>
  <TotalTime>111</TotalTime>
  <Words>315</Words>
  <Application>Microsoft Office PowerPoint</Application>
  <PresentationFormat>Panorámica</PresentationFormat>
  <Paragraphs>105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Candara</vt:lpstr>
      <vt:lpstr>Sabon Next LT</vt:lpstr>
      <vt:lpstr>Tema de Office</vt:lpstr>
      <vt:lpstr>Presupuesto tienda en linea </vt:lpstr>
      <vt:lpstr>Presupuesto por actividades</vt:lpstr>
      <vt:lpstr>Costo y caracteristicas</vt:lpstr>
      <vt:lpstr>Tiempo-Costo de actividades Costo por rol</vt:lpstr>
      <vt:lpstr>Tiempo-Costo de activdiades Diagrama de actividades</vt:lpstr>
      <vt:lpstr>Tiempo-Costo de actividades Costo por actividad</vt:lpstr>
      <vt:lpstr>Tiempo-Costo de actividades Costo de la página</vt:lpstr>
      <vt:lpstr>Presupuesto por Punto Función COSMIC</vt:lpstr>
      <vt:lpstr>Presupuesto PFC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Presupuesto tienda en linea </dc:title>
  <dc:subject/>
  <dc:creator>Marisol Solis</dc:creator>
  <cp:lastModifiedBy>Marisol Solis</cp:lastModifiedBy>
  <cp:revision>2</cp:revision>
  <dcterms:created xsi:type="dcterms:W3CDTF">2023-03-16T17:20:14Z</dcterms:created>
  <dcterms:modified xsi:type="dcterms:W3CDTF">2023-03-16T19:11:25Z</dcterms:modified>
</cp:coreProperties>
</file>