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59" r:id="rId5"/>
    <p:sldId id="260" r:id="rId6"/>
    <p:sldId id="261" r:id="rId7"/>
    <p:sldId id="264" r:id="rId8"/>
    <p:sldId id="265" r:id="rId9"/>
    <p:sldId id="269" r:id="rId10"/>
    <p:sldId id="270" r:id="rId11"/>
    <p:sldId id="27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0" autoAdjust="0"/>
    <p:restoredTop sz="94660"/>
  </p:normalViewPr>
  <p:slideViewPr>
    <p:cSldViewPr snapToGrid="0">
      <p:cViewPr varScale="1">
        <p:scale>
          <a:sx n="40" d="100"/>
          <a:sy n="40" d="100"/>
        </p:scale>
        <p:origin x="44"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C1FF0EB-414E-40C5-B9A2-A9BDDE57074F}" type="datetimeFigureOut">
              <a:rPr lang="es-MX" smtClean="0"/>
              <a:t>18/03/2023</a:t>
            </a:fld>
            <a:endParaRPr lang="es-MX"/>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s-MX"/>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7E9270C7-A0B7-43D5-B18F-35CB4F105769}" type="slidenum">
              <a:rPr lang="es-MX" smtClean="0"/>
              <a:t>‹Nº›</a:t>
            </a:fld>
            <a:endParaRPr lang="es-MX"/>
          </a:p>
        </p:txBody>
      </p:sp>
    </p:spTree>
    <p:extLst>
      <p:ext uri="{BB962C8B-B14F-4D97-AF65-F5344CB8AC3E}">
        <p14:creationId xmlns:p14="http://schemas.microsoft.com/office/powerpoint/2010/main" val="252447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1FF0EB-414E-40C5-B9A2-A9BDDE57074F}" type="datetimeFigureOut">
              <a:rPr lang="es-MX" smtClean="0"/>
              <a:t>18/03/2023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9270C7-A0B7-43D5-B18F-35CB4F105769}" type="slidenum">
              <a:rPr lang="es-MX" smtClean="0"/>
              <a:t>‹Nº›</a:t>
            </a:fld>
            <a:endParaRPr lang="es-MX"/>
          </a:p>
        </p:txBody>
      </p:sp>
    </p:spTree>
    <p:extLst>
      <p:ext uri="{BB962C8B-B14F-4D97-AF65-F5344CB8AC3E}">
        <p14:creationId xmlns:p14="http://schemas.microsoft.com/office/powerpoint/2010/main" val="3545125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1FF0EB-414E-40C5-B9A2-A9BDDE57074F}" type="datetimeFigureOut">
              <a:rPr lang="es-MX" smtClean="0"/>
              <a:t>18/03/2023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9270C7-A0B7-43D5-B18F-35CB4F105769}" type="slidenum">
              <a:rPr lang="es-MX" smtClean="0"/>
              <a:t>‹Nº›</a:t>
            </a:fld>
            <a:endParaRPr lang="es-MX"/>
          </a:p>
        </p:txBody>
      </p:sp>
    </p:spTree>
    <p:extLst>
      <p:ext uri="{BB962C8B-B14F-4D97-AF65-F5344CB8AC3E}">
        <p14:creationId xmlns:p14="http://schemas.microsoft.com/office/powerpoint/2010/main" val="233411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1FF0EB-414E-40C5-B9A2-A9BDDE57074F}" type="datetimeFigureOut">
              <a:rPr lang="es-MX" smtClean="0"/>
              <a:t>18/03/2023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9270C7-A0B7-43D5-B18F-35CB4F105769}" type="slidenum">
              <a:rPr lang="es-MX" smtClean="0"/>
              <a:t>‹Nº›</a:t>
            </a:fld>
            <a:endParaRPr lang="es-MX"/>
          </a:p>
        </p:txBody>
      </p:sp>
    </p:spTree>
    <p:extLst>
      <p:ext uri="{BB962C8B-B14F-4D97-AF65-F5344CB8AC3E}">
        <p14:creationId xmlns:p14="http://schemas.microsoft.com/office/powerpoint/2010/main" val="357551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C1FF0EB-414E-40C5-B9A2-A9BDDE57074F}" type="datetimeFigureOut">
              <a:rPr lang="es-MX" smtClean="0"/>
              <a:t>18/03/2023</a:t>
            </a:fld>
            <a:endParaRPr lang="es-MX"/>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s-MX"/>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7E9270C7-A0B7-43D5-B18F-35CB4F105769}" type="slidenum">
              <a:rPr lang="es-MX" smtClean="0"/>
              <a:t>‹Nº›</a:t>
            </a:fld>
            <a:endParaRPr lang="es-MX"/>
          </a:p>
        </p:txBody>
      </p:sp>
    </p:spTree>
    <p:extLst>
      <p:ext uri="{BB962C8B-B14F-4D97-AF65-F5344CB8AC3E}">
        <p14:creationId xmlns:p14="http://schemas.microsoft.com/office/powerpoint/2010/main" val="319438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C1FF0EB-414E-40C5-B9A2-A9BDDE57074F}" type="datetimeFigureOut">
              <a:rPr lang="es-MX" smtClean="0"/>
              <a:t>18/03/2023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E9270C7-A0B7-43D5-B18F-35CB4F105769}" type="slidenum">
              <a:rPr lang="es-MX" smtClean="0"/>
              <a:t>‹Nº›</a:t>
            </a:fld>
            <a:endParaRPr lang="es-MX"/>
          </a:p>
        </p:txBody>
      </p:sp>
    </p:spTree>
    <p:extLst>
      <p:ext uri="{BB962C8B-B14F-4D97-AF65-F5344CB8AC3E}">
        <p14:creationId xmlns:p14="http://schemas.microsoft.com/office/powerpoint/2010/main" val="113190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C1FF0EB-414E-40C5-B9A2-A9BDDE57074F}" type="datetimeFigureOut">
              <a:rPr lang="es-MX" smtClean="0"/>
              <a:t>18/03/2023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E9270C7-A0B7-43D5-B18F-35CB4F105769}" type="slidenum">
              <a:rPr lang="es-MX" smtClean="0"/>
              <a:t>‹Nº›</a:t>
            </a:fld>
            <a:endParaRPr lang="es-MX"/>
          </a:p>
        </p:txBody>
      </p:sp>
    </p:spTree>
    <p:extLst>
      <p:ext uri="{BB962C8B-B14F-4D97-AF65-F5344CB8AC3E}">
        <p14:creationId xmlns:p14="http://schemas.microsoft.com/office/powerpoint/2010/main" val="29180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C1FF0EB-414E-40C5-B9A2-A9BDDE57074F}" type="datetimeFigureOut">
              <a:rPr lang="es-MX" smtClean="0"/>
              <a:t>18/03/2023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E9270C7-A0B7-43D5-B18F-35CB4F105769}" type="slidenum">
              <a:rPr lang="es-MX" smtClean="0"/>
              <a:t>‹Nº›</a:t>
            </a:fld>
            <a:endParaRPr lang="es-MX"/>
          </a:p>
        </p:txBody>
      </p:sp>
    </p:spTree>
    <p:extLst>
      <p:ext uri="{BB962C8B-B14F-4D97-AF65-F5344CB8AC3E}">
        <p14:creationId xmlns:p14="http://schemas.microsoft.com/office/powerpoint/2010/main" val="190407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FF0EB-414E-40C5-B9A2-A9BDDE57074F}" type="datetimeFigureOut">
              <a:rPr lang="es-MX" smtClean="0"/>
              <a:t>18/03/2023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E9270C7-A0B7-43D5-B18F-35CB4F105769}" type="slidenum">
              <a:rPr lang="es-MX" smtClean="0"/>
              <a:t>‹Nº›</a:t>
            </a:fld>
            <a:endParaRPr lang="es-MX"/>
          </a:p>
        </p:txBody>
      </p:sp>
    </p:spTree>
    <p:extLst>
      <p:ext uri="{BB962C8B-B14F-4D97-AF65-F5344CB8AC3E}">
        <p14:creationId xmlns:p14="http://schemas.microsoft.com/office/powerpoint/2010/main" val="148385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BC1FF0EB-414E-40C5-B9A2-A9BDDE57074F}" type="datetimeFigureOut">
              <a:rPr lang="es-MX" smtClean="0"/>
              <a:t>18/03/2023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E9270C7-A0B7-43D5-B18F-35CB4F105769}" type="slidenum">
              <a:rPr lang="es-MX" smtClean="0"/>
              <a:t>‹Nº›</a:t>
            </a:fld>
            <a:endParaRPr lang="es-MX"/>
          </a:p>
        </p:txBody>
      </p:sp>
    </p:spTree>
    <p:extLst>
      <p:ext uri="{BB962C8B-B14F-4D97-AF65-F5344CB8AC3E}">
        <p14:creationId xmlns:p14="http://schemas.microsoft.com/office/powerpoint/2010/main" val="246239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BC1FF0EB-414E-40C5-B9A2-A9BDDE57074F}" type="datetimeFigureOut">
              <a:rPr lang="es-MX" smtClean="0"/>
              <a:t>18/03/2023</a:t>
            </a:fld>
            <a:endParaRPr lang="es-MX"/>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s-MX"/>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7E9270C7-A0B7-43D5-B18F-35CB4F105769}" type="slidenum">
              <a:rPr lang="es-MX" smtClean="0"/>
              <a:t>‹Nº›</a:t>
            </a:fld>
            <a:endParaRPr lang="es-MX"/>
          </a:p>
        </p:txBody>
      </p:sp>
    </p:spTree>
    <p:extLst>
      <p:ext uri="{BB962C8B-B14F-4D97-AF65-F5344CB8AC3E}">
        <p14:creationId xmlns:p14="http://schemas.microsoft.com/office/powerpoint/2010/main" val="406535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80000"/>
                <a:shade val="100000"/>
                <a:satMod val="300000"/>
              </a:schemeClr>
            </a:gs>
            <a:gs pos="63000">
              <a:srgbClr val="666474"/>
            </a:gs>
            <a:gs pos="75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C1FF0EB-414E-40C5-B9A2-A9BDDE57074F}" type="datetimeFigureOut">
              <a:rPr lang="es-MX" smtClean="0"/>
              <a:t>18/03/2023</a:t>
            </a:fld>
            <a:endParaRPr lang="es-MX"/>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s-MX"/>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E9270C7-A0B7-43D5-B18F-35CB4F105769}" type="slidenum">
              <a:rPr lang="es-MX" smtClean="0"/>
              <a:t>‹Nº›</a:t>
            </a:fld>
            <a:endParaRPr lang="es-MX"/>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864879780"/>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5E987-9E99-8CE4-FB92-67B64DBD910F}"/>
              </a:ext>
            </a:extLst>
          </p:cNvPr>
          <p:cNvSpPr>
            <a:spLocks noGrp="1"/>
          </p:cNvSpPr>
          <p:nvPr>
            <p:ph type="ctrTitle"/>
          </p:nvPr>
        </p:nvSpPr>
        <p:spPr/>
        <p:txBody>
          <a:bodyPr/>
          <a:lstStyle/>
          <a:p>
            <a:r>
              <a:rPr lang="es-MX" dirty="0"/>
              <a:t>Análisis de Métricas</a:t>
            </a:r>
          </a:p>
        </p:txBody>
      </p:sp>
      <p:sp>
        <p:nvSpPr>
          <p:cNvPr id="3" name="Subtítulo 2">
            <a:extLst>
              <a:ext uri="{FF2B5EF4-FFF2-40B4-BE49-F238E27FC236}">
                <a16:creationId xmlns:a16="http://schemas.microsoft.com/office/drawing/2014/main" id="{E602FB86-C0C0-3CB9-8303-2968DB4A3573}"/>
              </a:ext>
            </a:extLst>
          </p:cNvPr>
          <p:cNvSpPr>
            <a:spLocks noGrp="1"/>
          </p:cNvSpPr>
          <p:nvPr>
            <p:ph type="subTitle" idx="1"/>
          </p:nvPr>
        </p:nvSpPr>
        <p:spPr/>
        <p:txBody>
          <a:bodyPr>
            <a:normAutofit fontScale="92500" lnSpcReduction="20000"/>
          </a:bodyPr>
          <a:lstStyle/>
          <a:p>
            <a:r>
              <a:rPr lang="en-US" dirty="0"/>
              <a:t>203433 </a:t>
            </a:r>
          </a:p>
          <a:p>
            <a:r>
              <a:rPr lang="en-US" dirty="0"/>
              <a:t>203411</a:t>
            </a:r>
            <a:endParaRPr lang="es-MX" dirty="0"/>
          </a:p>
        </p:txBody>
      </p:sp>
    </p:spTree>
    <p:extLst>
      <p:ext uri="{BB962C8B-B14F-4D97-AF65-F5344CB8AC3E}">
        <p14:creationId xmlns:p14="http://schemas.microsoft.com/office/powerpoint/2010/main" val="117137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88B01D-45F1-45B6-FF5E-5B04F4FFDFCE}"/>
              </a:ext>
            </a:extLst>
          </p:cNvPr>
          <p:cNvSpPr>
            <a:spLocks noGrp="1"/>
          </p:cNvSpPr>
          <p:nvPr>
            <p:ph type="title"/>
          </p:nvPr>
        </p:nvSpPr>
        <p:spPr/>
        <p:txBody>
          <a:bodyPr/>
          <a:lstStyle/>
          <a:p>
            <a:r>
              <a:rPr lang="en-US" dirty="0"/>
              <a:t>Puntos fusion cosmic 37PFC </a:t>
            </a:r>
          </a:p>
        </p:txBody>
      </p:sp>
      <p:sp>
        <p:nvSpPr>
          <p:cNvPr id="4" name="Marcador de contenido 2">
            <a:extLst>
              <a:ext uri="{FF2B5EF4-FFF2-40B4-BE49-F238E27FC236}">
                <a16:creationId xmlns:a16="http://schemas.microsoft.com/office/drawing/2014/main" id="{59176500-9307-8E1D-3596-BEDC5AB1FA2B}"/>
              </a:ext>
            </a:extLst>
          </p:cNvPr>
          <p:cNvSpPr>
            <a:spLocks noGrp="1"/>
          </p:cNvSpPr>
          <p:nvPr>
            <p:ph idx="1"/>
          </p:nvPr>
        </p:nvSpPr>
        <p:spPr>
          <a:xfrm>
            <a:off x="1066800" y="2103438"/>
            <a:ext cx="10058400" cy="3932237"/>
          </a:xfrm>
        </p:spPr>
        <p:txBody>
          <a:bodyPr>
            <a:normAutofit fontScale="55000" lnSpcReduction="20000"/>
          </a:bodyPr>
          <a:lstStyle/>
          <a:p>
            <a:r>
              <a:rPr lang="en-US" dirty="0" err="1"/>
              <a:t>Requerimientos</a:t>
            </a:r>
            <a:r>
              <a:rPr lang="en-US" dirty="0"/>
              <a:t>:</a:t>
            </a:r>
          </a:p>
          <a:p>
            <a:pPr lvl="1"/>
            <a:r>
              <a:rPr lang="en-US" dirty="0" err="1"/>
              <a:t>Inicio</a:t>
            </a:r>
            <a:r>
              <a:rPr lang="en-US" dirty="0"/>
              <a:t> de </a:t>
            </a:r>
            <a:r>
              <a:rPr lang="en-US" dirty="0" err="1"/>
              <a:t>Sesion</a:t>
            </a:r>
            <a:r>
              <a:rPr lang="en-US" dirty="0"/>
              <a:t> 8PFC</a:t>
            </a:r>
          </a:p>
          <a:p>
            <a:pPr lvl="2"/>
            <a:r>
              <a:rPr lang="en-US" dirty="0"/>
              <a:t>Salida: </a:t>
            </a:r>
            <a:r>
              <a:rPr lang="en-US" dirty="0" err="1"/>
              <a:t>Formulario</a:t>
            </a:r>
            <a:r>
              <a:rPr lang="en-US" dirty="0"/>
              <a:t> para </a:t>
            </a:r>
            <a:r>
              <a:rPr lang="en-US" dirty="0" err="1"/>
              <a:t>el</a:t>
            </a:r>
            <a:r>
              <a:rPr lang="en-US" dirty="0"/>
              <a:t> </a:t>
            </a:r>
            <a:r>
              <a:rPr lang="en-US" dirty="0" err="1"/>
              <a:t>inicio</a:t>
            </a:r>
            <a:r>
              <a:rPr lang="en-US" dirty="0"/>
              <a:t> de </a:t>
            </a:r>
            <a:r>
              <a:rPr lang="en-US" dirty="0" err="1"/>
              <a:t>sesión</a:t>
            </a:r>
            <a:endParaRPr lang="en-US" dirty="0"/>
          </a:p>
          <a:p>
            <a:pPr lvl="2"/>
            <a:r>
              <a:rPr lang="en-US" dirty="0"/>
              <a:t>Entrada: </a:t>
            </a:r>
            <a:r>
              <a:rPr lang="en-US" dirty="0" err="1"/>
              <a:t>Ingresar</a:t>
            </a:r>
            <a:r>
              <a:rPr lang="en-US" dirty="0"/>
              <a:t> </a:t>
            </a:r>
            <a:r>
              <a:rPr lang="en-US" dirty="0" err="1"/>
              <a:t>correo</a:t>
            </a:r>
            <a:r>
              <a:rPr lang="en-US" dirty="0"/>
              <a:t> </a:t>
            </a:r>
            <a:r>
              <a:rPr lang="en-US" dirty="0" err="1"/>
              <a:t>electronico</a:t>
            </a:r>
            <a:r>
              <a:rPr lang="en-US" dirty="0"/>
              <a:t> y </a:t>
            </a:r>
            <a:r>
              <a:rPr lang="en-US" dirty="0" err="1"/>
              <a:t>contraseña</a:t>
            </a:r>
            <a:endParaRPr lang="en-US" dirty="0"/>
          </a:p>
          <a:p>
            <a:pPr lvl="2"/>
            <a:r>
              <a:rPr lang="en-US" dirty="0"/>
              <a:t>Salida: Error </a:t>
            </a:r>
            <a:r>
              <a:rPr lang="en-US" dirty="0" err="1"/>
              <a:t>en</a:t>
            </a:r>
            <a:r>
              <a:rPr lang="en-US" dirty="0"/>
              <a:t> </a:t>
            </a:r>
            <a:r>
              <a:rPr lang="en-US" dirty="0" err="1"/>
              <a:t>el</a:t>
            </a:r>
            <a:r>
              <a:rPr lang="en-US" dirty="0"/>
              <a:t> </a:t>
            </a:r>
            <a:r>
              <a:rPr lang="en-US" dirty="0" err="1"/>
              <a:t>inicio</a:t>
            </a:r>
            <a:r>
              <a:rPr lang="en-US" dirty="0"/>
              <a:t> de session</a:t>
            </a:r>
          </a:p>
          <a:p>
            <a:pPr lvl="2"/>
            <a:r>
              <a:rPr lang="en-US" dirty="0"/>
              <a:t>Entrada: </a:t>
            </a:r>
            <a:r>
              <a:rPr lang="en-US" dirty="0" err="1"/>
              <a:t>Recuperar</a:t>
            </a:r>
            <a:r>
              <a:rPr lang="en-US" dirty="0"/>
              <a:t> </a:t>
            </a:r>
            <a:r>
              <a:rPr lang="en-US" dirty="0" err="1"/>
              <a:t>contraseña</a:t>
            </a:r>
            <a:endParaRPr lang="en-US" dirty="0"/>
          </a:p>
          <a:p>
            <a:pPr lvl="2"/>
            <a:r>
              <a:rPr lang="en-US" dirty="0"/>
              <a:t>Salida: </a:t>
            </a:r>
            <a:r>
              <a:rPr lang="en-US" dirty="0" err="1"/>
              <a:t>Recuperacion</a:t>
            </a:r>
            <a:r>
              <a:rPr lang="en-US" dirty="0"/>
              <a:t> de </a:t>
            </a:r>
            <a:r>
              <a:rPr lang="en-US" dirty="0" err="1"/>
              <a:t>contraseña</a:t>
            </a:r>
            <a:r>
              <a:rPr lang="en-US" dirty="0"/>
              <a:t> </a:t>
            </a:r>
            <a:r>
              <a:rPr lang="en-US" dirty="0" err="1"/>
              <a:t>exitosa</a:t>
            </a:r>
            <a:endParaRPr lang="en-US" dirty="0"/>
          </a:p>
          <a:p>
            <a:pPr lvl="2"/>
            <a:r>
              <a:rPr lang="en-US" dirty="0"/>
              <a:t>Salida: Error al </a:t>
            </a:r>
            <a:r>
              <a:rPr lang="en-US" dirty="0" err="1"/>
              <a:t>recuperar</a:t>
            </a:r>
            <a:r>
              <a:rPr lang="en-US" dirty="0"/>
              <a:t> </a:t>
            </a:r>
            <a:r>
              <a:rPr lang="en-US" dirty="0" err="1"/>
              <a:t>contraseña</a:t>
            </a:r>
            <a:endParaRPr lang="en-US" dirty="0"/>
          </a:p>
          <a:p>
            <a:pPr lvl="2"/>
            <a:r>
              <a:rPr lang="en-US" dirty="0" err="1"/>
              <a:t>Lectura</a:t>
            </a:r>
            <a:r>
              <a:rPr lang="en-US" dirty="0"/>
              <a:t>: </a:t>
            </a:r>
            <a:r>
              <a:rPr lang="en-US" dirty="0" err="1"/>
              <a:t>Comparación</a:t>
            </a:r>
            <a:r>
              <a:rPr lang="en-US" dirty="0"/>
              <a:t> de </a:t>
            </a:r>
            <a:r>
              <a:rPr lang="en-US" dirty="0" err="1"/>
              <a:t>datos</a:t>
            </a:r>
            <a:endParaRPr lang="en-US" dirty="0"/>
          </a:p>
          <a:p>
            <a:pPr lvl="2"/>
            <a:r>
              <a:rPr lang="en-US" dirty="0" err="1"/>
              <a:t>Escritura</a:t>
            </a:r>
            <a:r>
              <a:rPr lang="en-US" dirty="0"/>
              <a:t>: Cambio de </a:t>
            </a:r>
            <a:r>
              <a:rPr lang="en-US" dirty="0" err="1"/>
              <a:t>contraseña</a:t>
            </a:r>
            <a:endParaRPr lang="en-US" dirty="0"/>
          </a:p>
          <a:p>
            <a:pPr lvl="1"/>
            <a:r>
              <a:rPr lang="en-US" dirty="0" err="1"/>
              <a:t>Registro</a:t>
            </a:r>
            <a:r>
              <a:rPr lang="en-US" dirty="0"/>
              <a:t> de </a:t>
            </a:r>
            <a:r>
              <a:rPr lang="en-US" dirty="0" err="1"/>
              <a:t>usuario</a:t>
            </a:r>
            <a:r>
              <a:rPr lang="en-US" dirty="0"/>
              <a:t> 7PFC</a:t>
            </a:r>
          </a:p>
          <a:p>
            <a:pPr lvl="2"/>
            <a:r>
              <a:rPr lang="es-ES" dirty="0"/>
              <a:t>Salida: Formulario para registrarse </a:t>
            </a:r>
          </a:p>
          <a:p>
            <a:pPr lvl="2"/>
            <a:r>
              <a:rPr lang="es-ES" dirty="0"/>
              <a:t>Salida: Al dar </a:t>
            </a:r>
            <a:r>
              <a:rPr lang="es-ES" dirty="0" err="1"/>
              <a:t>click</a:t>
            </a:r>
            <a:r>
              <a:rPr lang="es-ES" dirty="0"/>
              <a:t> en registrarse se debe de mostrar alertas cuando algún </a:t>
            </a:r>
            <a:r>
              <a:rPr lang="es-ES" dirty="0" err="1"/>
              <a:t>label</a:t>
            </a:r>
            <a:r>
              <a:rPr lang="es-ES" dirty="0"/>
              <a:t> no se ingrese correctamente</a:t>
            </a:r>
          </a:p>
          <a:p>
            <a:pPr lvl="2"/>
            <a:r>
              <a:rPr lang="es-ES" dirty="0"/>
              <a:t>Entrada: </a:t>
            </a:r>
            <a:r>
              <a:rPr lang="es-ES" dirty="0" err="1"/>
              <a:t>Labels</a:t>
            </a:r>
            <a:r>
              <a:rPr lang="es-ES" dirty="0"/>
              <a:t> para registrarse con el formulario </a:t>
            </a:r>
          </a:p>
          <a:p>
            <a:pPr lvl="2"/>
            <a:r>
              <a:rPr lang="es-ES" dirty="0"/>
              <a:t>Salida: Registro de usuario exitoso </a:t>
            </a:r>
          </a:p>
          <a:p>
            <a:pPr lvl="2"/>
            <a:r>
              <a:rPr lang="es-ES" dirty="0"/>
              <a:t>Escritura: Nuevo usuario</a:t>
            </a:r>
          </a:p>
          <a:p>
            <a:pPr lvl="2"/>
            <a:r>
              <a:rPr lang="en-US" dirty="0"/>
              <a:t>Salida: Error </a:t>
            </a:r>
            <a:r>
              <a:rPr lang="en-US" dirty="0" err="1"/>
              <a:t>usuario</a:t>
            </a:r>
            <a:r>
              <a:rPr lang="en-US" dirty="0"/>
              <a:t> </a:t>
            </a:r>
            <a:r>
              <a:rPr lang="en-US" dirty="0" err="1"/>
              <a:t>existente</a:t>
            </a:r>
            <a:endParaRPr lang="en-US" dirty="0"/>
          </a:p>
          <a:p>
            <a:pPr lvl="2"/>
            <a:r>
              <a:rPr lang="en-US" dirty="0"/>
              <a:t>Salida: Error al </a:t>
            </a:r>
            <a:r>
              <a:rPr lang="en-US" dirty="0" err="1"/>
              <a:t>conectarse</a:t>
            </a:r>
            <a:r>
              <a:rPr lang="en-US" dirty="0"/>
              <a:t> con </a:t>
            </a:r>
            <a:r>
              <a:rPr lang="en-US" dirty="0" err="1"/>
              <a:t>el</a:t>
            </a:r>
            <a:r>
              <a:rPr lang="en-US" dirty="0"/>
              <a:t> </a:t>
            </a:r>
            <a:r>
              <a:rPr lang="en-US" dirty="0" err="1"/>
              <a:t>servidor</a:t>
            </a:r>
            <a:endParaRPr lang="en-US" dirty="0"/>
          </a:p>
          <a:p>
            <a:pPr lvl="1"/>
            <a:r>
              <a:rPr lang="en-US" dirty="0" err="1"/>
              <a:t>Monitoreo</a:t>
            </a:r>
            <a:r>
              <a:rPr lang="en-US" dirty="0"/>
              <a:t> de </a:t>
            </a:r>
            <a:r>
              <a:rPr lang="en-US" dirty="0" err="1"/>
              <a:t>ritmo</a:t>
            </a:r>
            <a:r>
              <a:rPr lang="en-US" dirty="0"/>
              <a:t> </a:t>
            </a:r>
            <a:r>
              <a:rPr lang="en-US" dirty="0" err="1"/>
              <a:t>cardiaco</a:t>
            </a:r>
            <a:r>
              <a:rPr lang="en-US" dirty="0"/>
              <a:t>, </a:t>
            </a:r>
            <a:r>
              <a:rPr lang="en-US" dirty="0" err="1"/>
              <a:t>saturación</a:t>
            </a:r>
            <a:r>
              <a:rPr lang="en-US" dirty="0"/>
              <a:t> de </a:t>
            </a:r>
            <a:r>
              <a:rPr lang="en-US" dirty="0" err="1"/>
              <a:t>oxigeno</a:t>
            </a:r>
            <a:r>
              <a:rPr lang="en-US" dirty="0"/>
              <a:t> y </a:t>
            </a:r>
            <a:r>
              <a:rPr lang="en-US" dirty="0" err="1"/>
              <a:t>temperatura</a:t>
            </a:r>
            <a:r>
              <a:rPr lang="en-US" dirty="0"/>
              <a:t> 4PFC</a:t>
            </a:r>
          </a:p>
          <a:p>
            <a:pPr lvl="2"/>
            <a:r>
              <a:rPr lang="en-US" dirty="0"/>
              <a:t>Entrada: </a:t>
            </a:r>
            <a:r>
              <a:rPr lang="en-US" dirty="0" err="1"/>
              <a:t>Datos</a:t>
            </a:r>
            <a:r>
              <a:rPr lang="en-US" dirty="0"/>
              <a:t> </a:t>
            </a:r>
            <a:r>
              <a:rPr lang="en-US" dirty="0" err="1"/>
              <a:t>leidos</a:t>
            </a:r>
            <a:r>
              <a:rPr lang="en-US" dirty="0"/>
              <a:t> </a:t>
            </a:r>
            <a:r>
              <a:rPr lang="en-US" dirty="0" err="1"/>
              <a:t>por</a:t>
            </a:r>
            <a:r>
              <a:rPr lang="en-US" dirty="0"/>
              <a:t> </a:t>
            </a:r>
            <a:r>
              <a:rPr lang="en-US" dirty="0" err="1"/>
              <a:t>sensores</a:t>
            </a:r>
            <a:endParaRPr lang="en-US" dirty="0"/>
          </a:p>
          <a:p>
            <a:pPr lvl="2"/>
            <a:r>
              <a:rPr lang="en-US" dirty="0"/>
              <a:t>Salida: </a:t>
            </a:r>
            <a:r>
              <a:rPr lang="en-US" dirty="0" err="1"/>
              <a:t>Muestra</a:t>
            </a:r>
            <a:r>
              <a:rPr lang="en-US" dirty="0"/>
              <a:t> </a:t>
            </a:r>
            <a:r>
              <a:rPr lang="en-US" dirty="0" err="1"/>
              <a:t>en</a:t>
            </a:r>
            <a:r>
              <a:rPr lang="en-US" dirty="0"/>
              <a:t> </a:t>
            </a:r>
            <a:r>
              <a:rPr lang="en-US" dirty="0" err="1"/>
              <a:t>una</a:t>
            </a:r>
            <a:r>
              <a:rPr lang="en-US" dirty="0"/>
              <a:t> </a:t>
            </a:r>
            <a:r>
              <a:rPr lang="en-US" dirty="0" err="1"/>
              <a:t>página</a:t>
            </a:r>
            <a:r>
              <a:rPr lang="en-US" dirty="0"/>
              <a:t> </a:t>
            </a:r>
            <a:r>
              <a:rPr lang="en-US" dirty="0" err="1"/>
              <a:t>los</a:t>
            </a:r>
            <a:r>
              <a:rPr lang="en-US" dirty="0"/>
              <a:t> </a:t>
            </a:r>
            <a:r>
              <a:rPr lang="en-US" dirty="0" err="1"/>
              <a:t>datos</a:t>
            </a:r>
            <a:r>
              <a:rPr lang="en-US" dirty="0"/>
              <a:t> </a:t>
            </a:r>
            <a:r>
              <a:rPr lang="en-US" dirty="0" err="1"/>
              <a:t>en</a:t>
            </a:r>
            <a:r>
              <a:rPr lang="en-US" dirty="0"/>
              <a:t> </a:t>
            </a:r>
            <a:r>
              <a:rPr lang="en-US" dirty="0" err="1"/>
              <a:t>tiempo</a:t>
            </a:r>
            <a:r>
              <a:rPr lang="en-US" dirty="0"/>
              <a:t> real</a:t>
            </a:r>
          </a:p>
          <a:p>
            <a:pPr lvl="2"/>
            <a:r>
              <a:rPr lang="en-US" dirty="0"/>
              <a:t>Salida: Los </a:t>
            </a:r>
            <a:r>
              <a:rPr lang="en-US" dirty="0" err="1"/>
              <a:t>datos</a:t>
            </a:r>
            <a:r>
              <a:rPr lang="en-US" dirty="0"/>
              <a:t> </a:t>
            </a:r>
            <a:r>
              <a:rPr lang="en-US" dirty="0" err="1"/>
              <a:t>deben</a:t>
            </a:r>
            <a:r>
              <a:rPr lang="en-US" dirty="0"/>
              <a:t> </a:t>
            </a:r>
            <a:r>
              <a:rPr lang="en-US" dirty="0" err="1"/>
              <a:t>actualizarse</a:t>
            </a:r>
            <a:r>
              <a:rPr lang="en-US" dirty="0"/>
              <a:t> </a:t>
            </a:r>
            <a:r>
              <a:rPr lang="en-US" dirty="0" err="1"/>
              <a:t>cada</a:t>
            </a:r>
            <a:r>
              <a:rPr lang="en-US" dirty="0"/>
              <a:t> 5 a 10 </a:t>
            </a:r>
            <a:r>
              <a:rPr lang="en-US" dirty="0" err="1"/>
              <a:t>segundos</a:t>
            </a:r>
            <a:endParaRPr lang="en-US" dirty="0"/>
          </a:p>
          <a:p>
            <a:pPr lvl="2"/>
            <a:r>
              <a:rPr lang="en-US" dirty="0" err="1"/>
              <a:t>Escritura</a:t>
            </a:r>
            <a:r>
              <a:rPr lang="en-US" dirty="0"/>
              <a:t>: Los </a:t>
            </a:r>
            <a:r>
              <a:rPr lang="en-US" dirty="0" err="1"/>
              <a:t>datos</a:t>
            </a:r>
            <a:r>
              <a:rPr lang="en-US" dirty="0"/>
              <a:t> se </a:t>
            </a:r>
            <a:r>
              <a:rPr lang="en-US" dirty="0" err="1"/>
              <a:t>guardan</a:t>
            </a:r>
            <a:r>
              <a:rPr lang="en-US" dirty="0"/>
              <a:t> </a:t>
            </a:r>
            <a:r>
              <a:rPr lang="en-US" dirty="0" err="1"/>
              <a:t>en</a:t>
            </a:r>
            <a:r>
              <a:rPr lang="en-US" dirty="0"/>
              <a:t> </a:t>
            </a:r>
            <a:r>
              <a:rPr lang="en-US" dirty="0" err="1"/>
              <a:t>una</a:t>
            </a:r>
            <a:r>
              <a:rPr lang="en-US" dirty="0"/>
              <a:t> base de </a:t>
            </a:r>
            <a:r>
              <a:rPr lang="en-US" dirty="0" err="1"/>
              <a:t>datos</a:t>
            </a:r>
            <a:r>
              <a:rPr lang="en-US" dirty="0"/>
              <a:t> para </a:t>
            </a:r>
            <a:r>
              <a:rPr lang="en-US" dirty="0" err="1"/>
              <a:t>llevar</a:t>
            </a:r>
            <a:r>
              <a:rPr lang="en-US" dirty="0"/>
              <a:t> un </a:t>
            </a:r>
            <a:r>
              <a:rPr lang="en-US" dirty="0" err="1"/>
              <a:t>historial</a:t>
            </a:r>
            <a:endParaRPr lang="en-US" dirty="0"/>
          </a:p>
        </p:txBody>
      </p:sp>
    </p:spTree>
    <p:extLst>
      <p:ext uri="{BB962C8B-B14F-4D97-AF65-F5344CB8AC3E}">
        <p14:creationId xmlns:p14="http://schemas.microsoft.com/office/powerpoint/2010/main" val="314726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71BDE-9FFC-BB8B-69A8-C088EC161007}"/>
              </a:ext>
            </a:extLst>
          </p:cNvPr>
          <p:cNvSpPr>
            <a:spLocks noGrp="1"/>
          </p:cNvSpPr>
          <p:nvPr>
            <p:ph type="title"/>
          </p:nvPr>
        </p:nvSpPr>
        <p:spPr/>
        <p:txBody>
          <a:bodyPr/>
          <a:lstStyle/>
          <a:p>
            <a:r>
              <a:rPr lang="en-US" dirty="0"/>
              <a:t>Puntos fusion cosmic</a:t>
            </a:r>
          </a:p>
        </p:txBody>
      </p:sp>
      <p:sp>
        <p:nvSpPr>
          <p:cNvPr id="3" name="Marcador de contenido 2">
            <a:extLst>
              <a:ext uri="{FF2B5EF4-FFF2-40B4-BE49-F238E27FC236}">
                <a16:creationId xmlns:a16="http://schemas.microsoft.com/office/drawing/2014/main" id="{4802654A-323A-42C1-06D5-A9EF1E9ACCE0}"/>
              </a:ext>
            </a:extLst>
          </p:cNvPr>
          <p:cNvSpPr>
            <a:spLocks noGrp="1"/>
          </p:cNvSpPr>
          <p:nvPr>
            <p:ph idx="1"/>
          </p:nvPr>
        </p:nvSpPr>
        <p:spPr>
          <a:xfrm>
            <a:off x="1066800" y="1819175"/>
            <a:ext cx="10058400" cy="4396231"/>
          </a:xfrm>
        </p:spPr>
        <p:txBody>
          <a:bodyPr>
            <a:normAutofit fontScale="70000" lnSpcReduction="20000"/>
          </a:bodyPr>
          <a:lstStyle/>
          <a:p>
            <a:pPr lvl="1"/>
            <a:r>
              <a:rPr lang="en-US" dirty="0" err="1"/>
              <a:t>Requerimientos</a:t>
            </a:r>
            <a:r>
              <a:rPr lang="en-US" dirty="0"/>
              <a:t>:</a:t>
            </a:r>
          </a:p>
          <a:p>
            <a:pPr lvl="2"/>
            <a:r>
              <a:rPr lang="en-US" dirty="0" err="1"/>
              <a:t>Graficas</a:t>
            </a:r>
            <a:r>
              <a:rPr lang="en-US" dirty="0"/>
              <a:t> de </a:t>
            </a:r>
            <a:r>
              <a:rPr lang="en-US" dirty="0" err="1"/>
              <a:t>monitoreo</a:t>
            </a:r>
            <a:r>
              <a:rPr lang="en-US" dirty="0"/>
              <a:t> 5PFC</a:t>
            </a:r>
          </a:p>
          <a:p>
            <a:pPr lvl="3"/>
            <a:r>
              <a:rPr lang="en-US" dirty="0" err="1"/>
              <a:t>Lectura</a:t>
            </a:r>
            <a:r>
              <a:rPr lang="en-US" dirty="0"/>
              <a:t>: Consulta de la base de </a:t>
            </a:r>
            <a:r>
              <a:rPr lang="en-US" dirty="0" err="1"/>
              <a:t>datos</a:t>
            </a:r>
            <a:r>
              <a:rPr lang="en-US" dirty="0"/>
              <a:t> de las </a:t>
            </a:r>
            <a:r>
              <a:rPr lang="en-US" dirty="0" err="1"/>
              <a:t>mediciones</a:t>
            </a:r>
            <a:r>
              <a:rPr lang="en-US" dirty="0"/>
              <a:t> de </a:t>
            </a:r>
            <a:r>
              <a:rPr lang="en-US" dirty="0" err="1"/>
              <a:t>los</a:t>
            </a:r>
            <a:r>
              <a:rPr lang="en-US" dirty="0"/>
              <a:t> sensors</a:t>
            </a:r>
          </a:p>
          <a:p>
            <a:pPr lvl="3"/>
            <a:r>
              <a:rPr lang="en-US" dirty="0"/>
              <a:t>Salida: </a:t>
            </a:r>
            <a:r>
              <a:rPr lang="en-US" dirty="0" err="1"/>
              <a:t>Gráfica</a:t>
            </a:r>
            <a:r>
              <a:rPr lang="en-US" dirty="0"/>
              <a:t> de </a:t>
            </a:r>
            <a:r>
              <a:rPr lang="en-US" dirty="0" err="1"/>
              <a:t>frecuencia</a:t>
            </a:r>
            <a:r>
              <a:rPr lang="en-US" dirty="0"/>
              <a:t> </a:t>
            </a:r>
            <a:r>
              <a:rPr lang="en-US" dirty="0" err="1"/>
              <a:t>cardiaca</a:t>
            </a:r>
            <a:endParaRPr lang="en-US" dirty="0"/>
          </a:p>
          <a:p>
            <a:pPr lvl="3"/>
            <a:r>
              <a:rPr lang="en-US" dirty="0"/>
              <a:t>Salida: </a:t>
            </a:r>
            <a:r>
              <a:rPr lang="en-US" dirty="0" err="1"/>
              <a:t>Grafica</a:t>
            </a:r>
            <a:r>
              <a:rPr lang="en-US" dirty="0"/>
              <a:t> de </a:t>
            </a:r>
            <a:r>
              <a:rPr lang="en-US" dirty="0" err="1"/>
              <a:t>saturación</a:t>
            </a:r>
            <a:r>
              <a:rPr lang="en-US" dirty="0"/>
              <a:t> de </a:t>
            </a:r>
            <a:r>
              <a:rPr lang="en-US" dirty="0" err="1"/>
              <a:t>oxigeno</a:t>
            </a:r>
            <a:endParaRPr lang="en-US" dirty="0"/>
          </a:p>
          <a:p>
            <a:pPr lvl="3"/>
            <a:r>
              <a:rPr lang="en-US" dirty="0"/>
              <a:t>Salida: </a:t>
            </a:r>
            <a:r>
              <a:rPr lang="en-US" dirty="0" err="1"/>
              <a:t>Grafica</a:t>
            </a:r>
            <a:r>
              <a:rPr lang="en-US" dirty="0"/>
              <a:t> de temperature</a:t>
            </a:r>
          </a:p>
          <a:p>
            <a:pPr lvl="3"/>
            <a:r>
              <a:rPr lang="en-US" dirty="0"/>
              <a:t>Salida: Error al </a:t>
            </a:r>
            <a:r>
              <a:rPr lang="en-US" dirty="0" err="1"/>
              <a:t>conectarse</a:t>
            </a:r>
            <a:r>
              <a:rPr lang="en-US" dirty="0"/>
              <a:t> con </a:t>
            </a:r>
            <a:r>
              <a:rPr lang="en-US" dirty="0" err="1"/>
              <a:t>el</a:t>
            </a:r>
            <a:r>
              <a:rPr lang="en-US" dirty="0"/>
              <a:t> </a:t>
            </a:r>
            <a:r>
              <a:rPr lang="en-US" dirty="0" err="1"/>
              <a:t>servidor</a:t>
            </a:r>
            <a:endParaRPr lang="en-US" dirty="0"/>
          </a:p>
          <a:p>
            <a:pPr lvl="2"/>
            <a:r>
              <a:rPr lang="en-US" dirty="0" err="1"/>
              <a:t>Notificación</a:t>
            </a:r>
            <a:r>
              <a:rPr lang="en-US" dirty="0"/>
              <a:t> </a:t>
            </a:r>
            <a:r>
              <a:rPr lang="en-US" dirty="0" err="1"/>
              <a:t>por</a:t>
            </a:r>
            <a:r>
              <a:rPr lang="en-US" dirty="0"/>
              <a:t> </a:t>
            </a:r>
            <a:r>
              <a:rPr lang="en-US" dirty="0" err="1"/>
              <a:t>mensaje</a:t>
            </a:r>
            <a:r>
              <a:rPr lang="en-US" dirty="0"/>
              <a:t> </a:t>
            </a:r>
            <a:r>
              <a:rPr lang="en-US" dirty="0" err="1"/>
              <a:t>cuando</a:t>
            </a:r>
            <a:r>
              <a:rPr lang="en-US" dirty="0"/>
              <a:t> </a:t>
            </a:r>
            <a:r>
              <a:rPr lang="en-US" dirty="0" err="1"/>
              <a:t>exista</a:t>
            </a:r>
            <a:r>
              <a:rPr lang="en-US" dirty="0"/>
              <a:t> </a:t>
            </a:r>
            <a:r>
              <a:rPr lang="en-US" dirty="0" err="1"/>
              <a:t>riesgo</a:t>
            </a:r>
            <a:r>
              <a:rPr lang="en-US" dirty="0"/>
              <a:t> de </a:t>
            </a:r>
            <a:r>
              <a:rPr lang="en-US" dirty="0" err="1"/>
              <a:t>epilepsia</a:t>
            </a:r>
            <a:r>
              <a:rPr lang="en-US" dirty="0"/>
              <a:t> 4PFC</a:t>
            </a:r>
          </a:p>
          <a:p>
            <a:pPr lvl="3"/>
            <a:r>
              <a:rPr lang="en-US" dirty="0" err="1"/>
              <a:t>Lectura</a:t>
            </a:r>
            <a:r>
              <a:rPr lang="en-US" dirty="0"/>
              <a:t>: Consulta y </a:t>
            </a:r>
            <a:r>
              <a:rPr lang="en-US" dirty="0" err="1"/>
              <a:t>comparación</a:t>
            </a:r>
            <a:r>
              <a:rPr lang="en-US" dirty="0"/>
              <a:t> de </a:t>
            </a:r>
            <a:r>
              <a:rPr lang="en-US" dirty="0" err="1"/>
              <a:t>los</a:t>
            </a:r>
            <a:r>
              <a:rPr lang="en-US" dirty="0"/>
              <a:t> </a:t>
            </a:r>
            <a:r>
              <a:rPr lang="en-US" dirty="0" err="1"/>
              <a:t>datos</a:t>
            </a:r>
            <a:r>
              <a:rPr lang="en-US" dirty="0"/>
              <a:t> con un </a:t>
            </a:r>
            <a:r>
              <a:rPr lang="en-US" dirty="0" err="1"/>
              <a:t>rango</a:t>
            </a:r>
            <a:r>
              <a:rPr lang="en-US" dirty="0"/>
              <a:t> </a:t>
            </a:r>
            <a:r>
              <a:rPr lang="en-US" dirty="0" err="1"/>
              <a:t>especifico</a:t>
            </a:r>
            <a:r>
              <a:rPr lang="en-US" dirty="0"/>
              <a:t> </a:t>
            </a:r>
            <a:r>
              <a:rPr lang="en-US" dirty="0" err="1"/>
              <a:t>correspondiente</a:t>
            </a:r>
            <a:r>
              <a:rPr lang="en-US" dirty="0"/>
              <a:t> a un </a:t>
            </a:r>
            <a:r>
              <a:rPr lang="en-US" dirty="0" err="1"/>
              <a:t>ataque</a:t>
            </a:r>
            <a:r>
              <a:rPr lang="en-US" dirty="0"/>
              <a:t> </a:t>
            </a:r>
            <a:r>
              <a:rPr lang="en-US" dirty="0" err="1"/>
              <a:t>epileptico</a:t>
            </a:r>
            <a:endParaRPr lang="en-US" dirty="0"/>
          </a:p>
          <a:p>
            <a:pPr lvl="3"/>
            <a:r>
              <a:rPr lang="en-US" dirty="0" err="1"/>
              <a:t>Lectura</a:t>
            </a:r>
            <a:r>
              <a:rPr lang="en-US" dirty="0"/>
              <a:t>: Consulta del </a:t>
            </a:r>
            <a:r>
              <a:rPr lang="en-US" dirty="0" err="1"/>
              <a:t>numero</a:t>
            </a:r>
            <a:r>
              <a:rPr lang="en-US" dirty="0"/>
              <a:t> de </a:t>
            </a:r>
            <a:r>
              <a:rPr lang="en-US" dirty="0" err="1"/>
              <a:t>telefono</a:t>
            </a:r>
            <a:r>
              <a:rPr lang="en-US" dirty="0"/>
              <a:t> de </a:t>
            </a:r>
            <a:r>
              <a:rPr lang="en-US" dirty="0" err="1"/>
              <a:t>emergencia</a:t>
            </a:r>
            <a:endParaRPr lang="en-US" dirty="0"/>
          </a:p>
          <a:p>
            <a:pPr lvl="3"/>
            <a:r>
              <a:rPr lang="en-US" dirty="0"/>
              <a:t>Salida: </a:t>
            </a:r>
            <a:r>
              <a:rPr lang="en-US" dirty="0" err="1"/>
              <a:t>Mensaje</a:t>
            </a:r>
            <a:r>
              <a:rPr lang="en-US" dirty="0"/>
              <a:t> SMS al </a:t>
            </a:r>
            <a:r>
              <a:rPr lang="en-US" dirty="0" err="1"/>
              <a:t>número</a:t>
            </a:r>
            <a:r>
              <a:rPr lang="en-US" dirty="0"/>
              <a:t> de </a:t>
            </a:r>
            <a:r>
              <a:rPr lang="en-US" dirty="0" err="1"/>
              <a:t>telefono</a:t>
            </a:r>
            <a:r>
              <a:rPr lang="en-US" dirty="0"/>
              <a:t> de </a:t>
            </a:r>
            <a:r>
              <a:rPr lang="en-US" dirty="0" err="1"/>
              <a:t>emergencia</a:t>
            </a:r>
            <a:r>
              <a:rPr lang="en-US" dirty="0"/>
              <a:t> con </a:t>
            </a:r>
            <a:r>
              <a:rPr lang="en-US" dirty="0" err="1"/>
              <a:t>una</a:t>
            </a:r>
            <a:r>
              <a:rPr lang="en-US" dirty="0"/>
              <a:t> </a:t>
            </a:r>
            <a:r>
              <a:rPr lang="en-US" dirty="0" err="1"/>
              <a:t>estructura</a:t>
            </a:r>
            <a:r>
              <a:rPr lang="en-US" dirty="0"/>
              <a:t> </a:t>
            </a:r>
            <a:r>
              <a:rPr lang="en-US" dirty="0" err="1"/>
              <a:t>predeterminada</a:t>
            </a:r>
            <a:endParaRPr lang="en-US" dirty="0"/>
          </a:p>
          <a:p>
            <a:pPr lvl="3"/>
            <a:r>
              <a:rPr lang="en-US" dirty="0" err="1"/>
              <a:t>Escritura</a:t>
            </a:r>
            <a:r>
              <a:rPr lang="en-US" dirty="0"/>
              <a:t>: </a:t>
            </a:r>
            <a:r>
              <a:rPr lang="en-US" dirty="0" err="1"/>
              <a:t>Registro</a:t>
            </a:r>
            <a:r>
              <a:rPr lang="en-US" dirty="0"/>
              <a:t> </a:t>
            </a:r>
            <a:r>
              <a:rPr lang="en-US" dirty="0" err="1"/>
              <a:t>en</a:t>
            </a:r>
            <a:r>
              <a:rPr lang="en-US" dirty="0"/>
              <a:t> la base de </a:t>
            </a:r>
            <a:r>
              <a:rPr lang="en-US" dirty="0" err="1"/>
              <a:t>datos</a:t>
            </a:r>
            <a:r>
              <a:rPr lang="en-US" dirty="0"/>
              <a:t> de la hora y </a:t>
            </a:r>
            <a:r>
              <a:rPr lang="en-US" dirty="0" err="1"/>
              <a:t>mediciones</a:t>
            </a:r>
            <a:r>
              <a:rPr lang="en-US" dirty="0"/>
              <a:t> del </a:t>
            </a:r>
            <a:r>
              <a:rPr lang="en-US" dirty="0" err="1"/>
              <a:t>ataque</a:t>
            </a:r>
            <a:r>
              <a:rPr lang="en-US" dirty="0"/>
              <a:t> </a:t>
            </a:r>
            <a:r>
              <a:rPr lang="en-US" dirty="0" err="1"/>
              <a:t>epileptico</a:t>
            </a:r>
            <a:endParaRPr lang="en-US" dirty="0"/>
          </a:p>
          <a:p>
            <a:pPr lvl="2"/>
            <a:r>
              <a:rPr lang="en-US" dirty="0" err="1"/>
              <a:t>Notificación</a:t>
            </a:r>
            <a:r>
              <a:rPr lang="en-US" dirty="0"/>
              <a:t> </a:t>
            </a:r>
            <a:r>
              <a:rPr lang="en-US" dirty="0" err="1"/>
              <a:t>en</a:t>
            </a:r>
            <a:r>
              <a:rPr lang="en-US" dirty="0"/>
              <a:t> la </a:t>
            </a:r>
            <a:r>
              <a:rPr lang="en-US" dirty="0" err="1"/>
              <a:t>aplicación</a:t>
            </a:r>
            <a:r>
              <a:rPr lang="en-US" dirty="0"/>
              <a:t> </a:t>
            </a:r>
            <a:r>
              <a:rPr lang="en-US" dirty="0" err="1"/>
              <a:t>cuando</a:t>
            </a:r>
            <a:r>
              <a:rPr lang="en-US" dirty="0"/>
              <a:t> </a:t>
            </a:r>
            <a:r>
              <a:rPr lang="en-US" dirty="0" err="1"/>
              <a:t>haya</a:t>
            </a:r>
            <a:r>
              <a:rPr lang="en-US" dirty="0"/>
              <a:t> </a:t>
            </a:r>
            <a:r>
              <a:rPr lang="en-US" dirty="0" err="1"/>
              <a:t>riesgo</a:t>
            </a:r>
            <a:r>
              <a:rPr lang="en-US" dirty="0"/>
              <a:t> de </a:t>
            </a:r>
            <a:r>
              <a:rPr lang="en-US" dirty="0" err="1"/>
              <a:t>epilepsia</a:t>
            </a:r>
            <a:r>
              <a:rPr lang="en-US" dirty="0"/>
              <a:t> 3PFC</a:t>
            </a:r>
          </a:p>
          <a:p>
            <a:pPr lvl="3"/>
            <a:r>
              <a:rPr lang="en-US" dirty="0" err="1"/>
              <a:t>Lectura</a:t>
            </a:r>
            <a:r>
              <a:rPr lang="en-US" dirty="0"/>
              <a:t>: Consulta y </a:t>
            </a:r>
            <a:r>
              <a:rPr lang="en-US" dirty="0" err="1"/>
              <a:t>comparación</a:t>
            </a:r>
            <a:r>
              <a:rPr lang="en-US" dirty="0"/>
              <a:t> de </a:t>
            </a:r>
            <a:r>
              <a:rPr lang="en-US" dirty="0" err="1"/>
              <a:t>los</a:t>
            </a:r>
            <a:r>
              <a:rPr lang="en-US" dirty="0"/>
              <a:t> </a:t>
            </a:r>
            <a:r>
              <a:rPr lang="en-US" dirty="0" err="1"/>
              <a:t>datos</a:t>
            </a:r>
            <a:r>
              <a:rPr lang="en-US" dirty="0"/>
              <a:t> con un </a:t>
            </a:r>
            <a:r>
              <a:rPr lang="en-US" dirty="0" err="1"/>
              <a:t>rango</a:t>
            </a:r>
            <a:r>
              <a:rPr lang="en-US" dirty="0"/>
              <a:t> </a:t>
            </a:r>
            <a:r>
              <a:rPr lang="en-US" dirty="0" err="1"/>
              <a:t>especifico</a:t>
            </a:r>
            <a:r>
              <a:rPr lang="en-US" dirty="0"/>
              <a:t> </a:t>
            </a:r>
            <a:r>
              <a:rPr lang="en-US" dirty="0" err="1"/>
              <a:t>correspondiente</a:t>
            </a:r>
            <a:r>
              <a:rPr lang="en-US" dirty="0"/>
              <a:t> a un </a:t>
            </a:r>
            <a:r>
              <a:rPr lang="en-US" dirty="0" err="1"/>
              <a:t>ataque</a:t>
            </a:r>
            <a:r>
              <a:rPr lang="en-US" dirty="0"/>
              <a:t> </a:t>
            </a:r>
            <a:r>
              <a:rPr lang="en-US" dirty="0" err="1"/>
              <a:t>epileptico</a:t>
            </a:r>
            <a:endParaRPr lang="en-US" dirty="0"/>
          </a:p>
          <a:p>
            <a:pPr lvl="3"/>
            <a:r>
              <a:rPr lang="en-US" dirty="0"/>
              <a:t>Salida: </a:t>
            </a:r>
            <a:r>
              <a:rPr lang="en-US" dirty="0" err="1"/>
              <a:t>Alerta</a:t>
            </a:r>
            <a:r>
              <a:rPr lang="en-US" dirty="0"/>
              <a:t> </a:t>
            </a:r>
            <a:r>
              <a:rPr lang="en-US" dirty="0" err="1"/>
              <a:t>en</a:t>
            </a:r>
            <a:r>
              <a:rPr lang="en-US" dirty="0"/>
              <a:t> </a:t>
            </a:r>
            <a:r>
              <a:rPr lang="en-US" dirty="0" err="1"/>
              <a:t>pantalla</a:t>
            </a:r>
            <a:r>
              <a:rPr lang="en-US" dirty="0"/>
              <a:t> de un </a:t>
            </a:r>
            <a:r>
              <a:rPr lang="en-US" dirty="0" err="1"/>
              <a:t>ataque</a:t>
            </a:r>
            <a:r>
              <a:rPr lang="en-US" dirty="0"/>
              <a:t> </a:t>
            </a:r>
            <a:r>
              <a:rPr lang="en-US" dirty="0" err="1"/>
              <a:t>epileptico</a:t>
            </a:r>
            <a:endParaRPr lang="en-US" dirty="0"/>
          </a:p>
          <a:p>
            <a:pPr lvl="3"/>
            <a:r>
              <a:rPr lang="en-US" dirty="0" err="1"/>
              <a:t>Escritura</a:t>
            </a:r>
            <a:r>
              <a:rPr lang="en-US" dirty="0"/>
              <a:t>: </a:t>
            </a:r>
            <a:r>
              <a:rPr lang="en-US" dirty="0" err="1"/>
              <a:t>Registro</a:t>
            </a:r>
            <a:r>
              <a:rPr lang="en-US" dirty="0"/>
              <a:t> </a:t>
            </a:r>
            <a:r>
              <a:rPr lang="en-US" dirty="0" err="1"/>
              <a:t>en</a:t>
            </a:r>
            <a:r>
              <a:rPr lang="en-US" dirty="0"/>
              <a:t> la base de </a:t>
            </a:r>
            <a:r>
              <a:rPr lang="en-US" dirty="0" err="1"/>
              <a:t>datos</a:t>
            </a:r>
            <a:r>
              <a:rPr lang="en-US" dirty="0"/>
              <a:t> de la hora y </a:t>
            </a:r>
            <a:r>
              <a:rPr lang="en-US" dirty="0" err="1"/>
              <a:t>mediciones</a:t>
            </a:r>
            <a:r>
              <a:rPr lang="en-US" dirty="0"/>
              <a:t> del </a:t>
            </a:r>
            <a:r>
              <a:rPr lang="en-US" dirty="0" err="1"/>
              <a:t>ataque</a:t>
            </a:r>
            <a:r>
              <a:rPr lang="en-US" dirty="0"/>
              <a:t> </a:t>
            </a:r>
            <a:r>
              <a:rPr lang="en-US" dirty="0" err="1"/>
              <a:t>epileptico</a:t>
            </a:r>
            <a:endParaRPr lang="en-US" dirty="0"/>
          </a:p>
          <a:p>
            <a:pPr lvl="2"/>
            <a:r>
              <a:rPr lang="en-US" dirty="0"/>
              <a:t>Vista </a:t>
            </a:r>
            <a:r>
              <a:rPr lang="en-US" dirty="0" err="1"/>
              <a:t>perfil</a:t>
            </a:r>
            <a:r>
              <a:rPr lang="en-US" dirty="0"/>
              <a:t> 6PFC</a:t>
            </a:r>
          </a:p>
          <a:p>
            <a:pPr lvl="3"/>
            <a:r>
              <a:rPr lang="es-ES" dirty="0"/>
              <a:t>Salida: Se muestran todos los datos del usuario </a:t>
            </a:r>
          </a:p>
          <a:p>
            <a:pPr lvl="3"/>
            <a:r>
              <a:rPr lang="es-ES" dirty="0"/>
              <a:t>Salida: Se muestra el formulario del cambio de alguno de los datos</a:t>
            </a:r>
          </a:p>
          <a:p>
            <a:pPr lvl="3"/>
            <a:r>
              <a:rPr lang="es-ES" dirty="0"/>
              <a:t>Entrada: Agregado de datos extras </a:t>
            </a:r>
          </a:p>
          <a:p>
            <a:pPr lvl="3"/>
            <a:r>
              <a:rPr lang="es-ES" dirty="0"/>
              <a:t>Entrada: Formulario de cambio de datos </a:t>
            </a:r>
          </a:p>
          <a:p>
            <a:pPr lvl="3"/>
            <a:r>
              <a:rPr lang="es-ES" dirty="0"/>
              <a:t>Salida: Cambio exitoso de datos</a:t>
            </a:r>
          </a:p>
          <a:p>
            <a:pPr lvl="3"/>
            <a:r>
              <a:rPr lang="es-ES" dirty="0"/>
              <a:t>Salida: Error al actualizar datos</a:t>
            </a:r>
            <a:endParaRPr lang="en-US" dirty="0"/>
          </a:p>
        </p:txBody>
      </p:sp>
    </p:spTree>
    <p:extLst>
      <p:ext uri="{BB962C8B-B14F-4D97-AF65-F5344CB8AC3E}">
        <p14:creationId xmlns:p14="http://schemas.microsoft.com/office/powerpoint/2010/main" val="236587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35628-6E4A-7C9C-7D99-4E1B7C112DB9}"/>
              </a:ext>
            </a:extLst>
          </p:cNvPr>
          <p:cNvSpPr>
            <a:spLocks noGrp="1"/>
          </p:cNvSpPr>
          <p:nvPr>
            <p:ph type="title"/>
          </p:nvPr>
        </p:nvSpPr>
        <p:spPr/>
        <p:txBody>
          <a:bodyPr/>
          <a:lstStyle/>
          <a:p>
            <a:r>
              <a:rPr lang="en-US" dirty="0"/>
              <a:t>PFC </a:t>
            </a:r>
            <a:r>
              <a:rPr lang="en-US" dirty="0" err="1"/>
              <a:t>Totales</a:t>
            </a:r>
            <a:r>
              <a:rPr lang="en-US" dirty="0"/>
              <a:t>	</a:t>
            </a:r>
          </a:p>
        </p:txBody>
      </p:sp>
      <p:graphicFrame>
        <p:nvGraphicFramePr>
          <p:cNvPr id="4" name="Tabla 4">
            <a:extLst>
              <a:ext uri="{FF2B5EF4-FFF2-40B4-BE49-F238E27FC236}">
                <a16:creationId xmlns:a16="http://schemas.microsoft.com/office/drawing/2014/main" id="{7E365179-718A-F47B-4AFE-35FCB27BA3C9}"/>
              </a:ext>
            </a:extLst>
          </p:cNvPr>
          <p:cNvGraphicFramePr>
            <a:graphicFrameLocks noGrp="1"/>
          </p:cNvGraphicFramePr>
          <p:nvPr>
            <p:ph idx="1"/>
            <p:extLst>
              <p:ext uri="{D42A27DB-BD31-4B8C-83A1-F6EECF244321}">
                <p14:modId xmlns:p14="http://schemas.microsoft.com/office/powerpoint/2010/main" val="2829592689"/>
              </p:ext>
            </p:extLst>
          </p:nvPr>
        </p:nvGraphicFramePr>
        <p:xfrm>
          <a:off x="1066800" y="2103438"/>
          <a:ext cx="10058400" cy="2466616"/>
        </p:xfrm>
        <a:graphic>
          <a:graphicData uri="http://schemas.openxmlformats.org/drawingml/2006/table">
            <a:tbl>
              <a:tblPr firstRow="1" bandRow="1">
                <a:tableStyleId>{2D5ABB26-0587-4C30-8999-92F81FD0307C}</a:tableStyleId>
              </a:tblPr>
              <a:tblGrid>
                <a:gridCol w="5029200">
                  <a:extLst>
                    <a:ext uri="{9D8B030D-6E8A-4147-A177-3AD203B41FA5}">
                      <a16:colId xmlns:a16="http://schemas.microsoft.com/office/drawing/2014/main" val="179869325"/>
                    </a:ext>
                  </a:extLst>
                </a:gridCol>
                <a:gridCol w="5029200">
                  <a:extLst>
                    <a:ext uri="{9D8B030D-6E8A-4147-A177-3AD203B41FA5}">
                      <a16:colId xmlns:a16="http://schemas.microsoft.com/office/drawing/2014/main" val="817442884"/>
                    </a:ext>
                  </a:extLst>
                </a:gridCol>
              </a:tblGrid>
              <a:tr h="456634">
                <a:tc>
                  <a:txBody>
                    <a:bodyPr/>
                    <a:lstStyle/>
                    <a:p>
                      <a:r>
                        <a:rPr lang="en-US" dirty="0" err="1"/>
                        <a:t>Proyectos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tc>
                  <a:txBody>
                    <a:bodyPr/>
                    <a:lstStyle/>
                    <a:p>
                      <a:pPr algn="ctr"/>
                      <a:r>
                        <a:rPr lang="en-US" dirty="0"/>
                        <a:t>PFC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extLst>
                  <a:ext uri="{0D108BD9-81ED-4DB2-BD59-A6C34878D82A}">
                    <a16:rowId xmlns:a16="http://schemas.microsoft.com/office/drawing/2014/main" val="531255136"/>
                  </a:ext>
                </a:extLst>
              </a:tr>
              <a:tr h="456634">
                <a:tc>
                  <a:txBody>
                    <a:bodyPr/>
                    <a:lstStyle/>
                    <a:p>
                      <a:r>
                        <a:rPr lang="en-US" dirty="0" err="1"/>
                        <a:t>Algoritmo</a:t>
                      </a:r>
                      <a:r>
                        <a:rPr lang="en-US" dirty="0"/>
                        <a:t> </a:t>
                      </a:r>
                      <a:r>
                        <a:rPr lang="en-US" dirty="0" err="1"/>
                        <a:t>genético</a:t>
                      </a:r>
                      <a:r>
                        <a:rPr lang="en-US" dirty="0"/>
                        <a:t> para </a:t>
                      </a:r>
                      <a:r>
                        <a:rPr lang="en-US" dirty="0" err="1"/>
                        <a:t>el</a:t>
                      </a:r>
                      <a:r>
                        <a:rPr lang="en-US" dirty="0"/>
                        <a:t> </a:t>
                      </a:r>
                      <a:r>
                        <a:rPr lang="en-US" dirty="0" err="1"/>
                        <a:t>problema</a:t>
                      </a:r>
                      <a:r>
                        <a:rPr lang="en-US" dirty="0"/>
                        <a:t> de </a:t>
                      </a:r>
                      <a:r>
                        <a:rPr lang="en-US" dirty="0" err="1"/>
                        <a:t>aviones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extLst>
                  <a:ext uri="{0D108BD9-81ED-4DB2-BD59-A6C34878D82A}">
                    <a16:rowId xmlns:a16="http://schemas.microsoft.com/office/drawing/2014/main" val="3068944949"/>
                  </a:ext>
                </a:extLst>
              </a:tr>
              <a:tr h="456634">
                <a:tc>
                  <a:txBody>
                    <a:bodyPr/>
                    <a:lstStyle/>
                    <a:p>
                      <a:r>
                        <a:rPr lang="en-US" dirty="0"/>
                        <a:t>Landing Page Generic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extLst>
                  <a:ext uri="{0D108BD9-81ED-4DB2-BD59-A6C34878D82A}">
                    <a16:rowId xmlns:a16="http://schemas.microsoft.com/office/drawing/2014/main" val="1415341084"/>
                  </a:ext>
                </a:extLst>
              </a:tr>
              <a:tr h="456634">
                <a:tc>
                  <a:txBody>
                    <a:bodyPr/>
                    <a:lstStyle/>
                    <a:p>
                      <a:r>
                        <a:rPr lang="en-US" dirty="0" err="1"/>
                        <a:t>Monitoreo</a:t>
                      </a:r>
                      <a:r>
                        <a:rPr lang="en-US" dirty="0"/>
                        <a:t> de </a:t>
                      </a:r>
                      <a:r>
                        <a:rPr lang="en-US" dirty="0" err="1"/>
                        <a:t>ataques</a:t>
                      </a:r>
                      <a:r>
                        <a:rPr lang="en-US" dirty="0"/>
                        <a:t> </a:t>
                      </a:r>
                      <a:r>
                        <a:rPr lang="en-US" dirty="0" err="1"/>
                        <a:t>epilepticos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tc>
                  <a:txBody>
                    <a:bodyPr/>
                    <a:lstStyle/>
                    <a:p>
                      <a:pPr algn="ctr"/>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extLst>
                  <a:ext uri="{0D108BD9-81ED-4DB2-BD59-A6C34878D82A}">
                    <a16:rowId xmlns:a16="http://schemas.microsoft.com/office/drawing/2014/main" val="4049484090"/>
                  </a:ext>
                </a:extLst>
              </a:tr>
              <a:tr h="456634">
                <a:tc>
                  <a:txBody>
                    <a:bodyPr/>
                    <a:lstStyle/>
                    <a:p>
                      <a:r>
                        <a:rPr lang="en-US"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tc>
                  <a:txBody>
                    <a:bodyPr/>
                    <a:lstStyle/>
                    <a:p>
                      <a:pPr algn="ctr"/>
                      <a:r>
                        <a:rPr lang="en-US"/>
                        <a:t>62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extLst>
                  <a:ext uri="{0D108BD9-81ED-4DB2-BD59-A6C34878D82A}">
                    <a16:rowId xmlns:a16="http://schemas.microsoft.com/office/drawing/2014/main" val="505165014"/>
                  </a:ext>
                </a:extLst>
              </a:tr>
            </a:tbl>
          </a:graphicData>
        </a:graphic>
      </p:graphicFrame>
    </p:spTree>
    <p:extLst>
      <p:ext uri="{BB962C8B-B14F-4D97-AF65-F5344CB8AC3E}">
        <p14:creationId xmlns:p14="http://schemas.microsoft.com/office/powerpoint/2010/main" val="393952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E7B76-444D-F496-B512-0224AD7F2E33}"/>
              </a:ext>
            </a:extLst>
          </p:cNvPr>
          <p:cNvSpPr>
            <a:spLocks noGrp="1"/>
          </p:cNvSpPr>
          <p:nvPr>
            <p:ph type="title"/>
          </p:nvPr>
        </p:nvSpPr>
        <p:spPr/>
        <p:txBody>
          <a:bodyPr/>
          <a:lstStyle/>
          <a:p>
            <a:r>
              <a:rPr lang="en-US" dirty="0" err="1"/>
              <a:t>Tablas</a:t>
            </a:r>
            <a:r>
              <a:rPr lang="en-US" dirty="0"/>
              <a:t> de </a:t>
            </a:r>
            <a:r>
              <a:rPr lang="en-US" dirty="0" err="1"/>
              <a:t>métricas</a:t>
            </a:r>
            <a:endParaRPr lang="es-MX" dirty="0"/>
          </a:p>
        </p:txBody>
      </p:sp>
      <p:graphicFrame>
        <p:nvGraphicFramePr>
          <p:cNvPr id="8" name="Marcador de contenido 7">
            <a:extLst>
              <a:ext uri="{FF2B5EF4-FFF2-40B4-BE49-F238E27FC236}">
                <a16:creationId xmlns:a16="http://schemas.microsoft.com/office/drawing/2014/main" id="{98FFAE0F-7CDF-DD60-D2F1-41BCC45A37D7}"/>
              </a:ext>
            </a:extLst>
          </p:cNvPr>
          <p:cNvGraphicFramePr>
            <a:graphicFrameLocks noGrp="1"/>
          </p:cNvGraphicFramePr>
          <p:nvPr>
            <p:ph idx="1"/>
          </p:nvPr>
        </p:nvGraphicFramePr>
        <p:xfrm>
          <a:off x="2368550" y="2228056"/>
          <a:ext cx="7454900" cy="3840480"/>
        </p:xfrm>
        <a:graphic>
          <a:graphicData uri="http://schemas.openxmlformats.org/drawingml/2006/table">
            <a:tbl>
              <a:tblPr>
                <a:tableStyleId>{5C22544A-7EE6-4342-B048-85BDC9FD1C3A}</a:tableStyleId>
              </a:tblPr>
              <a:tblGrid>
                <a:gridCol w="393700">
                  <a:extLst>
                    <a:ext uri="{9D8B030D-6E8A-4147-A177-3AD203B41FA5}">
                      <a16:colId xmlns:a16="http://schemas.microsoft.com/office/drawing/2014/main" val="2250455622"/>
                    </a:ext>
                  </a:extLst>
                </a:gridCol>
                <a:gridCol w="2222500">
                  <a:extLst>
                    <a:ext uri="{9D8B030D-6E8A-4147-A177-3AD203B41FA5}">
                      <a16:colId xmlns:a16="http://schemas.microsoft.com/office/drawing/2014/main" val="500132483"/>
                    </a:ext>
                  </a:extLst>
                </a:gridCol>
                <a:gridCol w="571500">
                  <a:extLst>
                    <a:ext uri="{9D8B030D-6E8A-4147-A177-3AD203B41FA5}">
                      <a16:colId xmlns:a16="http://schemas.microsoft.com/office/drawing/2014/main" val="2656999888"/>
                    </a:ext>
                  </a:extLst>
                </a:gridCol>
                <a:gridCol w="571500">
                  <a:extLst>
                    <a:ext uri="{9D8B030D-6E8A-4147-A177-3AD203B41FA5}">
                      <a16:colId xmlns:a16="http://schemas.microsoft.com/office/drawing/2014/main" val="1698861207"/>
                    </a:ext>
                  </a:extLst>
                </a:gridCol>
                <a:gridCol w="571500">
                  <a:extLst>
                    <a:ext uri="{9D8B030D-6E8A-4147-A177-3AD203B41FA5}">
                      <a16:colId xmlns:a16="http://schemas.microsoft.com/office/drawing/2014/main" val="2892148276"/>
                    </a:ext>
                  </a:extLst>
                </a:gridCol>
                <a:gridCol w="952500">
                  <a:extLst>
                    <a:ext uri="{9D8B030D-6E8A-4147-A177-3AD203B41FA5}">
                      <a16:colId xmlns:a16="http://schemas.microsoft.com/office/drawing/2014/main" val="123953623"/>
                    </a:ext>
                  </a:extLst>
                </a:gridCol>
                <a:gridCol w="762000">
                  <a:extLst>
                    <a:ext uri="{9D8B030D-6E8A-4147-A177-3AD203B41FA5}">
                      <a16:colId xmlns:a16="http://schemas.microsoft.com/office/drawing/2014/main" val="2959557094"/>
                    </a:ext>
                  </a:extLst>
                </a:gridCol>
                <a:gridCol w="762000">
                  <a:extLst>
                    <a:ext uri="{9D8B030D-6E8A-4147-A177-3AD203B41FA5}">
                      <a16:colId xmlns:a16="http://schemas.microsoft.com/office/drawing/2014/main" val="2198166818"/>
                    </a:ext>
                  </a:extLst>
                </a:gridCol>
                <a:gridCol w="647700">
                  <a:extLst>
                    <a:ext uri="{9D8B030D-6E8A-4147-A177-3AD203B41FA5}">
                      <a16:colId xmlns:a16="http://schemas.microsoft.com/office/drawing/2014/main" val="2650643911"/>
                    </a:ext>
                  </a:extLst>
                </a:gridCol>
              </a:tblGrid>
              <a:tr h="184150">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Proyecto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Pantalla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Personas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Dias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Costo*Pantalla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horas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LOC</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Costo*LOC</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840096"/>
                  </a:ext>
                </a:extLst>
              </a:tr>
              <a:tr h="3683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s-ES" sz="1100" u="none" strike="noStrike">
                          <a:effectLst/>
                        </a:rPr>
                        <a:t>Tipos de búsquedas Estructura de datos</a:t>
                      </a:r>
                      <a:endParaRPr lang="es-E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1.333333333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230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1.333333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30150255"/>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Perfil de usuario</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364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38926809"/>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Regado de planta automático</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220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62846920"/>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Calculadora de Estadistica</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365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43240274"/>
                  </a:ext>
                </a:extLst>
              </a:tr>
              <a:tr h="184150">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Automata</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407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3787739"/>
                  </a:ext>
                </a:extLst>
              </a:tr>
              <a:tr h="368300">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Algoritmo genético para problema de aviones</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966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9366044"/>
                  </a:ext>
                </a:extLst>
              </a:tr>
              <a:tr h="184150">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Identificador de Pan</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194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5926358"/>
                  </a:ext>
                </a:extLst>
              </a:tr>
              <a:tr h="184150">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Identificador de Granos</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6.666666667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6.666667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10569784"/>
                  </a:ext>
                </a:extLst>
              </a:tr>
              <a:tr h="184150">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Automata Verdi</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238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19024624"/>
                  </a:ext>
                </a:extLst>
              </a:tr>
              <a:tr h="184150">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AG Paquetes </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468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94953096"/>
                  </a:ext>
                </a:extLst>
              </a:tr>
              <a:tr h="184150">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Ordenamiento</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329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8230611"/>
                  </a:ext>
                </a:extLst>
              </a:tr>
              <a:tr h="184150">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Landing page generic</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786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6527464"/>
                  </a:ext>
                </a:extLst>
              </a:tr>
              <a:tr h="184150">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Estancia I Countdown</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18292405"/>
                  </a:ext>
                </a:extLst>
              </a:tr>
              <a:tr h="184150">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s-ES" sz="1100" u="none" strike="noStrike">
                          <a:effectLst/>
                        </a:rPr>
                        <a:t>Red neuronal de regresion lineal</a:t>
                      </a:r>
                      <a:endParaRPr lang="es-E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351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908824"/>
                  </a:ext>
                </a:extLst>
              </a:tr>
              <a:tr h="184150">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Backend para moviles</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t"/>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80418755"/>
                  </a:ext>
                </a:extLst>
              </a:tr>
              <a:tr h="368300">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t"/>
                      <a:r>
                        <a:rPr lang="en-US" sz="1100" u="none" strike="noStrike">
                          <a:effectLst/>
                        </a:rPr>
                        <a:t>Backend para monitoreo de ataques epilepticos</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949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24</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35686320"/>
                  </a:ext>
                </a:extLst>
              </a:tr>
            </a:tbl>
          </a:graphicData>
        </a:graphic>
      </p:graphicFrame>
    </p:spTree>
    <p:extLst>
      <p:ext uri="{BB962C8B-B14F-4D97-AF65-F5344CB8AC3E}">
        <p14:creationId xmlns:p14="http://schemas.microsoft.com/office/powerpoint/2010/main" val="349017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0DEF2-A108-654F-490E-49DDA10841E1}"/>
              </a:ext>
            </a:extLst>
          </p:cNvPr>
          <p:cNvSpPr>
            <a:spLocks noGrp="1"/>
          </p:cNvSpPr>
          <p:nvPr>
            <p:ph type="title"/>
          </p:nvPr>
        </p:nvSpPr>
        <p:spPr/>
        <p:txBody>
          <a:bodyPr/>
          <a:lstStyle/>
          <a:p>
            <a:r>
              <a:rPr lang="en-US" dirty="0" err="1"/>
              <a:t>Gráficas</a:t>
            </a:r>
            <a:endParaRPr lang="es-MX" dirty="0"/>
          </a:p>
        </p:txBody>
      </p:sp>
      <p:pic>
        <p:nvPicPr>
          <p:cNvPr id="13" name="Imagen 12">
            <a:extLst>
              <a:ext uri="{FF2B5EF4-FFF2-40B4-BE49-F238E27FC236}">
                <a16:creationId xmlns:a16="http://schemas.microsoft.com/office/drawing/2014/main" id="{4A2E2F9D-A290-75C9-E8B5-DE5B41AF6405}"/>
              </a:ext>
            </a:extLst>
          </p:cNvPr>
          <p:cNvPicPr>
            <a:picLocks noChangeAspect="1"/>
          </p:cNvPicPr>
          <p:nvPr/>
        </p:nvPicPr>
        <p:blipFill>
          <a:blip r:embed="rId2"/>
          <a:stretch>
            <a:fillRect/>
          </a:stretch>
        </p:blipFill>
        <p:spPr>
          <a:xfrm>
            <a:off x="1066800" y="2571264"/>
            <a:ext cx="4572396" cy="2889754"/>
          </a:xfrm>
          <a:prstGeom prst="rect">
            <a:avLst/>
          </a:prstGeom>
        </p:spPr>
      </p:pic>
      <p:pic>
        <p:nvPicPr>
          <p:cNvPr id="15" name="Imagen 14">
            <a:extLst>
              <a:ext uri="{FF2B5EF4-FFF2-40B4-BE49-F238E27FC236}">
                <a16:creationId xmlns:a16="http://schemas.microsoft.com/office/drawing/2014/main" id="{E684313F-1D3D-8483-8D1F-AEECEC22476F}"/>
              </a:ext>
            </a:extLst>
          </p:cNvPr>
          <p:cNvPicPr>
            <a:picLocks noChangeAspect="1"/>
          </p:cNvPicPr>
          <p:nvPr/>
        </p:nvPicPr>
        <p:blipFill>
          <a:blip r:embed="rId3"/>
          <a:stretch>
            <a:fillRect/>
          </a:stretch>
        </p:blipFill>
        <p:spPr>
          <a:xfrm>
            <a:off x="6096000" y="2571264"/>
            <a:ext cx="4560203" cy="2780017"/>
          </a:xfrm>
          <a:prstGeom prst="rect">
            <a:avLst/>
          </a:prstGeom>
        </p:spPr>
      </p:pic>
    </p:spTree>
    <p:extLst>
      <p:ext uri="{BB962C8B-B14F-4D97-AF65-F5344CB8AC3E}">
        <p14:creationId xmlns:p14="http://schemas.microsoft.com/office/powerpoint/2010/main" val="351825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11BC1-B5CB-6A77-8A21-99F7197A209A}"/>
              </a:ext>
            </a:extLst>
          </p:cNvPr>
          <p:cNvSpPr>
            <a:spLocks noGrp="1"/>
          </p:cNvSpPr>
          <p:nvPr>
            <p:ph type="title"/>
          </p:nvPr>
        </p:nvSpPr>
        <p:spPr/>
        <p:txBody>
          <a:bodyPr/>
          <a:lstStyle/>
          <a:p>
            <a:r>
              <a:rPr lang="en-US" dirty="0" err="1"/>
              <a:t>Conclusiones</a:t>
            </a:r>
            <a:endParaRPr lang="es-MX" dirty="0"/>
          </a:p>
        </p:txBody>
      </p:sp>
      <p:sp>
        <p:nvSpPr>
          <p:cNvPr id="3" name="Marcador de contenido 2">
            <a:extLst>
              <a:ext uri="{FF2B5EF4-FFF2-40B4-BE49-F238E27FC236}">
                <a16:creationId xmlns:a16="http://schemas.microsoft.com/office/drawing/2014/main" id="{258D6666-E24E-36FC-A89C-F45A4F5ACD59}"/>
              </a:ext>
            </a:extLst>
          </p:cNvPr>
          <p:cNvSpPr>
            <a:spLocks noGrp="1"/>
          </p:cNvSpPr>
          <p:nvPr>
            <p:ph idx="1"/>
          </p:nvPr>
        </p:nvSpPr>
        <p:spPr/>
        <p:txBody>
          <a:bodyPr>
            <a:normAutofit fontScale="92500" lnSpcReduction="10000"/>
          </a:bodyPr>
          <a:lstStyle/>
          <a:p>
            <a:r>
              <a:rPr lang="es-MX" dirty="0"/>
              <a:t>Proyectos a analizar:</a:t>
            </a:r>
          </a:p>
          <a:p>
            <a:pPr lvl="1"/>
            <a:r>
              <a:rPr lang="es-MX" dirty="0"/>
              <a:t>Algoritmo genético para problema de aviones (7 </a:t>
            </a:r>
            <a:r>
              <a:rPr lang="es-MX" dirty="0" err="1"/>
              <a:t>dias</a:t>
            </a:r>
            <a:r>
              <a:rPr lang="es-MX" dirty="0"/>
              <a:t>) </a:t>
            </a:r>
          </a:p>
          <a:p>
            <a:pPr lvl="1"/>
            <a:r>
              <a:rPr lang="es-MX" dirty="0" err="1"/>
              <a:t>Landing</a:t>
            </a:r>
            <a:r>
              <a:rPr lang="es-MX" dirty="0"/>
              <a:t> Page </a:t>
            </a:r>
            <a:r>
              <a:rPr lang="es-MX" dirty="0" err="1"/>
              <a:t>generic</a:t>
            </a:r>
            <a:r>
              <a:rPr lang="es-MX" dirty="0"/>
              <a:t> (5 </a:t>
            </a:r>
            <a:r>
              <a:rPr lang="es-MX" dirty="0" err="1"/>
              <a:t>dias</a:t>
            </a:r>
            <a:r>
              <a:rPr lang="es-MX" dirty="0"/>
              <a:t>)</a:t>
            </a:r>
          </a:p>
          <a:p>
            <a:pPr lvl="1"/>
            <a:r>
              <a:rPr lang="es-MX" dirty="0" err="1"/>
              <a:t>Backend</a:t>
            </a:r>
            <a:r>
              <a:rPr lang="es-MX" dirty="0"/>
              <a:t> para monitoreo de ataques epilépticos (6)</a:t>
            </a:r>
          </a:p>
          <a:p>
            <a:pPr algn="just"/>
            <a:r>
              <a:rPr lang="es-MX" dirty="0"/>
              <a:t>Tomando como referencia muchos de nuestros proyectos iniciales y comparándolos con el constante avance de la complejidad de estos, encontramos una diversificación en cuanto al tipo de proyecto y como el equipo se logra desenvolver para la resolución de estos, siendo que aunque no se tienen los mismos tiempos para el desarrollo del proyecto, no se obtiene un total dominio sobre una tecnología o patrón de trabajo, pero se puede contar con la resolución de cualquier tipo de problema, ya sea en cuanto a </a:t>
            </a:r>
            <a:r>
              <a:rPr lang="es-MX" dirty="0" err="1"/>
              <a:t>front-end</a:t>
            </a:r>
            <a:r>
              <a:rPr lang="es-MX" dirty="0"/>
              <a:t>, back-</a:t>
            </a:r>
            <a:r>
              <a:rPr lang="es-MX" dirty="0" err="1"/>
              <a:t>end</a:t>
            </a:r>
            <a:r>
              <a:rPr lang="es-MX" dirty="0"/>
              <a:t>, documentación, manejo de base de datos (preferentemente </a:t>
            </a:r>
            <a:r>
              <a:rPr lang="es-MX" dirty="0" err="1"/>
              <a:t>postresql</a:t>
            </a:r>
            <a:r>
              <a:rPr lang="es-MX" dirty="0"/>
              <a:t> y </a:t>
            </a:r>
            <a:r>
              <a:rPr lang="es-MX" dirty="0" err="1"/>
              <a:t>mysql</a:t>
            </a:r>
            <a:r>
              <a:rPr lang="es-MX" dirty="0"/>
              <a:t>), esto explica la poca correlación entre proyectos.</a:t>
            </a:r>
          </a:p>
          <a:p>
            <a:pPr algn="just"/>
            <a:r>
              <a:rPr lang="es-MX" dirty="0"/>
              <a:t>Se tiene mejor dominio en el lenguaje Python puro y con el </a:t>
            </a:r>
            <a:r>
              <a:rPr lang="es-MX" dirty="0" err="1"/>
              <a:t>framework</a:t>
            </a:r>
            <a:r>
              <a:rPr lang="es-MX" dirty="0"/>
              <a:t> Django, y JavaScript con </a:t>
            </a:r>
            <a:r>
              <a:rPr lang="es-MX" dirty="0" err="1"/>
              <a:t>NodeJS</a:t>
            </a:r>
            <a:r>
              <a:rPr lang="es-MX" dirty="0"/>
              <a:t>, </a:t>
            </a:r>
            <a:r>
              <a:rPr lang="es-MX" dirty="0" err="1"/>
              <a:t>ReactJS</a:t>
            </a:r>
            <a:r>
              <a:rPr lang="es-MX" dirty="0"/>
              <a:t> y </a:t>
            </a:r>
            <a:r>
              <a:rPr lang="es-MX" dirty="0" err="1"/>
              <a:t>VueJS</a:t>
            </a:r>
            <a:r>
              <a:rPr lang="es-MX" dirty="0"/>
              <a:t>, así mismo se ha manejado Java pero sin contar con un dominio completo del leguaje.</a:t>
            </a:r>
          </a:p>
        </p:txBody>
      </p:sp>
    </p:spTree>
    <p:extLst>
      <p:ext uri="{BB962C8B-B14F-4D97-AF65-F5344CB8AC3E}">
        <p14:creationId xmlns:p14="http://schemas.microsoft.com/office/powerpoint/2010/main" val="214387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048B05-1B76-E832-9D97-3AE24A1B3737}"/>
              </a:ext>
            </a:extLst>
          </p:cNvPr>
          <p:cNvSpPr>
            <a:spLocks noGrp="1"/>
          </p:cNvSpPr>
          <p:nvPr>
            <p:ph type="title"/>
          </p:nvPr>
        </p:nvSpPr>
        <p:spPr/>
        <p:txBody>
          <a:bodyPr>
            <a:normAutofit fontScale="90000"/>
          </a:bodyPr>
          <a:lstStyle/>
          <a:p>
            <a:r>
              <a:rPr lang="es-MX" dirty="0"/>
              <a:t>Algoritmo genético para el problema de aviones </a:t>
            </a:r>
          </a:p>
        </p:txBody>
      </p:sp>
      <p:sp>
        <p:nvSpPr>
          <p:cNvPr id="3" name="Marcador de contenido 2">
            <a:extLst>
              <a:ext uri="{FF2B5EF4-FFF2-40B4-BE49-F238E27FC236}">
                <a16:creationId xmlns:a16="http://schemas.microsoft.com/office/drawing/2014/main" id="{297D049A-1918-0471-6143-867011D7FDE9}"/>
              </a:ext>
            </a:extLst>
          </p:cNvPr>
          <p:cNvSpPr>
            <a:spLocks noGrp="1"/>
          </p:cNvSpPr>
          <p:nvPr>
            <p:ph idx="1"/>
          </p:nvPr>
        </p:nvSpPr>
        <p:spPr/>
        <p:txBody>
          <a:bodyPr/>
          <a:lstStyle/>
          <a:p>
            <a:r>
              <a:rPr lang="es-MX" dirty="0"/>
              <a:t>Requerimientos</a:t>
            </a:r>
          </a:p>
          <a:p>
            <a:pPr lvl="1"/>
            <a:r>
              <a:rPr lang="es-MX" dirty="0"/>
              <a:t>Generar gráfica de evolución de la mejor aptitud, así también del promedio y la peor aptitud</a:t>
            </a:r>
          </a:p>
          <a:p>
            <a:pPr lvl="1"/>
            <a:r>
              <a:rPr lang="es-MX" dirty="0"/>
              <a:t>Mostrar la posición de los individuos manteniendo fijo un intervalo indicado</a:t>
            </a:r>
          </a:p>
          <a:p>
            <a:pPr lvl="1"/>
            <a:r>
              <a:rPr lang="es-MX" dirty="0"/>
              <a:t>Reportar al mejor individuo de la ultima generación</a:t>
            </a:r>
          </a:p>
          <a:p>
            <a:pPr lvl="1"/>
            <a:r>
              <a:rPr lang="es-MX" dirty="0"/>
              <a:t>Video de la evolución de los individuos</a:t>
            </a:r>
          </a:p>
        </p:txBody>
      </p:sp>
    </p:spTree>
    <p:extLst>
      <p:ext uri="{BB962C8B-B14F-4D97-AF65-F5344CB8AC3E}">
        <p14:creationId xmlns:p14="http://schemas.microsoft.com/office/powerpoint/2010/main" val="164878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80000"/>
                <a:shade val="100000"/>
                <a:satMod val="300000"/>
              </a:schemeClr>
            </a:gs>
            <a:gs pos="63000">
              <a:srgbClr val="666474"/>
            </a:gs>
            <a:gs pos="75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AF0DC-57E3-24D6-BDBD-E400198190F2}"/>
              </a:ext>
            </a:extLst>
          </p:cNvPr>
          <p:cNvSpPr>
            <a:spLocks noGrp="1"/>
          </p:cNvSpPr>
          <p:nvPr>
            <p:ph type="title"/>
          </p:nvPr>
        </p:nvSpPr>
        <p:spPr/>
        <p:txBody>
          <a:bodyPr/>
          <a:lstStyle/>
          <a:p>
            <a:r>
              <a:rPr lang="es-MX" dirty="0"/>
              <a:t>Puntos de Fusión 15PFC</a:t>
            </a:r>
          </a:p>
        </p:txBody>
      </p:sp>
      <p:sp>
        <p:nvSpPr>
          <p:cNvPr id="6" name="Marcador de contenido 2">
            <a:extLst>
              <a:ext uri="{FF2B5EF4-FFF2-40B4-BE49-F238E27FC236}">
                <a16:creationId xmlns:a16="http://schemas.microsoft.com/office/drawing/2014/main" id="{03A0E824-A438-B613-EDB0-289F3D2594D7}"/>
              </a:ext>
            </a:extLst>
          </p:cNvPr>
          <p:cNvSpPr>
            <a:spLocks noGrp="1"/>
          </p:cNvSpPr>
          <p:nvPr>
            <p:ph idx="1"/>
          </p:nvPr>
        </p:nvSpPr>
        <p:spPr>
          <a:xfrm>
            <a:off x="1066800" y="2103438"/>
            <a:ext cx="10058400" cy="3932237"/>
          </a:xfrm>
        </p:spPr>
        <p:txBody>
          <a:bodyPr>
            <a:normAutofit fontScale="62500" lnSpcReduction="20000"/>
          </a:bodyPr>
          <a:lstStyle/>
          <a:p>
            <a:r>
              <a:rPr lang="es-MX" dirty="0"/>
              <a:t>Requerimientos</a:t>
            </a:r>
          </a:p>
          <a:p>
            <a:pPr lvl="1"/>
            <a:r>
              <a:rPr lang="es-MX" dirty="0"/>
              <a:t>Interfaz para ingresar datos y mostrar errores y resultados 7PFC</a:t>
            </a:r>
          </a:p>
          <a:p>
            <a:pPr lvl="2"/>
            <a:r>
              <a:rPr lang="es-MX" dirty="0"/>
              <a:t>Entrada: Se registran los datos necesarios del algoritmo genético (PMI,PMG, cantidad de generaciones, población inicial, población </a:t>
            </a:r>
            <a:r>
              <a:rPr lang="es-MX" dirty="0" err="1"/>
              <a:t>final,PC</a:t>
            </a:r>
            <a:r>
              <a:rPr lang="es-MX" dirty="0"/>
              <a:t>)</a:t>
            </a:r>
          </a:p>
          <a:p>
            <a:pPr lvl="2"/>
            <a:r>
              <a:rPr lang="es-MX" dirty="0"/>
              <a:t>Entrada: Se registran los datos necesarios para el problema a resolver (cantidad de pasajeros, ancho del pasillo del avión, cantidad de filas de asientos)</a:t>
            </a:r>
          </a:p>
          <a:p>
            <a:pPr lvl="2"/>
            <a:r>
              <a:rPr lang="es-MX" dirty="0"/>
              <a:t>Salida: Error si la cantidad de pasajeros es mayor a la cantidad de asientos</a:t>
            </a:r>
          </a:p>
          <a:p>
            <a:pPr lvl="2"/>
            <a:r>
              <a:rPr lang="es-MX" dirty="0"/>
              <a:t>Salida: Error si la PC, PMI o PMG es menor o igual a 0 o mayor a 1</a:t>
            </a:r>
          </a:p>
          <a:p>
            <a:pPr lvl="2"/>
            <a:r>
              <a:rPr lang="es-MX" dirty="0"/>
              <a:t>Salida: Error si la población inicial es mayor a la población final</a:t>
            </a:r>
          </a:p>
          <a:p>
            <a:pPr lvl="2"/>
            <a:r>
              <a:rPr lang="es-MX" dirty="0"/>
              <a:t>Salida: Error si la cantidad de generaciones es menor o igual a 1</a:t>
            </a:r>
          </a:p>
          <a:p>
            <a:pPr lvl="2"/>
            <a:r>
              <a:rPr lang="es-MX" dirty="0"/>
              <a:t>Salida: Error si la población inicial es igual o menor a 1</a:t>
            </a:r>
          </a:p>
          <a:p>
            <a:pPr lvl="1"/>
            <a:r>
              <a:rPr lang="es-MX" dirty="0"/>
              <a:t>Generar gráfica de evolución de la mejor aptitud, así también del promedio y la peor aptitud</a:t>
            </a:r>
          </a:p>
          <a:p>
            <a:pPr lvl="2"/>
            <a:r>
              <a:rPr lang="es-MX" dirty="0"/>
              <a:t>Salida: </a:t>
            </a:r>
            <a:r>
              <a:rPr lang="es-MX" dirty="0" err="1"/>
              <a:t>Linea</a:t>
            </a:r>
            <a:r>
              <a:rPr lang="es-MX" dirty="0"/>
              <a:t> de evolución de la mejor aptitud</a:t>
            </a:r>
          </a:p>
          <a:p>
            <a:pPr lvl="2"/>
            <a:r>
              <a:rPr lang="es-MX" dirty="0"/>
              <a:t>Salida: </a:t>
            </a:r>
            <a:r>
              <a:rPr lang="es-MX" dirty="0" err="1"/>
              <a:t>Linea</a:t>
            </a:r>
            <a:r>
              <a:rPr lang="es-MX" dirty="0"/>
              <a:t> de evolución de la aptitud promedio</a:t>
            </a:r>
          </a:p>
          <a:p>
            <a:pPr lvl="2"/>
            <a:r>
              <a:rPr lang="es-MX" dirty="0"/>
              <a:t>Salida: </a:t>
            </a:r>
            <a:r>
              <a:rPr lang="es-MX" dirty="0" err="1"/>
              <a:t>Linea</a:t>
            </a:r>
            <a:r>
              <a:rPr lang="es-MX" dirty="0"/>
              <a:t> de evolución de la peor aptitud </a:t>
            </a:r>
          </a:p>
          <a:p>
            <a:pPr lvl="1"/>
            <a:r>
              <a:rPr lang="es-MX" dirty="0"/>
              <a:t>Mostrar la posición de los individuos manteniendo fijo un intervalo indicado</a:t>
            </a:r>
          </a:p>
          <a:p>
            <a:pPr lvl="2"/>
            <a:r>
              <a:rPr lang="es-MX" dirty="0"/>
              <a:t>Salida: Grafica de las posiciones de los individuos por cada generación</a:t>
            </a:r>
          </a:p>
          <a:p>
            <a:pPr lvl="2"/>
            <a:r>
              <a:rPr lang="es-MX" dirty="0"/>
              <a:t>Escritura: Guardar la grafica de la posición de los individuos por cada </a:t>
            </a:r>
            <a:r>
              <a:rPr lang="es-MX" dirty="0" err="1"/>
              <a:t>generacion</a:t>
            </a:r>
            <a:endParaRPr lang="es-MX" dirty="0"/>
          </a:p>
          <a:p>
            <a:pPr lvl="1"/>
            <a:r>
              <a:rPr lang="es-MX" dirty="0"/>
              <a:t>Reportar al mejor individuo de la ultima generación</a:t>
            </a:r>
          </a:p>
          <a:p>
            <a:pPr lvl="2"/>
            <a:r>
              <a:rPr lang="es-MX" dirty="0"/>
              <a:t>Salida: Se muestra en la interfaz la posición del mejor individuo de la ultima generación</a:t>
            </a:r>
          </a:p>
          <a:p>
            <a:pPr lvl="1"/>
            <a:r>
              <a:rPr lang="es-MX" dirty="0"/>
              <a:t>Video de la evolución de los individuos</a:t>
            </a:r>
          </a:p>
          <a:p>
            <a:pPr lvl="2"/>
            <a:r>
              <a:rPr lang="es-MX" dirty="0"/>
              <a:t>Salida: Se genera un video con las imágenes de las graficas de las posiciones de los individuos</a:t>
            </a:r>
          </a:p>
          <a:p>
            <a:pPr lvl="2"/>
            <a:r>
              <a:rPr lang="es-MX" dirty="0"/>
              <a:t>Entrada: </a:t>
            </a:r>
            <a:r>
              <a:rPr lang="es-MX" dirty="0" err="1"/>
              <a:t>Imagenes</a:t>
            </a:r>
            <a:r>
              <a:rPr lang="es-MX" dirty="0"/>
              <a:t> de las graficas individuales de la posición de los individuos anteriormente generadas</a:t>
            </a:r>
          </a:p>
        </p:txBody>
      </p:sp>
    </p:spTree>
    <p:extLst>
      <p:ext uri="{BB962C8B-B14F-4D97-AF65-F5344CB8AC3E}">
        <p14:creationId xmlns:p14="http://schemas.microsoft.com/office/powerpoint/2010/main" val="11321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78060-871D-858A-45F0-FAA308711D00}"/>
              </a:ext>
            </a:extLst>
          </p:cNvPr>
          <p:cNvSpPr>
            <a:spLocks noGrp="1"/>
          </p:cNvSpPr>
          <p:nvPr>
            <p:ph type="title"/>
          </p:nvPr>
        </p:nvSpPr>
        <p:spPr/>
        <p:txBody>
          <a:bodyPr>
            <a:normAutofit/>
          </a:bodyPr>
          <a:lstStyle/>
          <a:p>
            <a:r>
              <a:rPr lang="es-MX" dirty="0" err="1"/>
              <a:t>Landing</a:t>
            </a:r>
            <a:r>
              <a:rPr lang="es-MX" dirty="0"/>
              <a:t> Page </a:t>
            </a:r>
            <a:r>
              <a:rPr lang="es-MX" dirty="0" err="1"/>
              <a:t>Generic</a:t>
            </a:r>
            <a:endParaRPr lang="es-MX" dirty="0"/>
          </a:p>
        </p:txBody>
      </p:sp>
      <p:sp>
        <p:nvSpPr>
          <p:cNvPr id="3" name="Marcador de contenido 2">
            <a:extLst>
              <a:ext uri="{FF2B5EF4-FFF2-40B4-BE49-F238E27FC236}">
                <a16:creationId xmlns:a16="http://schemas.microsoft.com/office/drawing/2014/main" id="{98380E80-798F-C041-31F5-18D3F33A780F}"/>
              </a:ext>
            </a:extLst>
          </p:cNvPr>
          <p:cNvSpPr>
            <a:spLocks noGrp="1"/>
          </p:cNvSpPr>
          <p:nvPr>
            <p:ph idx="1"/>
          </p:nvPr>
        </p:nvSpPr>
        <p:spPr/>
        <p:txBody>
          <a:bodyPr/>
          <a:lstStyle/>
          <a:p>
            <a:pPr lvl="1"/>
            <a:r>
              <a:rPr lang="es-MX" dirty="0"/>
              <a:t>Requerimientos</a:t>
            </a:r>
          </a:p>
          <a:p>
            <a:pPr lvl="2"/>
            <a:r>
              <a:rPr lang="es-MX" dirty="0"/>
              <a:t>Datos empresariales</a:t>
            </a:r>
          </a:p>
          <a:p>
            <a:pPr lvl="2"/>
            <a:r>
              <a:rPr lang="es-MX" dirty="0"/>
              <a:t>Página Home</a:t>
            </a:r>
          </a:p>
          <a:p>
            <a:pPr lvl="2"/>
            <a:r>
              <a:rPr lang="es-MX" dirty="0"/>
              <a:t>Formulario de contacto</a:t>
            </a:r>
          </a:p>
          <a:p>
            <a:pPr lvl="1"/>
            <a:endParaRPr lang="es-MX" dirty="0"/>
          </a:p>
        </p:txBody>
      </p:sp>
    </p:spTree>
    <p:extLst>
      <p:ext uri="{BB962C8B-B14F-4D97-AF65-F5344CB8AC3E}">
        <p14:creationId xmlns:p14="http://schemas.microsoft.com/office/powerpoint/2010/main" val="394183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272278-A663-A35C-628B-3095E550656A}"/>
              </a:ext>
            </a:extLst>
          </p:cNvPr>
          <p:cNvSpPr>
            <a:spLocks noGrp="1"/>
          </p:cNvSpPr>
          <p:nvPr>
            <p:ph type="title"/>
          </p:nvPr>
        </p:nvSpPr>
        <p:spPr/>
        <p:txBody>
          <a:bodyPr/>
          <a:lstStyle/>
          <a:p>
            <a:r>
              <a:rPr lang="es-MX" dirty="0"/>
              <a:t>Puntos de Fusión 10PFC</a:t>
            </a:r>
          </a:p>
        </p:txBody>
      </p:sp>
      <p:sp>
        <p:nvSpPr>
          <p:cNvPr id="3" name="Marcador de contenido 2">
            <a:extLst>
              <a:ext uri="{FF2B5EF4-FFF2-40B4-BE49-F238E27FC236}">
                <a16:creationId xmlns:a16="http://schemas.microsoft.com/office/drawing/2014/main" id="{CB9F13AA-DCE0-096D-9014-E094DD696B1B}"/>
              </a:ext>
            </a:extLst>
          </p:cNvPr>
          <p:cNvSpPr>
            <a:spLocks noGrp="1"/>
          </p:cNvSpPr>
          <p:nvPr>
            <p:ph idx="1"/>
          </p:nvPr>
        </p:nvSpPr>
        <p:spPr/>
        <p:txBody>
          <a:bodyPr>
            <a:normAutofit lnSpcReduction="10000"/>
          </a:bodyPr>
          <a:lstStyle/>
          <a:p>
            <a:pPr lvl="1"/>
            <a:r>
              <a:rPr lang="es-MX" dirty="0"/>
              <a:t>Requerimientos</a:t>
            </a:r>
          </a:p>
          <a:p>
            <a:pPr lvl="2"/>
            <a:r>
              <a:rPr lang="es-MX" dirty="0"/>
              <a:t>Datos empresariales</a:t>
            </a:r>
          </a:p>
          <a:p>
            <a:pPr lvl="3"/>
            <a:r>
              <a:rPr lang="es-MX" dirty="0"/>
              <a:t>Salida: Tener una pagina con todos los datos de la empresa</a:t>
            </a:r>
          </a:p>
          <a:p>
            <a:pPr lvl="3"/>
            <a:r>
              <a:rPr lang="es-MX" dirty="0"/>
              <a:t>Salida: Apartado donde se encuentre los links de todas las redes sociales de la empresa</a:t>
            </a:r>
          </a:p>
          <a:p>
            <a:pPr lvl="3"/>
            <a:r>
              <a:rPr lang="es-MX" dirty="0"/>
              <a:t>Salida: Apartado para visualizar los términos y condiciones de la empresa</a:t>
            </a:r>
          </a:p>
          <a:p>
            <a:pPr lvl="3"/>
            <a:r>
              <a:rPr lang="es-MX" dirty="0"/>
              <a:t>Salida: Apartado para los datos del producto, precios  y detalles</a:t>
            </a:r>
          </a:p>
          <a:p>
            <a:pPr lvl="3"/>
            <a:r>
              <a:rPr lang="es-MX" dirty="0"/>
              <a:t>Salida: Apartado para visualizar las políticas de privacidad de la empresa</a:t>
            </a:r>
          </a:p>
          <a:p>
            <a:pPr lvl="3"/>
            <a:r>
              <a:rPr lang="es-MX" dirty="0"/>
              <a:t>Salida: Apartado para mostrar la ubicación de la empresa en Google </a:t>
            </a:r>
            <a:r>
              <a:rPr lang="es-MX" dirty="0" err="1"/>
              <a:t>Maps</a:t>
            </a:r>
            <a:endParaRPr lang="es-MX" dirty="0"/>
          </a:p>
          <a:p>
            <a:pPr lvl="2"/>
            <a:r>
              <a:rPr lang="es-MX" dirty="0"/>
              <a:t>Página Home</a:t>
            </a:r>
          </a:p>
          <a:p>
            <a:pPr lvl="3"/>
            <a:r>
              <a:rPr lang="es-MX" dirty="0"/>
              <a:t>Salida: Carrusel de imágenes de los productos principales de la tienda</a:t>
            </a:r>
          </a:p>
          <a:p>
            <a:pPr lvl="3"/>
            <a:r>
              <a:rPr lang="es-MX" dirty="0"/>
              <a:t>Salida: Se debe contar con una sección de al menos 4 productos</a:t>
            </a:r>
          </a:p>
          <a:p>
            <a:pPr lvl="3"/>
            <a:r>
              <a:rPr lang="es-MX" dirty="0"/>
              <a:t>Salida: Banner que permita saber más acerca de la empresa</a:t>
            </a:r>
          </a:p>
          <a:p>
            <a:pPr lvl="2"/>
            <a:r>
              <a:rPr lang="es-MX" dirty="0"/>
              <a:t>Formulario de contacto</a:t>
            </a:r>
          </a:p>
          <a:p>
            <a:pPr lvl="3"/>
            <a:r>
              <a:rPr lang="es-MX" dirty="0"/>
              <a:t>Entrada: Formulario con 4 inputs que </a:t>
            </a:r>
            <a:r>
              <a:rPr lang="es-MX" dirty="0" err="1"/>
              <a:t>enive</a:t>
            </a:r>
            <a:r>
              <a:rPr lang="es-MX" dirty="0"/>
              <a:t> un correo a la empresa para obtener más información de esta</a:t>
            </a:r>
          </a:p>
        </p:txBody>
      </p:sp>
    </p:spTree>
    <p:extLst>
      <p:ext uri="{BB962C8B-B14F-4D97-AF65-F5344CB8AC3E}">
        <p14:creationId xmlns:p14="http://schemas.microsoft.com/office/powerpoint/2010/main" val="397407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9F3D0-0217-0583-B592-D32CE34E8252}"/>
              </a:ext>
            </a:extLst>
          </p:cNvPr>
          <p:cNvSpPr>
            <a:spLocks noGrp="1"/>
          </p:cNvSpPr>
          <p:nvPr>
            <p:ph type="title"/>
          </p:nvPr>
        </p:nvSpPr>
        <p:spPr/>
        <p:txBody>
          <a:bodyPr>
            <a:normAutofit fontScale="90000"/>
          </a:bodyPr>
          <a:lstStyle/>
          <a:p>
            <a:r>
              <a:rPr lang="en-US" dirty="0" err="1"/>
              <a:t>Monitoreo</a:t>
            </a:r>
            <a:r>
              <a:rPr lang="en-US" dirty="0"/>
              <a:t> de </a:t>
            </a:r>
            <a:r>
              <a:rPr lang="en-US" dirty="0" err="1"/>
              <a:t>ataques</a:t>
            </a:r>
            <a:r>
              <a:rPr lang="en-US" dirty="0"/>
              <a:t> </a:t>
            </a:r>
            <a:r>
              <a:rPr lang="en-US" dirty="0" err="1"/>
              <a:t>epilépticos</a:t>
            </a:r>
            <a:endParaRPr lang="en-US" dirty="0"/>
          </a:p>
        </p:txBody>
      </p:sp>
      <p:sp>
        <p:nvSpPr>
          <p:cNvPr id="3" name="Marcador de contenido 2">
            <a:extLst>
              <a:ext uri="{FF2B5EF4-FFF2-40B4-BE49-F238E27FC236}">
                <a16:creationId xmlns:a16="http://schemas.microsoft.com/office/drawing/2014/main" id="{B937E637-7E89-7571-EAAE-FB65E4E6A7CF}"/>
              </a:ext>
            </a:extLst>
          </p:cNvPr>
          <p:cNvSpPr>
            <a:spLocks noGrp="1"/>
          </p:cNvSpPr>
          <p:nvPr>
            <p:ph idx="1"/>
          </p:nvPr>
        </p:nvSpPr>
        <p:spPr/>
        <p:txBody>
          <a:bodyPr/>
          <a:lstStyle/>
          <a:p>
            <a:r>
              <a:rPr lang="en-US" dirty="0" err="1"/>
              <a:t>Requerimientos</a:t>
            </a:r>
            <a:r>
              <a:rPr lang="en-US" dirty="0"/>
              <a:t>:</a:t>
            </a:r>
          </a:p>
          <a:p>
            <a:pPr lvl="1"/>
            <a:r>
              <a:rPr lang="en-US" dirty="0" err="1"/>
              <a:t>Inicio</a:t>
            </a:r>
            <a:r>
              <a:rPr lang="en-US" dirty="0"/>
              <a:t> de </a:t>
            </a:r>
            <a:r>
              <a:rPr lang="en-US" dirty="0" err="1"/>
              <a:t>Sesion</a:t>
            </a:r>
            <a:endParaRPr lang="en-US" dirty="0"/>
          </a:p>
          <a:p>
            <a:pPr lvl="1"/>
            <a:r>
              <a:rPr lang="en-US" dirty="0" err="1"/>
              <a:t>Registro</a:t>
            </a:r>
            <a:r>
              <a:rPr lang="en-US" dirty="0"/>
              <a:t> de </a:t>
            </a:r>
            <a:r>
              <a:rPr lang="en-US" dirty="0" err="1"/>
              <a:t>usuario</a:t>
            </a:r>
            <a:endParaRPr lang="en-US" dirty="0"/>
          </a:p>
          <a:p>
            <a:pPr lvl="1"/>
            <a:r>
              <a:rPr lang="en-US" dirty="0" err="1"/>
              <a:t>Monitoreo</a:t>
            </a:r>
            <a:r>
              <a:rPr lang="en-US" dirty="0"/>
              <a:t> de </a:t>
            </a:r>
            <a:r>
              <a:rPr lang="en-US" dirty="0" err="1"/>
              <a:t>ritmo</a:t>
            </a:r>
            <a:r>
              <a:rPr lang="en-US" dirty="0"/>
              <a:t> </a:t>
            </a:r>
            <a:r>
              <a:rPr lang="en-US" dirty="0" err="1"/>
              <a:t>cardiaco</a:t>
            </a:r>
            <a:r>
              <a:rPr lang="en-US" dirty="0"/>
              <a:t>, </a:t>
            </a:r>
            <a:r>
              <a:rPr lang="en-US" dirty="0" err="1"/>
              <a:t>saturación</a:t>
            </a:r>
            <a:r>
              <a:rPr lang="en-US" dirty="0"/>
              <a:t> de </a:t>
            </a:r>
            <a:r>
              <a:rPr lang="en-US" dirty="0" err="1"/>
              <a:t>oxigeno</a:t>
            </a:r>
            <a:r>
              <a:rPr lang="en-US" dirty="0"/>
              <a:t> y </a:t>
            </a:r>
            <a:r>
              <a:rPr lang="en-US" dirty="0" err="1"/>
              <a:t>temperatura</a:t>
            </a:r>
            <a:endParaRPr lang="en-US" dirty="0"/>
          </a:p>
          <a:p>
            <a:pPr lvl="1"/>
            <a:r>
              <a:rPr lang="en-US" dirty="0" err="1"/>
              <a:t>Graficas</a:t>
            </a:r>
            <a:r>
              <a:rPr lang="en-US" dirty="0"/>
              <a:t> de </a:t>
            </a:r>
            <a:r>
              <a:rPr lang="en-US" dirty="0" err="1"/>
              <a:t>monitoreo</a:t>
            </a:r>
            <a:endParaRPr lang="en-US" dirty="0"/>
          </a:p>
          <a:p>
            <a:pPr lvl="1"/>
            <a:r>
              <a:rPr lang="en-US" dirty="0" err="1"/>
              <a:t>Notificación</a:t>
            </a:r>
            <a:r>
              <a:rPr lang="en-US" dirty="0"/>
              <a:t> </a:t>
            </a:r>
            <a:r>
              <a:rPr lang="en-US" dirty="0" err="1"/>
              <a:t>por</a:t>
            </a:r>
            <a:r>
              <a:rPr lang="en-US" dirty="0"/>
              <a:t> </a:t>
            </a:r>
            <a:r>
              <a:rPr lang="en-US" dirty="0" err="1"/>
              <a:t>mensaje</a:t>
            </a:r>
            <a:r>
              <a:rPr lang="en-US" dirty="0"/>
              <a:t> </a:t>
            </a:r>
            <a:r>
              <a:rPr lang="en-US" dirty="0" err="1"/>
              <a:t>cuando</a:t>
            </a:r>
            <a:r>
              <a:rPr lang="en-US" dirty="0"/>
              <a:t> </a:t>
            </a:r>
            <a:r>
              <a:rPr lang="en-US" dirty="0" err="1"/>
              <a:t>exista</a:t>
            </a:r>
            <a:r>
              <a:rPr lang="en-US" dirty="0"/>
              <a:t> </a:t>
            </a:r>
            <a:r>
              <a:rPr lang="en-US" dirty="0" err="1"/>
              <a:t>riesgo</a:t>
            </a:r>
            <a:r>
              <a:rPr lang="en-US" dirty="0"/>
              <a:t> de </a:t>
            </a:r>
            <a:r>
              <a:rPr lang="en-US" dirty="0" err="1"/>
              <a:t>epilepsia</a:t>
            </a:r>
            <a:endParaRPr lang="en-US" dirty="0"/>
          </a:p>
          <a:p>
            <a:pPr lvl="1"/>
            <a:r>
              <a:rPr lang="en-US" dirty="0" err="1"/>
              <a:t>Notificación</a:t>
            </a:r>
            <a:r>
              <a:rPr lang="en-US" dirty="0"/>
              <a:t> </a:t>
            </a:r>
            <a:r>
              <a:rPr lang="en-US" dirty="0" err="1"/>
              <a:t>en</a:t>
            </a:r>
            <a:r>
              <a:rPr lang="en-US" dirty="0"/>
              <a:t> la </a:t>
            </a:r>
            <a:r>
              <a:rPr lang="en-US" dirty="0" err="1"/>
              <a:t>aplicación</a:t>
            </a:r>
            <a:r>
              <a:rPr lang="en-US" dirty="0"/>
              <a:t> </a:t>
            </a:r>
            <a:r>
              <a:rPr lang="en-US" dirty="0" err="1"/>
              <a:t>cuando</a:t>
            </a:r>
            <a:r>
              <a:rPr lang="en-US" dirty="0"/>
              <a:t> </a:t>
            </a:r>
            <a:r>
              <a:rPr lang="en-US" dirty="0" err="1"/>
              <a:t>haya</a:t>
            </a:r>
            <a:r>
              <a:rPr lang="en-US" dirty="0"/>
              <a:t> </a:t>
            </a:r>
            <a:r>
              <a:rPr lang="en-US" dirty="0" err="1"/>
              <a:t>riesgo</a:t>
            </a:r>
            <a:r>
              <a:rPr lang="en-US" dirty="0"/>
              <a:t> de </a:t>
            </a:r>
            <a:r>
              <a:rPr lang="en-US" dirty="0" err="1"/>
              <a:t>epilepsia</a:t>
            </a:r>
            <a:endParaRPr lang="en-US" dirty="0"/>
          </a:p>
          <a:p>
            <a:pPr lvl="1"/>
            <a:r>
              <a:rPr lang="en-US" dirty="0"/>
              <a:t>Vista </a:t>
            </a:r>
            <a:r>
              <a:rPr lang="en-US" dirty="0" err="1"/>
              <a:t>Perfil</a:t>
            </a:r>
            <a:endParaRPr lang="en-US" dirty="0"/>
          </a:p>
        </p:txBody>
      </p:sp>
    </p:spTree>
    <p:extLst>
      <p:ext uri="{BB962C8B-B14F-4D97-AF65-F5344CB8AC3E}">
        <p14:creationId xmlns:p14="http://schemas.microsoft.com/office/powerpoint/2010/main" val="1726302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
  <TotalTime>525</TotalTime>
  <Words>1342</Words>
  <Application>Microsoft Office PowerPoint</Application>
  <PresentationFormat>Panorámica</PresentationFormat>
  <Paragraphs>281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Century Gothic</vt:lpstr>
      <vt:lpstr>Savon</vt:lpstr>
      <vt:lpstr>Análisis de Métricas</vt:lpstr>
      <vt:lpstr>Tablas de métricas</vt:lpstr>
      <vt:lpstr>Gráficas</vt:lpstr>
      <vt:lpstr>Conclusiones</vt:lpstr>
      <vt:lpstr>Algoritmo genético para el problema de aviones </vt:lpstr>
      <vt:lpstr>Puntos de Fusión 15PFC</vt:lpstr>
      <vt:lpstr>Landing Page Generic</vt:lpstr>
      <vt:lpstr>Puntos de Fusión 10PFC</vt:lpstr>
      <vt:lpstr>Monitoreo de ataques epilépticos</vt:lpstr>
      <vt:lpstr>Puntos fusion cosmic 37PFC </vt:lpstr>
      <vt:lpstr>Puntos fusion cosmic</vt:lpstr>
      <vt:lpstr>PFC Totales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Métricas</dc:title>
  <dc:creator>Verdi Cruz</dc:creator>
  <cp:lastModifiedBy>Marisol Solis</cp:lastModifiedBy>
  <cp:revision>4</cp:revision>
  <dcterms:created xsi:type="dcterms:W3CDTF">2023-03-17T07:50:58Z</dcterms:created>
  <dcterms:modified xsi:type="dcterms:W3CDTF">2023-03-19T01:56:45Z</dcterms:modified>
</cp:coreProperties>
</file>