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7"/>
  </p:notesMasterIdLst>
  <p:sldIdLst>
    <p:sldId id="278" r:id="rId2"/>
    <p:sldId id="300" r:id="rId3"/>
    <p:sldId id="282" r:id="rId4"/>
    <p:sldId id="284" r:id="rId5"/>
    <p:sldId id="305" r:id="rId6"/>
    <p:sldId id="304" r:id="rId7"/>
    <p:sldId id="306" r:id="rId8"/>
    <p:sldId id="298" r:id="rId9"/>
    <p:sldId id="299" r:id="rId10"/>
    <p:sldId id="280" r:id="rId11"/>
    <p:sldId id="301" r:id="rId12"/>
    <p:sldId id="302" r:id="rId13"/>
    <p:sldId id="303" r:id="rId14"/>
    <p:sldId id="297" r:id="rId15"/>
    <p:sldId id="290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BDB"/>
    <a:srgbClr val="F9EEEE"/>
    <a:srgbClr val="202C8F"/>
    <a:srgbClr val="FDFBF6"/>
    <a:srgbClr val="AAC4E9"/>
    <a:srgbClr val="F5CDCE"/>
    <a:srgbClr val="DF8C8C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09" autoAdjust="0"/>
  </p:normalViewPr>
  <p:slideViewPr>
    <p:cSldViewPr snapToGrid="0" snapToObjects="1">
      <p:cViewPr varScale="1">
        <p:scale>
          <a:sx n="70" d="100"/>
          <a:sy n="70" d="100"/>
        </p:scale>
        <p:origin x="640" y="4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Presupuesto</a:t>
            </a:r>
            <a:r>
              <a:rPr lang="en-US" dirty="0"/>
              <a:t> tienda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linea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923318"/>
            <a:ext cx="3493008" cy="878908"/>
          </a:xfrm>
        </p:spPr>
        <p:txBody>
          <a:bodyPr/>
          <a:lstStyle/>
          <a:p>
            <a:r>
              <a:rPr lang="en-US" dirty="0"/>
              <a:t>203411 Solis López</a:t>
            </a:r>
          </a:p>
          <a:p>
            <a:r>
              <a:rPr lang="en-US" dirty="0"/>
              <a:t>203433 Verdi Cruz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482" y="210312"/>
            <a:ext cx="6766560" cy="768096"/>
          </a:xfrm>
        </p:spPr>
        <p:txBody>
          <a:bodyPr/>
          <a:lstStyle/>
          <a:p>
            <a:r>
              <a:rPr lang="en-US" cap="none" dirty="0">
                <a:latin typeface="Candara" panose="020E0502030303020204" pitchFamily="34" charset="0"/>
              </a:rPr>
              <a:t>Puntos de </a:t>
            </a:r>
            <a:r>
              <a:rPr lang="en-US" cap="none" dirty="0" err="1">
                <a:latin typeface="Candara" panose="020E0502030303020204" pitchFamily="34" charset="0"/>
              </a:rPr>
              <a:t>función</a:t>
            </a:r>
            <a:endParaRPr lang="en-US" cap="none" dirty="0">
              <a:latin typeface="Candara" panose="020E0502030303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7D3F83-E4A9-7DCA-E8C6-2E51880B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481" y="982830"/>
            <a:ext cx="8360059" cy="5664857"/>
          </a:xfrm>
        </p:spPr>
        <p:txBody>
          <a:bodyPr/>
          <a:lstStyle/>
          <a:p>
            <a:r>
              <a:rPr lang="es-MX" sz="1200" dirty="0"/>
              <a:t>Vista Home 5 PFC</a:t>
            </a:r>
          </a:p>
          <a:p>
            <a:r>
              <a:rPr lang="es-MX" sz="1200" dirty="0"/>
              <a:t>	Salida: </a:t>
            </a:r>
            <a:r>
              <a:rPr lang="es-MX" sz="1200" dirty="0" err="1"/>
              <a:t>Carrousel</a:t>
            </a:r>
            <a:r>
              <a:rPr lang="es-MX" sz="1200" dirty="0"/>
              <a:t> de presentación </a:t>
            </a:r>
          </a:p>
          <a:p>
            <a:r>
              <a:rPr lang="es-MX" sz="1200" dirty="0"/>
              <a:t>	Salida: </a:t>
            </a:r>
            <a:r>
              <a:rPr lang="es-MX" sz="1200" dirty="0" err="1"/>
              <a:t>Section</a:t>
            </a:r>
            <a:r>
              <a:rPr lang="es-MX" sz="1200" dirty="0"/>
              <a:t> genérico  	</a:t>
            </a:r>
          </a:p>
          <a:p>
            <a:r>
              <a:rPr lang="es-MX" sz="1200" dirty="0"/>
              <a:t>	Salida: Banners genéricos tipo cuadrado y rectangular</a:t>
            </a:r>
          </a:p>
          <a:p>
            <a:r>
              <a:rPr lang="es-MX" sz="1200" dirty="0"/>
              <a:t>	Salida: </a:t>
            </a:r>
            <a:r>
              <a:rPr lang="es-MX" sz="1200" dirty="0" err="1"/>
              <a:t>Navbar</a:t>
            </a:r>
            <a:endParaRPr lang="es-MX" sz="1200" dirty="0"/>
          </a:p>
          <a:p>
            <a:r>
              <a:rPr lang="es-MX" sz="1200" dirty="0"/>
              <a:t>	Salida: </a:t>
            </a:r>
            <a:r>
              <a:rPr lang="es-MX" sz="1200" dirty="0" err="1"/>
              <a:t>Footer</a:t>
            </a:r>
            <a:r>
              <a:rPr lang="es-MX" sz="1200" dirty="0"/>
              <a:t> </a:t>
            </a:r>
          </a:p>
          <a:p>
            <a:r>
              <a:rPr lang="es-MX" sz="1200" dirty="0"/>
              <a:t>Vista de Nosotros 3PFC</a:t>
            </a:r>
          </a:p>
          <a:p>
            <a:r>
              <a:rPr lang="es-MX" sz="1200" dirty="0"/>
              <a:t>	Salida: </a:t>
            </a:r>
            <a:r>
              <a:rPr lang="es-MX" sz="1200" dirty="0" err="1"/>
              <a:t>Section</a:t>
            </a:r>
            <a:r>
              <a:rPr lang="es-MX" sz="1200" dirty="0"/>
              <a:t> informativo </a:t>
            </a:r>
          </a:p>
          <a:p>
            <a:r>
              <a:rPr lang="es-MX" sz="1200" dirty="0"/>
              <a:t>	Salida: Ubicación Google </a:t>
            </a:r>
            <a:r>
              <a:rPr lang="es-MX" sz="1200" dirty="0" err="1"/>
              <a:t>maps</a:t>
            </a:r>
            <a:endParaRPr lang="es-MX" sz="1200" dirty="0"/>
          </a:p>
          <a:p>
            <a:r>
              <a:rPr lang="es-MX" sz="1200" dirty="0"/>
              <a:t>	Salida: Misión y visión</a:t>
            </a:r>
          </a:p>
          <a:p>
            <a:r>
              <a:rPr lang="es-MX" sz="1200" dirty="0"/>
              <a:t>Búsqueda: 3PFC</a:t>
            </a:r>
          </a:p>
          <a:p>
            <a:r>
              <a:rPr lang="es-MX" sz="1200" dirty="0"/>
              <a:t>	Entrada: Búsqueda por parte del usuario</a:t>
            </a:r>
          </a:p>
          <a:p>
            <a:r>
              <a:rPr lang="es-MX" sz="1200" dirty="0"/>
              <a:t>	Salida: Página tipo categórica a partir de la búsqueda del usuario</a:t>
            </a:r>
          </a:p>
          <a:p>
            <a:r>
              <a:rPr lang="es-MX" sz="1200" dirty="0"/>
              <a:t>	Lectura: Productos de base de datos</a:t>
            </a:r>
          </a:p>
          <a:p>
            <a:r>
              <a:rPr lang="es-MX" sz="1200" dirty="0"/>
              <a:t>Vista Contacto: 4PFC</a:t>
            </a:r>
          </a:p>
          <a:p>
            <a:r>
              <a:rPr lang="es-MX" sz="1200" dirty="0"/>
              <a:t>	Salida: </a:t>
            </a:r>
            <a:r>
              <a:rPr lang="es-MX" sz="1200" dirty="0" err="1"/>
              <a:t>Sectión</a:t>
            </a:r>
            <a:r>
              <a:rPr lang="es-MX" sz="1200" dirty="0"/>
              <a:t> de los datos de la empresa</a:t>
            </a:r>
          </a:p>
          <a:p>
            <a:r>
              <a:rPr lang="es-MX" sz="1200" dirty="0"/>
              <a:t>	Entrada: Formulario para el correcto mandado de un correo</a:t>
            </a:r>
          </a:p>
          <a:p>
            <a:r>
              <a:rPr lang="es-MX" sz="1200" dirty="0"/>
              <a:t>	Entrada: Chat virtual tiempo real con soporte técnico </a:t>
            </a:r>
          </a:p>
          <a:p>
            <a:r>
              <a:rPr lang="es-MX" sz="1200" dirty="0"/>
              <a:t>	Salida: Chat y los mensajes que se mandan entre empresa y usuario</a:t>
            </a:r>
          </a:p>
          <a:p>
            <a:r>
              <a:rPr lang="es-MX" sz="1200" dirty="0"/>
              <a:t>Vista Carrito: 3PFC</a:t>
            </a:r>
          </a:p>
          <a:p>
            <a:r>
              <a:rPr lang="es-MX" sz="1200" dirty="0"/>
              <a:t>	Entrada: Cada producto tiene su respectivo botón que agrega este producto al carrito</a:t>
            </a:r>
          </a:p>
          <a:p>
            <a:r>
              <a:rPr lang="es-MX" sz="1200" dirty="0"/>
              <a:t>	Salida: Carrito con todos los productos que ha agregado el usuario</a:t>
            </a:r>
          </a:p>
          <a:p>
            <a:r>
              <a:rPr lang="es-MX" sz="1200" dirty="0"/>
              <a:t>	Escritura temporal: productos temporales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482" y="210312"/>
            <a:ext cx="6766560" cy="768096"/>
          </a:xfrm>
        </p:spPr>
        <p:txBody>
          <a:bodyPr/>
          <a:lstStyle/>
          <a:p>
            <a:r>
              <a:rPr lang="en-US" cap="none" dirty="0">
                <a:latin typeface="Candara" panose="020E0502030303020204" pitchFamily="34" charset="0"/>
              </a:rPr>
              <a:t>Puntos de </a:t>
            </a:r>
            <a:r>
              <a:rPr lang="en-US" cap="none" dirty="0" err="1">
                <a:latin typeface="Candara" panose="020E0502030303020204" pitchFamily="34" charset="0"/>
              </a:rPr>
              <a:t>fusión</a:t>
            </a:r>
            <a:endParaRPr lang="en-US" cap="none" dirty="0">
              <a:latin typeface="Candara" panose="020E0502030303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7D3F83-E4A9-7DCA-E8C6-2E51880B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481" y="893183"/>
            <a:ext cx="8360059" cy="5664857"/>
          </a:xfrm>
        </p:spPr>
        <p:txBody>
          <a:bodyPr/>
          <a:lstStyle/>
          <a:p>
            <a:r>
              <a:rPr lang="es-MX" sz="1200" dirty="0"/>
              <a:t>Pasarela de pago: 6 PFC</a:t>
            </a:r>
          </a:p>
          <a:p>
            <a:r>
              <a:rPr lang="es-MX" sz="1200" dirty="0"/>
              <a:t>	Salida: Tarjetas de crédito y posibles pagos disponibles </a:t>
            </a:r>
          </a:p>
          <a:p>
            <a:r>
              <a:rPr lang="es-MX" sz="1200" dirty="0"/>
              <a:t>	Entrada:  Selección de tarjeta de crédito </a:t>
            </a:r>
          </a:p>
          <a:p>
            <a:r>
              <a:rPr lang="es-MX" sz="1200" dirty="0"/>
              <a:t>	Salida: Aceptación del pago</a:t>
            </a:r>
          </a:p>
          <a:p>
            <a:r>
              <a:rPr lang="es-MX" sz="1200" dirty="0"/>
              <a:t>	Salida: Ticket de compra </a:t>
            </a:r>
          </a:p>
          <a:p>
            <a:r>
              <a:rPr lang="es-MX" sz="1200" dirty="0"/>
              <a:t>	Escritura:  Reducción de stock </a:t>
            </a:r>
          </a:p>
          <a:p>
            <a:r>
              <a:rPr lang="es-MX" sz="1200" dirty="0"/>
              <a:t>	Escritura: </a:t>
            </a:r>
            <a:r>
              <a:rPr lang="es-MX" sz="1200" dirty="0" err="1"/>
              <a:t>Envios</a:t>
            </a:r>
            <a:r>
              <a:rPr lang="es-MX" sz="1200" dirty="0"/>
              <a:t> actuales</a:t>
            </a:r>
          </a:p>
          <a:p>
            <a:r>
              <a:rPr lang="es-MX" sz="1200" dirty="0"/>
              <a:t>Vista rastreo de envío: 3PFC</a:t>
            </a:r>
          </a:p>
          <a:p>
            <a:r>
              <a:rPr lang="es-MX" sz="1200" dirty="0"/>
              <a:t>	Salida: Se muestran todos los productos que están en envío</a:t>
            </a:r>
          </a:p>
          <a:p>
            <a:r>
              <a:rPr lang="es-MX" sz="1200" dirty="0"/>
              <a:t>	Salida: Se muestra el rastreo de un solo producto</a:t>
            </a:r>
          </a:p>
          <a:p>
            <a:r>
              <a:rPr lang="es-MX" sz="1200" dirty="0"/>
              <a:t>	Lectura: Envíos tiempo real</a:t>
            </a:r>
          </a:p>
          <a:p>
            <a:r>
              <a:rPr lang="es-MX" sz="1200" dirty="0"/>
              <a:t>Vista Categorías: 7PFC</a:t>
            </a:r>
          </a:p>
          <a:p>
            <a:r>
              <a:rPr lang="es-MX" sz="1200" dirty="0"/>
              <a:t>	Entrada: Filtros aplicados en base a usuarios</a:t>
            </a:r>
          </a:p>
          <a:p>
            <a:r>
              <a:rPr lang="es-MX" sz="1200" dirty="0"/>
              <a:t>	Entrada: Selección de la categoría por parte del usuario</a:t>
            </a:r>
          </a:p>
          <a:p>
            <a:r>
              <a:rPr lang="es-MX" sz="1200" dirty="0"/>
              <a:t>	Salida: Página de todas las categorías existentes </a:t>
            </a:r>
          </a:p>
          <a:p>
            <a:r>
              <a:rPr lang="es-MX" sz="1200" dirty="0"/>
              <a:t>	Salida: </a:t>
            </a:r>
            <a:r>
              <a:rPr lang="es-MX" sz="1200" dirty="0" err="1"/>
              <a:t>Section</a:t>
            </a:r>
            <a:r>
              <a:rPr lang="es-MX" sz="1200" dirty="0"/>
              <a:t> de los productos consultados </a:t>
            </a:r>
          </a:p>
          <a:p>
            <a:r>
              <a:rPr lang="es-MX" sz="1200" dirty="0"/>
              <a:t>	Salida: </a:t>
            </a:r>
            <a:r>
              <a:rPr lang="es-MX" sz="1200" dirty="0" err="1"/>
              <a:t>Section</a:t>
            </a:r>
            <a:r>
              <a:rPr lang="es-MX" sz="1200" dirty="0"/>
              <a:t> de los productos a partir </a:t>
            </a:r>
          </a:p>
          <a:p>
            <a:r>
              <a:rPr lang="es-MX" sz="1200" dirty="0"/>
              <a:t>	Salida: Banner publicitario</a:t>
            </a:r>
          </a:p>
          <a:p>
            <a:r>
              <a:rPr lang="es-MX" sz="1200" dirty="0"/>
              <a:t>	Lectura: Productos de base de datos</a:t>
            </a:r>
          </a:p>
          <a:p>
            <a:r>
              <a:rPr lang="es-MX" sz="1200" dirty="0"/>
              <a:t>Vista Perfil: 5PFC </a:t>
            </a:r>
          </a:p>
          <a:p>
            <a:r>
              <a:rPr lang="es-MX" sz="1200" b="1" dirty="0"/>
              <a:t>	</a:t>
            </a:r>
            <a:r>
              <a:rPr lang="es-MX" sz="1200" dirty="0"/>
              <a:t>Salida: Se muestran todos los datos del usuario </a:t>
            </a:r>
          </a:p>
          <a:p>
            <a:r>
              <a:rPr lang="es-MX" sz="1200" dirty="0"/>
              <a:t>	Salida: Se muestra el formulario del cambio de alguno de los datos</a:t>
            </a:r>
          </a:p>
          <a:p>
            <a:r>
              <a:rPr lang="es-MX" sz="1200" dirty="0"/>
              <a:t>	Entrada: Agregado de datos extras </a:t>
            </a:r>
          </a:p>
          <a:p>
            <a:r>
              <a:rPr lang="es-MX" sz="1200" dirty="0"/>
              <a:t>	Entrada: Formulario de cambio de datos </a:t>
            </a:r>
          </a:p>
          <a:p>
            <a:r>
              <a:rPr lang="es-MX" sz="1200" dirty="0"/>
              <a:t>	Salida: Cambio exitoso de datos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978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482" y="210312"/>
            <a:ext cx="6766560" cy="768096"/>
          </a:xfrm>
        </p:spPr>
        <p:txBody>
          <a:bodyPr/>
          <a:lstStyle/>
          <a:p>
            <a:r>
              <a:rPr lang="en-US" cap="none" dirty="0">
                <a:latin typeface="Candara" panose="020E0502030303020204" pitchFamily="34" charset="0"/>
              </a:rPr>
              <a:t>Puntos de </a:t>
            </a:r>
            <a:r>
              <a:rPr lang="en-US" cap="none" dirty="0" err="1">
                <a:latin typeface="Candara" panose="020E0502030303020204" pitchFamily="34" charset="0"/>
              </a:rPr>
              <a:t>fusión</a:t>
            </a:r>
            <a:endParaRPr lang="en-US" cap="none" dirty="0">
              <a:latin typeface="Candara" panose="020E0502030303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7D3F83-E4A9-7DCA-E8C6-2E51880B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716" y="785606"/>
            <a:ext cx="8360059" cy="5664857"/>
          </a:xfrm>
        </p:spPr>
        <p:txBody>
          <a:bodyPr/>
          <a:lstStyle/>
          <a:p>
            <a:r>
              <a:rPr lang="es-MX" sz="1300" dirty="0"/>
              <a:t>Inicio de sesión: 8 PFC	</a:t>
            </a:r>
          </a:p>
          <a:p>
            <a:r>
              <a:rPr lang="es-MX" sz="1300" dirty="0"/>
              <a:t>	Salida: Formulario para el inicio de sesión</a:t>
            </a:r>
          </a:p>
          <a:p>
            <a:r>
              <a:rPr lang="es-MX" sz="1300" dirty="0"/>
              <a:t>	Entrada: </a:t>
            </a:r>
            <a:r>
              <a:rPr lang="es-MX" sz="1300" dirty="0" err="1"/>
              <a:t>labels</a:t>
            </a:r>
            <a:r>
              <a:rPr lang="es-MX" sz="1300" dirty="0"/>
              <a:t> para el inicio de sesión</a:t>
            </a:r>
          </a:p>
          <a:p>
            <a:r>
              <a:rPr lang="es-MX" sz="1300" dirty="0"/>
              <a:t>	Salida: Errores en el inicio de sesión</a:t>
            </a:r>
          </a:p>
          <a:p>
            <a:r>
              <a:rPr lang="es-MX" sz="1300" dirty="0"/>
              <a:t>	Entrada: Recuperación de contraseña </a:t>
            </a:r>
          </a:p>
          <a:p>
            <a:r>
              <a:rPr lang="es-MX" sz="1300" dirty="0"/>
              <a:t>	Salida:  Error de nueva contraseña</a:t>
            </a:r>
          </a:p>
          <a:p>
            <a:r>
              <a:rPr lang="es-MX" sz="1300" dirty="0"/>
              <a:t>	Salida: Recuperación de contraseña exitosa</a:t>
            </a:r>
          </a:p>
          <a:p>
            <a:r>
              <a:rPr lang="es-MX" sz="1300" dirty="0"/>
              <a:t>	Lectura: Comparación de datos</a:t>
            </a:r>
          </a:p>
          <a:p>
            <a:r>
              <a:rPr lang="es-MX" sz="1300" dirty="0"/>
              <a:t>	Escritura: Cambio de contraseña</a:t>
            </a:r>
          </a:p>
          <a:p>
            <a:r>
              <a:rPr lang="es-MX" sz="1300" dirty="0"/>
              <a:t>Registro de usuario: 5PFC</a:t>
            </a:r>
          </a:p>
          <a:p>
            <a:r>
              <a:rPr lang="es-MX" sz="1300" dirty="0"/>
              <a:t>	Salida: Formulario para registrarse </a:t>
            </a:r>
          </a:p>
          <a:p>
            <a:r>
              <a:rPr lang="es-MX" sz="1300" dirty="0"/>
              <a:t>	Salida: Al dar </a:t>
            </a:r>
            <a:r>
              <a:rPr lang="es-MX" sz="1300" dirty="0" err="1"/>
              <a:t>click</a:t>
            </a:r>
            <a:r>
              <a:rPr lang="es-MX" sz="1300" dirty="0"/>
              <a:t> en registrarse se debe de mostrar alertas cuando algún </a:t>
            </a:r>
            <a:r>
              <a:rPr lang="es-MX" sz="1300" dirty="0" err="1"/>
              <a:t>label</a:t>
            </a:r>
            <a:r>
              <a:rPr lang="es-MX" sz="1300" dirty="0"/>
              <a:t> no se ingrese 	correctamente</a:t>
            </a:r>
          </a:p>
          <a:p>
            <a:r>
              <a:rPr lang="es-MX" sz="1300" dirty="0"/>
              <a:t>	Entrada: </a:t>
            </a:r>
            <a:r>
              <a:rPr lang="es-MX" sz="1300" dirty="0" err="1"/>
              <a:t>Labels</a:t>
            </a:r>
            <a:r>
              <a:rPr lang="es-MX" sz="1300" dirty="0"/>
              <a:t> para registrarse con el formulario </a:t>
            </a:r>
          </a:p>
          <a:p>
            <a:r>
              <a:rPr lang="es-MX" sz="1300" dirty="0"/>
              <a:t>	Salida: Registro de usuario exitoso </a:t>
            </a:r>
          </a:p>
          <a:p>
            <a:r>
              <a:rPr lang="es-MX" sz="1300" dirty="0"/>
              <a:t>	Escritura: Nuevo usuario</a:t>
            </a:r>
          </a:p>
          <a:p>
            <a:r>
              <a:rPr lang="es-MX" sz="1300" dirty="0"/>
              <a:t>Vista de producto: 6PFC</a:t>
            </a:r>
          </a:p>
          <a:p>
            <a:r>
              <a:rPr lang="es-MX" sz="1300" dirty="0"/>
              <a:t>	Salida: </a:t>
            </a:r>
            <a:r>
              <a:rPr lang="es-MX" sz="1300" dirty="0" err="1"/>
              <a:t>Carrousel</a:t>
            </a:r>
            <a:r>
              <a:rPr lang="es-MX" sz="1300" dirty="0"/>
              <a:t> de imágenes del producto</a:t>
            </a:r>
          </a:p>
          <a:p>
            <a:r>
              <a:rPr lang="es-MX" sz="1300" dirty="0"/>
              <a:t>	Salida: Datos principales del producto </a:t>
            </a:r>
          </a:p>
          <a:p>
            <a:r>
              <a:rPr lang="es-MX" sz="1300" dirty="0"/>
              <a:t>	Salida: Características del productos </a:t>
            </a:r>
          </a:p>
          <a:p>
            <a:r>
              <a:rPr lang="es-MX" sz="1300" dirty="0"/>
              <a:t>	Salida: </a:t>
            </a:r>
            <a:r>
              <a:rPr lang="es-MX" sz="1300" dirty="0" err="1"/>
              <a:t>Section</a:t>
            </a:r>
            <a:r>
              <a:rPr lang="es-MX" sz="1300" dirty="0"/>
              <a:t> de productos relaciones </a:t>
            </a:r>
          </a:p>
          <a:p>
            <a:r>
              <a:rPr lang="es-MX" sz="1300" dirty="0"/>
              <a:t>	Entrada: Botón de añadir a carrito</a:t>
            </a:r>
          </a:p>
          <a:p>
            <a:r>
              <a:rPr lang="es-MX" sz="1300" dirty="0"/>
              <a:t>	Entrada: Botón de comprar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600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4AA4D-E872-090C-D211-1866FD62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58 puntos de fusión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8ABBC7-4370-3A4B-0E74-9DFA225A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5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1F8B9-EE31-D50F-F1CD-F47FE0C2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47472"/>
            <a:ext cx="8735620" cy="768096"/>
          </a:xfrm>
        </p:spPr>
        <p:txBody>
          <a:bodyPr/>
          <a:lstStyle/>
          <a:p>
            <a:r>
              <a:rPr lang="en-US" altLang="zh-CN" sz="44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Tiempo-Costo</a:t>
            </a:r>
            <a:r>
              <a:rPr lang="en-US" altLang="zh-CN" sz="4400" cap="none" dirty="0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 de </a:t>
            </a:r>
            <a:r>
              <a:rPr lang="en-US" altLang="zh-CN" sz="44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actividades</a:t>
            </a:r>
            <a:br>
              <a:rPr lang="en-US" altLang="zh-CN" sz="4400" cap="none" dirty="0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</a:br>
            <a:r>
              <a:rPr lang="en-US" altLang="zh-CN" sz="32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Costo</a:t>
            </a:r>
            <a:r>
              <a:rPr lang="en-US" altLang="zh-CN" sz="3200" cap="none" dirty="0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 de la </a:t>
            </a:r>
            <a:r>
              <a:rPr lang="en-US" altLang="zh-CN" sz="32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página</a:t>
            </a:r>
            <a:endParaRPr lang="en-US" dirty="0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E1018D89-E2D0-E631-C652-A97A8E0A0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830551"/>
              </p:ext>
            </p:extLst>
          </p:nvPr>
        </p:nvGraphicFramePr>
        <p:xfrm>
          <a:off x="2560319" y="2017039"/>
          <a:ext cx="5998466" cy="428443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999233">
                  <a:extLst>
                    <a:ext uri="{9D8B030D-6E8A-4147-A177-3AD203B41FA5}">
                      <a16:colId xmlns:a16="http://schemas.microsoft.com/office/drawing/2014/main" val="3334049654"/>
                    </a:ext>
                  </a:extLst>
                </a:gridCol>
                <a:gridCol w="2999233">
                  <a:extLst>
                    <a:ext uri="{9D8B030D-6E8A-4147-A177-3AD203B41FA5}">
                      <a16:colId xmlns:a16="http://schemas.microsoft.com/office/drawing/2014/main" val="174079335"/>
                    </a:ext>
                  </a:extLst>
                </a:gridCol>
              </a:tblGrid>
              <a:tr h="6557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Costo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recursos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Electricidad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 $300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Internet $200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86684"/>
                  </a:ext>
                </a:extLst>
              </a:tr>
              <a:tr h="6557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Costo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actividades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$13,500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062456"/>
                  </a:ext>
                </a:extLst>
              </a:tr>
              <a:tr h="65571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Subtotal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$14,000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71140"/>
                  </a:ext>
                </a:extLst>
              </a:tr>
              <a:tr h="65571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IVA 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$2,240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86490"/>
                  </a:ext>
                </a:extLst>
              </a:tr>
              <a:tr h="6557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Ganancia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$2,100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02494"/>
                  </a:ext>
                </a:extLst>
              </a:tr>
              <a:tr h="65571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$18,340.00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773285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44E123-50DC-6528-4BF6-4807C2B2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2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Presupuesto</a:t>
            </a:r>
            <a:r>
              <a:rPr lang="en-US" dirty="0"/>
              <a:t> PFC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5381476" cy="3684588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Total PFC: 58</a:t>
            </a:r>
          </a:p>
          <a:p>
            <a:r>
              <a:rPr lang="en-US" sz="2000" dirty="0">
                <a:solidFill>
                  <a:schemeClr val="tx1"/>
                </a:solidFill>
              </a:rPr>
              <a:t>PFC </a:t>
            </a:r>
            <a:r>
              <a:rPr lang="en-US" sz="2000" dirty="0" err="1">
                <a:solidFill>
                  <a:schemeClr val="tx1"/>
                </a:solidFill>
              </a:rPr>
              <a:t>Mes</a:t>
            </a:r>
            <a:r>
              <a:rPr lang="en-US" sz="2000" dirty="0">
                <a:solidFill>
                  <a:schemeClr val="tx1"/>
                </a:solidFill>
              </a:rPr>
              <a:t>: 62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Nómina</a:t>
            </a:r>
            <a:r>
              <a:rPr lang="en-US" sz="2000" dirty="0">
                <a:solidFill>
                  <a:schemeClr val="tx1"/>
                </a:solidFill>
              </a:rPr>
              <a:t>: 24,000</a:t>
            </a:r>
          </a:p>
          <a:p>
            <a:r>
              <a:rPr lang="en-US" sz="2000" dirty="0">
                <a:solidFill>
                  <a:schemeClr val="tx1"/>
                </a:solidFill>
              </a:rPr>
              <a:t>PFC: $24,000/62 PFC = $387.096 -&gt; $388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Costo</a:t>
            </a:r>
            <a:r>
              <a:rPr lang="en-US" sz="2000" dirty="0">
                <a:solidFill>
                  <a:schemeClr val="tx1"/>
                </a:solidFill>
              </a:rPr>
              <a:t> del </a:t>
            </a:r>
            <a:r>
              <a:rPr lang="en-US" sz="2000" dirty="0" err="1">
                <a:solidFill>
                  <a:schemeClr val="tx1"/>
                </a:solidFill>
              </a:rPr>
              <a:t>proyecto</a:t>
            </a:r>
            <a:r>
              <a:rPr lang="en-US" sz="2000" dirty="0">
                <a:solidFill>
                  <a:schemeClr val="tx1"/>
                </a:solidFill>
              </a:rPr>
              <a:t>: 58 * $388 = 22,504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Gastos</a:t>
            </a:r>
            <a:r>
              <a:rPr lang="en-US" sz="2000" dirty="0">
                <a:solidFill>
                  <a:schemeClr val="tx1"/>
                </a:solidFill>
              </a:rPr>
              <a:t> de luz e internet de 500: 23,004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Ganancia</a:t>
            </a:r>
            <a:r>
              <a:rPr lang="en-US" sz="2000" dirty="0">
                <a:solidFill>
                  <a:schemeClr val="tx1"/>
                </a:solidFill>
              </a:rPr>
              <a:t> 15%: $3,450.6</a:t>
            </a:r>
          </a:p>
          <a:p>
            <a:r>
              <a:rPr lang="en-US" sz="2000" dirty="0">
                <a:solidFill>
                  <a:schemeClr val="tx1"/>
                </a:solidFill>
              </a:rPr>
              <a:t>IVA 16%: $3,680.64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Total: $30,135.24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FA53D13-70B9-03CF-964F-71ACF8B4F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mensuales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B1F23-8F00-5397-20B9-3D6AAE17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328210"/>
            <a:ext cx="5693664" cy="768096"/>
          </a:xfrm>
        </p:spPr>
        <p:txBody>
          <a:bodyPr/>
          <a:lstStyle/>
          <a:p>
            <a:r>
              <a:rPr lang="en-US" dirty="0"/>
              <a:t>Roles de </a:t>
            </a:r>
            <a:r>
              <a:rPr lang="en-US" dirty="0" err="1"/>
              <a:t>trabajo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30F041-C229-1C59-91BB-5D942F99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Ingeniero</a:t>
            </a:r>
            <a:r>
              <a:rPr lang="en-US" dirty="0"/>
              <a:t> de </a:t>
            </a:r>
            <a:r>
              <a:rPr lang="en-US" dirty="0" err="1"/>
              <a:t>requerimientos</a:t>
            </a:r>
            <a:endParaRPr lang="en-US" dirty="0"/>
          </a:p>
          <a:p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FrontEnd</a:t>
            </a:r>
            <a:endParaRPr lang="es-MX" dirty="0"/>
          </a:p>
          <a:p>
            <a:r>
              <a:rPr lang="es-MX" dirty="0"/>
              <a:t>Programador </a:t>
            </a:r>
            <a:r>
              <a:rPr lang="es-MX" dirty="0" err="1"/>
              <a:t>BackEnd</a:t>
            </a:r>
            <a:endParaRPr lang="es-MX" dirty="0"/>
          </a:p>
          <a:p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Owner</a:t>
            </a:r>
            <a:endParaRPr lang="es-MX" dirty="0"/>
          </a:p>
          <a:p>
            <a:r>
              <a:rPr lang="es-MX" dirty="0" err="1"/>
              <a:t>Tester</a:t>
            </a:r>
            <a:endParaRPr lang="es-MX" dirty="0"/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950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84" y="290883"/>
            <a:ext cx="6349559" cy="761540"/>
          </a:xfrm>
        </p:spPr>
        <p:txBody>
          <a:bodyPr/>
          <a:lstStyle/>
          <a:p>
            <a:r>
              <a:rPr lang="en-US" cap="none" dirty="0" err="1">
                <a:latin typeface="Candara" panose="020E0502030303020204" pitchFamily="34" charset="0"/>
              </a:rPr>
              <a:t>Tiempo-Costo</a:t>
            </a:r>
            <a:r>
              <a:rPr lang="en-US" cap="none" dirty="0">
                <a:latin typeface="Candara" panose="020E0502030303020204" pitchFamily="34" charset="0"/>
              </a:rPr>
              <a:t> de </a:t>
            </a:r>
            <a:r>
              <a:rPr lang="en-US" cap="none" dirty="0" err="1">
                <a:latin typeface="Candara" panose="020E0502030303020204" pitchFamily="34" charset="0"/>
              </a:rPr>
              <a:t>activdiades</a:t>
            </a:r>
            <a:br>
              <a:rPr lang="en-US" cap="none" dirty="0">
                <a:latin typeface="Candara" panose="020E0502030303020204" pitchFamily="34" charset="0"/>
              </a:rPr>
            </a:br>
            <a:r>
              <a:rPr lang="en-US" sz="2800" cap="none" dirty="0" err="1">
                <a:latin typeface="Candara" panose="020E0502030303020204" pitchFamily="34" charset="0"/>
              </a:rPr>
              <a:t>Diagrama</a:t>
            </a:r>
            <a:r>
              <a:rPr lang="en-US" sz="2800" cap="none" dirty="0">
                <a:latin typeface="Candara" panose="020E0502030303020204" pitchFamily="34" charset="0"/>
              </a:rPr>
              <a:t> de </a:t>
            </a:r>
            <a:r>
              <a:rPr lang="en-US" sz="2800" cap="none" dirty="0" err="1">
                <a:latin typeface="Candara" panose="020E0502030303020204" pitchFamily="34" charset="0"/>
              </a:rPr>
              <a:t>actividades</a:t>
            </a:r>
            <a:endParaRPr lang="en-US" cap="none" dirty="0">
              <a:latin typeface="Candara" panose="020E0502030303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FD960D9-6B04-BB3B-DA63-01E3CF334FC2}"/>
              </a:ext>
            </a:extLst>
          </p:cNvPr>
          <p:cNvSpPr/>
          <p:nvPr/>
        </p:nvSpPr>
        <p:spPr>
          <a:xfrm>
            <a:off x="3962664" y="2007232"/>
            <a:ext cx="1999536" cy="761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Requerimientos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16IR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F06209F-BD3F-8C69-2B1B-0C33A6E6BED1}"/>
              </a:ext>
            </a:extLst>
          </p:cNvPr>
          <p:cNvSpPr/>
          <p:nvPr/>
        </p:nvSpPr>
        <p:spPr>
          <a:xfrm>
            <a:off x="6332726" y="2007231"/>
            <a:ext cx="1828799" cy="761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Historias</a:t>
            </a:r>
            <a:r>
              <a:rPr lang="en-US" sz="1100" dirty="0">
                <a:solidFill>
                  <a:schemeClr val="tx1"/>
                </a:solidFill>
              </a:rPr>
              <a:t> de </a:t>
            </a:r>
            <a:r>
              <a:rPr lang="en-US" sz="1100" dirty="0" err="1">
                <a:solidFill>
                  <a:schemeClr val="tx1"/>
                </a:solidFill>
              </a:rPr>
              <a:t>usuario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16IR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C1EB1B3-CA04-CE7A-0408-5ED6C3C6D6A1}"/>
              </a:ext>
            </a:extLst>
          </p:cNvPr>
          <p:cNvSpPr/>
          <p:nvPr/>
        </p:nvSpPr>
        <p:spPr>
          <a:xfrm>
            <a:off x="8666261" y="2009087"/>
            <a:ext cx="1828799" cy="761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Maquetado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40IR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CA28E1F-3132-A700-184E-A86EA5C99366}"/>
              </a:ext>
            </a:extLst>
          </p:cNvPr>
          <p:cNvSpPr/>
          <p:nvPr/>
        </p:nvSpPr>
        <p:spPr>
          <a:xfrm>
            <a:off x="6757041" y="3518571"/>
            <a:ext cx="1828799" cy="761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Programación</a:t>
            </a:r>
            <a:r>
              <a:rPr lang="en-US" sz="1100" dirty="0">
                <a:solidFill>
                  <a:schemeClr val="tx1"/>
                </a:solidFill>
              </a:rPr>
              <a:t> Front-End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120PF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0A83DC9-50B9-F319-B8A1-F4E606958F41}"/>
              </a:ext>
            </a:extLst>
          </p:cNvPr>
          <p:cNvSpPr/>
          <p:nvPr/>
        </p:nvSpPr>
        <p:spPr>
          <a:xfrm>
            <a:off x="6752427" y="4647285"/>
            <a:ext cx="1828799" cy="761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Pruebas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caja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negra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40TE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4CBF775-6C37-6C42-A602-51E832C2E98B}"/>
              </a:ext>
            </a:extLst>
          </p:cNvPr>
          <p:cNvSpPr/>
          <p:nvPr/>
        </p:nvSpPr>
        <p:spPr>
          <a:xfrm>
            <a:off x="7880171" y="5805577"/>
            <a:ext cx="1828799" cy="761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Presentación</a:t>
            </a:r>
            <a:r>
              <a:rPr lang="en-US" sz="1100" dirty="0">
                <a:solidFill>
                  <a:schemeClr val="tx1"/>
                </a:solidFill>
              </a:rPr>
              <a:t> con </a:t>
            </a:r>
            <a:r>
              <a:rPr lang="en-US" sz="1100" dirty="0" err="1">
                <a:solidFill>
                  <a:schemeClr val="tx1"/>
                </a:solidFill>
              </a:rPr>
              <a:t>el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cliente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40PO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219CE0DF-0AA2-BAB2-4AB2-23CB081D1C1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5962200" y="2388001"/>
            <a:ext cx="370526" cy="1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FB8C96AD-EFA4-A6D2-5FF8-7D6E3B44286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161525" y="2388001"/>
            <a:ext cx="504736" cy="1856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532941E2-68CC-6FAD-32F6-880FBDCF467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52079" y="2189989"/>
            <a:ext cx="747944" cy="190922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B7BFA90A-9686-ACC2-94D5-21E7EB795E01}"/>
              </a:ext>
            </a:extLst>
          </p:cNvPr>
          <p:cNvCxnSpPr>
            <a:cxnSpLocks/>
            <a:stCxn id="14" idx="2"/>
            <a:endCxn id="37" idx="0"/>
          </p:cNvCxnSpPr>
          <p:nvPr/>
        </p:nvCxnSpPr>
        <p:spPr>
          <a:xfrm rot="16200000" flipH="1">
            <a:off x="9431843" y="2919445"/>
            <a:ext cx="747944" cy="45030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4CCB71E-71CA-DE55-A868-0F1F3CC6F4BA}"/>
              </a:ext>
            </a:extLst>
          </p:cNvPr>
          <p:cNvSpPr/>
          <p:nvPr/>
        </p:nvSpPr>
        <p:spPr>
          <a:xfrm>
            <a:off x="1505928" y="2007231"/>
            <a:ext cx="1999536" cy="761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Entrevista</a:t>
            </a:r>
            <a:r>
              <a:rPr lang="en-US" sz="1100" dirty="0">
                <a:solidFill>
                  <a:schemeClr val="tx1"/>
                </a:solidFill>
              </a:rPr>
              <a:t> con </a:t>
            </a:r>
            <a:r>
              <a:rPr lang="en-US" sz="1100" dirty="0" err="1">
                <a:solidFill>
                  <a:schemeClr val="tx1"/>
                </a:solidFill>
              </a:rPr>
              <a:t>el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cliente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8PO</a:t>
            </a: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9D9CA2C0-EF4D-C506-21FB-C5C7AB3DEE3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505464" y="2388001"/>
            <a:ext cx="457200" cy="1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7A5A0A75-FE46-2B31-2EF2-F2782F844097}"/>
              </a:ext>
            </a:extLst>
          </p:cNvPr>
          <p:cNvSpPr/>
          <p:nvPr/>
        </p:nvSpPr>
        <p:spPr>
          <a:xfrm>
            <a:off x="9116569" y="3518571"/>
            <a:ext cx="1828799" cy="761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Programación</a:t>
            </a:r>
            <a:r>
              <a:rPr lang="en-US" sz="1100" dirty="0">
                <a:solidFill>
                  <a:schemeClr val="tx1"/>
                </a:solidFill>
              </a:rPr>
              <a:t> Back-End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120PB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A3AF7809-12AF-8FF1-51E1-226217D3F62B}"/>
              </a:ext>
            </a:extLst>
          </p:cNvPr>
          <p:cNvSpPr/>
          <p:nvPr/>
        </p:nvSpPr>
        <p:spPr>
          <a:xfrm>
            <a:off x="9125534" y="4647285"/>
            <a:ext cx="1828799" cy="761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Pruebas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caja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blanca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40TE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E05A706D-8310-98E9-CA6E-65BAAB3D737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7485547" y="4461391"/>
            <a:ext cx="367174" cy="46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325C0637-BF8C-B2EF-C1BF-FA7E8BE07A5C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 rot="16200000" flipH="1">
            <a:off x="9851864" y="4459215"/>
            <a:ext cx="367174" cy="896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8BDEBD7B-8BBA-32DD-F4D5-FC98A83D858B}"/>
              </a:ext>
            </a:extLst>
          </p:cNvPr>
          <p:cNvCxnSpPr>
            <a:cxnSpLocks/>
            <a:stCxn id="16" idx="1"/>
            <a:endCxn id="15" idx="1"/>
          </p:cNvCxnSpPr>
          <p:nvPr/>
        </p:nvCxnSpPr>
        <p:spPr>
          <a:xfrm rot="10800000" flipH="1">
            <a:off x="6752427" y="3899341"/>
            <a:ext cx="4614" cy="1128714"/>
          </a:xfrm>
          <a:prstGeom prst="bentConnector3">
            <a:avLst>
              <a:gd name="adj1" fmla="val -4954486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2A818054-99E1-D763-B6AB-DE4969BF37A0}"/>
              </a:ext>
            </a:extLst>
          </p:cNvPr>
          <p:cNvCxnSpPr>
            <a:cxnSpLocks/>
            <a:stCxn id="42" idx="3"/>
            <a:endCxn id="37" idx="3"/>
          </p:cNvCxnSpPr>
          <p:nvPr/>
        </p:nvCxnSpPr>
        <p:spPr>
          <a:xfrm flipH="1" flipV="1">
            <a:off x="10945368" y="3899341"/>
            <a:ext cx="8965" cy="1128714"/>
          </a:xfrm>
          <a:prstGeom prst="bentConnector3">
            <a:avLst>
              <a:gd name="adj1" fmla="val -2549916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A8F897B4-F0D8-9533-33AD-3FBB53601461}"/>
              </a:ext>
            </a:extLst>
          </p:cNvPr>
          <p:cNvCxnSpPr>
            <a:cxnSpLocks/>
            <a:stCxn id="16" idx="2"/>
            <a:endCxn id="17" idx="1"/>
          </p:cNvCxnSpPr>
          <p:nvPr/>
        </p:nvCxnSpPr>
        <p:spPr>
          <a:xfrm rot="16200000" flipH="1">
            <a:off x="7384738" y="5690914"/>
            <a:ext cx="777522" cy="213344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BDD51855-C6E8-EC65-FCD1-FAD751C44AAF}"/>
              </a:ext>
            </a:extLst>
          </p:cNvPr>
          <p:cNvCxnSpPr>
            <a:cxnSpLocks/>
            <a:stCxn id="42" idx="2"/>
            <a:endCxn id="17" idx="3"/>
          </p:cNvCxnSpPr>
          <p:nvPr/>
        </p:nvCxnSpPr>
        <p:spPr>
          <a:xfrm rot="5400000">
            <a:off x="9485691" y="5632104"/>
            <a:ext cx="777522" cy="330964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8A4920D6-322D-AF71-A705-5DE458080493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H="1">
            <a:off x="7880171" y="2976283"/>
            <a:ext cx="1700490" cy="3210064"/>
          </a:xfrm>
          <a:prstGeom prst="bentConnector4">
            <a:avLst>
              <a:gd name="adj1" fmla="val -130478"/>
              <a:gd name="adj2" fmla="val 99218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7200"/>
            <a:ext cx="10671048" cy="768096"/>
          </a:xfrm>
        </p:spPr>
        <p:txBody>
          <a:bodyPr/>
          <a:lstStyle/>
          <a:p>
            <a:r>
              <a:rPr lang="en-US" altLang="zh-CN" sz="44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Tiempo-Costo</a:t>
            </a:r>
            <a:r>
              <a:rPr lang="en-US" altLang="zh-CN" sz="4400" cap="none" dirty="0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 de </a:t>
            </a:r>
            <a:r>
              <a:rPr lang="en-US" altLang="zh-CN" sz="44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actividades</a:t>
            </a:r>
            <a:br>
              <a:rPr lang="en-US" altLang="zh-CN" sz="4400" cap="none" dirty="0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</a:br>
            <a:r>
              <a:rPr lang="en-US" altLang="zh-CN" sz="44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Costo</a:t>
            </a:r>
            <a:r>
              <a:rPr lang="en-US" altLang="zh-CN" sz="4400" cap="none" dirty="0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 </a:t>
            </a:r>
            <a:r>
              <a:rPr lang="en-US" altLang="zh-CN" sz="44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por</a:t>
            </a:r>
            <a:r>
              <a:rPr lang="en-US" altLang="zh-CN" sz="4400" cap="none" dirty="0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 </a:t>
            </a:r>
            <a:r>
              <a:rPr lang="en-US" altLang="zh-CN" sz="4400" cap="none" dirty="0" err="1">
                <a:solidFill>
                  <a:schemeClr val="accent6"/>
                </a:solidFill>
                <a:latin typeface="Candara" panose="020E0502030303020204" pitchFamily="34" charset="0"/>
                <a:cs typeface="Arial Black" panose="020B0604020202020204" pitchFamily="34" charset="0"/>
              </a:rPr>
              <a:t>rol</a:t>
            </a:r>
            <a:endParaRPr lang="en-US" sz="4400" cap="none" dirty="0">
              <a:solidFill>
                <a:schemeClr val="accent6"/>
              </a:solidFill>
              <a:latin typeface="Candara" panose="020E0502030303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Tabla 8">
            <a:extLst>
              <a:ext uri="{FF2B5EF4-FFF2-40B4-BE49-F238E27FC236}">
                <a16:creationId xmlns:a16="http://schemas.microsoft.com/office/drawing/2014/main" id="{6D7E7D96-F68B-E682-2CA4-98A171B3095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2294140"/>
              </p:ext>
            </p:extLst>
          </p:nvPr>
        </p:nvGraphicFramePr>
        <p:xfrm>
          <a:off x="999615" y="1938528"/>
          <a:ext cx="10189722" cy="4753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064">
                  <a:extLst>
                    <a:ext uri="{9D8B030D-6E8A-4147-A177-3AD203B41FA5}">
                      <a16:colId xmlns:a16="http://schemas.microsoft.com/office/drawing/2014/main" val="863750821"/>
                    </a:ext>
                  </a:extLst>
                </a:gridCol>
                <a:gridCol w="976393">
                  <a:extLst>
                    <a:ext uri="{9D8B030D-6E8A-4147-A177-3AD203B41FA5}">
                      <a16:colId xmlns:a16="http://schemas.microsoft.com/office/drawing/2014/main" val="2478755843"/>
                    </a:ext>
                  </a:extLst>
                </a:gridCol>
                <a:gridCol w="1565329">
                  <a:extLst>
                    <a:ext uri="{9D8B030D-6E8A-4147-A177-3AD203B41FA5}">
                      <a16:colId xmlns:a16="http://schemas.microsoft.com/office/drawing/2014/main" val="3717045445"/>
                    </a:ext>
                  </a:extLst>
                </a:gridCol>
                <a:gridCol w="1518834">
                  <a:extLst>
                    <a:ext uri="{9D8B030D-6E8A-4147-A177-3AD203B41FA5}">
                      <a16:colId xmlns:a16="http://schemas.microsoft.com/office/drawing/2014/main" val="1491955545"/>
                    </a:ext>
                  </a:extLst>
                </a:gridCol>
                <a:gridCol w="1332854">
                  <a:extLst>
                    <a:ext uri="{9D8B030D-6E8A-4147-A177-3AD203B41FA5}">
                      <a16:colId xmlns:a16="http://schemas.microsoft.com/office/drawing/2014/main" val="223474322"/>
                    </a:ext>
                  </a:extLst>
                </a:gridCol>
                <a:gridCol w="2917248">
                  <a:extLst>
                    <a:ext uri="{9D8B030D-6E8A-4147-A177-3AD203B41FA5}">
                      <a16:colId xmlns:a16="http://schemas.microsoft.com/office/drawing/2014/main" val="464442583"/>
                    </a:ext>
                  </a:extLst>
                </a:gridCol>
              </a:tblGrid>
              <a:tr h="446181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Rol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Acrónimo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Pago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Pago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semana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Pago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mes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Pago real de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los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trabajadores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proyecto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41437"/>
                  </a:ext>
                </a:extLst>
              </a:tr>
              <a:tr h="803126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Ingeniero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requerimientos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$4,800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$2160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74065"/>
                  </a:ext>
                </a:extLst>
              </a:tr>
              <a:tr h="44618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$4,800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$1440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11870"/>
                  </a:ext>
                </a:extLst>
              </a:tr>
              <a:tr h="803126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Programador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$4,800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$3,600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01169"/>
                  </a:ext>
                </a:extLst>
              </a:tr>
              <a:tr h="803126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Programador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$4,800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$3,600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92611"/>
                  </a:ext>
                </a:extLst>
              </a:tr>
              <a:tr h="44618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$4,800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$2,400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138998"/>
                  </a:ext>
                </a:extLst>
              </a:tr>
              <a:tr h="446181">
                <a:tc gridSpan="4"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$24,000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$13,200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96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60A27-2820-D266-9B2C-E74A4C7D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328" y="176276"/>
            <a:ext cx="6766560" cy="768096"/>
          </a:xfrm>
        </p:spPr>
        <p:txBody>
          <a:bodyPr/>
          <a:lstStyle/>
          <a:p>
            <a:r>
              <a:rPr lang="en-US" sz="4000" cap="none" dirty="0" err="1">
                <a:latin typeface="Candara" panose="020E0502030303020204" pitchFamily="34" charset="0"/>
              </a:rPr>
              <a:t>Tiempo-Costo</a:t>
            </a:r>
            <a:r>
              <a:rPr lang="en-US" sz="4000" cap="none" dirty="0">
                <a:latin typeface="Candara" panose="020E0502030303020204" pitchFamily="34" charset="0"/>
              </a:rPr>
              <a:t> de </a:t>
            </a:r>
            <a:r>
              <a:rPr lang="en-US" sz="4000" cap="none" dirty="0" err="1">
                <a:latin typeface="Candara" panose="020E0502030303020204" pitchFamily="34" charset="0"/>
              </a:rPr>
              <a:t>activdiades</a:t>
            </a:r>
            <a:br>
              <a:rPr lang="en-US" sz="4000" cap="none" dirty="0">
                <a:latin typeface="Candara" panose="020E0502030303020204" pitchFamily="34" charset="0"/>
              </a:rPr>
            </a:br>
            <a:r>
              <a:rPr lang="en-US" sz="3200" cap="none" dirty="0" err="1">
                <a:latin typeface="Candara" panose="020E0502030303020204" pitchFamily="34" charset="0"/>
              </a:rPr>
              <a:t>Costo</a:t>
            </a:r>
            <a:r>
              <a:rPr lang="en-US" sz="3200" cap="none" dirty="0">
                <a:latin typeface="Candara" panose="020E0502030303020204" pitchFamily="34" charset="0"/>
              </a:rPr>
              <a:t> de </a:t>
            </a:r>
            <a:r>
              <a:rPr lang="en-US" sz="3200" cap="none" dirty="0" err="1">
                <a:latin typeface="Candara" panose="020E0502030303020204" pitchFamily="34" charset="0"/>
              </a:rPr>
              <a:t>actividades</a:t>
            </a:r>
            <a:endParaRPr lang="en-US" sz="4000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9C469916-156D-04BE-D2D6-A8EC98A3B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396806"/>
              </p:ext>
            </p:extLst>
          </p:nvPr>
        </p:nvGraphicFramePr>
        <p:xfrm>
          <a:off x="4021328" y="1673225"/>
          <a:ext cx="67675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756">
                  <a:extLst>
                    <a:ext uri="{9D8B030D-6E8A-4147-A177-3AD203B41FA5}">
                      <a16:colId xmlns:a16="http://schemas.microsoft.com/office/drawing/2014/main" val="3121790015"/>
                    </a:ext>
                  </a:extLst>
                </a:gridCol>
                <a:gridCol w="3383756">
                  <a:extLst>
                    <a:ext uri="{9D8B030D-6E8A-4147-A177-3AD203B41FA5}">
                      <a16:colId xmlns:a16="http://schemas.microsoft.com/office/drawing/2014/main" val="2820603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Actividad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Costo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40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Entrevista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con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cliente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3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Requerimientos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9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Historias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usuario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Maquetado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$1,200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93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Programación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FrontEnd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$3,600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7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Programación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BackEnd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$3,600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2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Pruebas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Caja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Negra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$1,200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26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Pruebas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Caja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$1,200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9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Presentación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con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cliente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$1,200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1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$13,200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891821"/>
                  </a:ext>
                </a:extLst>
              </a:tr>
            </a:tbl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135862-B5C4-8378-A44E-99343F2A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2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DDE7C-79D5-38E2-686A-47415796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E71A611D-1B1E-1E63-DFA3-F145AE0E0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0455966"/>
              </p:ext>
            </p:extLst>
          </p:nvPr>
        </p:nvGraphicFramePr>
        <p:xfrm>
          <a:off x="381000" y="1699149"/>
          <a:ext cx="11430000" cy="45687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7463201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9893357"/>
                    </a:ext>
                  </a:extLst>
                </a:gridCol>
                <a:gridCol w="451104">
                  <a:extLst>
                    <a:ext uri="{9D8B030D-6E8A-4147-A177-3AD203B41FA5}">
                      <a16:colId xmlns:a16="http://schemas.microsoft.com/office/drawing/2014/main" val="2098550898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302441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151167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172437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90777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110103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81666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259695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907039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80336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386078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66246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542916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79715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43031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009354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546464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586474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1635916"/>
                    </a:ext>
                  </a:extLst>
                </a:gridCol>
              </a:tblGrid>
              <a:tr h="443288">
                <a:tc>
                  <a:txBody>
                    <a:bodyPr/>
                    <a:lstStyle/>
                    <a:p>
                      <a:endParaRPr lang="es-MX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73581"/>
                  </a:ext>
                </a:extLst>
              </a:tr>
              <a:tr h="443288">
                <a:tc>
                  <a:txBody>
                    <a:bodyPr/>
                    <a:lstStyle/>
                    <a:p>
                      <a:r>
                        <a:rPr lang="es-MX" sz="1600" noProof="0" dirty="0"/>
                        <a:t>Entrevista con el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983659"/>
                  </a:ext>
                </a:extLst>
              </a:tr>
              <a:tr h="443288">
                <a:tc>
                  <a:txBody>
                    <a:bodyPr/>
                    <a:lstStyle/>
                    <a:p>
                      <a:r>
                        <a:rPr lang="es-MX" sz="1600" noProof="0" dirty="0"/>
                        <a:t>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763359"/>
                  </a:ext>
                </a:extLst>
              </a:tr>
              <a:tr h="443288">
                <a:tc>
                  <a:txBody>
                    <a:bodyPr/>
                    <a:lstStyle/>
                    <a:p>
                      <a:r>
                        <a:rPr lang="es-MX" sz="1600" noProof="0" dirty="0"/>
                        <a:t>Historias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62987"/>
                  </a:ext>
                </a:extLst>
              </a:tr>
              <a:tr h="443288">
                <a:tc>
                  <a:txBody>
                    <a:bodyPr/>
                    <a:lstStyle/>
                    <a:p>
                      <a:r>
                        <a:rPr lang="en-US" sz="1600" dirty="0" err="1"/>
                        <a:t>Maquetado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48786"/>
                  </a:ext>
                </a:extLst>
              </a:tr>
              <a:tr h="443288">
                <a:tc>
                  <a:txBody>
                    <a:bodyPr/>
                    <a:lstStyle/>
                    <a:p>
                      <a:r>
                        <a:rPr lang="en-US" sz="1600" dirty="0" err="1"/>
                        <a:t>Programación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FrontEnd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3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3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3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3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3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75925"/>
                  </a:ext>
                </a:extLst>
              </a:tr>
              <a:tr h="443288">
                <a:tc>
                  <a:txBody>
                    <a:bodyPr/>
                    <a:lstStyle/>
                    <a:p>
                      <a:r>
                        <a:rPr lang="es-MX" sz="1600" dirty="0"/>
                        <a:t>Programación Back-</a:t>
                      </a:r>
                      <a:r>
                        <a:rPr lang="es-MX" sz="1600" dirty="0" err="1"/>
                        <a:t>End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50915"/>
                  </a:ext>
                </a:extLst>
              </a:tr>
              <a:tr h="443288">
                <a:tc>
                  <a:txBody>
                    <a:bodyPr/>
                    <a:lstStyle/>
                    <a:p>
                      <a:r>
                        <a:rPr lang="en-US" sz="1600" dirty="0" err="1"/>
                        <a:t>Pruebas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Caja</a:t>
                      </a:r>
                      <a:r>
                        <a:rPr lang="en-US" sz="1600" dirty="0"/>
                        <a:t> Negra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3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3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3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3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3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73489"/>
                  </a:ext>
                </a:extLst>
              </a:tr>
              <a:tr h="443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Pruebas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Caja</a:t>
                      </a:r>
                      <a:r>
                        <a:rPr lang="en-US" sz="1600" dirty="0"/>
                        <a:t> Blanca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01335"/>
                  </a:ext>
                </a:extLst>
              </a:tr>
              <a:tr h="443288">
                <a:tc>
                  <a:txBody>
                    <a:bodyPr/>
                    <a:lstStyle/>
                    <a:p>
                      <a:r>
                        <a:rPr lang="en-US" sz="1600" dirty="0" err="1"/>
                        <a:t>Presentación</a:t>
                      </a:r>
                      <a:r>
                        <a:rPr lang="en-US" sz="1600" dirty="0"/>
                        <a:t> con </a:t>
                      </a:r>
                      <a:r>
                        <a:rPr lang="en-US" sz="1600" dirty="0" err="1"/>
                        <a:t>el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cliente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5608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3A793FB-6E59-F580-19B2-680B2FB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290883"/>
            <a:ext cx="10789919" cy="761540"/>
          </a:xfrm>
        </p:spPr>
        <p:txBody>
          <a:bodyPr/>
          <a:lstStyle/>
          <a:p>
            <a:r>
              <a:rPr lang="en-US" cap="none" dirty="0" err="1">
                <a:latin typeface="Candara" panose="020E0502030303020204" pitchFamily="34" charset="0"/>
              </a:rPr>
              <a:t>Tiempo-Costo</a:t>
            </a:r>
            <a:r>
              <a:rPr lang="en-US" cap="none" dirty="0">
                <a:latin typeface="Candara" panose="020E0502030303020204" pitchFamily="34" charset="0"/>
              </a:rPr>
              <a:t> de </a:t>
            </a:r>
            <a:r>
              <a:rPr lang="en-US" cap="none" dirty="0" err="1">
                <a:latin typeface="Candara" panose="020E0502030303020204" pitchFamily="34" charset="0"/>
              </a:rPr>
              <a:t>activdiades</a:t>
            </a:r>
            <a:br>
              <a:rPr lang="en-US" cap="none" dirty="0">
                <a:latin typeface="Candara" panose="020E0502030303020204" pitchFamily="34" charset="0"/>
              </a:rPr>
            </a:br>
            <a:r>
              <a:rPr lang="en-US" sz="2800" cap="none" dirty="0" err="1">
                <a:latin typeface="Candara" panose="020E0502030303020204" pitchFamily="34" charset="0"/>
              </a:rPr>
              <a:t>Calendario</a:t>
            </a:r>
            <a:r>
              <a:rPr lang="en-US" sz="2800" cap="none" dirty="0">
                <a:latin typeface="Candara" panose="020E0502030303020204" pitchFamily="34" charset="0"/>
              </a:rPr>
              <a:t> de </a:t>
            </a:r>
            <a:r>
              <a:rPr lang="en-US" sz="2800" cap="none" dirty="0" err="1">
                <a:latin typeface="Candara" panose="020E0502030303020204" pitchFamily="34" charset="0"/>
              </a:rPr>
              <a:t>actividades</a:t>
            </a:r>
            <a:endParaRPr lang="en-US" cap="none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6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E11F5-23DC-0E7C-B4DB-7E43FE1C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Presupuesto</a:t>
            </a:r>
            <a:r>
              <a:rPr lang="en-US" dirty="0"/>
              <a:t> PFC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68338-B5C2-41D6-2F9E-9787BFD6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mensuales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Nómina</a:t>
            </a:r>
            <a:r>
              <a:rPr lang="en-US" dirty="0"/>
              <a:t>: $24,000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tienda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: $13,200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Cantidad</a:t>
            </a:r>
            <a:r>
              <a:rPr lang="en-US" dirty="0"/>
              <a:t> de tiendas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para </a:t>
            </a:r>
            <a:r>
              <a:rPr lang="en-US" dirty="0" err="1"/>
              <a:t>cubrir</a:t>
            </a:r>
            <a:r>
              <a:rPr lang="en-US" dirty="0"/>
              <a:t> la </a:t>
            </a:r>
            <a:r>
              <a:rPr lang="en-US" dirty="0" err="1"/>
              <a:t>nomina</a:t>
            </a:r>
            <a:r>
              <a:rPr lang="en-US" dirty="0"/>
              <a:t>: 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6328B0-5C8B-2D6B-7F3F-39D7ED86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FB666C-D038-882F-FB25-9E3CBADC63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1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0D894-E9A4-5886-688E-DD7454B9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Requerimientos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AA35CB-7F5A-625D-19BE-6FA82EC640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8321B9-5308-BCD3-8F3A-048D75CED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4FD093-C2E1-3DB1-7F76-FC7D9049C2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68968" y="1984248"/>
            <a:ext cx="768096" cy="1627632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02686-BC42-6C21-713A-1009141F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4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EE38D-EE3F-818D-C94D-83AD7A29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359" y="457200"/>
            <a:ext cx="5693664" cy="768096"/>
          </a:xfrm>
        </p:spPr>
        <p:txBody>
          <a:bodyPr/>
          <a:lstStyle/>
          <a:p>
            <a:pPr algn="l"/>
            <a:r>
              <a:rPr lang="es-MX" sz="2800" dirty="0"/>
              <a:t>Requisitos</a:t>
            </a:r>
            <a:br>
              <a:rPr lang="es-MX" sz="2800" dirty="0"/>
            </a:br>
            <a:r>
              <a:rPr lang="es-MX" sz="2800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0910EB-1F0F-D468-CF5D-393288C1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359" y="1233476"/>
            <a:ext cx="5693664" cy="5013319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Vista home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ista de contacto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Búsqueda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ista nosotros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ista carrito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sta pasarela de pago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ista categorías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ista términos y condiciones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ista perfil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ista inicio de sesión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ista registro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ista producto individual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ista de rastreo de envío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B00537-4E6F-638D-7E2F-3CD70B7E904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2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{D8C7AA32-4CC6-45D0-A3D5-2FB5F7E76A6C}tf78438558_win32</Template>
  <TotalTime>971</TotalTime>
  <Words>981</Words>
  <Application>Microsoft Office PowerPoint</Application>
  <PresentationFormat>Panorámica</PresentationFormat>
  <Paragraphs>253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Candara</vt:lpstr>
      <vt:lpstr>Sabon Next LT</vt:lpstr>
      <vt:lpstr>Tw Cen MT</vt:lpstr>
      <vt:lpstr>Tema de Office</vt:lpstr>
      <vt:lpstr>Presupuesto tienda en linea </vt:lpstr>
      <vt:lpstr>Roles de trabajo</vt:lpstr>
      <vt:lpstr>Tiempo-Costo de activdiades Diagrama de actividades</vt:lpstr>
      <vt:lpstr>Tiempo-Costo de actividades Costo por rol</vt:lpstr>
      <vt:lpstr>Tiempo-Costo de activdiades Costo de actividades</vt:lpstr>
      <vt:lpstr>Tiempo-Costo de activdiades Calendario de actividades</vt:lpstr>
      <vt:lpstr>Presupuesto PFC</vt:lpstr>
      <vt:lpstr>Requerimientos</vt:lpstr>
      <vt:lpstr>Requisitos  </vt:lpstr>
      <vt:lpstr>Puntos de función</vt:lpstr>
      <vt:lpstr>Puntos de fusión</vt:lpstr>
      <vt:lpstr>Puntos de fusión</vt:lpstr>
      <vt:lpstr>58 puntos de fusión</vt:lpstr>
      <vt:lpstr>Tiempo-Costo de actividades Costo de la página</vt:lpstr>
      <vt:lpstr>Presupuesto PFC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Presupuesto tienda en linea </dc:title>
  <dc:subject/>
  <dc:creator>Marisol Solis</dc:creator>
  <cp:lastModifiedBy>Marisol Solis</cp:lastModifiedBy>
  <cp:revision>5</cp:revision>
  <dcterms:created xsi:type="dcterms:W3CDTF">2023-03-16T17:20:14Z</dcterms:created>
  <dcterms:modified xsi:type="dcterms:W3CDTF">2023-03-19T01:56:39Z</dcterms:modified>
</cp:coreProperties>
</file>