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di Cruz" initials="VC" lastIdx="1" clrIdx="0">
    <p:extLst>
      <p:ext uri="{19B8F6BF-5375-455C-9EA6-DF929625EA0E}">
        <p15:presenceInfo xmlns:p15="http://schemas.microsoft.com/office/powerpoint/2012/main" userId="2b8ddadf8105ac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74D"/>
    <a:srgbClr val="F5EBE9"/>
    <a:srgbClr val="EAD4D0"/>
    <a:srgbClr val="FF0000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9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80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6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09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35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35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3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13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59355D-BDD4-4973-A4EA-F4AEEFC4566B}" type="datetimeFigureOut">
              <a:rPr lang="es-MX" smtClean="0"/>
              <a:t>26/02/2023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4D39-99E1-B453-A17B-64413EBEC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Puntos de fusion – Landing page 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58874-9E33-24D5-0F74-389D1496E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203433 Enrique Verdi Cruz</a:t>
            </a:r>
          </a:p>
          <a:p>
            <a:r>
              <a:rPr lang="en-US" dirty="0"/>
              <a:t>203411 Marisol Solís Lopez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139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27074-FC96-2F8C-BA04-043E09D0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pRESUPUESTO</a:t>
            </a:r>
            <a:endParaRPr lang="es-MX" dirty="0"/>
          </a:p>
        </p:txBody>
      </p:sp>
      <p:graphicFrame>
        <p:nvGraphicFramePr>
          <p:cNvPr id="4" name="Tabla 7">
            <a:extLst>
              <a:ext uri="{FF2B5EF4-FFF2-40B4-BE49-F238E27FC236}">
                <a16:creationId xmlns:a16="http://schemas.microsoft.com/office/drawing/2014/main" id="{DCF6702F-09A2-775F-291C-AB757CA37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19580"/>
              </p:ext>
            </p:extLst>
          </p:nvPr>
        </p:nvGraphicFramePr>
        <p:xfrm>
          <a:off x="1559078" y="2005351"/>
          <a:ext cx="6801445" cy="4199700"/>
        </p:xfrm>
        <a:graphic>
          <a:graphicData uri="http://schemas.openxmlformats.org/drawingml/2006/table">
            <a:tbl>
              <a:tblPr firstRow="1" lastRow="1" lastCol="1" bandRow="1">
                <a:tableStyleId>{37CE84F3-28C3-443E-9E96-99CF82512B78}</a:tableStyleId>
              </a:tblPr>
              <a:tblGrid>
                <a:gridCol w="1539673">
                  <a:extLst>
                    <a:ext uri="{9D8B030D-6E8A-4147-A177-3AD203B41FA5}">
                      <a16:colId xmlns:a16="http://schemas.microsoft.com/office/drawing/2014/main" val="1886700380"/>
                    </a:ext>
                  </a:extLst>
                </a:gridCol>
                <a:gridCol w="1218774">
                  <a:extLst>
                    <a:ext uri="{9D8B030D-6E8A-4147-A177-3AD203B41FA5}">
                      <a16:colId xmlns:a16="http://schemas.microsoft.com/office/drawing/2014/main" val="132993793"/>
                    </a:ext>
                  </a:extLst>
                </a:gridCol>
                <a:gridCol w="1580458">
                  <a:extLst>
                    <a:ext uri="{9D8B030D-6E8A-4147-A177-3AD203B41FA5}">
                      <a16:colId xmlns:a16="http://schemas.microsoft.com/office/drawing/2014/main" val="2408715191"/>
                    </a:ext>
                  </a:extLst>
                </a:gridCol>
                <a:gridCol w="1231270">
                  <a:extLst>
                    <a:ext uri="{9D8B030D-6E8A-4147-A177-3AD203B41FA5}">
                      <a16:colId xmlns:a16="http://schemas.microsoft.com/office/drawing/2014/main" val="1407477754"/>
                    </a:ext>
                  </a:extLst>
                </a:gridCol>
                <a:gridCol w="1231270">
                  <a:extLst>
                    <a:ext uri="{9D8B030D-6E8A-4147-A177-3AD203B41FA5}">
                      <a16:colId xmlns:a16="http://schemas.microsoft.com/office/drawing/2014/main" val="4463151"/>
                    </a:ext>
                  </a:extLst>
                </a:gridCol>
              </a:tblGrid>
              <a:tr h="746320"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Rol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Acrónimo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Pago por hora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Pago semanal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Pago mensual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076292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Ingeniero en Requerimientos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SM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$30 x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hr</a:t>
                      </a:r>
                      <a:endParaRPr lang="es-E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4800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87403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Product Owner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PO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$30 x </a:t>
                      </a:r>
                      <a:r>
                        <a:rPr lang="es-MX" sz="1600" dirty="0" err="1">
                          <a:solidFill>
                            <a:schemeClr val="bg1"/>
                          </a:solidFill>
                          <a:effectLst/>
                        </a:rPr>
                        <a:t>hr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1200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4800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8480482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Programador </a:t>
                      </a:r>
                      <a:r>
                        <a:rPr lang="es-MX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FrontEnd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PF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$30 x </a:t>
                      </a:r>
                      <a:r>
                        <a:rPr lang="es-MX" sz="1600" dirty="0" err="1">
                          <a:solidFill>
                            <a:schemeClr val="bg1"/>
                          </a:solidFill>
                          <a:effectLst/>
                        </a:rPr>
                        <a:t>hr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1200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4800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178466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Programador </a:t>
                      </a:r>
                      <a:r>
                        <a:rPr lang="es-MX" sz="1600" dirty="0" err="1">
                          <a:solidFill>
                            <a:schemeClr val="bg1"/>
                          </a:solidFill>
                          <a:effectLst/>
                        </a:rPr>
                        <a:t>BackEnd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$30 x </a:t>
                      </a:r>
                      <a:r>
                        <a:rPr lang="es-MX" sz="1600" dirty="0" err="1">
                          <a:solidFill>
                            <a:schemeClr val="bg1"/>
                          </a:solidFill>
                          <a:effectLst/>
                        </a:rPr>
                        <a:t>hr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1200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4800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3323009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Tester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TE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$30 x </a:t>
                      </a:r>
                      <a:r>
                        <a:rPr lang="es-MX" sz="1600" dirty="0" err="1">
                          <a:solidFill>
                            <a:schemeClr val="bg1"/>
                          </a:solidFill>
                          <a:effectLst/>
                        </a:rPr>
                        <a:t>hr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4800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766581"/>
                  </a:ext>
                </a:extLst>
              </a:tr>
              <a:tr h="566470">
                <a:tc gridSpan="4"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Total: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24,000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4059837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4E18E667-C894-967A-5EDB-8AE15FF85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771244"/>
              </p:ext>
            </p:extLst>
          </p:nvPr>
        </p:nvGraphicFramePr>
        <p:xfrm>
          <a:off x="8775051" y="2005351"/>
          <a:ext cx="2046561" cy="4199700"/>
        </p:xfrm>
        <a:graphic>
          <a:graphicData uri="http://schemas.openxmlformats.org/drawingml/2006/table">
            <a:tbl>
              <a:tblPr firstRow="1" lastRow="1" lastCol="1" bandRow="1">
                <a:tableStyleId>{37CE84F3-28C3-443E-9E96-99CF82512B78}</a:tableStyleId>
              </a:tblPr>
              <a:tblGrid>
                <a:gridCol w="2046561">
                  <a:extLst>
                    <a:ext uri="{9D8B030D-6E8A-4147-A177-3AD203B41FA5}">
                      <a16:colId xmlns:a16="http://schemas.microsoft.com/office/drawing/2014/main" val="4463151"/>
                    </a:ext>
                  </a:extLst>
                </a:gridCol>
              </a:tblGrid>
              <a:tr h="746320"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Pago real de los trabajadores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076292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1920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87403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120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8480482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2160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178466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2640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3323009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960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766581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7800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405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5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F8A03-39E9-7E14-DDB5-186EF6BC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57A5A-80F1-7C34-5ACB-757900E7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 Datos empresariales</a:t>
            </a:r>
          </a:p>
          <a:p>
            <a:r>
              <a:rPr lang="es-MX" dirty="0"/>
              <a:t>Página Home </a:t>
            </a:r>
          </a:p>
          <a:p>
            <a:r>
              <a:rPr lang="es-MX" dirty="0"/>
              <a:t>Página categorías</a:t>
            </a:r>
          </a:p>
          <a:p>
            <a:r>
              <a:rPr lang="es-MX" dirty="0"/>
              <a:t>Página Pasarela de pago</a:t>
            </a:r>
          </a:p>
          <a:p>
            <a:r>
              <a:rPr lang="es-MX" dirty="0"/>
              <a:t>Página Carrito </a:t>
            </a:r>
          </a:p>
          <a:p>
            <a:r>
              <a:rPr lang="es-MX" dirty="0"/>
              <a:t>Página producto individual</a:t>
            </a:r>
          </a:p>
          <a:p>
            <a:r>
              <a:rPr lang="es-MX" dirty="0"/>
              <a:t>Buscador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074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6113C-432B-E418-1DF5-C1F3796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–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empresariales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F883B-9839-A181-198B-06D9E540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</a:t>
            </a:r>
            <a:r>
              <a:rPr lang="es-MX" b="1" dirty="0" err="1"/>
              <a:t>atos</a:t>
            </a:r>
            <a:r>
              <a:rPr lang="es-MX" b="1" dirty="0"/>
              <a:t> empresariales: </a:t>
            </a:r>
            <a:r>
              <a:rPr lang="es-MX" dirty="0"/>
              <a:t>Se debe de tener en una página todos los datos acerca de la empresa</a:t>
            </a:r>
          </a:p>
          <a:p>
            <a:r>
              <a:rPr lang="es-MX" b="1" dirty="0"/>
              <a:t>Redes sociales: </a:t>
            </a:r>
            <a:r>
              <a:rPr lang="es-MX" dirty="0"/>
              <a:t>Se debe de tener un apartado donde se encuentren todos los links de redes sociales de la empresa </a:t>
            </a:r>
          </a:p>
          <a:p>
            <a:r>
              <a:rPr lang="es-MX" b="1" dirty="0"/>
              <a:t>Términos y condiciones: </a:t>
            </a:r>
            <a:r>
              <a:rPr lang="es-MX" dirty="0"/>
              <a:t>Se debe tener un apartado donde se permita leer todos los términos y condiciones </a:t>
            </a:r>
          </a:p>
          <a:p>
            <a:r>
              <a:rPr lang="es-MX" b="1" dirty="0"/>
              <a:t>Datos del producto: </a:t>
            </a:r>
            <a:r>
              <a:rPr lang="es-MX" dirty="0"/>
              <a:t>Se debe de tener una sección haciendo referencia a los datos del producto, precio y detalles.</a:t>
            </a:r>
          </a:p>
          <a:p>
            <a:r>
              <a:rPr lang="es-MX" b="1" dirty="0"/>
              <a:t>Política de privacidad: </a:t>
            </a:r>
            <a:r>
              <a:rPr lang="es-MX" dirty="0"/>
              <a:t>Se debe de tener un apartado donde se explique la política de privacidad de la empresa</a:t>
            </a:r>
          </a:p>
          <a:p>
            <a:r>
              <a:rPr lang="es-MX" b="1" dirty="0"/>
              <a:t>5 PFC</a:t>
            </a:r>
          </a:p>
        </p:txBody>
      </p:sp>
    </p:spTree>
    <p:extLst>
      <p:ext uri="{BB962C8B-B14F-4D97-AF65-F5344CB8AC3E}">
        <p14:creationId xmlns:p14="http://schemas.microsoft.com/office/powerpoint/2010/main" val="419325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04ACC-6D1E-405D-4098-B6E43CEE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– </a:t>
            </a:r>
            <a:r>
              <a:rPr lang="en-US" dirty="0" err="1"/>
              <a:t>Página</a:t>
            </a:r>
            <a:r>
              <a:rPr lang="en-US" dirty="0"/>
              <a:t> home 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9A94A-637E-905E-AC2A-D265A604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Página</a:t>
            </a:r>
            <a:r>
              <a:rPr lang="en-US" dirty="0"/>
              <a:t> Home (Salida): Se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home que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a las personas,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mostrar</a:t>
            </a:r>
            <a:r>
              <a:rPr lang="en-US" dirty="0"/>
              <a:t> las </a:t>
            </a:r>
            <a:r>
              <a:rPr lang="en-US" dirty="0" err="1"/>
              <a:t>fotografías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a vender </a:t>
            </a:r>
            <a:r>
              <a:rPr lang="en-US" dirty="0" err="1"/>
              <a:t>además</a:t>
            </a:r>
            <a:r>
              <a:rPr lang="en-US" dirty="0"/>
              <a:t> de un navbar para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permitirá</a:t>
            </a:r>
            <a:r>
              <a:rPr lang="en-US" dirty="0"/>
              <a:t> las </a:t>
            </a:r>
            <a:r>
              <a:rPr lang="en-US" dirty="0" err="1"/>
              <a:t>redirecciones</a:t>
            </a:r>
            <a:r>
              <a:rPr lang="en-US" dirty="0"/>
              <a:t> para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se </a:t>
            </a:r>
            <a:r>
              <a:rPr lang="en-US" dirty="0" err="1"/>
              <a:t>pueda</a:t>
            </a:r>
            <a:r>
              <a:rPr lang="en-US" dirty="0"/>
              <a:t> mover a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.</a:t>
            </a:r>
          </a:p>
          <a:p>
            <a:r>
              <a:rPr lang="en-US" dirty="0"/>
              <a:t>1PFC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058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04ACC-6D1E-405D-4098-B6E43CEE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– </a:t>
            </a:r>
            <a:r>
              <a:rPr lang="en-US" dirty="0" err="1"/>
              <a:t>pasarela</a:t>
            </a:r>
            <a:r>
              <a:rPr lang="en-US" dirty="0"/>
              <a:t> de </a:t>
            </a:r>
            <a:r>
              <a:rPr lang="en-US" dirty="0" err="1"/>
              <a:t>pago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9A94A-637E-905E-AC2A-D265A604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Pasarela</a:t>
            </a:r>
            <a:r>
              <a:rPr lang="en-US" dirty="0"/>
              <a:t> </a:t>
            </a:r>
            <a:r>
              <a:rPr lang="en-US" dirty="0" err="1"/>
              <a:t>pago</a:t>
            </a:r>
            <a:r>
              <a:rPr lang="en-US" dirty="0"/>
              <a:t> (Entrada): Se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visualizar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clicks, la </a:t>
            </a:r>
            <a:r>
              <a:rPr lang="en-US" dirty="0" err="1"/>
              <a:t>demostración</a:t>
            </a:r>
            <a:r>
              <a:rPr lang="en-US" dirty="0"/>
              <a:t> (no </a:t>
            </a:r>
            <a:r>
              <a:rPr lang="en-US" dirty="0" err="1"/>
              <a:t>funcional</a:t>
            </a:r>
            <a:r>
              <a:rPr lang="en-US" dirty="0"/>
              <a:t>) de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ve</a:t>
            </a:r>
            <a:r>
              <a:rPr lang="en-US" dirty="0"/>
              <a:t> la </a:t>
            </a:r>
            <a:r>
              <a:rPr lang="en-US" dirty="0" err="1"/>
              <a:t>pasarela</a:t>
            </a:r>
            <a:r>
              <a:rPr lang="en-US" dirty="0"/>
              <a:t> de </a:t>
            </a:r>
            <a:r>
              <a:rPr lang="en-US" dirty="0" err="1"/>
              <a:t>pago</a:t>
            </a:r>
            <a:endParaRPr lang="en-US" dirty="0"/>
          </a:p>
          <a:p>
            <a:r>
              <a:rPr lang="en-US" dirty="0" err="1"/>
              <a:t>Pasarela</a:t>
            </a:r>
            <a:r>
              <a:rPr lang="en-US" dirty="0"/>
              <a:t> de </a:t>
            </a:r>
            <a:r>
              <a:rPr lang="en-US" dirty="0" err="1"/>
              <a:t>pago</a:t>
            </a:r>
            <a:r>
              <a:rPr lang="en-US" dirty="0"/>
              <a:t> (</a:t>
            </a:r>
            <a:r>
              <a:rPr lang="en-US" dirty="0" err="1"/>
              <a:t>salida</a:t>
            </a:r>
            <a:r>
              <a:rPr lang="en-US" dirty="0"/>
              <a:t>): Se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detalles</a:t>
            </a:r>
            <a:r>
              <a:rPr lang="en-US" dirty="0"/>
              <a:t> del la </a:t>
            </a:r>
            <a:r>
              <a:rPr lang="en-US" dirty="0" err="1"/>
              <a:t>pasarela</a:t>
            </a:r>
            <a:endParaRPr lang="en-US" dirty="0"/>
          </a:p>
          <a:p>
            <a:r>
              <a:rPr lang="en-US" dirty="0"/>
              <a:t>2PFC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200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04ACC-6D1E-405D-4098-B6E43CEE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–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categorías</a:t>
            </a:r>
            <a:r>
              <a:rPr lang="en-US" dirty="0"/>
              <a:t> 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9A94A-637E-905E-AC2A-D265A604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Página genérica por categoría (Entrada): La </a:t>
            </a:r>
            <a:r>
              <a:rPr lang="es-MX" dirty="0" err="1"/>
              <a:t>clasifición</a:t>
            </a:r>
            <a:r>
              <a:rPr lang="es-MX" dirty="0"/>
              <a:t> de los productos debe de funcionar correctamente usando las herramientas de clasificación</a:t>
            </a:r>
          </a:p>
          <a:p>
            <a:r>
              <a:rPr lang="es-MX" dirty="0"/>
              <a:t>Página genérica por categoría (Salida): Se deben de mostrar los productos de manera correcta</a:t>
            </a:r>
          </a:p>
          <a:p>
            <a:r>
              <a:rPr lang="es-MX" dirty="0"/>
              <a:t>2PFC 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26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04ACC-6D1E-405D-4098-B6E43CEE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– </a:t>
            </a:r>
            <a:r>
              <a:rPr lang="en-US" dirty="0" err="1"/>
              <a:t>carrito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9A94A-637E-905E-AC2A-D265A604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Carrito (Entrada): Se debe de mostrar el aumento de los productos en el carrito</a:t>
            </a:r>
          </a:p>
          <a:p>
            <a:pPr marL="0" indent="0">
              <a:buNone/>
            </a:pPr>
            <a:r>
              <a:rPr lang="es-MX" dirty="0"/>
              <a:t>Carrito (Salida): Se debe de mostrar la página del carrito  </a:t>
            </a:r>
          </a:p>
          <a:p>
            <a:pPr marL="0" indent="0">
              <a:buNone/>
            </a:pPr>
            <a:r>
              <a:rPr lang="es-MX" dirty="0"/>
              <a:t>2PFC 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145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04ACC-6D1E-405D-4098-B6E43CEE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Requerimientos</a:t>
            </a:r>
            <a:r>
              <a:rPr lang="en-US" dirty="0"/>
              <a:t> – </a:t>
            </a:r>
            <a:r>
              <a:rPr lang="es-MX" dirty="0"/>
              <a:t>Página producto individual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9A94A-637E-905E-AC2A-D265A604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Página genérica por Producto (Entrada): Algunas cosas funcionales como lo podrían ser el un aumento del producto en cuestión.</a:t>
            </a:r>
          </a:p>
          <a:p>
            <a:r>
              <a:rPr lang="es-MX" dirty="0"/>
              <a:t>Página genérica por Producto (Salida): Se debe de presentar el producto junto con todos los detalles de este.</a:t>
            </a:r>
          </a:p>
          <a:p>
            <a:r>
              <a:rPr lang="es-MX" dirty="0"/>
              <a:t>2PFC 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403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A01C2-B9C1-291E-8AF1-42C2496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punto de </a:t>
            </a:r>
            <a:r>
              <a:rPr lang="en-US" dirty="0" err="1"/>
              <a:t>función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F1843-0604-64B5-F38F-98D994F0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1" cy="4023360"/>
          </a:xfrm>
        </p:spPr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base al </a:t>
            </a:r>
            <a:r>
              <a:rPr lang="en-US" dirty="0" err="1"/>
              <a:t>costo</a:t>
            </a:r>
            <a:r>
              <a:rPr lang="en-US" dirty="0"/>
              <a:t> total </a:t>
            </a:r>
            <a:r>
              <a:rPr lang="en-US" dirty="0" err="1"/>
              <a:t>mensual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 que se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24,000 / 56:</a:t>
            </a:r>
          </a:p>
          <a:p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PFC: 428.5714285714286</a:t>
            </a:r>
          </a:p>
          <a:p>
            <a:r>
              <a:rPr lang="es-MX" dirty="0"/>
              <a:t>Tomando en cuenta 6 páginas (14 PFC): 6,000</a:t>
            </a:r>
          </a:p>
          <a:p>
            <a:r>
              <a:rPr lang="es-MX" dirty="0"/>
              <a:t>Tomando una ganancia del 15% = 900</a:t>
            </a:r>
          </a:p>
          <a:p>
            <a:r>
              <a:rPr lang="es-MX" dirty="0"/>
              <a:t>Unos impuestos del 16% = 960   </a:t>
            </a:r>
          </a:p>
          <a:p>
            <a:r>
              <a:rPr lang="es-MX" dirty="0"/>
              <a:t>El total del coste del proyecto es de = $ 7,860.00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300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8A2BE-CF58-CAC7-D478-F82B5594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Cronograma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73D23A1-75C3-9031-0A23-8DFEFEE59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3997"/>
              </p:ext>
            </p:extLst>
          </p:nvPr>
        </p:nvGraphicFramePr>
        <p:xfrm>
          <a:off x="1219495" y="1684745"/>
          <a:ext cx="5183500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592">
                  <a:extLst>
                    <a:ext uri="{9D8B030D-6E8A-4147-A177-3AD203B41FA5}">
                      <a16:colId xmlns:a16="http://schemas.microsoft.com/office/drawing/2014/main" val="3746320106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09893357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098550898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030244188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4215116780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917243750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408097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/>
                        <a:t>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763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noProof="0" dirty="0"/>
                        <a:t>Historias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6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Maquetado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4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Backend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1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FrontEnd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75925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r>
                        <a:rPr lang="en-US" dirty="0" err="1"/>
                        <a:t>Configuración</a:t>
                      </a:r>
                      <a:r>
                        <a:rPr lang="en-US" dirty="0"/>
                        <a:t> de la 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2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Pruebas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Caja</a:t>
                      </a:r>
                      <a:r>
                        <a:rPr lang="en-US" dirty="0"/>
                        <a:t> Blanca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72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Pruebas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Caja</a:t>
                      </a:r>
                      <a:r>
                        <a:rPr lang="en-US" dirty="0"/>
                        <a:t> Negra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7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Presentación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56083"/>
                  </a:ext>
                </a:extLst>
              </a:tr>
            </a:tbl>
          </a:graphicData>
        </a:graphic>
      </p:graphicFrame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FB37B6A1-88B7-DC93-9726-93105A4A3DFD}"/>
              </a:ext>
            </a:extLst>
          </p:cNvPr>
          <p:cNvCxnSpPr>
            <a:cxnSpLocks/>
          </p:cNvCxnSpPr>
          <p:nvPr/>
        </p:nvCxnSpPr>
        <p:spPr>
          <a:xfrm>
            <a:off x="5292760" y="769958"/>
            <a:ext cx="495300" cy="336550"/>
          </a:xfrm>
          <a:prstGeom prst="bentConnector3">
            <a:avLst>
              <a:gd name="adj1" fmla="val 50000"/>
            </a:avLst>
          </a:prstGeom>
          <a:ln>
            <a:solidFill>
              <a:srgbClr val="BF97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1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2204D-0A3D-5482-12C9-4292D05C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A131A3-5A8E-0EF0-EE7A-6B643408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Marisol Solis López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Scrum Master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Product Owner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Programador</a:t>
            </a:r>
            <a:r>
              <a:rPr lang="en-US" sz="2000" dirty="0"/>
              <a:t>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Enrique Verdi Cruz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Gestor de </a:t>
            </a:r>
            <a:r>
              <a:rPr lang="en-US" sz="2000" dirty="0" err="1"/>
              <a:t>calidad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Programador</a:t>
            </a:r>
            <a:r>
              <a:rPr lang="en-US" sz="2000" dirty="0"/>
              <a:t> </a:t>
            </a:r>
            <a:r>
              <a:rPr lang="en-US" sz="2000" dirty="0" err="1"/>
              <a:t>FrontEnd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Ingeniero</a:t>
            </a:r>
            <a:r>
              <a:rPr lang="en-US" sz="2000" dirty="0"/>
              <a:t> de </a:t>
            </a:r>
            <a:r>
              <a:rPr lang="en-US" sz="2000" dirty="0" err="1"/>
              <a:t>requerimientos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Tester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654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61E3-DEAF-8496-6931-CE5BCE9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generales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E53F3B05-D7E2-54D9-3629-B86F4886D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52404"/>
              </p:ext>
            </p:extLst>
          </p:nvPr>
        </p:nvGraphicFramePr>
        <p:xfrm>
          <a:off x="2032000" y="2084832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299134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347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Coste (€)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3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/>
                        <a:t>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/>
                        <a:t>Historias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Maquetado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Backend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7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FrontEnd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Configuración</a:t>
                      </a:r>
                      <a:r>
                        <a:rPr lang="en-US" dirty="0"/>
                        <a:t> de la 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5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Pruebas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Caja</a:t>
                      </a:r>
                      <a:r>
                        <a:rPr lang="en-US" dirty="0"/>
                        <a:t> Blanca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480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6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Pruebas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Caja</a:t>
                      </a:r>
                      <a:r>
                        <a:rPr lang="en-US" dirty="0"/>
                        <a:t> Negra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480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7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Presentación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2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8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AEC70-F7A6-166A-9DF5-71AF9273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Rasci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2F73D3-9A9E-EB59-F32F-A910F7CA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87" y="1777636"/>
            <a:ext cx="7436225" cy="41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2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C40D4-B43B-9C9A-9C31-E4F42865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1AD469A-EDAF-E09B-66B8-7FCA3C422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991302"/>
              </p:ext>
            </p:extLst>
          </p:nvPr>
        </p:nvGraphicFramePr>
        <p:xfrm>
          <a:off x="1023938" y="2286000"/>
          <a:ext cx="972026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104901487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51715151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01598340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0339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noProof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272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MX" noProof="0" dirty="0"/>
                        <a:t>Documentación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1.1.1.1.1.Ingeniero de requerimientos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28/01/23</a:t>
                      </a:r>
                      <a:endParaRPr lang="es-MX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39241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Historias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1.1.1.2.1. Ingeniero de requerimientos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31/01/23</a:t>
                      </a:r>
                      <a:endParaRPr lang="es-MX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669124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Maquetado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1.1.1.2.1.Ingeniero de requerimientos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07/02/23</a:t>
                      </a:r>
                      <a:endParaRPr lang="es-MX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7189491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MX" noProof="0"/>
                        <a:t>Programación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Backend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1.1.2.1.1.Programador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Backend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15/02/23</a:t>
                      </a:r>
                      <a:endParaRPr lang="es-MX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573222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FrontEnd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1.1.2..2.1.Programador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FrontEnd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25/02/23</a:t>
                      </a:r>
                      <a:endParaRPr lang="es-MX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397614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Configuración</a:t>
                      </a:r>
                      <a:r>
                        <a:rPr lang="en-US" dirty="0"/>
                        <a:t> de la 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1.1.2.3.1.Programador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Backend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28/02/23</a:t>
                      </a:r>
                      <a:endParaRPr lang="es-MX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095526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MX" noProof="0" dirty="0" err="1"/>
                        <a:t>Testing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Pruebas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Caja</a:t>
                      </a:r>
                      <a:r>
                        <a:rPr lang="en-US" dirty="0"/>
                        <a:t> Blanca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1.1.3.1.1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Tester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10/03/23</a:t>
                      </a:r>
                      <a:endParaRPr lang="es-MX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05666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Pruebas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Caja</a:t>
                      </a:r>
                      <a:r>
                        <a:rPr lang="en-US" dirty="0"/>
                        <a:t> Negra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1.1.3.1.1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Tester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10/03/23</a:t>
                      </a:r>
                      <a:endParaRPr lang="es-MX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0854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/>
                        <a:t>Aceptación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Presentación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1.1.4.1.1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Owner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15/03/23</a:t>
                      </a:r>
                      <a:endParaRPr lang="es-MX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9997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69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EBB5-FDB3-851B-786A-E605D507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B65C76-C89F-424E-3A43-CA8C8C11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93" y="2084832"/>
            <a:ext cx="9028939" cy="35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6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7C8F-4957-C19B-F72E-F47726AE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D78267E8-6297-6D8C-0AE9-C9DA13875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23199"/>
              </p:ext>
            </p:extLst>
          </p:nvPr>
        </p:nvGraphicFramePr>
        <p:xfrm>
          <a:off x="1676400" y="2497665"/>
          <a:ext cx="8127999" cy="285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40842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56189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8782913"/>
                    </a:ext>
                  </a:extLst>
                </a:gridCol>
              </a:tblGrid>
              <a:tr h="2853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Requerimientos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IR -&gt; 16 HR|2 Días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2/5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semana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1/10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mes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Historias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IR -&gt; 16 HR|2 Días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2/5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semana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1/10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mes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Maquetado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IR -&gt; 16 HR|2 Días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2/5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semana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1/10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mes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E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1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44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49379-0558-BF76-C089-C496D39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939540-0E0F-ED4A-6F1A-84F45157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F6668BF-E6AF-8F4D-0E00-9EA76CFE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31200"/>
              </p:ext>
            </p:extLst>
          </p:nvPr>
        </p:nvGraphicFramePr>
        <p:xfrm>
          <a:off x="1676400" y="2497665"/>
          <a:ext cx="8127999" cy="285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40842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56189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8782913"/>
                    </a:ext>
                  </a:extLst>
                </a:gridCol>
              </a:tblGrid>
              <a:tr h="285326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>
                          <a:solidFill>
                            <a:schemeClr val="tx1"/>
                          </a:solidFill>
                        </a:rPr>
                        <a:t>Programación </a:t>
                      </a:r>
                      <a:r>
                        <a:rPr lang="es-MX" noProof="0" dirty="0" err="1">
                          <a:solidFill>
                            <a:schemeClr val="tx1"/>
                          </a:solidFill>
                        </a:rPr>
                        <a:t>Backend</a:t>
                      </a:r>
                      <a:endParaRPr lang="es-MX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IR -&gt; 72 HR|7 Días</a:t>
                      </a: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1½ semanas</a:t>
                      </a: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7/20 mes</a:t>
                      </a:r>
                    </a:p>
                    <a:p>
                      <a:pPr algn="ctr"/>
                      <a:endParaRPr lang="es-MX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>
                          <a:solidFill>
                            <a:schemeClr val="tx1"/>
                          </a:solidFill>
                        </a:rPr>
                        <a:t>Programación </a:t>
                      </a:r>
                      <a:r>
                        <a:rPr lang="es-MX" noProof="0" dirty="0" err="1">
                          <a:solidFill>
                            <a:schemeClr val="tx1"/>
                          </a:solidFill>
                        </a:rPr>
                        <a:t>FrontEnd</a:t>
                      </a:r>
                      <a:endParaRPr lang="es-MX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IR -&gt; 72 HR|7 Días</a:t>
                      </a: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1½ semanas</a:t>
                      </a: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7/20 mes</a:t>
                      </a:r>
                    </a:p>
                  </a:txBody>
                  <a:tcP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>
                          <a:solidFill>
                            <a:schemeClr val="tx1"/>
                          </a:solidFill>
                        </a:rPr>
                        <a:t>Configuración de la IA</a:t>
                      </a:r>
                    </a:p>
                    <a:p>
                      <a:pPr algn="ctr"/>
                      <a:endParaRPr lang="es-MX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IR y PB -&gt; 16 HR|2 Días</a:t>
                      </a: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2/5 semana </a:t>
                      </a: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1/10 mes</a:t>
                      </a:r>
                    </a:p>
                  </a:txBody>
                  <a:tcPr>
                    <a:solidFill>
                      <a:srgbClr val="FFE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1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DDAED-B853-E554-0056-5610E982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487A8-0364-D7EF-7834-19970D51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D85EFF7-E210-A27C-0830-8635704DE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67110"/>
              </p:ext>
            </p:extLst>
          </p:nvPr>
        </p:nvGraphicFramePr>
        <p:xfrm>
          <a:off x="2777067" y="2785532"/>
          <a:ext cx="5418666" cy="285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40842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5618942"/>
                    </a:ext>
                  </a:extLst>
                </a:gridCol>
              </a:tblGrid>
              <a:tr h="2853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Pruebas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Caja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Blanca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TE -&gt; 16 HR|2 Días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2/5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semana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1/10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mes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Pruebas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Caja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Negra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TE -&gt; 16 HR|2 Días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2/5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semana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1/10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mes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E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1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7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4D4F-FFB4-E3E5-66CB-0511C1C7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0B5CD8-35D9-94F0-D9F5-DBD270E2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4DAA9423-3BAE-9291-0D4B-86457FF31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62217"/>
              </p:ext>
            </p:extLst>
          </p:nvPr>
        </p:nvGraphicFramePr>
        <p:xfrm>
          <a:off x="4529496" y="2633134"/>
          <a:ext cx="2709333" cy="285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4084285"/>
                    </a:ext>
                  </a:extLst>
                </a:gridCol>
              </a:tblGrid>
              <a:tr h="2853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Presentación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con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Cliente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PO -&gt; 4 HR|1/2 Días</a:t>
                      </a:r>
                    </a:p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1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19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2447</TotalTime>
  <Words>809</Words>
  <Application>Microsoft Office PowerPoint</Application>
  <PresentationFormat>Panorámica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Tw Cen MT</vt:lpstr>
      <vt:lpstr>Tw Cen MT Condensed</vt:lpstr>
      <vt:lpstr>Wingdings 3</vt:lpstr>
      <vt:lpstr>Integral</vt:lpstr>
      <vt:lpstr>Puntos de fusion – Landing page </vt:lpstr>
      <vt:lpstr>Roles</vt:lpstr>
      <vt:lpstr>Matriz Rasci</vt:lpstr>
      <vt:lpstr>Actividades</vt:lpstr>
      <vt:lpstr>dIAGRAMA</vt:lpstr>
      <vt:lpstr>Presentación de PowerPoint</vt:lpstr>
      <vt:lpstr>Presentación de PowerPoint</vt:lpstr>
      <vt:lpstr>Presentación de PowerPoint</vt:lpstr>
      <vt:lpstr>Presentación de PowerPoint</vt:lpstr>
      <vt:lpstr>pRESUPUESTO</vt:lpstr>
      <vt:lpstr>Requerimientos</vt:lpstr>
      <vt:lpstr>Requerimientos – datos empresariales</vt:lpstr>
      <vt:lpstr>Requerimientos – Página home  </vt:lpstr>
      <vt:lpstr>Requerimientos – pasarela de pago </vt:lpstr>
      <vt:lpstr>Requerimientos – Página categorías  </vt:lpstr>
      <vt:lpstr>Requerimientos – carrito</vt:lpstr>
      <vt:lpstr>Requerimientos – Página producto individual</vt:lpstr>
      <vt:lpstr>Costo por punto de función </vt:lpstr>
      <vt:lpstr>Cronograma</vt:lpstr>
      <vt:lpstr>Conceptos generales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de fusion – Landing page</dc:title>
  <dc:creator>Verdi Cruz</dc:creator>
  <cp:lastModifiedBy>Verdi Cruz</cp:lastModifiedBy>
  <cp:revision>6</cp:revision>
  <dcterms:created xsi:type="dcterms:W3CDTF">2023-02-20T07:07:28Z</dcterms:created>
  <dcterms:modified xsi:type="dcterms:W3CDTF">2023-02-27T09:02:32Z</dcterms:modified>
</cp:coreProperties>
</file>