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6" r:id="rId4"/>
    <p:sldId id="273" r:id="rId5"/>
    <p:sldId id="279" r:id="rId6"/>
    <p:sldId id="280" r:id="rId7"/>
    <p:sldId id="281" r:id="rId8"/>
    <p:sldId id="278" r:id="rId9"/>
    <p:sldId id="274" r:id="rId10"/>
    <p:sldId id="268" r:id="rId11"/>
    <p:sldId id="269" r:id="rId12"/>
    <p:sldId id="270" r:id="rId13"/>
    <p:sldId id="262" r:id="rId14"/>
    <p:sldId id="263" r:id="rId15"/>
    <p:sldId id="264" r:id="rId16"/>
    <p:sldId id="257" r:id="rId17"/>
    <p:sldId id="258" r:id="rId18"/>
    <p:sldId id="259" r:id="rId19"/>
    <p:sldId id="260" r:id="rId20"/>
    <p:sldId id="261" r:id="rId21"/>
    <p:sldId id="265" r:id="rId22"/>
    <p:sldId id="271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903C491-F863-41AF-ABE8-89B89CEB3ADA}" type="datetimeFigureOut">
              <a:rPr lang="es-MX" smtClean="0"/>
              <a:t>16/03/2023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1F9A-7716-4F65-A9E2-E45217B2E4D3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74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C491-F863-41AF-ABE8-89B89CEB3ADA}" type="datetimeFigureOut">
              <a:rPr lang="es-MX" smtClean="0"/>
              <a:t>16/03/2023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1F9A-7716-4F65-A9E2-E45217B2E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90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C491-F863-41AF-ABE8-89B89CEB3ADA}" type="datetimeFigureOut">
              <a:rPr lang="es-MX" smtClean="0"/>
              <a:t>16/03/2023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1F9A-7716-4F65-A9E2-E45217B2E4D3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29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C491-F863-41AF-ABE8-89B89CEB3ADA}" type="datetimeFigureOut">
              <a:rPr lang="es-MX" smtClean="0"/>
              <a:t>16/03/2023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1F9A-7716-4F65-A9E2-E45217B2E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097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C491-F863-41AF-ABE8-89B89CEB3ADA}" type="datetimeFigureOut">
              <a:rPr lang="es-MX" smtClean="0"/>
              <a:t>16/03/2023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1F9A-7716-4F65-A9E2-E45217B2E4D3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12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C491-F863-41AF-ABE8-89B89CEB3ADA}" type="datetimeFigureOut">
              <a:rPr lang="es-MX" smtClean="0"/>
              <a:t>16/03/2023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1F9A-7716-4F65-A9E2-E45217B2E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386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C491-F863-41AF-ABE8-89B89CEB3ADA}" type="datetimeFigureOut">
              <a:rPr lang="es-MX" smtClean="0"/>
              <a:t>16/03/2023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1F9A-7716-4F65-A9E2-E45217B2E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551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C491-F863-41AF-ABE8-89B89CEB3ADA}" type="datetimeFigureOut">
              <a:rPr lang="es-MX" smtClean="0"/>
              <a:t>16/03/2023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1F9A-7716-4F65-A9E2-E45217B2E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03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C491-F863-41AF-ABE8-89B89CEB3ADA}" type="datetimeFigureOut">
              <a:rPr lang="es-MX" smtClean="0"/>
              <a:t>16/03/2023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1F9A-7716-4F65-A9E2-E45217B2E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03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C491-F863-41AF-ABE8-89B89CEB3ADA}" type="datetimeFigureOut">
              <a:rPr lang="es-MX" smtClean="0"/>
              <a:t>16/03/2023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1F9A-7716-4F65-A9E2-E45217B2E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48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C491-F863-41AF-ABE8-89B89CEB3ADA}" type="datetimeFigureOut">
              <a:rPr lang="es-MX" smtClean="0"/>
              <a:t>16/03/2023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1F9A-7716-4F65-A9E2-E45217B2E4D3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9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03C491-F863-41AF-ABE8-89B89CEB3ADA}" type="datetimeFigureOut">
              <a:rPr lang="es-MX" smtClean="0"/>
              <a:t>16/03/2023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69C1F9A-7716-4F65-A9E2-E45217B2E4D3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mnisend.com/blog/best-signup-forms-conversions/#:~:text=Landing%20pages,%20the%20least%20popular,address%20and%20birthdate%20(5.7%)" TargetMode="External"/><Relationship Id="rId2" Type="http://schemas.openxmlformats.org/officeDocument/2006/relationships/hyperlink" Target="https://www.wordstream.com/blog/ws/2014/03/17/what-is-a-good-conversion-r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es/maps/preview" TargetMode="External"/><Relationship Id="rId5" Type="http://schemas.openxmlformats.org/officeDocument/2006/relationships/hyperlink" Target="https://niftymarketing.com/optimal-local-landing-page-infographic/" TargetMode="External"/><Relationship Id="rId4" Type="http://schemas.openxmlformats.org/officeDocument/2006/relationships/hyperlink" Target="https://unbounce.com/product/smart-traffic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A936A-3B36-304D-92C1-D0B88FDCF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cap="none" dirty="0"/>
              <a:t>Análisis de riesgos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08F2BE-2BB6-AF77-0E79-56FAE9A97B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Universidad </a:t>
            </a:r>
            <a:r>
              <a:rPr lang="en-US" dirty="0" err="1"/>
              <a:t>Politécnica</a:t>
            </a:r>
            <a:r>
              <a:rPr lang="en-US" dirty="0"/>
              <a:t> de Chiapas</a:t>
            </a:r>
          </a:p>
          <a:p>
            <a:r>
              <a:rPr lang="en-US" dirty="0"/>
              <a:t>8B</a:t>
            </a:r>
          </a:p>
          <a:p>
            <a:r>
              <a:rPr lang="en-US" dirty="0"/>
              <a:t>203433 Enrique Verdi Cruz</a:t>
            </a:r>
          </a:p>
          <a:p>
            <a:r>
              <a:rPr lang="en-US" dirty="0"/>
              <a:t>203411 Marisol Solís Lopez</a:t>
            </a:r>
          </a:p>
          <a:p>
            <a:r>
              <a:rPr lang="en-US" dirty="0" err="1"/>
              <a:t>Ingeniería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Desarrollo de Software</a:t>
            </a:r>
          </a:p>
          <a:p>
            <a:r>
              <a:rPr lang="en-US" dirty="0" err="1"/>
              <a:t>Suchiapa</a:t>
            </a:r>
            <a:r>
              <a:rPr lang="en-US" dirty="0"/>
              <a:t>, México</a:t>
            </a:r>
          </a:p>
          <a:p>
            <a:r>
              <a:rPr lang="en-US"/>
              <a:t>06/03/2023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5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756E5-7215-0405-0F79-E121F332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Factibilidad</a:t>
            </a:r>
            <a:r>
              <a:rPr lang="en-US" dirty="0"/>
              <a:t> del </a:t>
            </a:r>
            <a:r>
              <a:rPr lang="en-US" dirty="0" err="1"/>
              <a:t>negocio</a:t>
            </a:r>
            <a:r>
              <a:rPr lang="en-US" dirty="0"/>
              <a:t> – Técnico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F9A13A-2146-3454-1F22-8CA60106B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-Escalabilidad a corto, medio y largo plazo</a:t>
            </a:r>
          </a:p>
          <a:p>
            <a:pPr lvl="1"/>
            <a:r>
              <a:rPr lang="es-MX" dirty="0"/>
              <a:t>Podemos considerar el agregar categorías distintas como a corto plazo</a:t>
            </a:r>
          </a:p>
          <a:p>
            <a:pPr lvl="1"/>
            <a:r>
              <a:rPr lang="es-MX" dirty="0"/>
              <a:t>A medio plazo la mejora de la inteligencia artificial y la implementación de otras tecnologías podría considerarse como una opción viable</a:t>
            </a:r>
          </a:p>
          <a:p>
            <a:pPr lvl="1"/>
            <a:r>
              <a:rPr lang="es-MX" dirty="0"/>
              <a:t>Vender cualquier tipo de producto multimedia es una opción viable, considerando un largo plazo</a:t>
            </a:r>
          </a:p>
          <a:p>
            <a:r>
              <a:rPr lang="es-MX" dirty="0"/>
              <a:t>-Constancia de mejoras </a:t>
            </a:r>
          </a:p>
          <a:p>
            <a:pPr lvl="1"/>
            <a:r>
              <a:rPr lang="es-MX" dirty="0"/>
              <a:t>En base a la interfaz, mejoras en cuanto a la UX</a:t>
            </a:r>
          </a:p>
          <a:p>
            <a:pPr lvl="1"/>
            <a:r>
              <a:rPr lang="es-MX" dirty="0"/>
              <a:t>Mejoras en cuanto al tiempo de respuesta</a:t>
            </a:r>
          </a:p>
          <a:p>
            <a:r>
              <a:rPr lang="es-MX" dirty="0"/>
              <a:t>-Flexibilidad de modelo de negocio</a:t>
            </a:r>
          </a:p>
          <a:p>
            <a:pPr lvl="1"/>
            <a:r>
              <a:rPr lang="es-MX" dirty="0"/>
              <a:t>No solo vender imágenes, sino videos y música. Que provengan directamente de inteligencias artificiales</a:t>
            </a:r>
          </a:p>
          <a:p>
            <a:pPr lvl="1"/>
            <a:r>
              <a:rPr lang="es-MX" dirty="0"/>
              <a:t>Incluyendo un tratado de usuarios, estos podrían subir sus imágenes y podrían operar para que estos obtengan beneficios de vender sus imágenes, y que la empresa obtenga beneficios a partir de las ventas de los usuarios</a:t>
            </a:r>
          </a:p>
        </p:txBody>
      </p:sp>
    </p:spTree>
    <p:extLst>
      <p:ext uri="{BB962C8B-B14F-4D97-AF65-F5344CB8AC3E}">
        <p14:creationId xmlns:p14="http://schemas.microsoft.com/office/powerpoint/2010/main" val="329782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756E5-7215-0405-0F79-E121F332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Factibilidad</a:t>
            </a:r>
            <a:r>
              <a:rPr lang="en-US" dirty="0"/>
              <a:t> del </a:t>
            </a:r>
            <a:r>
              <a:rPr lang="en-US" dirty="0" err="1"/>
              <a:t>negocio</a:t>
            </a:r>
            <a:r>
              <a:rPr lang="en-US" dirty="0"/>
              <a:t> – </a:t>
            </a:r>
            <a:r>
              <a:rPr lang="en-US" dirty="0" err="1"/>
              <a:t>Económico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F9A13A-2146-3454-1F22-8CA60106B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Tomando en cuenta el creciente emprendimiento de negocios a la medios como lo sería la internet, consideramos que el desarrollo de las </a:t>
            </a:r>
            <a:r>
              <a:rPr lang="es-MX" dirty="0" err="1"/>
              <a:t>landing</a:t>
            </a:r>
            <a:r>
              <a:rPr lang="es-MX" dirty="0"/>
              <a:t> </a:t>
            </a:r>
            <a:r>
              <a:rPr lang="es-MX" dirty="0" err="1"/>
              <a:t>pages</a:t>
            </a:r>
            <a:r>
              <a:rPr lang="es-MX" dirty="0"/>
              <a:t> deben de ser dirigidas de tal manera que se publiciten los productos que de nuestros clientes, tomando en cuenta esto, contamos con una factibilidad creciente en cuanto a nuestro producto, siendo que en un futuro consideramos el hecho de agregar conexiones con mercado libre, tener en cuenta en </a:t>
            </a:r>
            <a:r>
              <a:rPr lang="es-MX" dirty="0" err="1"/>
              <a:t>crud</a:t>
            </a:r>
            <a:r>
              <a:rPr lang="es-MX" dirty="0"/>
              <a:t> e inclusive tener el hosting de la </a:t>
            </a:r>
            <a:r>
              <a:rPr lang="es-MX" dirty="0" err="1"/>
              <a:t>landing</a:t>
            </a:r>
            <a:r>
              <a:rPr lang="es-MX" dirty="0"/>
              <a:t> page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934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756E5-7215-0405-0F79-E121F332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Factibilidad</a:t>
            </a:r>
            <a:r>
              <a:rPr lang="en-US" dirty="0"/>
              <a:t> del </a:t>
            </a:r>
            <a:r>
              <a:rPr lang="en-US" dirty="0" err="1"/>
              <a:t>negocio</a:t>
            </a:r>
            <a:r>
              <a:rPr lang="en-US" dirty="0"/>
              <a:t> – </a:t>
            </a:r>
            <a:r>
              <a:rPr lang="en-US" dirty="0" err="1"/>
              <a:t>Comercial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F9A13A-2146-3454-1F22-8CA60106B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Mejores precios respecto a otras páginas</a:t>
            </a:r>
          </a:p>
          <a:p>
            <a:r>
              <a:rPr lang="es-MX" dirty="0"/>
              <a:t>Mayor y mejor cantidad de imágenes</a:t>
            </a:r>
          </a:p>
          <a:p>
            <a:r>
              <a:rPr lang="es-MX" dirty="0"/>
              <a:t>Mejor transparencia respecto a las ventas </a:t>
            </a:r>
          </a:p>
          <a:p>
            <a:pPr lvl="1"/>
            <a:r>
              <a:rPr lang="es-MX" dirty="0" err="1"/>
              <a:t>Istock</a:t>
            </a:r>
            <a:r>
              <a:rPr lang="es-MX" dirty="0"/>
              <a:t> no cuenta con transparencia respecto a sus ventas o en sus acciones, tener un mejor control y transparencia respecto a esto podría generar confianza y hacer que las personas deseen comprar más en nuestra compañía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3184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27C11-7792-8341-793F-1929ECFB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cap="none" dirty="0"/>
              <a:t>Identificación de riegos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CF9A29-50EB-073E-D403-45BEEABC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No se cuentan con </a:t>
            </a:r>
            <a:r>
              <a:rPr lang="es-MX" dirty="0" err="1"/>
              <a:t>Breaks</a:t>
            </a:r>
            <a:r>
              <a:rPr lang="es-MX" dirty="0"/>
              <a:t> para proteger el material de trabajo 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No se tiene ningún plan de contingencia en caso de sufrir un desastre ambiental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No se cuenta con un plan secundario en caso de perder el equipo de trabajo 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El </a:t>
            </a:r>
            <a:r>
              <a:rPr lang="es-MX" dirty="0" err="1"/>
              <a:t>Backup</a:t>
            </a:r>
            <a:r>
              <a:rPr lang="es-MX" dirty="0"/>
              <a:t> de los integrantes del equipo es de manera cuatrimestral y quincenal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Para vender el producto se requiere de hacer una campaña publicitaria, no se cuenta con ninguna información de como vender el producto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Los trabajadores pueden tener problemas menores como lo podrían ser cansancio, estrés, entre otros.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El hardware del equipo no es suficiente para la realización de un trabajo</a:t>
            </a:r>
          </a:p>
        </p:txBody>
      </p:sp>
    </p:spTree>
    <p:extLst>
      <p:ext uri="{BB962C8B-B14F-4D97-AF65-F5344CB8AC3E}">
        <p14:creationId xmlns:p14="http://schemas.microsoft.com/office/powerpoint/2010/main" val="4053062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27C11-7792-8341-793F-1929ECFB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cap="none" dirty="0"/>
              <a:t>Comunicación de Riesgos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CF9A29-50EB-073E-D403-45BEEABC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En caso de presentarse un cualquiera de los riesgos identificados, en caso de ser de nivel ambiental, se debe de proceder con el plan de gestión de riesgos.</a:t>
            </a:r>
          </a:p>
          <a:p>
            <a:pPr marL="0" indent="0">
              <a:buNone/>
            </a:pPr>
            <a:r>
              <a:rPr lang="es-MX" dirty="0"/>
              <a:t>En caso de presentarse algún agravio por parte del personal, este debe de dirigirse directamente con el líder en cuestión y pedir su tiempo de descanso</a:t>
            </a:r>
          </a:p>
          <a:p>
            <a:pPr marL="0" indent="0">
              <a:buNone/>
            </a:pPr>
            <a:r>
              <a:rPr lang="es-MX" dirty="0"/>
              <a:t>En caso de presentarse problemas con el equipo de trabajo, se debe de informar con la mayor brevedad posible a la organización.</a:t>
            </a:r>
          </a:p>
          <a:p>
            <a:pPr marL="0" indent="0">
              <a:buNone/>
            </a:pPr>
            <a:r>
              <a:rPr lang="es-MX" dirty="0"/>
              <a:t>En caso de perder los avances (por el motivo que fuese), se debe de utilizar el </a:t>
            </a:r>
            <a:r>
              <a:rPr lang="es-MX" dirty="0" err="1"/>
              <a:t>backup</a:t>
            </a:r>
            <a:r>
              <a:rPr lang="es-MX" dirty="0"/>
              <a:t> existente y avanzar recuperando lo perdido.</a:t>
            </a:r>
          </a:p>
        </p:txBody>
      </p:sp>
    </p:spTree>
    <p:extLst>
      <p:ext uri="{BB962C8B-B14F-4D97-AF65-F5344CB8AC3E}">
        <p14:creationId xmlns:p14="http://schemas.microsoft.com/office/powerpoint/2010/main" val="4110906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27C11-7792-8341-793F-1929ECFB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cap="none" dirty="0"/>
              <a:t>Gestión de Riesgos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CF9A29-50EB-073E-D403-45BEEABC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En caso de problema ambiental se debe de recurrir a un plan de </a:t>
            </a:r>
            <a:r>
              <a:rPr lang="en-US" dirty="0" err="1"/>
              <a:t>contingencia</a:t>
            </a:r>
            <a:endParaRPr lang="en-US" dirty="0"/>
          </a:p>
          <a:p>
            <a:pPr marL="630936" lvl="1" indent="-457200">
              <a:buFont typeface="+mj-lt"/>
              <a:buAutoNum type="arabicPeriod"/>
            </a:pPr>
            <a:r>
              <a:rPr lang="es-MX" dirty="0"/>
              <a:t>En caso de inundación:	</a:t>
            </a:r>
          </a:p>
          <a:p>
            <a:pPr marL="813816" lvl="2" indent="-457200">
              <a:buFont typeface="+mj-lt"/>
              <a:buAutoNum type="arabicPeriod"/>
            </a:pPr>
            <a:r>
              <a:rPr lang="es-MX" dirty="0"/>
              <a:t>Si se cuenta con previo aviso se deberá de llevar a un lugar el cual no se verá afectado por dicho desastre natural </a:t>
            </a:r>
          </a:p>
          <a:p>
            <a:pPr marL="813816" lvl="2" indent="-457200">
              <a:buFont typeface="+mj-lt"/>
              <a:buAutoNum type="arabicPeriod"/>
            </a:pPr>
            <a:r>
              <a:rPr lang="es-MX" dirty="0"/>
              <a:t>Si no se cuenta con previo conocimiento, se ha de guardar el dispositivo adentro de una funda y consecuentemente adentro de una bolsa hermética y esta se debe de guardar dentro del lugar más alto de todo el lugar</a:t>
            </a:r>
          </a:p>
          <a:p>
            <a:pPr marL="630936" lvl="1" indent="-457200">
              <a:buFont typeface="+mj-lt"/>
              <a:buAutoNum type="arabicPeriod"/>
            </a:pPr>
            <a:r>
              <a:rPr lang="es-MX" dirty="0"/>
              <a:t>En caso de terremoto se debe de tomar el equipo y salir a un lugar seguro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En caso de problemas respecto como lo que serían: Cansancio, estrés, o alguno de estos casos se pueden tomar un descanso de no más de 5 minutos para relajarse y volver al laborar. El total del tiempo usado para dichos problemas no debe de exceder un total de 20 minutos.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Se debe de realizar un </a:t>
            </a:r>
            <a:r>
              <a:rPr lang="es-MX" dirty="0" err="1"/>
              <a:t>backup</a:t>
            </a:r>
            <a:r>
              <a:rPr lang="es-MX" dirty="0"/>
              <a:t> semanalmente, todos los repositorios deben de ser privados y las contraseñas empresariales deben de ser únicamente gestionadas por el líder del proyecto, en caso de incertidumbre o información sensible se notificará al asesor para la resolución del problema 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Es responsabilidad del trabajador estar actualizado respecto a las tecnologías existentes para el desarrollo de software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En caso de que el trabajador pierda su medio de trabajo por cualquier motivo, será responsabilidad del trabajador volver a adquirir equipo de trabajo.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Las conexiones de los equipos de trabajo se verán protegida a través de </a:t>
            </a:r>
            <a:r>
              <a:rPr lang="es-MX" dirty="0" err="1"/>
              <a:t>breaks</a:t>
            </a:r>
            <a:r>
              <a:rPr lang="es-MX" dirty="0"/>
              <a:t> de corriente.</a:t>
            </a:r>
          </a:p>
        </p:txBody>
      </p:sp>
    </p:spTree>
    <p:extLst>
      <p:ext uri="{BB962C8B-B14F-4D97-AF65-F5344CB8AC3E}">
        <p14:creationId xmlns:p14="http://schemas.microsoft.com/office/powerpoint/2010/main" val="682352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27C11-7792-8341-793F-1929ECFB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cap="none" dirty="0"/>
              <a:t>Evaluación de las necesidades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CF9A29-50EB-073E-D403-45BEEABC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Necesidades: Se requiere de brindar un espacio seguro, libre de distracciones y cualquier tipo de inconformidad que atente contra el correcto desarrollo del software</a:t>
            </a:r>
          </a:p>
          <a:p>
            <a:r>
              <a:rPr lang="es-MX" dirty="0"/>
              <a:t>Carencias: Desconocimiento total de como funciona el mundo de ventas de imágenes. </a:t>
            </a:r>
          </a:p>
        </p:txBody>
      </p:sp>
    </p:spTree>
    <p:extLst>
      <p:ext uri="{BB962C8B-B14F-4D97-AF65-F5344CB8AC3E}">
        <p14:creationId xmlns:p14="http://schemas.microsoft.com/office/powerpoint/2010/main" val="3241305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27C11-7792-8341-793F-1929ECFB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cap="none" dirty="0"/>
              <a:t>Análisis del impacto empresarial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CF9A29-50EB-073E-D403-45BEEABC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Que puede detener el flujo de ventas:</a:t>
            </a:r>
          </a:p>
          <a:p>
            <a:pPr lvl="1"/>
            <a:r>
              <a:rPr lang="es-MX" dirty="0"/>
              <a:t>Caída de servidores </a:t>
            </a:r>
          </a:p>
          <a:p>
            <a:pPr lvl="1"/>
            <a:r>
              <a:rPr lang="es-MX" dirty="0"/>
              <a:t>Bugs en el programa</a:t>
            </a:r>
          </a:p>
          <a:p>
            <a:r>
              <a:rPr lang="es-MX" dirty="0"/>
              <a:t>Que puede detener el flujo de trabajo:</a:t>
            </a:r>
          </a:p>
          <a:p>
            <a:pPr lvl="1"/>
            <a:r>
              <a:rPr lang="es-MX" dirty="0"/>
              <a:t>Perdida de información </a:t>
            </a:r>
          </a:p>
          <a:p>
            <a:pPr lvl="1"/>
            <a:r>
              <a:rPr lang="es-MX" dirty="0"/>
              <a:t>Perdida de equipo de trabajo</a:t>
            </a:r>
          </a:p>
          <a:p>
            <a:r>
              <a:rPr lang="es-MX" dirty="0"/>
              <a:t>Que puede detener el flujo de obtención de imágenes:</a:t>
            </a:r>
          </a:p>
          <a:p>
            <a:pPr lvl="1"/>
            <a:r>
              <a:rPr lang="es-MX" dirty="0"/>
              <a:t>Cambios repentinos en el mercado </a:t>
            </a:r>
          </a:p>
          <a:p>
            <a:pPr lvl="1"/>
            <a:r>
              <a:rPr lang="es-MX" dirty="0"/>
              <a:t>Necesidad de tener nuevos </a:t>
            </a:r>
            <a:r>
              <a:rPr lang="es-MX" dirty="0" err="1"/>
              <a:t>datasets</a:t>
            </a:r>
            <a:endParaRPr lang="es-MX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6139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27C11-7792-8341-793F-1929ECFB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cap="none"/>
              <a:t>Análisis modal de fallos y efectos</a:t>
            </a:r>
            <a:endParaRPr lang="es-MX" cap="non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CF9A29-50EB-073E-D403-45BEEABC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Fallo: Dependencia total a la electricidad</a:t>
            </a:r>
          </a:p>
          <a:p>
            <a:pPr lvl="1"/>
            <a:r>
              <a:rPr lang="es-MX" dirty="0"/>
              <a:t>Sin electricidad, el avance es nulo</a:t>
            </a:r>
          </a:p>
          <a:p>
            <a:r>
              <a:rPr lang="es-MX" dirty="0"/>
              <a:t>Fallo: Dependencia total a una sola fuente de wifi </a:t>
            </a:r>
          </a:p>
          <a:p>
            <a:pPr lvl="1"/>
            <a:r>
              <a:rPr lang="es-MX" dirty="0"/>
              <a:t>Sin internet, el avance está limitado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3450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27C11-7792-8341-793F-1929ECFB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cap="none" dirty="0"/>
              <a:t>Análisis de la causa raíz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CF9A29-50EB-073E-D403-45BEEABC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Suchiapa: Vivir en Suchiapa conlleva el riesgo de que en caso de que se vaya la luz o el internet, de mínimo se tiene que esperar un día para la reconexión, esto supone una perdida de progreso del 200%</a:t>
            </a:r>
          </a:p>
          <a:p>
            <a:pPr marL="0" indent="0">
              <a:buNone/>
            </a:pPr>
            <a:r>
              <a:rPr lang="es-MX" dirty="0"/>
              <a:t>Octavo Cuatrimestre: Al tener muchos proyectos en todas las materias, se tiene como principal problema la gestión de tiempo.</a:t>
            </a:r>
          </a:p>
          <a:p>
            <a:pPr marL="0" indent="0">
              <a:buNone/>
            </a:pPr>
            <a:r>
              <a:rPr lang="es-MX" dirty="0"/>
              <a:t>Desconocimiento del proyecto y propuesta: Al tener una propuesta tan orientada en obtener fotografías y venderlas, el desconocimiento de como funciona este, es palpable.</a:t>
            </a:r>
          </a:p>
        </p:txBody>
      </p:sp>
    </p:spTree>
    <p:extLst>
      <p:ext uri="{BB962C8B-B14F-4D97-AF65-F5344CB8AC3E}">
        <p14:creationId xmlns:p14="http://schemas.microsoft.com/office/powerpoint/2010/main" val="348650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FA439-8BB9-737C-AEC0-6C71C446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24DDED-05E7-06AF-968C-1ECDD387A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MX" dirty="0"/>
              <a:t>Nivel de Diseño Web Profesional - </a:t>
            </a:r>
            <a:r>
              <a:rPr lang="es-MX" dirty="0" err="1"/>
              <a:t>Microventa</a:t>
            </a:r>
            <a:endParaRPr lang="es-MX" dirty="0"/>
          </a:p>
          <a:p>
            <a:r>
              <a:rPr lang="es-MX" dirty="0"/>
              <a:t>Hasta 40 imágenes </a:t>
            </a:r>
          </a:p>
          <a:p>
            <a:r>
              <a:rPr lang="es-MX" dirty="0"/>
              <a:t>Formulario de </a:t>
            </a:r>
            <a:r>
              <a:rPr lang="es-MX" dirty="0" err="1"/>
              <a:t>contanto</a:t>
            </a:r>
            <a:r>
              <a:rPr lang="es-MX" dirty="0"/>
              <a:t> hasta 12 campos de información</a:t>
            </a:r>
          </a:p>
          <a:p>
            <a:r>
              <a:rPr lang="es-MX" dirty="0"/>
              <a:t>Dominio y Hosting (ambos gratuitos y con mantenimiento de hasta 1 año)</a:t>
            </a:r>
          </a:p>
          <a:p>
            <a:r>
              <a:rPr lang="es-MX" dirty="0"/>
              <a:t>1 solo cambio menor al diseño cada mes </a:t>
            </a:r>
          </a:p>
          <a:p>
            <a:r>
              <a:rPr lang="es-MX" dirty="0"/>
              <a:t>Enlace a redes sociales</a:t>
            </a:r>
          </a:p>
          <a:p>
            <a:r>
              <a:rPr lang="es-MX" dirty="0"/>
              <a:t>Carrusel principal de 5 a 10 imágenes a elección del usuario </a:t>
            </a:r>
          </a:p>
          <a:p>
            <a:r>
              <a:rPr lang="es-MX" dirty="0"/>
              <a:t>Cada imagen no debe de sobrepasar los 50kb de espacio, en caso de ser necesario se le cobrará una comisión extra a partir de las conversiones y ajustes extras que se han de efectuar</a:t>
            </a:r>
          </a:p>
          <a:p>
            <a:r>
              <a:rPr lang="es-MX" dirty="0"/>
              <a:t>Enlace a Google </a:t>
            </a:r>
            <a:r>
              <a:rPr lang="es-MX" dirty="0" err="1"/>
              <a:t>maps</a:t>
            </a:r>
            <a:r>
              <a:rPr lang="es-MX" dirty="0"/>
              <a:t> </a:t>
            </a:r>
          </a:p>
          <a:p>
            <a:r>
              <a:rPr lang="es-MX" dirty="0"/>
              <a:t>Realización de un manual de uso de la </a:t>
            </a:r>
            <a:r>
              <a:rPr lang="es-MX" dirty="0" err="1"/>
              <a:t>landing</a:t>
            </a:r>
            <a:r>
              <a:rPr lang="es-MX" dirty="0"/>
              <a:t> page</a:t>
            </a:r>
          </a:p>
          <a:p>
            <a:r>
              <a:rPr lang="es-MX" dirty="0"/>
              <a:t>Ubicación en Google </a:t>
            </a:r>
            <a:r>
              <a:rPr lang="es-MX" dirty="0" err="1"/>
              <a:t>maps</a:t>
            </a:r>
            <a:r>
              <a:rPr lang="es-MX" dirty="0"/>
              <a:t> </a:t>
            </a:r>
          </a:p>
          <a:p>
            <a:r>
              <a:rPr lang="es-MX" dirty="0"/>
              <a:t>3 reuniones de trabajo en la semana de desarrollo de la </a:t>
            </a:r>
            <a:r>
              <a:rPr lang="es-MX" dirty="0" err="1"/>
              <a:t>landing</a:t>
            </a:r>
            <a:r>
              <a:rPr lang="es-MX" dirty="0"/>
              <a:t> page</a:t>
            </a:r>
          </a:p>
          <a:p>
            <a:r>
              <a:rPr lang="es-MX" dirty="0"/>
              <a:t>5 mantenimientos correctivos y preventivos durante un año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4732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27C11-7792-8341-793F-1929ECFB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cap="none" dirty="0"/>
              <a:t>Análisis de riesgos y beneficios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CF9A29-50EB-073E-D403-45BEEABC3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/>
          <a:lstStyle/>
          <a:p>
            <a:r>
              <a:rPr lang="es-MX" dirty="0"/>
              <a:t>Riesgos:</a:t>
            </a:r>
          </a:p>
          <a:p>
            <a:pPr lvl="1"/>
            <a:r>
              <a:rPr lang="es-MX" dirty="0"/>
              <a:t>Existencia de un mercado ya establecido</a:t>
            </a:r>
          </a:p>
          <a:p>
            <a:pPr lvl="1"/>
            <a:r>
              <a:rPr lang="es-MX" dirty="0"/>
              <a:t>Nulo conocimiento acerca de las ventas del mercado</a:t>
            </a:r>
          </a:p>
          <a:p>
            <a:r>
              <a:rPr lang="es-MX" dirty="0"/>
              <a:t>Beneficios: </a:t>
            </a:r>
          </a:p>
          <a:p>
            <a:pPr lvl="1"/>
            <a:r>
              <a:rPr lang="es-MX" dirty="0"/>
              <a:t>Constante mejora y aprendizaje </a:t>
            </a:r>
          </a:p>
          <a:p>
            <a:pPr lvl="1"/>
            <a:r>
              <a:rPr lang="es-MX" dirty="0"/>
              <a:t>Vivir en un lugar que no cuente con gran desarrollo de </a:t>
            </a:r>
            <a:r>
              <a:rPr lang="es-MX" dirty="0" err="1"/>
              <a:t>landing</a:t>
            </a:r>
            <a:r>
              <a:rPr lang="es-MX" dirty="0"/>
              <a:t> </a:t>
            </a:r>
            <a:r>
              <a:rPr lang="es-MX" dirty="0" err="1"/>
              <a:t>pages</a:t>
            </a:r>
            <a:endParaRPr lang="es-MX" dirty="0"/>
          </a:p>
          <a:p>
            <a:pPr marL="128016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59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81DF2-800E-96F4-95A1-123E3CFC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PUNTO DE EQUILIBRIO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2E13CD-9008-8250-339A-C4CB3469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PE = Costo / (Precio de Venta – Costo de venta)</a:t>
            </a:r>
          </a:p>
          <a:p>
            <a:r>
              <a:rPr lang="es-MX" dirty="0"/>
              <a:t>PE = 19,200 / ( 3222.6– 2160) =</a:t>
            </a:r>
            <a:r>
              <a:rPr lang="es-MX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MX" b="0" i="0" dirty="0">
                <a:effectLst/>
                <a:latin typeface="arial" panose="020B0604020202020204" pitchFamily="34" charset="0"/>
              </a:rPr>
              <a:t>18.0688876341</a:t>
            </a:r>
          </a:p>
          <a:p>
            <a:r>
              <a:rPr lang="es-MX" dirty="0"/>
              <a:t>PE = Costos / (1 - Costo de venta / Precio de venta)</a:t>
            </a:r>
          </a:p>
          <a:p>
            <a:r>
              <a:rPr lang="es-MX" dirty="0"/>
              <a:t>PE = 19,200 / (1 – 2160/</a:t>
            </a:r>
            <a:r>
              <a:rPr lang="en-US" dirty="0"/>
              <a:t> </a:t>
            </a:r>
            <a:r>
              <a:rPr lang="es-MX" dirty="0"/>
              <a:t>3222.6) = 58228.7972897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6748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3E128-C851-BA26-9C17-B03BBE19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ROI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54ED1D7-80D6-6947-914F-DFD4B44393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ROI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MX" dirty="0"/>
                      <m:t>3222.6– 2160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dirty="0" smtClean="0"/>
                      <m:t>/</m:t>
                    </m:r>
                    <m:r>
                      <m:rPr>
                        <m:nor/>
                      </m:rPr>
                      <a:rPr lang="es-MX" dirty="0"/>
                      <m:t>2160</m:t>
                    </m:r>
                    <m:r>
                      <m:rPr>
                        <m:nor/>
                      </m:rPr>
                      <a:rPr lang="en-US" dirty="0"/>
                      <m:t>∗</m:t>
                    </m:r>
                    <m:r>
                      <m:rPr>
                        <m:nor/>
                      </m:rPr>
                      <a:rPr lang="en-US" b="0" i="0" dirty="0" smtClean="0"/>
                      <m:t> 100 =</m:t>
                    </m:r>
                    <m:r>
                      <m:rPr>
                        <m:nor/>
                      </m:rPr>
                      <a:rPr lang="en-US" dirty="0"/>
                      <m:t>49.1944444444</m:t>
                    </m:r>
                  </m:oMath>
                </a14:m>
                <a:endParaRPr lang="en-US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54ED1D7-80D6-6947-914F-DFD4B44393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51CFB231-F4DE-8809-8E2B-E5ACCF422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342" y="5499735"/>
            <a:ext cx="60483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02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9CD87-F6C6-36B4-4A7C-E9A74E58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Retorno</a:t>
            </a:r>
            <a:r>
              <a:rPr lang="en-US" dirty="0"/>
              <a:t> de </a:t>
            </a:r>
            <a:r>
              <a:rPr lang="en-US" dirty="0" err="1"/>
              <a:t>inversión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5DDA2-6D72-697D-0411-57392C15C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Tomando en cuenta que el proyecto tiene una venta de 3222.6 pesos, con el tiempo se tiene un plan de que en base a recuperar las ganancias del proyecto se pueda obtener recursos suficientes para ser capaces de ser el host de las </a:t>
            </a:r>
            <a:r>
              <a:rPr lang="es-MX" dirty="0" err="1"/>
              <a:t>landing</a:t>
            </a:r>
            <a:r>
              <a:rPr lang="es-MX" dirty="0"/>
              <a:t> page y ofrecer otros tipos de planes como de formas de obtener ganancia a partir del mantenimiento</a:t>
            </a:r>
          </a:p>
        </p:txBody>
      </p:sp>
    </p:spTree>
    <p:extLst>
      <p:ext uri="{BB962C8B-B14F-4D97-AF65-F5344CB8AC3E}">
        <p14:creationId xmlns:p14="http://schemas.microsoft.com/office/powerpoint/2010/main" val="387003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734F8-539C-5260-E76A-94CC6D36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Factibilidad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4A62A5-6F1A-2745-460D-A21F52458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 desarrollarse una </a:t>
            </a:r>
            <a:r>
              <a:rPr lang="es-MX" dirty="0" err="1"/>
              <a:t>landing</a:t>
            </a:r>
            <a:r>
              <a:rPr lang="es-MX" dirty="0"/>
              <a:t> page dirigida a un microservicio se debe de competir con otras formas de promoción, como lo serían, Facebook, Twitter, etc. Entonces, ofrecemos el desarrollo de una </a:t>
            </a:r>
            <a:r>
              <a:rPr lang="es-MX" dirty="0" err="1"/>
              <a:t>landing</a:t>
            </a:r>
            <a:r>
              <a:rPr lang="es-MX" dirty="0"/>
              <a:t> page dirigida de tal manera que el producto (servicios, comida, artículos de venta, </a:t>
            </a:r>
            <a:r>
              <a:rPr lang="es-MX" dirty="0" err="1"/>
              <a:t>etc</a:t>
            </a:r>
            <a:r>
              <a:rPr lang="es-MX" dirty="0"/>
              <a:t>) ofrecido tenga la mejor presentación posible y que la </a:t>
            </a:r>
            <a:r>
              <a:rPr lang="es-MX" dirty="0" err="1"/>
              <a:t>landing</a:t>
            </a:r>
            <a:r>
              <a:rPr lang="es-MX" dirty="0"/>
              <a:t> page provea de todo el servicio de la empresa, en este caso si idea y visión. </a:t>
            </a:r>
          </a:p>
        </p:txBody>
      </p:sp>
    </p:spTree>
    <p:extLst>
      <p:ext uri="{BB962C8B-B14F-4D97-AF65-F5344CB8AC3E}">
        <p14:creationId xmlns:p14="http://schemas.microsoft.com/office/powerpoint/2010/main" val="121241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7836D-4432-272E-E32A-E31CE8A5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eSTADÍSTICAS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44D8AC-2D14-4E7F-FB43-7F740D072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>
            <a:normAutofit fontScale="92500" lnSpcReduction="20000"/>
          </a:bodyPr>
          <a:lstStyle/>
          <a:p>
            <a:r>
              <a:rPr lang="es-MX" b="1" i="0" dirty="0">
                <a:solidFill>
                  <a:srgbClr val="000000"/>
                </a:solidFill>
                <a:effectLst/>
                <a:latin typeface="Roboto Condensed" panose="02000000000000000000" pitchFamily="2" charset="0"/>
              </a:rPr>
              <a:t>La tasa de conversión de una página de destino en todas las industrias es del </a:t>
            </a:r>
            <a:r>
              <a:rPr lang="es-MX" b="1" i="0" u="none" strike="noStrike" dirty="0">
                <a:solidFill>
                  <a:srgbClr val="0275D8"/>
                </a:solidFill>
                <a:effectLst/>
                <a:latin typeface="Roboto Condensed" panose="02000000000000000000" pitchFamily="2" charset="0"/>
                <a:hlinkClick r:id="rId2"/>
              </a:rPr>
              <a:t>9,7%</a:t>
            </a:r>
            <a:endParaRPr lang="es-MX" b="1" i="0" dirty="0">
              <a:solidFill>
                <a:srgbClr val="000000"/>
              </a:solidFill>
              <a:effectLst/>
              <a:latin typeface="Roboto Condensed" panose="02000000000000000000" pitchFamily="2" charset="0"/>
            </a:endParaRPr>
          </a:p>
          <a:p>
            <a:r>
              <a:rPr lang="es-MX" b="1" i="0" dirty="0">
                <a:solidFill>
                  <a:srgbClr val="000000"/>
                </a:solidFill>
                <a:effectLst/>
                <a:latin typeface="Roboto Condensed" panose="02000000000000000000" pitchFamily="2" charset="0"/>
              </a:rPr>
              <a:t>Las páginas de destino son el tipo de formulario de registro menos popular, pero tienen la tasa de conversión más alta (</a:t>
            </a:r>
            <a:r>
              <a:rPr lang="es-MX" b="1" i="0" u="none" strike="noStrike" dirty="0">
                <a:solidFill>
                  <a:srgbClr val="0275D8"/>
                </a:solidFill>
                <a:effectLst/>
                <a:latin typeface="Roboto Condensed" panose="02000000000000000000" pitchFamily="2" charset="0"/>
                <a:hlinkClick r:id="rId3"/>
              </a:rPr>
              <a:t>23%</a:t>
            </a:r>
            <a:r>
              <a:rPr lang="es-MX" b="1" i="0" dirty="0">
                <a:solidFill>
                  <a:srgbClr val="000000"/>
                </a:solidFill>
                <a:effectLst/>
                <a:latin typeface="Roboto Condensed" panose="02000000000000000000" pitchFamily="2" charset="0"/>
              </a:rPr>
              <a:t>) y el 62,6% de las páginas de destino principales ya los utilizan</a:t>
            </a:r>
            <a:endParaRPr lang="es-MX" dirty="0"/>
          </a:p>
          <a:p>
            <a:r>
              <a:rPr lang="es-MX" b="1" i="0" dirty="0">
                <a:solidFill>
                  <a:srgbClr val="000000"/>
                </a:solidFill>
                <a:effectLst/>
                <a:latin typeface="Roboto Condensed" panose="02000000000000000000" pitchFamily="2" charset="0"/>
              </a:rPr>
              <a:t>Las empresas que utilizan software de optimización para sus páginas de destino ven un aumento de conversión promedio del </a:t>
            </a:r>
            <a:r>
              <a:rPr lang="es-MX" b="1" i="0" u="none" strike="noStrike" dirty="0">
                <a:solidFill>
                  <a:srgbClr val="0275D8"/>
                </a:solidFill>
                <a:effectLst/>
                <a:latin typeface="Roboto Condensed" panose="02000000000000000000" pitchFamily="2" charset="0"/>
                <a:hlinkClick r:id="rId4"/>
              </a:rPr>
              <a:t>30%</a:t>
            </a:r>
            <a:endParaRPr lang="es-MX" dirty="0"/>
          </a:p>
          <a:p>
            <a:r>
              <a:rPr lang="es-MX" b="1" i="0" dirty="0">
                <a:solidFill>
                  <a:srgbClr val="000000"/>
                </a:solidFill>
                <a:effectLst/>
                <a:latin typeface="Roboto Condensed" panose="02000000000000000000" pitchFamily="2" charset="0"/>
              </a:rPr>
              <a:t>El </a:t>
            </a:r>
            <a:r>
              <a:rPr lang="es-MX" b="1" i="0" u="none" strike="noStrike" dirty="0">
                <a:solidFill>
                  <a:srgbClr val="0275D8"/>
                </a:solidFill>
                <a:effectLst/>
                <a:latin typeface="Roboto Condensed" panose="02000000000000000000" pitchFamily="2" charset="0"/>
                <a:hlinkClick r:id="rId5"/>
              </a:rPr>
              <a:t>48%</a:t>
            </a:r>
            <a:r>
              <a:rPr lang="es-MX" b="1" i="0" dirty="0">
                <a:solidFill>
                  <a:srgbClr val="000000"/>
                </a:solidFill>
                <a:effectLst/>
                <a:latin typeface="Roboto Condensed" panose="02000000000000000000" pitchFamily="2" charset="0"/>
              </a:rPr>
              <a:t> de las principales páginas de destino están clasificadas en </a:t>
            </a:r>
            <a:r>
              <a:rPr lang="es-MX" b="1" i="0" u="none" strike="noStrike" dirty="0">
                <a:solidFill>
                  <a:srgbClr val="0275D8"/>
                </a:solidFill>
                <a:effectLst/>
                <a:latin typeface="Roboto Condensed" panose="02000000000000000000" pitchFamily="2" charset="0"/>
                <a:hlinkClick r:id="rId6"/>
              </a:rPr>
              <a:t>Google </a:t>
            </a:r>
            <a:r>
              <a:rPr lang="es-MX" b="1" i="0" u="none" strike="noStrike" dirty="0" err="1">
                <a:solidFill>
                  <a:srgbClr val="0275D8"/>
                </a:solidFill>
                <a:effectLst/>
                <a:latin typeface="Roboto Condensed" panose="02000000000000000000" pitchFamily="2" charset="0"/>
                <a:hlinkClick r:id="rId6"/>
              </a:rPr>
              <a:t>Maps</a:t>
            </a:r>
            <a:r>
              <a:rPr lang="es-MX" b="1" i="0" dirty="0">
                <a:solidFill>
                  <a:srgbClr val="000000"/>
                </a:solidFill>
                <a:effectLst/>
                <a:latin typeface="Roboto Condensed" panose="02000000000000000000" pitchFamily="2" charset="0"/>
              </a:rPr>
              <a:t> y en resultados de consultas de búsqueda orgánica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https://cepymenews.es/estadisticas-justifican-uso-landing-pages/</a:t>
            </a:r>
          </a:p>
        </p:txBody>
      </p:sp>
    </p:spTree>
    <p:extLst>
      <p:ext uri="{BB962C8B-B14F-4D97-AF65-F5344CB8AC3E}">
        <p14:creationId xmlns:p14="http://schemas.microsoft.com/office/powerpoint/2010/main" val="231501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C40D4-B43B-9C9A-9C31-E4F42865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Actividades</a:t>
            </a:r>
            <a:r>
              <a:rPr lang="en-US" dirty="0"/>
              <a:t> </a:t>
            </a:r>
            <a:r>
              <a:rPr lang="en-US" dirty="0" err="1"/>
              <a:t>calendarizadas</a:t>
            </a:r>
            <a:r>
              <a:rPr lang="en-US" dirty="0"/>
              <a:t> </a:t>
            </a:r>
            <a:endParaRPr lang="es-MX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1AD469A-EDAF-E09B-66B8-7FCA3C422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291626"/>
              </p:ext>
            </p:extLst>
          </p:nvPr>
        </p:nvGraphicFramePr>
        <p:xfrm>
          <a:off x="1023938" y="2286000"/>
          <a:ext cx="972026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1049014878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517151518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4015983402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03392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noProof="0"/>
                        <a:t>Tarea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/>
                        <a:t>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/>
                        <a:t>Responsable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Días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12728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s-MX" noProof="0" dirty="0"/>
                        <a:t>Documentación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Requerimientos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1.1.1.1.1.Ingeniero de requerimientos</a:t>
                      </a:r>
                      <a:endParaRPr lang="es-MX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 row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días</a:t>
                      </a:r>
                      <a:endParaRPr lang="es-MX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139241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Historias de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1.1.1.2.1. Ingeniero de requerimientos</a:t>
                      </a:r>
                      <a:endParaRPr lang="es-MX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 vMerge="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669124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Maquetado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1.1.1.2.1.Ingeniero de requerimientos</a:t>
                      </a:r>
                      <a:endParaRPr lang="es-MX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 vMerge="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7189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Programación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FrontEnd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1.1.2..2.1.Programador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FrontEnd</a:t>
                      </a:r>
                      <a:endParaRPr lang="es-MX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días</a:t>
                      </a:r>
                      <a:endParaRPr lang="es-MX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3976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noProof="0" dirty="0" err="1"/>
                        <a:t>Testing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Pruebas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Caja</a:t>
                      </a:r>
                      <a:r>
                        <a:rPr lang="en-US" dirty="0"/>
                        <a:t> Negra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1.1.3.1.1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Tester</a:t>
                      </a:r>
                      <a:endParaRPr lang="es-MX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días</a:t>
                      </a:r>
                      <a:endParaRPr lang="es-MX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0854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noProof="0" dirty="0"/>
                        <a:t>Aceptación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Presentación</a:t>
                      </a:r>
                      <a:r>
                        <a:rPr lang="en-US" dirty="0"/>
                        <a:t> con </a:t>
                      </a:r>
                      <a:r>
                        <a:rPr lang="en-US" dirty="0" err="1"/>
                        <a:t>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cliente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1.1.4.1.1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Product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Owner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</a:t>
                      </a:r>
                      <a:endParaRPr lang="es-MX" sz="1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día</a:t>
                      </a:r>
                      <a:endParaRPr lang="es-MX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99977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69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F2E97-42A7-7893-38C6-98399EDC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actividades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58AFD86-9841-4D04-35CC-BB6FD4EEB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690687"/>
            <a:ext cx="120491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6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48536-7BAC-2F70-87A6-15535633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085E2F-CA1E-9DD7-F01F-75E25248A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2027F2E-B558-0DE8-9EEE-6F1D4A1B6D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25518"/>
              </p:ext>
            </p:extLst>
          </p:nvPr>
        </p:nvGraphicFramePr>
        <p:xfrm>
          <a:off x="2879334" y="2391762"/>
          <a:ext cx="5649723" cy="3103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348">
                  <a:extLst>
                    <a:ext uri="{9D8B030D-6E8A-4147-A177-3AD203B41FA5}">
                      <a16:colId xmlns:a16="http://schemas.microsoft.com/office/drawing/2014/main" val="3746320106"/>
                    </a:ext>
                  </a:extLst>
                </a:gridCol>
                <a:gridCol w="614275">
                  <a:extLst>
                    <a:ext uri="{9D8B030D-6E8A-4147-A177-3AD203B41FA5}">
                      <a16:colId xmlns:a16="http://schemas.microsoft.com/office/drawing/2014/main" val="309893357"/>
                    </a:ext>
                  </a:extLst>
                </a:gridCol>
                <a:gridCol w="614275">
                  <a:extLst>
                    <a:ext uri="{9D8B030D-6E8A-4147-A177-3AD203B41FA5}">
                      <a16:colId xmlns:a16="http://schemas.microsoft.com/office/drawing/2014/main" val="2098550898"/>
                    </a:ext>
                  </a:extLst>
                </a:gridCol>
                <a:gridCol w="614275">
                  <a:extLst>
                    <a:ext uri="{9D8B030D-6E8A-4147-A177-3AD203B41FA5}">
                      <a16:colId xmlns:a16="http://schemas.microsoft.com/office/drawing/2014/main" val="2030244188"/>
                    </a:ext>
                  </a:extLst>
                </a:gridCol>
                <a:gridCol w="614275">
                  <a:extLst>
                    <a:ext uri="{9D8B030D-6E8A-4147-A177-3AD203B41FA5}">
                      <a16:colId xmlns:a16="http://schemas.microsoft.com/office/drawing/2014/main" val="4215116780"/>
                    </a:ext>
                  </a:extLst>
                </a:gridCol>
                <a:gridCol w="614275">
                  <a:extLst>
                    <a:ext uri="{9D8B030D-6E8A-4147-A177-3AD203B41FA5}">
                      <a16:colId xmlns:a16="http://schemas.microsoft.com/office/drawing/2014/main" val="917243750"/>
                    </a:ext>
                  </a:extLst>
                </a:gridCol>
              </a:tblGrid>
              <a:tr h="443288"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73581"/>
                  </a:ext>
                </a:extLst>
              </a:tr>
              <a:tr h="443288">
                <a:tc>
                  <a:txBody>
                    <a:bodyPr/>
                    <a:lstStyle/>
                    <a:p>
                      <a:r>
                        <a:rPr lang="es-MX" noProof="0" dirty="0"/>
                        <a:t>Requerimientos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763359"/>
                  </a:ext>
                </a:extLst>
              </a:tr>
              <a:tr h="443288">
                <a:tc>
                  <a:txBody>
                    <a:bodyPr/>
                    <a:lstStyle/>
                    <a:p>
                      <a:r>
                        <a:rPr lang="es-MX" noProof="0" dirty="0"/>
                        <a:t>Historias de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262987"/>
                  </a:ext>
                </a:extLst>
              </a:tr>
              <a:tr h="443288">
                <a:tc>
                  <a:txBody>
                    <a:bodyPr/>
                    <a:lstStyle/>
                    <a:p>
                      <a:r>
                        <a:rPr lang="en-US" dirty="0" err="1"/>
                        <a:t>Maquetado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BF97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148786"/>
                  </a:ext>
                </a:extLst>
              </a:tr>
              <a:tr h="443288">
                <a:tc>
                  <a:txBody>
                    <a:bodyPr/>
                    <a:lstStyle/>
                    <a:p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FrontEnd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475925"/>
                  </a:ext>
                </a:extLst>
              </a:tr>
              <a:tr h="443288">
                <a:tc>
                  <a:txBody>
                    <a:bodyPr/>
                    <a:lstStyle/>
                    <a:p>
                      <a:r>
                        <a:rPr lang="en-US" dirty="0" err="1"/>
                        <a:t>Pruebas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Caja</a:t>
                      </a:r>
                      <a:r>
                        <a:rPr lang="en-US" dirty="0"/>
                        <a:t> Negra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73489"/>
                  </a:ext>
                </a:extLst>
              </a:tr>
              <a:tr h="443288">
                <a:tc>
                  <a:txBody>
                    <a:bodyPr/>
                    <a:lstStyle/>
                    <a:p>
                      <a:r>
                        <a:rPr lang="en-US" dirty="0" err="1"/>
                        <a:t>Presentación</a:t>
                      </a:r>
                      <a:r>
                        <a:rPr lang="en-US" dirty="0"/>
                        <a:t> con </a:t>
                      </a:r>
                      <a:r>
                        <a:rPr lang="en-US" dirty="0" err="1"/>
                        <a:t>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cliente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rgbClr val="BF97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56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70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E1E87-0C0B-CB4D-7F72-76431821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Salario de los trabajadores</a:t>
            </a:r>
          </a:p>
        </p:txBody>
      </p:sp>
      <p:graphicFrame>
        <p:nvGraphicFramePr>
          <p:cNvPr id="5" name="Tabla 7">
            <a:extLst>
              <a:ext uri="{FF2B5EF4-FFF2-40B4-BE49-F238E27FC236}">
                <a16:creationId xmlns:a16="http://schemas.microsoft.com/office/drawing/2014/main" id="{DFEEE47A-E497-70D2-FAAF-E32361A979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190049"/>
              </p:ext>
            </p:extLst>
          </p:nvPr>
        </p:nvGraphicFramePr>
        <p:xfrm>
          <a:off x="1559078" y="2005351"/>
          <a:ext cx="6801445" cy="3633230"/>
        </p:xfrm>
        <a:graphic>
          <a:graphicData uri="http://schemas.openxmlformats.org/drawingml/2006/table">
            <a:tbl>
              <a:tblPr firstRow="1" lastRow="1" lastCol="1" bandRow="1">
                <a:tableStyleId>{37CE84F3-28C3-443E-9E96-99CF82512B78}</a:tableStyleId>
              </a:tblPr>
              <a:tblGrid>
                <a:gridCol w="1539673">
                  <a:extLst>
                    <a:ext uri="{9D8B030D-6E8A-4147-A177-3AD203B41FA5}">
                      <a16:colId xmlns:a16="http://schemas.microsoft.com/office/drawing/2014/main" val="1886700380"/>
                    </a:ext>
                  </a:extLst>
                </a:gridCol>
                <a:gridCol w="1218774">
                  <a:extLst>
                    <a:ext uri="{9D8B030D-6E8A-4147-A177-3AD203B41FA5}">
                      <a16:colId xmlns:a16="http://schemas.microsoft.com/office/drawing/2014/main" val="132993793"/>
                    </a:ext>
                  </a:extLst>
                </a:gridCol>
                <a:gridCol w="1580458">
                  <a:extLst>
                    <a:ext uri="{9D8B030D-6E8A-4147-A177-3AD203B41FA5}">
                      <a16:colId xmlns:a16="http://schemas.microsoft.com/office/drawing/2014/main" val="2408715191"/>
                    </a:ext>
                  </a:extLst>
                </a:gridCol>
                <a:gridCol w="1231270">
                  <a:extLst>
                    <a:ext uri="{9D8B030D-6E8A-4147-A177-3AD203B41FA5}">
                      <a16:colId xmlns:a16="http://schemas.microsoft.com/office/drawing/2014/main" val="1407477754"/>
                    </a:ext>
                  </a:extLst>
                </a:gridCol>
                <a:gridCol w="1231270">
                  <a:extLst>
                    <a:ext uri="{9D8B030D-6E8A-4147-A177-3AD203B41FA5}">
                      <a16:colId xmlns:a16="http://schemas.microsoft.com/office/drawing/2014/main" val="4463151"/>
                    </a:ext>
                  </a:extLst>
                </a:gridCol>
              </a:tblGrid>
              <a:tr h="746320">
                <a:tc>
                  <a:txBody>
                    <a:bodyPr/>
                    <a:lstStyle/>
                    <a:p>
                      <a:pPr algn="ctr" rtl="0"/>
                      <a:r>
                        <a:rPr lang="es-ES" sz="2000" b="1" dirty="0">
                          <a:solidFill>
                            <a:schemeClr val="bg1"/>
                          </a:solidFill>
                        </a:rPr>
                        <a:t>Rol</a:t>
                      </a:r>
                      <a:endParaRPr lang="es-E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2000" b="1" dirty="0">
                          <a:solidFill>
                            <a:schemeClr val="bg1"/>
                          </a:solidFill>
                        </a:rPr>
                        <a:t>Acrónimo</a:t>
                      </a:r>
                      <a:endParaRPr lang="es-E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2000" b="1" dirty="0">
                          <a:solidFill>
                            <a:schemeClr val="bg1"/>
                          </a:solidFill>
                        </a:rPr>
                        <a:t>Pago por hora</a:t>
                      </a:r>
                      <a:endParaRPr lang="es-E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2000" b="1" dirty="0">
                          <a:solidFill>
                            <a:schemeClr val="bg1"/>
                          </a:solidFill>
                        </a:rPr>
                        <a:t>Pago semanal</a:t>
                      </a:r>
                      <a:endParaRPr lang="es-E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2000" b="1" dirty="0">
                          <a:solidFill>
                            <a:schemeClr val="bg1"/>
                          </a:solidFill>
                        </a:rPr>
                        <a:t>Pago mensual</a:t>
                      </a:r>
                      <a:endParaRPr lang="es-E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076292"/>
                  </a:ext>
                </a:extLst>
              </a:tr>
              <a:tr h="566470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</a:rPr>
                        <a:t>Ingeniero en Requerimientos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</a:rPr>
                        <a:t>SM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dirty="0">
                          <a:solidFill>
                            <a:schemeClr val="bg1"/>
                          </a:solidFill>
                        </a:rPr>
                        <a:t>$30 x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</a:rPr>
                        <a:t>hr</a:t>
                      </a:r>
                      <a:endParaRPr lang="es-E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HGGothicM"/>
                          <a:cs typeface="Times New Roman" panose="02020603050405020304" pitchFamily="18" charset="0"/>
                        </a:rPr>
                        <a:t>1200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HGGothicM"/>
                          <a:cs typeface="Times New Roman" panose="02020603050405020304" pitchFamily="18" charset="0"/>
                        </a:rPr>
                        <a:t>4800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9874031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</a:rPr>
                        <a:t>Product Owner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</a:rPr>
                        <a:t>PO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</a:rPr>
                        <a:t>$30 x </a:t>
                      </a:r>
                      <a:r>
                        <a:rPr lang="es-MX" sz="1600" dirty="0" err="1">
                          <a:solidFill>
                            <a:schemeClr val="bg1"/>
                          </a:solidFill>
                          <a:effectLst/>
                        </a:rPr>
                        <a:t>hr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HGGothicM"/>
                          <a:cs typeface="Times New Roman" panose="02020603050405020304" pitchFamily="18" charset="0"/>
                        </a:rPr>
                        <a:t>1200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kumimoji="0" lang="es-MX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HGGothicM"/>
                          <a:cs typeface="Times New Roman" panose="02020603050405020304" pitchFamily="18" charset="0"/>
                        </a:rPr>
                        <a:t>4800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8480482"/>
                  </a:ext>
                </a:extLst>
              </a:tr>
              <a:tr h="566470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HGGothicM"/>
                          <a:cs typeface="Times New Roman" panose="02020603050405020304" pitchFamily="18" charset="0"/>
                        </a:rPr>
                        <a:t>Programador </a:t>
                      </a:r>
                      <a:r>
                        <a:rPr lang="es-MX" sz="16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HGGothicM"/>
                          <a:cs typeface="Times New Roman" panose="02020603050405020304" pitchFamily="18" charset="0"/>
                        </a:rPr>
                        <a:t>FrontEnd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</a:rPr>
                        <a:t>PF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</a:rPr>
                        <a:t>$30 x </a:t>
                      </a:r>
                      <a:r>
                        <a:rPr lang="es-MX" sz="1600" dirty="0" err="1">
                          <a:solidFill>
                            <a:schemeClr val="bg1"/>
                          </a:solidFill>
                          <a:effectLst/>
                        </a:rPr>
                        <a:t>hr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HGGothicM"/>
                          <a:cs typeface="Times New Roman" panose="02020603050405020304" pitchFamily="18" charset="0"/>
                        </a:rPr>
                        <a:t>1200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kumimoji="0" lang="es-MX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HGGothicM"/>
                          <a:cs typeface="Times New Roman" panose="02020603050405020304" pitchFamily="18" charset="0"/>
                        </a:rPr>
                        <a:t>4800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6178466"/>
                  </a:ext>
                </a:extLst>
              </a:tr>
              <a:tr h="566470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</a:rPr>
                        <a:t>Tester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</a:rPr>
                        <a:t>TE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</a:rPr>
                        <a:t>$30 x </a:t>
                      </a:r>
                      <a:r>
                        <a:rPr lang="es-MX" sz="1600" dirty="0" err="1">
                          <a:solidFill>
                            <a:schemeClr val="bg1"/>
                          </a:solidFill>
                          <a:effectLst/>
                        </a:rPr>
                        <a:t>hr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HGGothicM"/>
                          <a:cs typeface="Times New Roman" panose="02020603050405020304" pitchFamily="18" charset="0"/>
                        </a:rPr>
                        <a:t>1200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kumimoji="0" lang="es-MX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HGGothicM"/>
                          <a:cs typeface="Times New Roman" panose="02020603050405020304" pitchFamily="18" charset="0"/>
                        </a:rPr>
                        <a:t>4800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3766581"/>
                  </a:ext>
                </a:extLst>
              </a:tr>
              <a:tr h="566470">
                <a:tc gridSpan="4">
                  <a:txBody>
                    <a:bodyPr/>
                    <a:lstStyle/>
                    <a:p>
                      <a:pPr algn="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</a:rPr>
                        <a:t>Total: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HGGothicM"/>
                          <a:cs typeface="Times New Roman" panose="02020603050405020304" pitchFamily="18" charset="0"/>
                        </a:rPr>
                        <a:t>19,200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4059837"/>
                  </a:ext>
                </a:extLst>
              </a:tr>
            </a:tbl>
          </a:graphicData>
        </a:graphic>
      </p:graphicFrame>
      <p:graphicFrame>
        <p:nvGraphicFramePr>
          <p:cNvPr id="6" name="Tabla 7">
            <a:extLst>
              <a:ext uri="{FF2B5EF4-FFF2-40B4-BE49-F238E27FC236}">
                <a16:creationId xmlns:a16="http://schemas.microsoft.com/office/drawing/2014/main" id="{2BB107A6-3EAA-710A-50D4-302CC89AA8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053258"/>
              </p:ext>
            </p:extLst>
          </p:nvPr>
        </p:nvGraphicFramePr>
        <p:xfrm>
          <a:off x="8775051" y="2005351"/>
          <a:ext cx="2392821" cy="3700287"/>
        </p:xfrm>
        <a:graphic>
          <a:graphicData uri="http://schemas.openxmlformats.org/drawingml/2006/table">
            <a:tbl>
              <a:tblPr firstRow="1" lastRow="1" lastCol="1" bandRow="1">
                <a:tableStyleId>{37CE84F3-28C3-443E-9E96-99CF82512B78}</a:tableStyleId>
              </a:tblPr>
              <a:tblGrid>
                <a:gridCol w="2392821">
                  <a:extLst>
                    <a:ext uri="{9D8B030D-6E8A-4147-A177-3AD203B41FA5}">
                      <a16:colId xmlns:a16="http://schemas.microsoft.com/office/drawing/2014/main" val="4463151"/>
                    </a:ext>
                  </a:extLst>
                </a:gridCol>
              </a:tblGrid>
              <a:tr h="938783">
                <a:tc>
                  <a:txBody>
                    <a:bodyPr/>
                    <a:lstStyle/>
                    <a:p>
                      <a:pPr algn="ctr" rtl="0"/>
                      <a:r>
                        <a:rPr lang="es-ES" sz="2000" b="1" dirty="0">
                          <a:solidFill>
                            <a:schemeClr val="bg1"/>
                          </a:solidFill>
                        </a:rPr>
                        <a:t>Pago real de los trabajadores por proyecto</a:t>
                      </a:r>
                      <a:endParaRPr lang="es-ES" sz="2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076292"/>
                  </a:ext>
                </a:extLst>
              </a:tr>
              <a:tr h="528705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HGGothicM"/>
                          <a:cs typeface="Times New Roman" panose="02020603050405020304" pitchFamily="18" charset="0"/>
                        </a:rPr>
                        <a:t>360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9874031"/>
                  </a:ext>
                </a:extLst>
              </a:tr>
              <a:tr h="579627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kumimoji="0" lang="es-MX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HGGothicM"/>
                          <a:cs typeface="Times New Roman" panose="02020603050405020304" pitchFamily="18" charset="0"/>
                        </a:rPr>
                        <a:t>120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8480482"/>
                  </a:ext>
                </a:extLst>
              </a:tr>
              <a:tr h="528705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kumimoji="0" lang="es-MX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HGGothicM"/>
                          <a:cs typeface="Times New Roman" panose="02020603050405020304" pitchFamily="18" charset="0"/>
                        </a:rPr>
                        <a:t>1200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6178466"/>
                  </a:ext>
                </a:extLst>
              </a:tr>
              <a:tr h="528705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kumimoji="0" lang="es-MX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HGGothicM"/>
                          <a:cs typeface="Times New Roman" panose="02020603050405020304" pitchFamily="18" charset="0"/>
                        </a:rPr>
                        <a:t>480</a:t>
                      </a:r>
                      <a:endParaRPr lang="es-MX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HGGothicM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3766581"/>
                  </a:ext>
                </a:extLst>
              </a:tr>
              <a:tr h="528705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HGGothicM"/>
                          <a:cs typeface="Times New Roman" panose="02020603050405020304" pitchFamily="18" charset="0"/>
                        </a:rPr>
                        <a:t>2160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405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24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17177-170B-E7E6-A1EA-91FD5BC1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Presupuesto</a:t>
            </a:r>
            <a:r>
              <a:rPr lang="en-US" dirty="0"/>
              <a:t> y </a:t>
            </a:r>
            <a:r>
              <a:rPr lang="en-US" dirty="0" err="1"/>
              <a:t>ganancia</a:t>
            </a:r>
            <a:r>
              <a:rPr lang="en-US" dirty="0"/>
              <a:t>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9723B0-655F-1060-372B-92F0D4EB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Tomando</a:t>
            </a:r>
            <a:r>
              <a:rPr lang="en-US" dirty="0"/>
              <a:t> un </a:t>
            </a:r>
            <a:r>
              <a:rPr lang="en-US" dirty="0" err="1"/>
              <a:t>presupuesto</a:t>
            </a:r>
            <a:r>
              <a:rPr lang="en-US" dirty="0"/>
              <a:t> base de 2160. </a:t>
            </a:r>
          </a:p>
          <a:p>
            <a:r>
              <a:rPr lang="en-US" dirty="0"/>
              <a:t>200 de internet</a:t>
            </a:r>
          </a:p>
          <a:p>
            <a:r>
              <a:rPr lang="en-US" dirty="0"/>
              <a:t>100 de luz</a:t>
            </a:r>
          </a:p>
          <a:p>
            <a:r>
              <a:rPr lang="en-US" dirty="0" err="1"/>
              <a:t>Tomando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impuestos</a:t>
            </a:r>
            <a:r>
              <a:rPr lang="en-US" dirty="0"/>
              <a:t> del 16% </a:t>
            </a:r>
          </a:p>
          <a:p>
            <a:r>
              <a:rPr lang="en-US" dirty="0"/>
              <a:t>Y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ganancia</a:t>
            </a:r>
            <a:r>
              <a:rPr lang="en-US" dirty="0"/>
              <a:t> del 15%</a:t>
            </a:r>
          </a:p>
          <a:p>
            <a:r>
              <a:rPr lang="en-US" dirty="0"/>
              <a:t>El </a:t>
            </a:r>
            <a:r>
              <a:rPr lang="en-US" dirty="0" err="1"/>
              <a:t>presupuesto</a:t>
            </a:r>
            <a:r>
              <a:rPr lang="en-US" dirty="0"/>
              <a:t> </a:t>
            </a:r>
            <a:r>
              <a:rPr lang="en-US" dirty="0" err="1"/>
              <a:t>necesario</a:t>
            </a:r>
            <a:r>
              <a:rPr lang="en-US" dirty="0"/>
              <a:t> para la </a:t>
            </a:r>
            <a:r>
              <a:rPr lang="en-US" dirty="0" err="1"/>
              <a:t>fabricación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landing page es de $3222.6</a:t>
            </a:r>
          </a:p>
          <a:p>
            <a:r>
              <a:rPr lang="en-US" dirty="0"/>
              <a:t>No se </a:t>
            </a:r>
            <a:r>
              <a:rPr lang="en-US" dirty="0" err="1"/>
              <a:t>necesita</a:t>
            </a:r>
            <a:r>
              <a:rPr lang="en-US" dirty="0"/>
              <a:t> de </a:t>
            </a:r>
            <a:r>
              <a:rPr lang="en-US" dirty="0" err="1"/>
              <a:t>comprar</a:t>
            </a:r>
            <a:r>
              <a:rPr lang="en-US" dirty="0"/>
              <a:t> </a:t>
            </a:r>
            <a:r>
              <a:rPr lang="en-US" dirty="0" err="1"/>
              <a:t>ninguna</a:t>
            </a:r>
            <a:r>
              <a:rPr lang="en-US" dirty="0"/>
              <a:t> </a:t>
            </a:r>
            <a:r>
              <a:rPr lang="en-US" dirty="0" err="1"/>
              <a:t>licencia</a:t>
            </a:r>
            <a:r>
              <a:rPr lang="en-US" dirty="0"/>
              <a:t>, se u</a:t>
            </a:r>
            <a:r>
              <a:rPr lang="es-MX" dirty="0" err="1"/>
              <a:t>tilizarán</a:t>
            </a:r>
            <a:r>
              <a:rPr lang="es-MX" dirty="0"/>
              <a:t> programas gratuitos y todos aquellos disponibles al público.</a:t>
            </a:r>
          </a:p>
          <a:p>
            <a:r>
              <a:rPr lang="es-MX" dirty="0"/>
              <a:t>Este presupuesto corresponde al desarrollo de un proyecto de 6 páginas elaborado en una semana</a:t>
            </a:r>
          </a:p>
        </p:txBody>
      </p:sp>
    </p:spTree>
    <p:extLst>
      <p:ext uri="{BB962C8B-B14F-4D97-AF65-F5344CB8AC3E}">
        <p14:creationId xmlns:p14="http://schemas.microsoft.com/office/powerpoint/2010/main" val="2631597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3526</TotalTime>
  <Words>1754</Words>
  <Application>Microsoft Office PowerPoint</Application>
  <PresentationFormat>Panorámica</PresentationFormat>
  <Paragraphs>195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arial</vt:lpstr>
      <vt:lpstr>arial</vt:lpstr>
      <vt:lpstr>Cambria Math</vt:lpstr>
      <vt:lpstr>Roboto Condensed</vt:lpstr>
      <vt:lpstr>Tw Cen MT</vt:lpstr>
      <vt:lpstr>Tw Cen MT Condensed</vt:lpstr>
      <vt:lpstr>Wingdings 3</vt:lpstr>
      <vt:lpstr>Integral</vt:lpstr>
      <vt:lpstr>Análisis de riesgos</vt:lpstr>
      <vt:lpstr>Características</vt:lpstr>
      <vt:lpstr>Factibilidad </vt:lpstr>
      <vt:lpstr>eSTADÍSTICAS</vt:lpstr>
      <vt:lpstr>Actividades calendarizadas </vt:lpstr>
      <vt:lpstr>Diagrama de actividades</vt:lpstr>
      <vt:lpstr>Presentación de PowerPoint</vt:lpstr>
      <vt:lpstr>Salario de los trabajadores</vt:lpstr>
      <vt:lpstr>Presupuesto y ganancia </vt:lpstr>
      <vt:lpstr>Factibilidad del negocio – Técnico</vt:lpstr>
      <vt:lpstr>Factibilidad del negocio – Económico</vt:lpstr>
      <vt:lpstr>Factibilidad del negocio – Comercial</vt:lpstr>
      <vt:lpstr>Identificación de riegos</vt:lpstr>
      <vt:lpstr>Comunicación de Riesgos</vt:lpstr>
      <vt:lpstr>Gestión de Riesgos</vt:lpstr>
      <vt:lpstr>Evaluación de las necesidades</vt:lpstr>
      <vt:lpstr>Análisis del impacto empresarial</vt:lpstr>
      <vt:lpstr>Análisis modal de fallos y efectos</vt:lpstr>
      <vt:lpstr>Análisis de la causa raíz</vt:lpstr>
      <vt:lpstr>Análisis de riesgos y beneficios</vt:lpstr>
      <vt:lpstr>PUNTO DE EQUILIBRIO</vt:lpstr>
      <vt:lpstr>ROI</vt:lpstr>
      <vt:lpstr>Retorno de inversión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riesgos</dc:title>
  <dc:creator>Verdi Cruz</dc:creator>
  <cp:lastModifiedBy>Verdi Cruz</cp:lastModifiedBy>
  <cp:revision>13</cp:revision>
  <dcterms:created xsi:type="dcterms:W3CDTF">2023-02-25T19:55:23Z</dcterms:created>
  <dcterms:modified xsi:type="dcterms:W3CDTF">2023-03-16T17:45:40Z</dcterms:modified>
</cp:coreProperties>
</file>