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73" r:id="rId6"/>
    <p:sldId id="261" r:id="rId7"/>
    <p:sldId id="262" r:id="rId8"/>
    <p:sldId id="263" r:id="rId9"/>
    <p:sldId id="264" r:id="rId10"/>
    <p:sldId id="265" r:id="rId11"/>
    <p:sldId id="295" r:id="rId12"/>
    <p:sldId id="266" r:id="rId13"/>
    <p:sldId id="296" r:id="rId14"/>
    <p:sldId id="272" r:id="rId15"/>
    <p:sldId id="288" r:id="rId16"/>
    <p:sldId id="274" r:id="rId17"/>
    <p:sldId id="289" r:id="rId18"/>
    <p:sldId id="307" r:id="rId19"/>
    <p:sldId id="290" r:id="rId20"/>
    <p:sldId id="291" r:id="rId21"/>
    <p:sldId id="293" r:id="rId22"/>
    <p:sldId id="294" r:id="rId23"/>
    <p:sldId id="270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2" clrIdx="0"/>
  <p:cmAuthor id="2" name="xiangru yan" initials="xy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36"/>
        <p:guide pos="384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28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92.xml"/><Relationship Id="rId7" Type="http://schemas.openxmlformats.org/officeDocument/2006/relationships/image" Target="../media/image11.png"/><Relationship Id="rId6" Type="http://schemas.openxmlformats.org/officeDocument/2006/relationships/tags" Target="../tags/tag91.xml"/><Relationship Id="rId5" Type="http://schemas.openxmlformats.org/officeDocument/2006/relationships/image" Target="../media/image10.png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10" Type="http://schemas.openxmlformats.org/officeDocument/2006/relationships/tags" Target="../tags/tag93.xml"/><Relationship Id="rId1" Type="http://schemas.openxmlformats.org/officeDocument/2006/relationships/tags" Target="../tags/tag8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tags" Target="../tags/tag98.xml"/><Relationship Id="rId7" Type="http://schemas.openxmlformats.org/officeDocument/2006/relationships/image" Target="../media/image15.png"/><Relationship Id="rId6" Type="http://schemas.openxmlformats.org/officeDocument/2006/relationships/tags" Target="../tags/tag97.xml"/><Relationship Id="rId5" Type="http://schemas.openxmlformats.org/officeDocument/2006/relationships/image" Target="../media/image14.png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10" Type="http://schemas.openxmlformats.org/officeDocument/2006/relationships/tags" Target="../tags/tag99.xml"/><Relationship Id="rId1" Type="http://schemas.openxmlformats.org/officeDocument/2006/relationships/tags" Target="../tags/tag9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6" Type="http://schemas.openxmlformats.org/officeDocument/2006/relationships/tags" Target="../tags/tag103.xml"/><Relationship Id="rId5" Type="http://schemas.openxmlformats.org/officeDocument/2006/relationships/image" Target="../media/image14.png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image" Target="../media/image2.png"/><Relationship Id="rId1" Type="http://schemas.openxmlformats.org/officeDocument/2006/relationships/tags" Target="../tags/tag10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4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0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2" Type="http://schemas.openxmlformats.org/officeDocument/2006/relationships/image" Target="../media/image2.png"/><Relationship Id="rId1" Type="http://schemas.openxmlformats.org/officeDocument/2006/relationships/tags" Target="../tags/tag10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.png"/><Relationship Id="rId7" Type="http://schemas.openxmlformats.org/officeDocument/2006/relationships/tags" Target="../tags/tag111.xml"/><Relationship Id="rId6" Type="http://schemas.openxmlformats.org/officeDocument/2006/relationships/image" Target="../media/image20.png"/><Relationship Id="rId5" Type="http://schemas.openxmlformats.org/officeDocument/2006/relationships/tags" Target="../tags/tag110.xml"/><Relationship Id="rId4" Type="http://schemas.openxmlformats.org/officeDocument/2006/relationships/image" Target="../media/image19.png"/><Relationship Id="rId3" Type="http://schemas.openxmlformats.org/officeDocument/2006/relationships/tags" Target="../tags/tag109.xml"/><Relationship Id="rId2" Type="http://schemas.openxmlformats.org/officeDocument/2006/relationships/image" Target="../media/image2.png"/><Relationship Id="rId1" Type="http://schemas.openxmlformats.org/officeDocument/2006/relationships/tags" Target="../tags/tag10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tags" Target="../tags/tag113.xml"/><Relationship Id="rId2" Type="http://schemas.openxmlformats.org/officeDocument/2006/relationships/image" Target="../media/image2.png"/><Relationship Id="rId1" Type="http://schemas.openxmlformats.org/officeDocument/2006/relationships/tags" Target="../tags/tag11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image" Target="../media/image24.png"/><Relationship Id="rId7" Type="http://schemas.openxmlformats.org/officeDocument/2006/relationships/tags" Target="../tags/tag117.xml"/><Relationship Id="rId6" Type="http://schemas.openxmlformats.org/officeDocument/2006/relationships/image" Target="../media/image23.png"/><Relationship Id="rId5" Type="http://schemas.openxmlformats.org/officeDocument/2006/relationships/tags" Target="../tags/tag116.xml"/><Relationship Id="rId4" Type="http://schemas.openxmlformats.org/officeDocument/2006/relationships/image" Target="../media/image19.png"/><Relationship Id="rId3" Type="http://schemas.openxmlformats.org/officeDocument/2006/relationships/tags" Target="../tags/tag115.xm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5.png"/><Relationship Id="rId1" Type="http://schemas.openxmlformats.org/officeDocument/2006/relationships/tags" Target="../tags/tag1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9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1.xml"/><Relationship Id="rId2" Type="http://schemas.openxmlformats.org/officeDocument/2006/relationships/image" Target="../media/image2.png"/><Relationship Id="rId1" Type="http://schemas.openxmlformats.org/officeDocument/2006/relationships/tags" Target="../tags/tag12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tags" Target="../tags/tag126.xml"/><Relationship Id="rId7" Type="http://schemas.openxmlformats.org/officeDocument/2006/relationships/image" Target="../media/image27.png"/><Relationship Id="rId6" Type="http://schemas.openxmlformats.org/officeDocument/2006/relationships/tags" Target="../tags/tag125.xml"/><Relationship Id="rId5" Type="http://schemas.openxmlformats.org/officeDocument/2006/relationships/image" Target="../media/image26.png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2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71.xml"/><Relationship Id="rId2" Type="http://schemas.openxmlformats.org/officeDocument/2006/relationships/image" Target="../media/image2.png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2.png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76.xml"/><Relationship Id="rId2" Type="http://schemas.openxmlformats.org/officeDocument/2006/relationships/image" Target="../media/image2.png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tags" Target="../tags/tag80.xml"/><Relationship Id="rId5" Type="http://schemas.openxmlformats.org/officeDocument/2006/relationships/image" Target="../media/image5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2.png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image" Target="../media/image2.png"/><Relationship Id="rId1" Type="http://schemas.openxmlformats.org/officeDocument/2006/relationships/tags" Target="../tags/tag8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tags" Target="../tags/tag87.xml"/><Relationship Id="rId5" Type="http://schemas.openxmlformats.org/officeDocument/2006/relationships/image" Target="../media/image8.png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image" Target="../media/image2.png"/><Relationship Id="rId1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179320"/>
            <a:ext cx="12192000" cy="2226945"/>
          </a:xfrm>
          <a:prstGeom prst="rect">
            <a:avLst/>
          </a:prstGeom>
          <a:solidFill>
            <a:srgbClr val="113D74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红外和可见图像融合方法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40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008000" y="4840340"/>
            <a:ext cx="44767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汇报人：黄思彪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2024.5.16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2" y="89417"/>
            <a:ext cx="1488439" cy="148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出自【趣你的PPT】(微信:qunideppt)：最优质的PPT资源库"/>
          <p:cNvSpPr/>
          <p:nvPr/>
        </p:nvSpPr>
        <p:spPr bwMode="auto">
          <a:xfrm>
            <a:off x="0" y="354013"/>
            <a:ext cx="228600" cy="687387"/>
          </a:xfrm>
          <a:prstGeom prst="rect">
            <a:avLst/>
          </a:prstGeom>
          <a:solidFill>
            <a:srgbClr val="1166B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6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4" name="出自【趣你的PPT】(微信:qunideppt)：最优质的PPT资源库"/>
          <p:cNvSpPr>
            <a:spLocks noChangeArrowheads="1"/>
          </p:cNvSpPr>
          <p:nvPr/>
        </p:nvSpPr>
        <p:spPr bwMode="black">
          <a:xfrm>
            <a:off x="280021" y="497651"/>
            <a:ext cx="2771547" cy="5219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融合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策略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22601" y="5037137"/>
            <a:ext cx="9496199" cy="6642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短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63760" y="153035"/>
            <a:ext cx="2273935" cy="493395"/>
          </a:xfrm>
          <a:prstGeom prst="rect">
            <a:avLst/>
          </a:prstGeom>
        </p:spPr>
      </p:pic>
      <p:sp>
        <p:nvSpPr>
          <p:cNvPr id="3" name="Rectangle 22"/>
          <p:cNvSpPr/>
          <p:nvPr>
            <p:custDataLst>
              <p:tags r:id="rId3"/>
            </p:custDataLst>
          </p:nvPr>
        </p:nvSpPr>
        <p:spPr>
          <a:xfrm>
            <a:off x="12065" y="3135630"/>
            <a:ext cx="12179935" cy="3722370"/>
          </a:xfrm>
          <a:prstGeom prst="rect">
            <a:avLst/>
          </a:prstGeom>
          <a:solidFill>
            <a:srgbClr val="1166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1.空间注意力的融合策略</a:t>
            </a: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β m1和β m2表示由深度特征Φ m1和Φ m2通过l1范数和soft-max算子计算得到的加权图。权重图由公式5表示</a:t>
            </a: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式中jj·jj1表示11范数，k 21;···;K和K = 2。</a:t>
            </a: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(x;y)表示在多尺度深度特征(Φ m1和Φ m2)和加权图(β m1和β m2)中对应的位置，每个位置表示深度特征中的一个C维向量。Φ m k (x;y)表示有C维的向量。</a:t>
            </a: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876675" y="0"/>
            <a:ext cx="5353685" cy="35064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56480" y="4379595"/>
            <a:ext cx="4095750" cy="914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00075" y="6092190"/>
            <a:ext cx="4704715" cy="7658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201535" y="6115685"/>
            <a:ext cx="2562860" cy="7169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出自【趣你的PPT】(微信:qunideppt)：最优质的PPT资源库"/>
          <p:cNvSpPr/>
          <p:nvPr/>
        </p:nvSpPr>
        <p:spPr bwMode="auto">
          <a:xfrm>
            <a:off x="0" y="354013"/>
            <a:ext cx="228600" cy="687387"/>
          </a:xfrm>
          <a:prstGeom prst="rect">
            <a:avLst/>
          </a:prstGeom>
          <a:solidFill>
            <a:srgbClr val="1166B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6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" name="出自【趣你的PPT】(微信:qunideppt)：最优质的PPT资源库"/>
          <p:cNvSpPr>
            <a:spLocks noChangeArrowheads="1"/>
          </p:cNvSpPr>
          <p:nvPr/>
        </p:nvSpPr>
        <p:spPr bwMode="black">
          <a:xfrm>
            <a:off x="228600" y="497651"/>
            <a:ext cx="2771547" cy="5219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融合策略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短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63760" y="153035"/>
            <a:ext cx="2273935" cy="493395"/>
          </a:xfrm>
          <a:prstGeom prst="rect">
            <a:avLst/>
          </a:prstGeom>
        </p:spPr>
      </p:pic>
      <p:sp>
        <p:nvSpPr>
          <p:cNvPr id="3" name="Rectangle 22"/>
          <p:cNvSpPr/>
          <p:nvPr>
            <p:custDataLst>
              <p:tags r:id="rId3"/>
            </p:custDataLst>
          </p:nvPr>
        </p:nvSpPr>
        <p:spPr>
          <a:xfrm>
            <a:off x="12065" y="3122295"/>
            <a:ext cx="12179935" cy="5030470"/>
          </a:xfrm>
          <a:prstGeom prst="rect">
            <a:avLst/>
          </a:prstGeom>
          <a:solidFill>
            <a:srgbClr val="1166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2. </a:t>
            </a:r>
            <a:r>
              <a:rPr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基于通道注意力的融合策略</a:t>
            </a:r>
            <a:endParaRPr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Φ m1和Φ m2是多尺度深部特征。α m1和α m2是C维加权向量，由全局池化和softmax计算得到。Φ~ m1和Φ~ m2表示深度特征增强，通过加权向量进行加权。Φ~m f是采用基于通道注意力的融合策略计算得到的融合特征。</a:t>
            </a:r>
            <a:endParaRPr lang="zh-CN" altLang="en-US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​</a:t>
            </a:r>
            <a:endParaRPr lang="zh-CN" altLang="en-US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1371600" marR="0" lvl="3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014470" y="354330"/>
            <a:ext cx="4162425" cy="2257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270375" y="4519930"/>
            <a:ext cx="2557780" cy="5378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28600" y="5132705"/>
            <a:ext cx="8112125" cy="12623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270375" y="6470015"/>
            <a:ext cx="2737485" cy="8299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出自【趣你的PPT】(微信:qunideppt)：最优质的PPT资源库"/>
          <p:cNvSpPr/>
          <p:nvPr/>
        </p:nvSpPr>
        <p:spPr bwMode="auto">
          <a:xfrm>
            <a:off x="0" y="354013"/>
            <a:ext cx="228600" cy="687387"/>
          </a:xfrm>
          <a:prstGeom prst="rect">
            <a:avLst/>
          </a:prstGeom>
          <a:solidFill>
            <a:srgbClr val="1166B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6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" name="出自【趣你的PPT】(微信:qunideppt)：最优质的PPT资源库"/>
          <p:cNvSpPr>
            <a:spLocks noChangeArrowheads="1"/>
          </p:cNvSpPr>
          <p:nvPr/>
        </p:nvSpPr>
        <p:spPr bwMode="black">
          <a:xfrm>
            <a:off x="228600" y="497651"/>
            <a:ext cx="2771547" cy="5219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融合策略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短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63760" y="153035"/>
            <a:ext cx="2273935" cy="493395"/>
          </a:xfrm>
          <a:prstGeom prst="rect">
            <a:avLst/>
          </a:prstGeom>
        </p:spPr>
      </p:pic>
      <p:sp>
        <p:nvSpPr>
          <p:cNvPr id="3" name="Rectangle 22"/>
          <p:cNvSpPr/>
          <p:nvPr>
            <p:custDataLst>
              <p:tags r:id="rId3"/>
            </p:custDataLst>
          </p:nvPr>
        </p:nvSpPr>
        <p:spPr>
          <a:xfrm>
            <a:off x="12065" y="3122295"/>
            <a:ext cx="12179935" cy="5030470"/>
          </a:xfrm>
          <a:prstGeom prst="rect">
            <a:avLst/>
          </a:prstGeom>
          <a:solidFill>
            <a:srgbClr val="1166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最终，通道注意力模型得到的融合特征公式如下：</a:t>
            </a: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1371600" marR="0" lvl="3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014470" y="354330"/>
            <a:ext cx="4162425" cy="2257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873375" y="5447030"/>
            <a:ext cx="5303520" cy="822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179320"/>
            <a:ext cx="12192000" cy="2226945"/>
          </a:xfrm>
          <a:prstGeom prst="rect">
            <a:avLst/>
          </a:prstGeom>
          <a:solidFill>
            <a:srgbClr val="113D74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Zero-Learning Fast Medical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Image Fusion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endParaRPr lang="zh-CN" altLang="en-US" sz="40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008000" y="4840340"/>
            <a:ext cx="4476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2" y="89417"/>
            <a:ext cx="1488439" cy="148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出自【趣你的PPT】(微信:qunideppt)：最优质的PPT资源库"/>
          <p:cNvSpPr/>
          <p:nvPr/>
        </p:nvSpPr>
        <p:spPr bwMode="auto">
          <a:xfrm>
            <a:off x="0" y="354013"/>
            <a:ext cx="228600" cy="687387"/>
          </a:xfrm>
          <a:prstGeom prst="rect">
            <a:avLst/>
          </a:prstGeom>
          <a:solidFill>
            <a:srgbClr val="1166B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6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" name="出自【趣你的PPT】(微信:qunideppt)：最优质的PPT资源库"/>
          <p:cNvSpPr>
            <a:spLocks noChangeArrowheads="1"/>
          </p:cNvSpPr>
          <p:nvPr/>
        </p:nvSpPr>
        <p:spPr bwMode="black">
          <a:xfrm>
            <a:off x="280035" y="497840"/>
            <a:ext cx="3192780" cy="5219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简述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短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63760" y="153035"/>
            <a:ext cx="2273935" cy="4933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6425" y="1421765"/>
            <a:ext cx="10443210" cy="5142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pPr marL="457200" lvl="2" indent="457200" algn="l" fontAlgn="auto">
              <a:lnSpc>
                <a:spcPts val="2660"/>
              </a:lnSpc>
              <a:buClrTx/>
              <a:buSzTx/>
              <a:buFont typeface="Wingdings" panose="05000000000000000000" charset="0"/>
              <a:buNone/>
            </a:pPr>
            <a:r>
              <a:rPr sz="2000"/>
              <a:t>脉冲耦合神经网络（PCNN）是另一组也无需事先训练即可运行的模型。它们的灵感来自猫的视觉皮层。与深度学习架构不同，这些模型只是二维的，每个神经元对应于图像中的一个像素。它们不会形成自然图像的统计模型。与它们不同的是，CNN通常在大型图像数据集上进行训练，允许它们对图像的显着特征进行建模和检测。本文利用这些深度特征的能力( VGG-16 网络)来表示图像中的显着区域，获得比基于 PCNN 的融合规则更好的效果。</a:t>
            </a:r>
            <a:endParaRPr sz="2000"/>
          </a:p>
          <a:p>
            <a:pPr marL="457200" lvl="2" indent="457200" algn="l" fontAlgn="auto">
              <a:lnSpc>
                <a:spcPts val="2660"/>
              </a:lnSpc>
              <a:buClrTx/>
              <a:buSzTx/>
              <a:buFont typeface="Wingdings" panose="05000000000000000000" charset="0"/>
              <a:buNone/>
            </a:pPr>
            <a:r>
              <a:rPr sz="2000"/>
              <a:t> 向网络馈送源图像，预训练CNN用于生成特征的活动级别，提取其具有代表性的特征图，然后将其进行比较以生成融合权重图。然后对权重图进行细化并用于构建融合图像。</a:t>
            </a:r>
            <a:endParaRPr sz="2000"/>
          </a:p>
          <a:p>
            <a:pPr marL="457200" lvl="2" indent="457200" algn="l" fontAlgn="auto">
              <a:lnSpc>
                <a:spcPts val="2660"/>
              </a:lnSpc>
              <a:buClrTx/>
              <a:buSzTx/>
              <a:buFont typeface="Wingdings" panose="05000000000000000000" charset="0"/>
              <a:buNone/>
            </a:pPr>
            <a:endParaRPr lang="zh-CN" altLang="en-US" sz="2000" b="1">
              <a:solidFill>
                <a:schemeClr val="tx1"/>
              </a:solidFill>
            </a:endParaRPr>
          </a:p>
          <a:p>
            <a:pPr marL="0" lvl="1" indent="457200"/>
            <a:endParaRPr lang="zh-CN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出自【趣你的PPT】(微信:qunideppt)：最优质的PPT资源库"/>
          <p:cNvSpPr/>
          <p:nvPr/>
        </p:nvSpPr>
        <p:spPr bwMode="auto">
          <a:xfrm>
            <a:off x="0" y="354013"/>
            <a:ext cx="228600" cy="687387"/>
          </a:xfrm>
          <a:prstGeom prst="rect">
            <a:avLst/>
          </a:prstGeom>
          <a:solidFill>
            <a:srgbClr val="1166B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6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" name="出自【趣你的PPT】(微信:qunideppt)：最优质的PPT资源库"/>
          <p:cNvSpPr>
            <a:spLocks noChangeArrowheads="1"/>
          </p:cNvSpPr>
          <p:nvPr/>
        </p:nvSpPr>
        <p:spPr bwMode="black">
          <a:xfrm>
            <a:off x="280021" y="497651"/>
            <a:ext cx="2771547" cy="5219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短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63760" y="153035"/>
            <a:ext cx="2273935" cy="493395"/>
          </a:xfrm>
          <a:prstGeom prst="rect">
            <a:avLst/>
          </a:prstGeom>
        </p:spPr>
      </p:pic>
      <p:sp>
        <p:nvSpPr>
          <p:cNvPr id="15" name="Rectangle 22"/>
          <p:cNvSpPr/>
          <p:nvPr>
            <p:custDataLst>
              <p:tags r:id="rId3"/>
            </p:custDataLst>
          </p:nvPr>
        </p:nvSpPr>
        <p:spPr>
          <a:xfrm>
            <a:off x="0" y="1625600"/>
            <a:ext cx="12179935" cy="3530600"/>
          </a:xfrm>
          <a:prstGeom prst="rect">
            <a:avLst/>
          </a:prstGeom>
          <a:solidFill>
            <a:srgbClr val="1166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19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3.Zero-learning</a:t>
            </a:r>
            <a:r>
              <a:rPr lang="zh-CN" altLang="en-US" sz="319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的实现</a:t>
            </a:r>
            <a:endParaRPr lang="zh-CN" altLang="en-US" sz="319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19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319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319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）网络结构</a:t>
            </a:r>
            <a:endParaRPr lang="zh-CN" altLang="en-US" sz="319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19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319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319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）融合策略</a:t>
            </a:r>
            <a:endParaRPr lang="zh-CN" altLang="en-US" sz="319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srgbClr val="0076A3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出自【趣你的PPT】(微信:qunideppt)：最优质的PPT资源库"/>
          <p:cNvSpPr/>
          <p:nvPr/>
        </p:nvSpPr>
        <p:spPr bwMode="auto">
          <a:xfrm>
            <a:off x="0" y="354013"/>
            <a:ext cx="228600" cy="687387"/>
          </a:xfrm>
          <a:prstGeom prst="rect">
            <a:avLst/>
          </a:prstGeom>
          <a:solidFill>
            <a:srgbClr val="1166B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6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" name="出自【趣你的PPT】(微信:qunideppt)：最优质的PPT资源库"/>
          <p:cNvSpPr>
            <a:spLocks noChangeArrowheads="1"/>
          </p:cNvSpPr>
          <p:nvPr/>
        </p:nvSpPr>
        <p:spPr bwMode="black">
          <a:xfrm>
            <a:off x="280021" y="497651"/>
            <a:ext cx="2771547" cy="5219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网络结构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4300279">
            <a:off x="1582607" y="2230651"/>
            <a:ext cx="1411552" cy="14115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 rot="4300279">
            <a:off x="5291007" y="2230651"/>
            <a:ext cx="1411552" cy="14115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 rot="4300279">
            <a:off x="8999407" y="2230651"/>
            <a:ext cx="1411552" cy="14115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6" name="图片 5" descr="短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63760" y="153035"/>
            <a:ext cx="2273935" cy="4933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1685" y="153035"/>
            <a:ext cx="8658225" cy="3209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08280" y="3429000"/>
            <a:ext cx="8534400" cy="2543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56895" y="6143625"/>
            <a:ext cx="60579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出自【趣你的PPT】(微信:qunideppt)：最优质的PPT资源库"/>
          <p:cNvSpPr/>
          <p:nvPr/>
        </p:nvSpPr>
        <p:spPr bwMode="auto">
          <a:xfrm>
            <a:off x="0" y="354013"/>
            <a:ext cx="228600" cy="687387"/>
          </a:xfrm>
          <a:prstGeom prst="rect">
            <a:avLst/>
          </a:prstGeom>
          <a:solidFill>
            <a:srgbClr val="1166B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6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" name="出自【趣你的PPT】(微信:qunideppt)：最优质的PPT资源库"/>
          <p:cNvSpPr>
            <a:spLocks noChangeArrowheads="1"/>
          </p:cNvSpPr>
          <p:nvPr/>
        </p:nvSpPr>
        <p:spPr bwMode="black">
          <a:xfrm>
            <a:off x="280035" y="497840"/>
            <a:ext cx="3192780" cy="5219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VGG16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短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63760" y="153035"/>
            <a:ext cx="2273935" cy="4933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10890" y="1041400"/>
            <a:ext cx="4253865" cy="42722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出自【趣你的PPT】(微信:qunideppt)：最优质的PPT资源库"/>
          <p:cNvSpPr/>
          <p:nvPr/>
        </p:nvSpPr>
        <p:spPr bwMode="auto">
          <a:xfrm>
            <a:off x="0" y="354013"/>
            <a:ext cx="228600" cy="687387"/>
          </a:xfrm>
          <a:prstGeom prst="rect">
            <a:avLst/>
          </a:prstGeom>
          <a:solidFill>
            <a:srgbClr val="1166B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6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" name="出自【趣你的PPT】(微信:qunideppt)：最优质的PPT资源库"/>
          <p:cNvSpPr>
            <a:spLocks noChangeArrowheads="1"/>
          </p:cNvSpPr>
          <p:nvPr/>
        </p:nvSpPr>
        <p:spPr bwMode="black">
          <a:xfrm>
            <a:off x="280021" y="497651"/>
            <a:ext cx="2771547" cy="5219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融合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策略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4300279">
            <a:off x="1582607" y="2230651"/>
            <a:ext cx="1411552" cy="14115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 rot="4300279">
            <a:off x="5291007" y="2230651"/>
            <a:ext cx="1411552" cy="14115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 rot="4300279">
            <a:off x="8999407" y="2230651"/>
            <a:ext cx="1411552" cy="14115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6" name="图片 5" descr="短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63760" y="153035"/>
            <a:ext cx="2273935" cy="4933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1685" y="153035"/>
            <a:ext cx="8658225" cy="3209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12775" y="3623945"/>
            <a:ext cx="6119495" cy="4629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154170" y="4110355"/>
            <a:ext cx="2734310" cy="9969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12775" y="5226685"/>
            <a:ext cx="82010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为了从多层重建融合图像，选择各层融合图像中最大的像素构成最后的融合图像。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497070" y="5586095"/>
            <a:ext cx="2531110" cy="7594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179320"/>
            <a:ext cx="12192000" cy="2226945"/>
          </a:xfrm>
          <a:prstGeom prst="rect">
            <a:avLst/>
          </a:prstGeom>
          <a:solidFill>
            <a:srgbClr val="113D74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评价指标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endParaRPr lang="zh-CN" altLang="en-US" sz="40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008000" y="4840340"/>
            <a:ext cx="4476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2" y="89417"/>
            <a:ext cx="1488439" cy="148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3出自【趣你的PPT】(微信:qunideppt)：最优质的PPT资源库"/>
          <p:cNvGrpSpPr/>
          <p:nvPr/>
        </p:nvGrpSpPr>
        <p:grpSpPr bwMode="auto">
          <a:xfrm>
            <a:off x="0" y="0"/>
            <a:ext cx="6557963" cy="4414838"/>
            <a:chOff x="-1" y="2"/>
            <a:chExt cx="6557963" cy="4414836"/>
          </a:xfrm>
          <a:solidFill>
            <a:srgbClr val="00AFF1"/>
          </a:solidFill>
        </p:grpSpPr>
        <p:sp>
          <p:nvSpPr>
            <p:cNvPr id="5" name="出自【趣你的PPT】(微信:qunideppt)：最优质的PPT资源库"/>
            <p:cNvSpPr/>
            <p:nvPr/>
          </p:nvSpPr>
          <p:spPr>
            <a:xfrm rot="5400000">
              <a:off x="1071563" y="-1071562"/>
              <a:ext cx="4414836" cy="6557963"/>
            </a:xfrm>
            <a:prstGeom prst="triangle">
              <a:avLst>
                <a:gd name="adj" fmla="val 0"/>
              </a:avLst>
            </a:prstGeom>
            <a:solidFill>
              <a:srgbClr val="116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出自【趣你的PPT】(微信:qunideppt)：最优质的PPT资源库"/>
            <p:cNvSpPr txBox="1">
              <a:spLocks noChangeArrowheads="1"/>
            </p:cNvSpPr>
            <p:nvPr/>
          </p:nvSpPr>
          <p:spPr bwMode="auto">
            <a:xfrm rot="-1997781">
              <a:off x="187250" y="734465"/>
              <a:ext cx="2967832" cy="13220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8000" b="1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目录</a:t>
              </a:r>
              <a:endParaRPr lang="zh-CN" altLang="en-US" sz="8000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出自【趣你的PPT】(微信:qunideppt)：最优质的PPT资源库"/>
            <p:cNvSpPr txBox="1">
              <a:spLocks noChangeArrowheads="1"/>
            </p:cNvSpPr>
            <p:nvPr/>
          </p:nvSpPr>
          <p:spPr bwMode="auto">
            <a:xfrm rot="-2010208">
              <a:off x="704269" y="1507924"/>
              <a:ext cx="4573781" cy="7694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CONTENTS</a:t>
              </a:r>
              <a:endParaRPr lang="zh-CN" altLang="en-US" sz="440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出自【趣你的PPT】(微信:qunideppt)：最优质的PPT资源库"/>
          <p:cNvSpPr/>
          <p:nvPr/>
        </p:nvSpPr>
        <p:spPr bwMode="auto">
          <a:xfrm>
            <a:off x="5409565" y="2747645"/>
            <a:ext cx="4070985" cy="489585"/>
          </a:xfrm>
          <a:prstGeom prst="rect">
            <a:avLst/>
          </a:prstGeom>
          <a:solidFill>
            <a:srgbClr val="1166B0"/>
          </a:solidFill>
          <a:ln>
            <a:noFill/>
          </a:ln>
          <a:effectLst/>
        </p:spPr>
        <p:txBody>
          <a:bodyPr wrap="square"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6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" name="出自【趣你的PPT】(微信:qunideppt)：最优质的PPT资源库"/>
          <p:cNvSpPr>
            <a:spLocks noChangeArrowheads="1"/>
          </p:cNvSpPr>
          <p:nvPr/>
        </p:nvSpPr>
        <p:spPr bwMode="black">
          <a:xfrm>
            <a:off x="5408930" y="2748280"/>
            <a:ext cx="3975735" cy="48831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densefuse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补充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出自【趣你的PPT】(微信:qunideppt)：最优质的PPT资源库"/>
          <p:cNvSpPr/>
          <p:nvPr/>
        </p:nvSpPr>
        <p:spPr bwMode="auto">
          <a:xfrm>
            <a:off x="3894980" y="2747963"/>
            <a:ext cx="1328678" cy="4894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出自【趣你的PPT】(微信:qunideppt)：最优质的PPT资源库"/>
          <p:cNvSpPr txBox="1"/>
          <p:nvPr/>
        </p:nvSpPr>
        <p:spPr bwMode="auto">
          <a:xfrm>
            <a:off x="4071308" y="2784984"/>
            <a:ext cx="962081" cy="3987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0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出自【趣你的PPT】(微信:qunideppt)：最优质的PPT资源库"/>
          <p:cNvSpPr/>
          <p:nvPr/>
        </p:nvSpPr>
        <p:spPr bwMode="auto">
          <a:xfrm>
            <a:off x="5409565" y="3565525"/>
            <a:ext cx="4070350" cy="490220"/>
          </a:xfrm>
          <a:prstGeom prst="rect">
            <a:avLst/>
          </a:prstGeom>
          <a:solidFill>
            <a:srgbClr val="1166B0"/>
          </a:solidFill>
          <a:ln>
            <a:noFill/>
          </a:ln>
          <a:effectLst/>
        </p:spPr>
        <p:txBody>
          <a:bodyPr wrap="square"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nestfuse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出自【趣你的PPT】(微信:qunideppt)：最优质的PPT资源库"/>
          <p:cNvSpPr>
            <a:spLocks noChangeArrowheads="1"/>
          </p:cNvSpPr>
          <p:nvPr/>
        </p:nvSpPr>
        <p:spPr bwMode="black">
          <a:xfrm>
            <a:off x="5408930" y="3565525"/>
            <a:ext cx="3344545" cy="70675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000" spc="300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出自【趣你的PPT】(微信:qunideppt)：最优质的PPT资源库"/>
          <p:cNvSpPr/>
          <p:nvPr/>
        </p:nvSpPr>
        <p:spPr bwMode="auto">
          <a:xfrm>
            <a:off x="3894980" y="3565345"/>
            <a:ext cx="1328678" cy="4894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出自【趣你的PPT】(微信:qunideppt)：最优质的PPT资源库"/>
          <p:cNvSpPr txBox="1"/>
          <p:nvPr/>
        </p:nvSpPr>
        <p:spPr bwMode="auto">
          <a:xfrm>
            <a:off x="4071308" y="3602366"/>
            <a:ext cx="962081" cy="3987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0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短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3760" y="153035"/>
            <a:ext cx="2273935" cy="493395"/>
          </a:xfrm>
          <a:prstGeom prst="rect">
            <a:avLst/>
          </a:prstGeom>
        </p:spPr>
      </p:pic>
      <p:sp>
        <p:nvSpPr>
          <p:cNvPr id="3" name="出自【趣你的PPT】(微信:qunideppt)：最优质的PPT资源库"/>
          <p:cNvSpPr/>
          <p:nvPr>
            <p:custDataLst>
              <p:tags r:id="rId2"/>
            </p:custDataLst>
          </p:nvPr>
        </p:nvSpPr>
        <p:spPr bwMode="auto">
          <a:xfrm>
            <a:off x="3894980" y="4436565"/>
            <a:ext cx="1328678" cy="4894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出自【趣你的PPT】(微信:qunideppt)：最优质的PPT资源库"/>
          <p:cNvSpPr txBox="1"/>
          <p:nvPr>
            <p:custDataLst>
              <p:tags r:id="rId3"/>
            </p:custDataLst>
          </p:nvPr>
        </p:nvSpPr>
        <p:spPr bwMode="auto">
          <a:xfrm>
            <a:off x="4071308" y="4436756"/>
            <a:ext cx="962081" cy="3987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p>
            <a:pPr>
              <a:defRPr/>
            </a:pPr>
            <a:r>
              <a:rPr lang="en-US" altLang="zh-C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0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出自【趣你的PPT】(微信:qunideppt)：最优质的PPT资源库"/>
          <p:cNvSpPr/>
          <p:nvPr>
            <p:custDataLst>
              <p:tags r:id="rId4"/>
            </p:custDataLst>
          </p:nvPr>
        </p:nvSpPr>
        <p:spPr bwMode="auto">
          <a:xfrm>
            <a:off x="5408930" y="4422775"/>
            <a:ext cx="4070350" cy="490220"/>
          </a:xfrm>
          <a:prstGeom prst="rect">
            <a:avLst/>
          </a:prstGeom>
          <a:solidFill>
            <a:srgbClr val="1166B0"/>
          </a:solidFill>
          <a:ln>
            <a:noFill/>
          </a:ln>
          <a:effectLst/>
        </p:spPr>
        <p:txBody>
          <a:bodyPr wrap="square">
            <a:noAutofit/>
          </a:bodyPr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Zero-Learning 的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出自【趣你的PPT】(微信:qunideppt)：最优质的PPT资源库"/>
          <p:cNvSpPr/>
          <p:nvPr>
            <p:custDataLst>
              <p:tags r:id="rId5"/>
            </p:custDataLst>
          </p:nvPr>
        </p:nvSpPr>
        <p:spPr bwMode="auto">
          <a:xfrm>
            <a:off x="3896250" y="5189040"/>
            <a:ext cx="1328678" cy="4894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出自【趣你的PPT】(微信:qunideppt)：最优质的PPT资源库"/>
          <p:cNvSpPr txBox="1"/>
          <p:nvPr>
            <p:custDataLst>
              <p:tags r:id="rId6"/>
            </p:custDataLst>
          </p:nvPr>
        </p:nvSpPr>
        <p:spPr bwMode="auto">
          <a:xfrm>
            <a:off x="4072578" y="5189231"/>
            <a:ext cx="962081" cy="3987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p>
            <a:pPr>
              <a:defRPr/>
            </a:pPr>
            <a:r>
              <a:rPr lang="en-US" altLang="zh-C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z="20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出自【趣你的PPT】(微信:qunideppt)：最优质的PPT资源库"/>
          <p:cNvSpPr/>
          <p:nvPr>
            <p:custDataLst>
              <p:tags r:id="rId7"/>
            </p:custDataLst>
          </p:nvPr>
        </p:nvSpPr>
        <p:spPr bwMode="auto">
          <a:xfrm>
            <a:off x="5410200" y="5175250"/>
            <a:ext cx="4070350" cy="490220"/>
          </a:xfrm>
          <a:prstGeom prst="rect">
            <a:avLst/>
          </a:prstGeom>
          <a:solidFill>
            <a:srgbClr val="1166B0"/>
          </a:solidFill>
          <a:ln>
            <a:noFill/>
          </a:ln>
          <a:effectLst/>
        </p:spPr>
        <p:txBody>
          <a:bodyPr wrap="square">
            <a:noAutofit/>
          </a:bodyPr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评价指标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出自【趣你的PPT】(微信:qunideppt)：最优质的PPT资源库"/>
          <p:cNvSpPr/>
          <p:nvPr/>
        </p:nvSpPr>
        <p:spPr bwMode="auto">
          <a:xfrm>
            <a:off x="0" y="354013"/>
            <a:ext cx="228600" cy="687387"/>
          </a:xfrm>
          <a:prstGeom prst="rect">
            <a:avLst/>
          </a:prstGeom>
          <a:solidFill>
            <a:srgbClr val="1166B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6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" name="出自【趣你的PPT】(微信:qunideppt)：最优质的PPT资源库"/>
          <p:cNvSpPr>
            <a:spLocks noChangeArrowheads="1"/>
          </p:cNvSpPr>
          <p:nvPr/>
        </p:nvSpPr>
        <p:spPr bwMode="black">
          <a:xfrm>
            <a:off x="280021" y="497651"/>
            <a:ext cx="2771547" cy="5219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数据集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短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63760" y="153035"/>
            <a:ext cx="2273935" cy="493395"/>
          </a:xfrm>
          <a:prstGeom prst="rect">
            <a:avLst/>
          </a:prstGeom>
        </p:spPr>
      </p:pic>
      <p:sp>
        <p:nvSpPr>
          <p:cNvPr id="15" name="Rectangle 22"/>
          <p:cNvSpPr/>
          <p:nvPr>
            <p:custDataLst>
              <p:tags r:id="rId3"/>
            </p:custDataLst>
          </p:nvPr>
        </p:nvSpPr>
        <p:spPr>
          <a:xfrm>
            <a:off x="0" y="1235075"/>
            <a:ext cx="12179935" cy="5401945"/>
          </a:xfrm>
          <a:prstGeom prst="rect">
            <a:avLst/>
          </a:prstGeom>
          <a:solidFill>
            <a:srgbClr val="1166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在对于这三个方法，我主要使用的数据集：</a:t>
            </a:r>
            <a:endParaRPr lang="zh-CN" altLang="en-US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1.MSCOCO</a:t>
            </a:r>
            <a:r>
              <a:rPr lang="zh-CN" alt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：微软发布的 COCO 数据库是一个大型图像数据集, 专为目标检测、分割、人体关键点检测、语义分割和字幕生成而设计。在数据集相对较大，所以给</a:t>
            </a:r>
            <a:r>
              <a:rPr lang="en-US" altLang="zh-CN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densefuse,nestfuse</a:t>
            </a:r>
            <a:r>
              <a:rPr lang="zh-CN" alt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模型作为</a:t>
            </a:r>
            <a:r>
              <a:rPr lang="zh-CN" alt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测试集</a:t>
            </a:r>
            <a:endParaRPr lang="zh-CN" altLang="en-US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2TNO</a:t>
            </a:r>
            <a:r>
              <a:rPr lang="zh-CN" alt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：TNO数据集是一个多模态的图像融合数据集，它包含了增强视觉(390-700nm)、近红外(700-1000nm)和长波红外(8-12μm)的夜间图像。这些图像展示了不同的军事和监控场景，包括不同的物体和目标，例如人和车辆，在不同的背景(如乡村、城市)中。</a:t>
            </a:r>
            <a:r>
              <a:rPr lang="en-US" altLang="zh-CN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,</a:t>
            </a: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3.MSRS</a:t>
            </a:r>
            <a:r>
              <a:rPr lang="zh-CN" alt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：MSRS数据集，全称为Multi-Spectral Road Scenarios，是一个用于红外和可见光图像融合的多光谱数据集。</a:t>
            </a:r>
            <a:endParaRPr lang="zh-CN" altLang="en-US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4.RoadScene</a:t>
            </a:r>
            <a:r>
              <a:rPr lang="zh-CN" alt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：RoadScene数据集是一个用于红外和可见光图像融合的数据集，它包含了221对精确配准的图像对，这些图像对包含丰富的场景，如道路、车辆、行人等。这些图像是从FLIR视频中选取的，并且经过了预处理以减少背景热噪声，确保了图像对之间的精确对齐。</a:t>
            </a:r>
            <a:endParaRPr lang="zh-CN" altLang="en-US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3.</a:t>
            </a:r>
            <a:r>
              <a:rPr lang="zh-CN" alt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Harvard：一个</a:t>
            </a:r>
            <a:r>
              <a:rPr lang="zh-CN" alt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医学数据集</a:t>
            </a:r>
            <a:endParaRPr lang="zh-CN" altLang="en-US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出自【趣你的PPT】(微信:qunideppt)：最优质的PPT资源库"/>
          <p:cNvSpPr/>
          <p:nvPr/>
        </p:nvSpPr>
        <p:spPr bwMode="auto">
          <a:xfrm>
            <a:off x="0" y="354013"/>
            <a:ext cx="228600" cy="687387"/>
          </a:xfrm>
          <a:prstGeom prst="rect">
            <a:avLst/>
          </a:prstGeom>
          <a:solidFill>
            <a:srgbClr val="1166B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6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" name="出自【趣你的PPT】(微信:qunideppt)：最优质的PPT资源库"/>
          <p:cNvSpPr>
            <a:spLocks noChangeArrowheads="1"/>
          </p:cNvSpPr>
          <p:nvPr/>
        </p:nvSpPr>
        <p:spPr bwMode="black">
          <a:xfrm>
            <a:off x="280021" y="497651"/>
            <a:ext cx="2771547" cy="5219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评价指标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短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63760" y="153035"/>
            <a:ext cx="2273935" cy="493395"/>
          </a:xfrm>
          <a:prstGeom prst="rect">
            <a:avLst/>
          </a:prstGeom>
        </p:spPr>
      </p:pic>
      <p:sp>
        <p:nvSpPr>
          <p:cNvPr id="15" name="Rectangle 22"/>
          <p:cNvSpPr/>
          <p:nvPr>
            <p:custDataLst>
              <p:tags r:id="rId3"/>
            </p:custDataLst>
          </p:nvPr>
        </p:nvSpPr>
        <p:spPr>
          <a:xfrm>
            <a:off x="0" y="1235075"/>
            <a:ext cx="12179935" cy="5401945"/>
          </a:xfrm>
          <a:prstGeom prst="rect">
            <a:avLst/>
          </a:prstGeom>
          <a:solidFill>
            <a:srgbClr val="1166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26565" y="1303655"/>
            <a:ext cx="5648325" cy="4250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726565" y="5485765"/>
            <a:ext cx="7915275" cy="971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374890" y="1298575"/>
            <a:ext cx="3467100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85" y="2506345"/>
            <a:ext cx="12185015" cy="3806825"/>
          </a:xfrm>
          <a:prstGeom prst="rect">
            <a:avLst/>
          </a:prstGeom>
          <a:solidFill>
            <a:srgbClr val="1166B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3" name="图片 62" descr="短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8340" y="412750"/>
            <a:ext cx="10541000" cy="20929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12795" y="3716655"/>
            <a:ext cx="57613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>
                <a:solidFill>
                  <a:schemeClr val="bg1"/>
                </a:solidFill>
                <a:latin typeface="汉仪综艺体简" panose="02010600000101010101" charset="-122"/>
                <a:ea typeface="汉仪综艺体简" panose="02010600000101010101" charset="-122"/>
                <a:sym typeface="汉仪力量黑简" panose="00020600040101010101" charset="-122"/>
              </a:rPr>
              <a:t>感谢您的聆听！</a:t>
            </a:r>
            <a:endParaRPr lang="zh-CN" altLang="en-US" sz="6600">
              <a:solidFill>
                <a:schemeClr val="bg1"/>
              </a:solidFill>
              <a:latin typeface="汉仪综艺体简" panose="02010600000101010101" charset="-122"/>
              <a:ea typeface="汉仪综艺体简" panose="02010600000101010101" charset="-122"/>
              <a:sym typeface="汉仪力量黑简" panose="0002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出自【趣你的PPT】(微信:qunideppt)：最优质的PPT资源库"/>
          <p:cNvSpPr/>
          <p:nvPr/>
        </p:nvSpPr>
        <p:spPr bwMode="auto">
          <a:xfrm>
            <a:off x="0" y="354013"/>
            <a:ext cx="228600" cy="687387"/>
          </a:xfrm>
          <a:prstGeom prst="rect">
            <a:avLst/>
          </a:prstGeom>
          <a:solidFill>
            <a:srgbClr val="1166B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6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" name="出自【趣你的PPT】(微信:qunideppt)：最优质的PPT资源库"/>
          <p:cNvSpPr>
            <a:spLocks noChangeArrowheads="1"/>
          </p:cNvSpPr>
          <p:nvPr/>
        </p:nvSpPr>
        <p:spPr bwMode="black">
          <a:xfrm>
            <a:off x="280035" y="497840"/>
            <a:ext cx="3192780" cy="5219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dsnsefuse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补充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短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63760" y="153035"/>
            <a:ext cx="2273935" cy="4933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6425" y="1431925"/>
            <a:ext cx="10443210" cy="5142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pPr marL="457200" lvl="2" indent="457200" algn="l" fontAlgn="auto">
              <a:lnSpc>
                <a:spcPts val="266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在上次汇报中，论文中的参数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λ</a:t>
            </a:r>
            <a:r>
              <a:rPr lang="zh-CN" altLang="en-US" sz="2000" b="1">
                <a:sym typeface="+mn-ea"/>
              </a:rPr>
              <a:t>取的是</a:t>
            </a:r>
            <a:r>
              <a:rPr lang="en-US" altLang="zh-CN" sz="2000" b="1">
                <a:sym typeface="+mn-ea"/>
              </a:rPr>
              <a:t>1</a:t>
            </a:r>
            <a:r>
              <a:rPr lang="zh-CN" altLang="en-US" sz="2000" b="1">
                <a:sym typeface="+mn-ea"/>
              </a:rPr>
              <a:t>，</a:t>
            </a:r>
            <a:r>
              <a:rPr lang="en-US" altLang="zh-CN" sz="2000" b="1">
                <a:sym typeface="+mn-ea"/>
              </a:rPr>
              <a:t>10</a:t>
            </a:r>
            <a:r>
              <a:rPr lang="zh-CN" altLang="en-US" sz="2000" b="1">
                <a:sym typeface="+mn-ea"/>
              </a:rPr>
              <a:t>，</a:t>
            </a:r>
            <a:r>
              <a:rPr lang="en-US" altLang="zh-CN" sz="2000" b="1">
                <a:sym typeface="+mn-ea"/>
              </a:rPr>
              <a:t>100</a:t>
            </a:r>
            <a:r>
              <a:rPr lang="zh-CN" altLang="en-US" sz="2000" b="1">
                <a:sym typeface="+mn-ea"/>
              </a:rPr>
              <a:t>，</a:t>
            </a:r>
            <a:r>
              <a:rPr lang="en-US" altLang="zh-CN" sz="2000" b="1">
                <a:sym typeface="+mn-ea"/>
              </a:rPr>
              <a:t>1000</a:t>
            </a:r>
            <a:r>
              <a:rPr lang="zh-CN" altLang="en-US" sz="2000" b="1">
                <a:sym typeface="+mn-ea"/>
              </a:rPr>
              <a:t>，实际在代码中，作者实际上还测试了</a:t>
            </a:r>
            <a:r>
              <a:rPr lang="en-US" altLang="zh-CN" sz="2000" b="1">
                <a:sym typeface="+mn-ea"/>
              </a:rPr>
              <a:t>10000</a:t>
            </a:r>
            <a:r>
              <a:rPr lang="zh-CN" altLang="en-US" sz="2000" b="1">
                <a:sym typeface="+mn-ea"/>
              </a:rPr>
              <a:t>，我猜测可能是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λ</a:t>
            </a:r>
            <a:r>
              <a:rPr lang="zh-CN" altLang="en-US" sz="2000" b="1">
                <a:sym typeface="+mn-ea"/>
              </a:rPr>
              <a:t>的取值太大，导致出现过拟合的现象</a:t>
            </a:r>
            <a:endParaRPr lang="zh-CN" altLang="en-US" sz="2000" b="1">
              <a:sym typeface="+mn-ea"/>
            </a:endParaRPr>
          </a:p>
          <a:p>
            <a:pPr marL="457200" lvl="2" indent="457200" algn="l" fontAlgn="auto">
              <a:lnSpc>
                <a:spcPts val="2660"/>
              </a:lnSpc>
              <a:buClrTx/>
              <a:buSzTx/>
              <a:buFont typeface="Wingdings" panose="05000000000000000000" charset="0"/>
              <a:buNone/>
            </a:pPr>
            <a:endParaRPr lang="zh-CN" altLang="en-US" sz="2000" b="1">
              <a:solidFill>
                <a:schemeClr val="tx1"/>
              </a:solidFill>
            </a:endParaRPr>
          </a:p>
          <a:p>
            <a:pPr marL="0" lvl="1" indent="457200"/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48460" y="2621915"/>
            <a:ext cx="66103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179320"/>
            <a:ext cx="12192000" cy="2226945"/>
          </a:xfrm>
          <a:prstGeom prst="rect">
            <a:avLst/>
          </a:prstGeom>
          <a:solidFill>
            <a:srgbClr val="113D74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NestFuse: An Infrared and Visible Image Fusion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40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2" y="89417"/>
            <a:ext cx="1488439" cy="148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出自【趣你的PPT】(微信:qunideppt)：最优质的PPT资源库"/>
          <p:cNvSpPr/>
          <p:nvPr/>
        </p:nvSpPr>
        <p:spPr bwMode="auto">
          <a:xfrm>
            <a:off x="0" y="354013"/>
            <a:ext cx="228600" cy="687387"/>
          </a:xfrm>
          <a:prstGeom prst="rect">
            <a:avLst/>
          </a:prstGeom>
          <a:solidFill>
            <a:srgbClr val="1166B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6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" name="出自【趣你的PPT】(微信:qunideppt)：最优质的PPT资源库"/>
          <p:cNvSpPr>
            <a:spLocks noChangeArrowheads="1"/>
          </p:cNvSpPr>
          <p:nvPr/>
        </p:nvSpPr>
        <p:spPr bwMode="black">
          <a:xfrm>
            <a:off x="280021" y="497651"/>
            <a:ext cx="2771547" cy="5219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短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63760" y="153035"/>
            <a:ext cx="2273935" cy="493395"/>
          </a:xfrm>
          <a:prstGeom prst="rect">
            <a:avLst/>
          </a:prstGeom>
        </p:spPr>
      </p:pic>
      <p:sp>
        <p:nvSpPr>
          <p:cNvPr id="15" name="Rectangle 22"/>
          <p:cNvSpPr/>
          <p:nvPr>
            <p:custDataLst>
              <p:tags r:id="rId3"/>
            </p:custDataLst>
          </p:nvPr>
        </p:nvSpPr>
        <p:spPr>
          <a:xfrm>
            <a:off x="0" y="1625600"/>
            <a:ext cx="12179935" cy="3530600"/>
          </a:xfrm>
          <a:prstGeom prst="rect">
            <a:avLst/>
          </a:prstGeom>
          <a:solidFill>
            <a:srgbClr val="1166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19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2.nest</a:t>
            </a:r>
            <a:r>
              <a:rPr lang="zh-CN" altLang="en-US" sz="319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Fuse的实现</a:t>
            </a:r>
            <a:endParaRPr lang="zh-CN" altLang="en-US" sz="319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19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319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319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）网络结构</a:t>
            </a:r>
            <a:endParaRPr lang="zh-CN" altLang="en-US" sz="319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19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319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319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）损失函数</a:t>
            </a:r>
            <a:endParaRPr lang="zh-CN" altLang="en-US" sz="319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19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319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319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）训练过程</a:t>
            </a:r>
            <a:endParaRPr lang="zh-CN" altLang="en-US" sz="319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19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319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319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）融合策略</a:t>
            </a:r>
            <a:endParaRPr lang="zh-CN" altLang="en-US" sz="319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srgbClr val="0076A3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出自【趣你的PPT】(微信:qunideppt)：最优质的PPT资源库"/>
          <p:cNvSpPr/>
          <p:nvPr/>
        </p:nvSpPr>
        <p:spPr bwMode="auto">
          <a:xfrm>
            <a:off x="0" y="354013"/>
            <a:ext cx="228600" cy="687387"/>
          </a:xfrm>
          <a:prstGeom prst="rect">
            <a:avLst/>
          </a:prstGeom>
          <a:solidFill>
            <a:srgbClr val="1166B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6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" name="出自【趣你的PPT】(微信:qunideppt)：最优质的PPT资源库"/>
          <p:cNvSpPr>
            <a:spLocks noChangeArrowheads="1"/>
          </p:cNvSpPr>
          <p:nvPr/>
        </p:nvSpPr>
        <p:spPr bwMode="black">
          <a:xfrm>
            <a:off x="280021" y="497651"/>
            <a:ext cx="2771547" cy="5219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网络结构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 rot="4300279">
            <a:off x="1582607" y="2230651"/>
            <a:ext cx="1411552" cy="14115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 rot="4300279">
            <a:off x="5291007" y="2230651"/>
            <a:ext cx="1411552" cy="14115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 rot="4300279">
            <a:off x="8999407" y="2230651"/>
            <a:ext cx="1411552" cy="14115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6" name="图片 5" descr="短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63760" y="153035"/>
            <a:ext cx="2273935" cy="493395"/>
          </a:xfrm>
          <a:prstGeom prst="rect">
            <a:avLst/>
          </a:prstGeom>
        </p:spPr>
      </p:pic>
      <p:sp>
        <p:nvSpPr>
          <p:cNvPr id="12" name="Rectangle 22"/>
          <p:cNvSpPr/>
          <p:nvPr>
            <p:custDataLst>
              <p:tags r:id="rId3"/>
            </p:custDataLst>
          </p:nvPr>
        </p:nvSpPr>
        <p:spPr>
          <a:xfrm>
            <a:off x="74295" y="3327400"/>
            <a:ext cx="12179935" cy="3530600"/>
          </a:xfrm>
          <a:prstGeom prst="rect">
            <a:avLst/>
          </a:prstGeom>
          <a:solidFill>
            <a:srgbClr val="1166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融合网络架构</a:t>
            </a:r>
            <a:endParaRPr lang="en-US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融合网络包含三个主要部分：编码器（蓝色方块）、融合策略（蓝色圆圈）和解码器（其它）。在解码器网络中使用嵌套连接来处理编码器提取的多尺度深度特征。在图2中，和表示源图像，表示融合图像。 "Conv"表示一个卷积层。 "ECB"表示编码器卷积块，它包含两个卷积层和一个最大池化层。"DCB"表示没有池化运算符的解码器卷积块。</a:t>
            </a:r>
            <a:endParaRPr lang="en-US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b="1" kern="0" noProof="0" dirty="0">
              <a:ln>
                <a:noFill/>
              </a:ln>
              <a:solidFill>
                <a:srgbClr val="0076A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framework_test-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075" y="354330"/>
            <a:ext cx="5076825" cy="36963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出自【趣你的PPT】(微信:qunideppt)：最优质的PPT资源库"/>
          <p:cNvSpPr/>
          <p:nvPr/>
        </p:nvSpPr>
        <p:spPr bwMode="auto">
          <a:xfrm>
            <a:off x="0" y="354013"/>
            <a:ext cx="228600" cy="687387"/>
          </a:xfrm>
          <a:prstGeom prst="rect">
            <a:avLst/>
          </a:prstGeom>
          <a:solidFill>
            <a:srgbClr val="1166B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6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4" name="出自【趣你的PPT】(微信:qunideppt)：最优质的PPT资源库"/>
          <p:cNvSpPr>
            <a:spLocks noChangeArrowheads="1"/>
          </p:cNvSpPr>
          <p:nvPr/>
        </p:nvSpPr>
        <p:spPr bwMode="black">
          <a:xfrm>
            <a:off x="280021" y="497651"/>
            <a:ext cx="2771547" cy="5219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损失函数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1357445" y="4276334"/>
            <a:ext cx="57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Gill Sans" pitchFamily="2" charset="0"/>
              </a:rPr>
              <a:t>01</a:t>
            </a:r>
            <a:endParaRPr lang="zh-CN" altLang="en-US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Gill Sans" pitchFamily="2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1697310" y="2430783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1901823" y="2785231"/>
            <a:ext cx="2044975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8100486" y="2430783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8304999" y="2785231"/>
            <a:ext cx="2044975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7965" y="1646555"/>
            <a:ext cx="10421620" cy="40443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endParaRPr lang="en-US" altLang="zh-CN" sz="1200" dirty="0">
              <a:solidFill>
                <a:srgbClr val="44546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短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63760" y="153035"/>
            <a:ext cx="2273935" cy="493395"/>
          </a:xfrm>
          <a:prstGeom prst="rect">
            <a:avLst/>
          </a:prstGeom>
        </p:spPr>
      </p:pic>
      <p:sp>
        <p:nvSpPr>
          <p:cNvPr id="9" name="Rectangle 22"/>
          <p:cNvSpPr/>
          <p:nvPr>
            <p:custDataLst>
              <p:tags r:id="rId3"/>
            </p:custDataLst>
          </p:nvPr>
        </p:nvSpPr>
        <p:spPr>
          <a:xfrm>
            <a:off x="12065" y="2298065"/>
            <a:ext cx="12179935" cy="3530600"/>
          </a:xfrm>
          <a:prstGeom prst="rect">
            <a:avLst/>
          </a:prstGeom>
          <a:solidFill>
            <a:srgbClr val="1166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作者采用了以下损失函数，由像素损失函数​和结构相似性损失函数</a:t>
            </a:r>
            <a:r>
              <a:rPr lang="zh-CN" alt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</a:t>
            </a:r>
            <a:r>
              <a:rPr 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加权得到</a:t>
            </a:r>
            <a:r>
              <a:rPr lang="zh-CN" alt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了以上损失函数，其中O和I分别表示输出图像和输入图像。L</a:t>
            </a:r>
            <a:r>
              <a:rPr lang="en-US" altLang="zh-CN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SSIM</a:t>
            </a:r>
            <a:r>
              <a:rPr lang="zh-CN" alt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(⋅)表示结构相似性，它表示两个图像的结构相似性。 由于像素损失和SSIM损失之间存在三个数量级的差异，因此在训练阶段，将λ分别设置为1、10、100和1000。</a:t>
            </a:r>
            <a:endParaRPr lang="zh-CN" altLang="en-US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377055" y="950595"/>
            <a:ext cx="2247900" cy="409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71545" y="1360170"/>
            <a:ext cx="5248275" cy="2407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出自【趣你的PPT】(微信:qunideppt)：最优质的PPT资源库"/>
          <p:cNvSpPr/>
          <p:nvPr/>
        </p:nvSpPr>
        <p:spPr bwMode="auto">
          <a:xfrm>
            <a:off x="0" y="354013"/>
            <a:ext cx="228600" cy="687387"/>
          </a:xfrm>
          <a:prstGeom prst="rect">
            <a:avLst/>
          </a:prstGeom>
          <a:solidFill>
            <a:srgbClr val="1166B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6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4" name="出自【趣你的PPT】(微信:qunideppt)：最优质的PPT资源库"/>
          <p:cNvSpPr>
            <a:spLocks noChangeArrowheads="1"/>
          </p:cNvSpPr>
          <p:nvPr/>
        </p:nvSpPr>
        <p:spPr bwMode="black">
          <a:xfrm>
            <a:off x="280021" y="497651"/>
            <a:ext cx="2771547" cy="5219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训练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过程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短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63760" y="153035"/>
            <a:ext cx="2273935" cy="493395"/>
          </a:xfrm>
          <a:prstGeom prst="rect">
            <a:avLst/>
          </a:prstGeom>
        </p:spPr>
      </p:pic>
      <p:sp>
        <p:nvSpPr>
          <p:cNvPr id="3" name="Rectangle 22"/>
          <p:cNvSpPr/>
          <p:nvPr>
            <p:custDataLst>
              <p:tags r:id="rId3"/>
            </p:custDataLst>
          </p:nvPr>
        </p:nvSpPr>
        <p:spPr>
          <a:xfrm>
            <a:off x="12065" y="3327400"/>
            <a:ext cx="12179935" cy="3530600"/>
          </a:xfrm>
          <a:prstGeom prst="rect">
            <a:avLst/>
          </a:prstGeom>
          <a:solidFill>
            <a:srgbClr val="1166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I</a:t>
            </a:r>
            <a:r>
              <a:rPr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和</a:t>
            </a:r>
            <a:r>
              <a:rPr 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O</a:t>
            </a:r>
            <a:r>
              <a:rPr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分别为输入图像和输出图像。编码器网络由一个卷积层（“Conv”）和四个卷积块（“ECB10”、“ECB20”、“ECB30”和“ECB40”）组成。每个块包含两个卷积层和一个最大池化层，这可以确保编码器网络可以提取不同尺度的深度特征。解码器网络具有六个卷积块（“DCB11”、“DCB12”、“DCC13”、“DCP21”、“DC22”、“DCV31”）和一个卷积层（“Conv”）。六个卷积块通过嵌套连接架构连接，以避免编码器和解码器之间的语义差距。。</a:t>
            </a:r>
            <a:endParaRPr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77235" y="0"/>
            <a:ext cx="5019675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出自【趣你的PPT】(微信:qunideppt)：最优质的PPT资源库"/>
          <p:cNvSpPr/>
          <p:nvPr/>
        </p:nvSpPr>
        <p:spPr bwMode="auto">
          <a:xfrm>
            <a:off x="0" y="354013"/>
            <a:ext cx="228600" cy="687387"/>
          </a:xfrm>
          <a:prstGeom prst="rect">
            <a:avLst/>
          </a:prstGeom>
          <a:solidFill>
            <a:srgbClr val="1166B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6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4" name="出自【趣你的PPT】(微信:qunideppt)：最优质的PPT资源库"/>
          <p:cNvSpPr>
            <a:spLocks noChangeArrowheads="1"/>
          </p:cNvSpPr>
          <p:nvPr/>
        </p:nvSpPr>
        <p:spPr bwMode="black">
          <a:xfrm>
            <a:off x="280021" y="497651"/>
            <a:ext cx="2771547" cy="5219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融合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策略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短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63760" y="153035"/>
            <a:ext cx="2273935" cy="493395"/>
          </a:xfrm>
          <a:prstGeom prst="rect">
            <a:avLst/>
          </a:prstGeom>
        </p:spPr>
      </p:pic>
      <p:sp>
        <p:nvSpPr>
          <p:cNvPr id="3" name="Rectangle 22"/>
          <p:cNvSpPr/>
          <p:nvPr>
            <p:custDataLst>
              <p:tags r:id="rId3"/>
            </p:custDataLst>
          </p:nvPr>
        </p:nvSpPr>
        <p:spPr>
          <a:xfrm>
            <a:off x="12065" y="2681605"/>
            <a:ext cx="12179935" cy="2706370"/>
          </a:xfrm>
          <a:prstGeom prst="rect">
            <a:avLst/>
          </a:prstGeom>
          <a:solidFill>
            <a:srgbClr val="1166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基于注意力模型的融合策略</a:t>
            </a:r>
            <a:r>
              <a:rPr lang="en-US" altLang="zh-CN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该文章提出了一种基于两阶段注意力模型的新型融合策略，分别是空间注意力模型和通道注意力模型。在融合架构中，</a:t>
            </a:r>
            <a:endParaRPr lang="en-US" altLang="zh-CN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表示多尺度深度特征的级别，</a:t>
            </a:r>
            <a:endParaRPr lang="zh-CN" altLang="en-US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457200" algn="l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479165" y="0"/>
            <a:ext cx="417195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976120" y="4325620"/>
            <a:ext cx="7724775" cy="12763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UNIT_PLACING_PICTURE_USER_VIEWPORT" val="{&quot;height&quot;:2779,&quot;width&quot;:19059}"/>
</p:tagLst>
</file>

<file path=ppt/tags/tag128.xml><?xml version="1.0" encoding="utf-8"?>
<p:tagLst xmlns:p="http://schemas.openxmlformats.org/presentationml/2006/main">
  <p:tag name="commondata" val="eyJoZGlkIjoiNjkwOWU3MTIyNWQ3MWYzZjRhOWQ0MzQzNDViN2U2OTYifQ==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2311</Words>
  <Application>WPS 演示</Application>
  <PresentationFormat>宽屏</PresentationFormat>
  <Paragraphs>173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宋体</vt:lpstr>
      <vt:lpstr>Wingdings</vt:lpstr>
      <vt:lpstr>Wingdings</vt:lpstr>
      <vt:lpstr>微软雅黑</vt:lpstr>
      <vt:lpstr>Times New Roman</vt:lpstr>
      <vt:lpstr>Calibri</vt:lpstr>
      <vt:lpstr>Open Sans Light</vt:lpstr>
      <vt:lpstr>Gill Sans</vt:lpstr>
      <vt:lpstr>Arial Unicode MS</vt:lpstr>
      <vt:lpstr>Calibri</vt:lpstr>
      <vt:lpstr>汉仪综艺体简</vt:lpstr>
      <vt:lpstr>汉仪力量黑简</vt:lpstr>
      <vt:lpstr>Gill Sans MT</vt:lpstr>
      <vt:lpstr>黑体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Float world</cp:lastModifiedBy>
  <cp:revision>158</cp:revision>
  <dcterms:created xsi:type="dcterms:W3CDTF">2019-06-19T02:08:00Z</dcterms:created>
  <dcterms:modified xsi:type="dcterms:W3CDTF">2024-05-16T11:48:03Z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BE4C17127F284D3BA1C3741D38C1CE35_11</vt:lpwstr>
  </property>
</Properties>
</file>