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86" r:id="rId3"/>
    <p:sldId id="259" r:id="rId4"/>
    <p:sldId id="260" r:id="rId5"/>
    <p:sldId id="261" r:id="rId6"/>
    <p:sldId id="262" r:id="rId7"/>
    <p:sldId id="273" r:id="rId8"/>
    <p:sldId id="263" r:id="rId9"/>
    <p:sldId id="264" r:id="rId10"/>
    <p:sldId id="265" r:id="rId11"/>
    <p:sldId id="266" r:id="rId12"/>
    <p:sldId id="269" r:id="rId13"/>
    <p:sldId id="267" r:id="rId14"/>
    <p:sldId id="270" r:id="rId15"/>
    <p:sldId id="284" r:id="rId16"/>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cmAuthor id="2" name="xiangru yan" initials="xy"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166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989" autoAdjust="0"/>
    <p:restoredTop sz="94660"/>
  </p:normalViewPr>
  <p:slideViewPr>
    <p:cSldViewPr snapToGrid="0">
      <p:cViewPr>
        <p:scale>
          <a:sx n="75" d="100"/>
          <a:sy n="75" d="100"/>
        </p:scale>
        <p:origin x="234" y="507"/>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3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CEF3609-4DB8-42DD-9A1E-930816FD35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73383-8A66-44FF-B82F-1CAE52AED86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EF3609-4DB8-42DD-9A1E-930816FD35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73383-8A66-44FF-B82F-1CAE52AED86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EF3609-4DB8-42DD-9A1E-930816FD35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73383-8A66-44FF-B82F-1CAE52AED86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CEF3609-4DB8-42DD-9A1E-930816FD35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73383-8A66-44FF-B82F-1CAE52AED86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CEF3609-4DB8-42DD-9A1E-930816FD35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E73383-8A66-44FF-B82F-1CAE52AED86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CEF3609-4DB8-42DD-9A1E-930816FD35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73383-8A66-44FF-B82F-1CAE52AED86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CEF3609-4DB8-42DD-9A1E-930816FD35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E73383-8A66-44FF-B82F-1CAE52AED86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CEF3609-4DB8-42DD-9A1E-930816FD35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E73383-8A66-44FF-B82F-1CAE52AED86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EF3609-4DB8-42DD-9A1E-930816FD35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E73383-8A66-44FF-B82F-1CAE52AED86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EF3609-4DB8-42DD-9A1E-930816FD35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73383-8A66-44FF-B82F-1CAE52AED86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CEF3609-4DB8-42DD-9A1E-930816FD35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E73383-8A66-44FF-B82F-1CAE52AED86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F3609-4DB8-42DD-9A1E-930816FD356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73383-8A66-44FF-B82F-1CAE52AED86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23.xml"/><Relationship Id="rId7" Type="http://schemas.openxmlformats.org/officeDocument/2006/relationships/image" Target="../media/image9.png"/><Relationship Id="rId6" Type="http://schemas.openxmlformats.org/officeDocument/2006/relationships/tags" Target="../tags/tag22.xml"/><Relationship Id="rId5" Type="http://schemas.openxmlformats.org/officeDocument/2006/relationships/image" Target="../media/image8.png"/><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2.png"/><Relationship Id="rId12" Type="http://schemas.openxmlformats.org/officeDocument/2006/relationships/slideLayout" Target="../slideLayouts/slideLayout2.xml"/><Relationship Id="rId11" Type="http://schemas.openxmlformats.org/officeDocument/2006/relationships/image" Target="../media/image11.png"/><Relationship Id="rId10" Type="http://schemas.openxmlformats.org/officeDocument/2006/relationships/tags" Target="../tags/tag24.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tags" Target="../tags/tag26.xml"/><Relationship Id="rId2" Type="http://schemas.openxmlformats.org/officeDocument/2006/relationships/image" Target="../media/image2.png"/><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28.xml"/><Relationship Id="rId2" Type="http://schemas.openxmlformats.org/officeDocument/2006/relationships/image" Target="../media/image2.png"/><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2.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2.png"/><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image" Target="../media/image2.png"/><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tags" Target="../tags/tag18.xml"/><Relationship Id="rId5" Type="http://schemas.openxmlformats.org/officeDocument/2006/relationships/image" Target="../media/image6.png"/><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image" Target="../media/image2.png"/><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179320"/>
            <a:ext cx="12192000" cy="2226945"/>
          </a:xfrm>
          <a:prstGeom prst="rect">
            <a:avLst/>
          </a:prstGeom>
          <a:solidFill>
            <a:srgbClr val="113D7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bg1"/>
                </a:solidFill>
                <a:latin typeface="微软雅黑" panose="020B0503020204020204" pitchFamily="34" charset="-122"/>
                <a:ea typeface="微软雅黑" panose="020B0503020204020204" pitchFamily="34" charset="-122"/>
                <a:sym typeface="+mn-ea"/>
              </a:rPr>
              <a:t>DenseFuse：红外和可见图像的融合方法</a:t>
            </a:r>
            <a:endParaRPr lang="zh-CN" altLang="en-US" sz="4000" b="1" dirty="0">
              <a:solidFill>
                <a:schemeClr val="bg1"/>
              </a:solidFill>
              <a:latin typeface="微软雅黑" panose="020B0503020204020204" pitchFamily="34" charset="-122"/>
              <a:ea typeface="微软雅黑" panose="020B0503020204020204" pitchFamily="34" charset="-122"/>
            </a:endParaRPr>
          </a:p>
          <a:p>
            <a:pPr algn="ctr"/>
            <a:endParaRPr lang="zh-CN" altLang="en-US" sz="4000" b="1" dirty="0">
              <a:solidFill>
                <a:schemeClr val="bg1"/>
              </a:solidFill>
              <a:latin typeface="Times New Roman" panose="02020603050405020304" charset="0"/>
              <a:cs typeface="Times New Roman" panose="02020603050405020304" charset="0"/>
            </a:endParaRPr>
          </a:p>
        </p:txBody>
      </p:sp>
      <p:sp>
        <p:nvSpPr>
          <p:cNvPr id="14" name="灯片编号占位符 13"/>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2" name="文本框 1"/>
          <p:cNvSpPr txBox="1"/>
          <p:nvPr/>
        </p:nvSpPr>
        <p:spPr>
          <a:xfrm>
            <a:off x="4008000" y="4840340"/>
            <a:ext cx="4476750" cy="1322070"/>
          </a:xfrm>
          <a:prstGeom prst="rect">
            <a:avLst/>
          </a:prstGeom>
          <a:noFill/>
        </p:spPr>
        <p:txBody>
          <a:bodyPr wrap="square" rtlCol="0">
            <a:spAutoFit/>
          </a:bodyPr>
          <a:lstStyle/>
          <a:p>
            <a:pPr algn="ctr">
              <a:lnSpc>
                <a:spcPct val="200000"/>
              </a:lnSpc>
            </a:pPr>
            <a:r>
              <a:rPr lang="zh-CN" altLang="en-US" sz="2000" b="1" dirty="0">
                <a:latin typeface="微软雅黑" panose="020B0503020204020204" pitchFamily="34" charset="-122"/>
                <a:ea typeface="微软雅黑" panose="020B0503020204020204" pitchFamily="34" charset="-122"/>
              </a:rPr>
              <a:t>汇报人：黄思彪</a:t>
            </a:r>
            <a:endParaRPr lang="en-US" altLang="zh-CN" sz="2000" b="1" dirty="0">
              <a:latin typeface="微软雅黑" panose="020B0503020204020204" pitchFamily="34" charset="-122"/>
              <a:ea typeface="微软雅黑" panose="020B0503020204020204" pitchFamily="34" charset="-122"/>
            </a:endParaRPr>
          </a:p>
          <a:p>
            <a:pPr algn="ctr">
              <a:lnSpc>
                <a:spcPct val="200000"/>
              </a:lnSpc>
            </a:pPr>
            <a:r>
              <a:rPr lang="en-US" altLang="zh-CN" sz="2000" b="1" dirty="0">
                <a:latin typeface="微软雅黑" panose="020B0503020204020204" pitchFamily="34" charset="-122"/>
                <a:ea typeface="微软雅黑" panose="020B0503020204020204" pitchFamily="34" charset="-122"/>
              </a:rPr>
              <a:t>2024.5.8</a:t>
            </a:r>
            <a:endParaRPr lang="en-US" altLang="zh-CN" sz="2000" b="1"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9432" y="89417"/>
            <a:ext cx="1488439" cy="148843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出自【趣你的PPT】(微信:qunideppt)：最优质的PPT资源库"/>
          <p:cNvSpPr/>
          <p:nvPr/>
        </p:nvSpPr>
        <p:spPr bwMode="auto">
          <a:xfrm>
            <a:off x="0" y="354013"/>
            <a:ext cx="228600" cy="687387"/>
          </a:xfrm>
          <a:prstGeom prst="rect">
            <a:avLst/>
          </a:prstGeom>
          <a:solidFill>
            <a:srgbClr val="1166B0"/>
          </a:solidFill>
          <a:ln>
            <a:noFill/>
          </a:ln>
          <a:effectLst/>
        </p:spPr>
        <p:txBody>
          <a:bodyPr wrap="square">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5" name="出自【趣你的PPT】(微信:qunideppt)：最优质的PPT资源库"/>
          <p:cNvSpPr>
            <a:spLocks noChangeArrowheads="1"/>
          </p:cNvSpPr>
          <p:nvPr/>
        </p:nvSpPr>
        <p:spPr bwMode="black">
          <a:xfrm>
            <a:off x="228600" y="497651"/>
            <a:ext cx="2771547" cy="521970"/>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0000"/>
              </a:lnSpc>
              <a:spcBef>
                <a:spcPct val="0"/>
              </a:spcBef>
              <a:spcAft>
                <a:spcPct val="0"/>
              </a:spcAft>
              <a:buFontTx/>
              <a:buNone/>
            </a:pPr>
            <a:r>
              <a:rPr lang="zh-CN" altLang="en-US" sz="2800" b="1" dirty="0">
                <a:latin typeface="微软雅黑" panose="020B0503020204020204" pitchFamily="34" charset="-122"/>
                <a:ea typeface="微软雅黑" panose="020B0503020204020204" pitchFamily="34" charset="-122"/>
                <a:sym typeface="+mn-ea"/>
              </a:rPr>
              <a:t>融合策略</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短"/>
          <p:cNvPicPr>
            <a:picLocks noChangeAspect="1"/>
          </p:cNvPicPr>
          <p:nvPr>
            <p:custDataLst>
              <p:tags r:id="rId1"/>
            </p:custDataLst>
          </p:nvPr>
        </p:nvPicPr>
        <p:blipFill>
          <a:blip r:embed="rId2"/>
          <a:stretch>
            <a:fillRect/>
          </a:stretch>
        </p:blipFill>
        <p:spPr>
          <a:xfrm>
            <a:off x="9763760" y="153035"/>
            <a:ext cx="2273935" cy="493395"/>
          </a:xfrm>
          <a:prstGeom prst="rect">
            <a:avLst/>
          </a:prstGeom>
        </p:spPr>
      </p:pic>
      <p:sp>
        <p:nvSpPr>
          <p:cNvPr id="3" name="Rectangle 22"/>
          <p:cNvSpPr/>
          <p:nvPr>
            <p:custDataLst>
              <p:tags r:id="rId3"/>
            </p:custDataLst>
          </p:nvPr>
        </p:nvSpPr>
        <p:spPr>
          <a:xfrm>
            <a:off x="12065" y="3122295"/>
            <a:ext cx="12179935" cy="5030470"/>
          </a:xfrm>
          <a:prstGeom prst="rect">
            <a:avLst/>
          </a:prstGeom>
          <a:solidFill>
            <a:srgbClr val="1166B0"/>
          </a:solidFill>
          <a:ln w="25400" cap="flat" cmpd="sng" algn="ctr">
            <a:noFill/>
            <a:prstDash val="solid"/>
          </a:ln>
          <a:effectLst/>
        </p:spPr>
        <p:txBody>
          <a:bodyPr rtlCol="0" anchor="ctr"/>
          <a:p>
            <a:pPr marL="0" marR="0" lvl="0" indent="0" algn="l" defTabSz="1217930" eaLnBrk="1" fontAlgn="auto" latinLnBrk="0" hangingPunct="1">
              <a:lnSpc>
                <a:spcPct val="100000"/>
              </a:lnSpc>
              <a:spcBef>
                <a:spcPts val="0"/>
              </a:spcBef>
              <a:spcAft>
                <a:spcPts val="0"/>
              </a:spcAft>
              <a:buClrTx/>
              <a:buSzTx/>
              <a:buFontTx/>
              <a:buNone/>
              <a:defRPr/>
            </a:pPr>
            <a:r>
              <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 L1</a:t>
            </a: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范</a:t>
            </a: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数策略</a:t>
            </a:r>
            <a:endPar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相加策略的性能在文献中得到了证明。但是这种操作是用于显著特征选择的非常粗略的融合策略。我们在网络中应用了一种基于 l1 范数和</a:t>
            </a:r>
            <a:r>
              <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softmax</a:t>
            </a: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操作的新策略。该策略的示意图如图 4 所示。 </a:t>
            </a:r>
            <a:endPar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在图中，特征图由φ</a:t>
            </a:r>
            <a:r>
              <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mi</a:t>
            </a: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表示，作用程度的图像C ^ i 将由L1范数和基于块的平均算子计算，而fm还是表示融合的特征图。L1范数可以作为特征图的作用程度的度量。 因此，由下式计算的初始作用程度图C</a:t>
            </a:r>
            <a:r>
              <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i</a:t>
            </a:r>
            <a:endPar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endPar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endPar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r>
              <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然后根据下式进行范围内的平均：</a:t>
            </a:r>
            <a:endPar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endPar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endPar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endPar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endPar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r>
              <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其中r = 1 r=1r=1决定一个像素是由以其为中心的3×3的范围内进行平均得到。</a:t>
            </a:r>
            <a:endPar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r>
              <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  之后可以通过下式进行融合图生成：</a:t>
            </a:r>
            <a:endPar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endPar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endPar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endPar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1371600" marR="0" lvl="3" indent="457200" algn="l" defTabSz="1217930" eaLnBrk="1" fontAlgn="auto" latinLnBrk="0" hangingPunct="1">
              <a:lnSpc>
                <a:spcPct val="100000"/>
              </a:lnSpc>
              <a:spcBef>
                <a:spcPts val="0"/>
              </a:spcBef>
              <a:spcAft>
                <a:spcPts val="0"/>
              </a:spcAft>
              <a:buClrTx/>
              <a:buSzTx/>
              <a:buFontTx/>
              <a:buNone/>
              <a:defRPr/>
            </a:pPr>
            <a:endPar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pic>
        <p:nvPicPr>
          <p:cNvPr id="4" name="图片 3"/>
          <p:cNvPicPr>
            <a:picLocks noChangeAspect="1"/>
          </p:cNvPicPr>
          <p:nvPr>
            <p:custDataLst>
              <p:tags r:id="rId4"/>
            </p:custDataLst>
          </p:nvPr>
        </p:nvPicPr>
        <p:blipFill>
          <a:blip r:embed="rId5"/>
          <a:stretch>
            <a:fillRect/>
          </a:stretch>
        </p:blipFill>
        <p:spPr>
          <a:xfrm>
            <a:off x="2041525" y="497840"/>
            <a:ext cx="5000625" cy="2781300"/>
          </a:xfrm>
          <a:prstGeom prst="rect">
            <a:avLst/>
          </a:prstGeom>
        </p:spPr>
      </p:pic>
      <p:pic>
        <p:nvPicPr>
          <p:cNvPr id="9" name="图片 8"/>
          <p:cNvPicPr>
            <a:picLocks noChangeAspect="1"/>
          </p:cNvPicPr>
          <p:nvPr>
            <p:custDataLst>
              <p:tags r:id="rId6"/>
            </p:custDataLst>
          </p:nvPr>
        </p:nvPicPr>
        <p:blipFill>
          <a:blip r:embed="rId7"/>
          <a:stretch>
            <a:fillRect/>
          </a:stretch>
        </p:blipFill>
        <p:spPr>
          <a:xfrm>
            <a:off x="4462780" y="4665345"/>
            <a:ext cx="3019425" cy="781050"/>
          </a:xfrm>
          <a:prstGeom prst="rect">
            <a:avLst/>
          </a:prstGeom>
        </p:spPr>
      </p:pic>
      <p:pic>
        <p:nvPicPr>
          <p:cNvPr id="10" name="图片 9"/>
          <p:cNvPicPr>
            <a:picLocks noChangeAspect="1"/>
          </p:cNvPicPr>
          <p:nvPr>
            <p:custDataLst>
              <p:tags r:id="rId8"/>
            </p:custDataLst>
          </p:nvPr>
        </p:nvPicPr>
        <p:blipFill>
          <a:blip r:embed="rId9"/>
          <a:stretch>
            <a:fillRect/>
          </a:stretch>
        </p:blipFill>
        <p:spPr>
          <a:xfrm>
            <a:off x="3187065" y="5531485"/>
            <a:ext cx="4572000" cy="876300"/>
          </a:xfrm>
          <a:prstGeom prst="rect">
            <a:avLst/>
          </a:prstGeom>
        </p:spPr>
      </p:pic>
      <p:pic>
        <p:nvPicPr>
          <p:cNvPr id="11" name="图片 10"/>
          <p:cNvPicPr>
            <a:picLocks noChangeAspect="1"/>
          </p:cNvPicPr>
          <p:nvPr>
            <p:custDataLst>
              <p:tags r:id="rId10"/>
            </p:custDataLst>
          </p:nvPr>
        </p:nvPicPr>
        <p:blipFill>
          <a:blip r:embed="rId11"/>
          <a:stretch>
            <a:fillRect/>
          </a:stretch>
        </p:blipFill>
        <p:spPr>
          <a:xfrm>
            <a:off x="8047355" y="4665345"/>
            <a:ext cx="3705225" cy="1762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出自【趣你的PPT】(微信:qunideppt)：最优质的PPT资源库"/>
          <p:cNvSpPr/>
          <p:nvPr/>
        </p:nvSpPr>
        <p:spPr bwMode="auto">
          <a:xfrm>
            <a:off x="0" y="354013"/>
            <a:ext cx="228600" cy="687387"/>
          </a:xfrm>
          <a:prstGeom prst="rect">
            <a:avLst/>
          </a:prstGeom>
          <a:solidFill>
            <a:srgbClr val="1166B0"/>
          </a:solidFill>
          <a:ln>
            <a:noFill/>
          </a:ln>
          <a:effectLst/>
        </p:spPr>
        <p:txBody>
          <a:bodyPr wrap="square">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 name="出自【趣你的PPT】(微信:qunideppt)：最优质的PPT资源库"/>
          <p:cNvSpPr>
            <a:spLocks noChangeArrowheads="1"/>
          </p:cNvSpPr>
          <p:nvPr/>
        </p:nvSpPr>
        <p:spPr bwMode="black">
          <a:xfrm>
            <a:off x="228600" y="497651"/>
            <a:ext cx="2771547" cy="521970"/>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0000"/>
              </a:lnSpc>
              <a:spcBef>
                <a:spcPct val="0"/>
              </a:spcBef>
              <a:spcAft>
                <a:spcPct val="0"/>
              </a:spcAft>
              <a:buFontTx/>
              <a:buNone/>
            </a:pPr>
            <a:r>
              <a:rPr lang="zh-CN" altLang="en-US" sz="2800" b="1" dirty="0">
                <a:latin typeface="微软雅黑" panose="020B0503020204020204" pitchFamily="34" charset="-122"/>
                <a:ea typeface="微软雅黑" panose="020B0503020204020204" pitchFamily="34" charset="-122"/>
              </a:rPr>
              <a:t>结果</a:t>
            </a:r>
            <a:r>
              <a:rPr lang="zh-CN" altLang="en-US" sz="2800" b="1" dirty="0">
                <a:latin typeface="微软雅黑" panose="020B0503020204020204" pitchFamily="34" charset="-122"/>
                <a:ea typeface="微软雅黑" panose="020B0503020204020204" pitchFamily="34" charset="-122"/>
              </a:rPr>
              <a:t>分析</a:t>
            </a:r>
            <a:endParaRPr lang="zh-CN" altLang="en-US" sz="2800" b="1" dirty="0">
              <a:latin typeface="微软雅黑" panose="020B0503020204020204" pitchFamily="34" charset="-122"/>
              <a:ea typeface="微软雅黑" panose="020B0503020204020204" pitchFamily="34" charset="-122"/>
            </a:endParaRPr>
          </a:p>
        </p:txBody>
      </p:sp>
      <p:sp>
        <p:nvSpPr>
          <p:cNvPr id="9" name="矩形 8"/>
          <p:cNvSpPr/>
          <p:nvPr/>
        </p:nvSpPr>
        <p:spPr>
          <a:xfrm>
            <a:off x="4787254" y="4509542"/>
            <a:ext cx="6971041" cy="1107440"/>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zh-CN" altLang="en-US" sz="2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nvSpPr>
        <p:spPr>
          <a:xfrm>
            <a:off x="5135245" y="1846580"/>
            <a:ext cx="7056755" cy="2960370"/>
          </a:xfrm>
          <a:prstGeom prst="rect">
            <a:avLst/>
          </a:prstGeom>
          <a:noFill/>
        </p:spPr>
        <p:txBody>
          <a:bodyPr wrap="square" lIns="0" tIns="0" rIns="0" bIns="0" rtlCol="0" anchor="t" anchorCtr="0">
            <a:noAutofit/>
          </a:bodyPr>
          <a:lstStyle/>
          <a:p>
            <a:pPr indent="457200" defTabSz="1216660">
              <a:lnSpc>
                <a:spcPct val="120000"/>
              </a:lnSpc>
              <a:spcBef>
                <a:spcPct val="20000"/>
              </a:spcBef>
            </a:pPr>
            <a:r>
              <a:rPr lang="zh-CN" altLang="en-US"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左图表示的是训练阶段</a:t>
            </a:r>
            <a:r>
              <a:rPr lang="zh-CN" altLang="en-US"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时，像素损失（a），SSIM损失（b）和总损失（c）的变化图 水平轴上的每个点表示100个Epoch，作者选择前5000次迭代。 并且“蓝色”为λ = 1 ；“红色”为λ ＝ 10； “绿色”为λ ＝ 100 ；“黄色”为λ = 1000。</a:t>
            </a:r>
            <a:endParaRPr lang="zh-CN" altLang="en-US"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indent="457200" defTabSz="1216660">
              <a:lnSpc>
                <a:spcPct val="120000"/>
              </a:lnSpc>
              <a:spcBef>
                <a:spcPct val="20000"/>
              </a:spcBef>
            </a:pPr>
            <a:r>
              <a:rPr lang="zh-CN" altLang="en-US"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在训练阶段，作者使用MS-COCO</a:t>
            </a:r>
            <a:r>
              <a:rPr lang="en-US" altLang="zh-CN"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14</a:t>
            </a:r>
            <a:r>
              <a:rPr lang="zh-CN" altLang="en-US"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作为输入图像。在这些源图像中，约有79000张图像被用作输入图像，在每次迭代中使用1000张图像来验证重构能力。</a:t>
            </a:r>
            <a:endParaRPr lang="zh-CN" altLang="en-US"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indent="457200" defTabSz="1216660">
              <a:lnSpc>
                <a:spcPct val="120000"/>
              </a:lnSpc>
              <a:spcBef>
                <a:spcPct val="20000"/>
              </a:spcBef>
            </a:pPr>
            <a:r>
              <a:rPr lang="zh-CN" altLang="en-US"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在结果</a:t>
            </a:r>
            <a:r>
              <a:rPr lang="zh-CN" altLang="en-US"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rPr>
              <a:t>中，在前2000次迭代中，随着SSIM损失权重λ数值指数的增加，网络具有快速收敛性。 像素损失和SSIM损失之间的数量级是不同的。当λ增大时，SSIM损失在训练阶段起着更重要的作用。</a:t>
            </a:r>
            <a:endParaRPr lang="zh-CN" altLang="en-US"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a:p>
            <a:pPr indent="457200" defTabSz="1216660">
              <a:lnSpc>
                <a:spcPct val="120000"/>
              </a:lnSpc>
              <a:spcBef>
                <a:spcPct val="20000"/>
              </a:spcBef>
            </a:pPr>
            <a:endParaRPr lang="zh-CN" altLang="en-US" sz="160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2" name="图片 1" descr="短"/>
          <p:cNvPicPr>
            <a:picLocks noChangeAspect="1"/>
          </p:cNvPicPr>
          <p:nvPr>
            <p:custDataLst>
              <p:tags r:id="rId1"/>
            </p:custDataLst>
          </p:nvPr>
        </p:nvPicPr>
        <p:blipFill>
          <a:blip r:embed="rId2"/>
          <a:stretch>
            <a:fillRect/>
          </a:stretch>
        </p:blipFill>
        <p:spPr>
          <a:xfrm>
            <a:off x="9763760" y="153035"/>
            <a:ext cx="2273935" cy="49339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228600" y="1556385"/>
            <a:ext cx="4756150" cy="35388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出自【趣你的PPT】(微信:qunideppt)：最优质的PPT资源库"/>
          <p:cNvSpPr/>
          <p:nvPr/>
        </p:nvSpPr>
        <p:spPr bwMode="auto">
          <a:xfrm>
            <a:off x="0" y="354013"/>
            <a:ext cx="228600" cy="687387"/>
          </a:xfrm>
          <a:prstGeom prst="rect">
            <a:avLst/>
          </a:prstGeom>
          <a:solidFill>
            <a:srgbClr val="1166B0"/>
          </a:solidFill>
          <a:ln>
            <a:noFill/>
          </a:ln>
          <a:effectLst/>
        </p:spPr>
        <p:txBody>
          <a:bodyPr wrap="square">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5" name="出自【趣你的PPT】(微信:qunideppt)：最优质的PPT资源库"/>
          <p:cNvSpPr>
            <a:spLocks noChangeArrowheads="1"/>
          </p:cNvSpPr>
          <p:nvPr/>
        </p:nvSpPr>
        <p:spPr bwMode="black">
          <a:xfrm>
            <a:off x="228600" y="497651"/>
            <a:ext cx="2771547" cy="521970"/>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0000"/>
              </a:lnSpc>
              <a:spcBef>
                <a:spcPct val="0"/>
              </a:spcBef>
              <a:spcAft>
                <a:spcPct val="0"/>
              </a:spcAft>
              <a:buFontTx/>
              <a:buNone/>
            </a:pPr>
            <a:r>
              <a:rPr lang="zh-CN" altLang="en-US" sz="2800" b="1" dirty="0">
                <a:latin typeface="微软雅黑" panose="020B0503020204020204" pitchFamily="34" charset="-122"/>
                <a:ea typeface="微软雅黑" panose="020B0503020204020204" pitchFamily="34" charset="-122"/>
              </a:rPr>
              <a:t>结果</a:t>
            </a:r>
            <a:r>
              <a:rPr lang="zh-CN" altLang="en-US" sz="2800" b="1" dirty="0">
                <a:latin typeface="微软雅黑" panose="020B0503020204020204" pitchFamily="34" charset="-122"/>
                <a:ea typeface="微软雅黑" panose="020B0503020204020204" pitchFamily="34" charset="-122"/>
              </a:rPr>
              <a:t>分析</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短"/>
          <p:cNvPicPr>
            <a:picLocks noChangeAspect="1"/>
          </p:cNvPicPr>
          <p:nvPr>
            <p:custDataLst>
              <p:tags r:id="rId1"/>
            </p:custDataLst>
          </p:nvPr>
        </p:nvPicPr>
        <p:blipFill>
          <a:blip r:embed="rId2"/>
          <a:stretch>
            <a:fillRect/>
          </a:stretch>
        </p:blipFill>
        <p:spPr>
          <a:xfrm>
            <a:off x="9763760" y="153035"/>
            <a:ext cx="2273935" cy="493395"/>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380365" y="1490345"/>
            <a:ext cx="5803900" cy="3876675"/>
          </a:xfrm>
          <a:prstGeom prst="rect">
            <a:avLst/>
          </a:prstGeom>
        </p:spPr>
      </p:pic>
      <p:sp>
        <p:nvSpPr>
          <p:cNvPr id="11" name="文本框 10"/>
          <p:cNvSpPr txBox="1"/>
          <p:nvPr/>
        </p:nvSpPr>
        <p:spPr>
          <a:xfrm>
            <a:off x="6306820" y="2234565"/>
            <a:ext cx="5308600" cy="922020"/>
          </a:xfrm>
          <a:prstGeom prst="rect">
            <a:avLst/>
          </a:prstGeom>
          <a:noFill/>
        </p:spPr>
        <p:txBody>
          <a:bodyPr wrap="square" rtlCol="0">
            <a:spAutoFit/>
          </a:bodyPr>
          <a:p>
            <a:r>
              <a:rPr lang="zh-CN" altLang="en-US"/>
              <a:t>KAIST Multispectral database</a:t>
            </a:r>
            <a:endParaRPr lang="zh-CN" altLang="en-US"/>
          </a:p>
          <a:p>
            <a:r>
              <a:rPr lang="zh-CN" altLang="en-US"/>
              <a:t>左图表示测试过程</a:t>
            </a:r>
            <a:r>
              <a:rPr lang="zh-CN" altLang="en-US"/>
              <a:t>中，像素损失（a）和SSIM损失（b）的变化图</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出自【趣你的PPT】(微信:qunideppt)：最优质的PPT资源库"/>
          <p:cNvSpPr/>
          <p:nvPr/>
        </p:nvSpPr>
        <p:spPr bwMode="auto">
          <a:xfrm>
            <a:off x="0" y="354013"/>
            <a:ext cx="228600" cy="687387"/>
          </a:xfrm>
          <a:prstGeom prst="rect">
            <a:avLst/>
          </a:prstGeom>
          <a:solidFill>
            <a:srgbClr val="1166B0"/>
          </a:solidFill>
          <a:ln>
            <a:noFill/>
          </a:ln>
          <a:effectLst/>
        </p:spPr>
        <p:txBody>
          <a:bodyPr wrap="square">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 name="出自【趣你的PPT】(微信:qunideppt)：最优质的PPT资源库"/>
          <p:cNvSpPr>
            <a:spLocks noChangeArrowheads="1"/>
          </p:cNvSpPr>
          <p:nvPr/>
        </p:nvSpPr>
        <p:spPr bwMode="black">
          <a:xfrm>
            <a:off x="228600" y="497651"/>
            <a:ext cx="2771547" cy="521970"/>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0000"/>
              </a:lnSpc>
              <a:spcBef>
                <a:spcPct val="0"/>
              </a:spcBef>
              <a:spcAft>
                <a:spcPct val="0"/>
              </a:spcAft>
              <a:buFontTx/>
              <a:buNone/>
            </a:pPr>
            <a:r>
              <a:rPr lang="zh-CN" altLang="en-US" sz="2800" b="1" dirty="0">
                <a:latin typeface="微软雅黑" panose="020B0503020204020204" pitchFamily="34" charset="-122"/>
                <a:ea typeface="微软雅黑" panose="020B0503020204020204" pitchFamily="34" charset="-122"/>
              </a:rPr>
              <a:t>总结</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短"/>
          <p:cNvPicPr>
            <a:picLocks noChangeAspect="1"/>
          </p:cNvPicPr>
          <p:nvPr>
            <p:custDataLst>
              <p:tags r:id="rId1"/>
            </p:custDataLst>
          </p:nvPr>
        </p:nvPicPr>
        <p:blipFill>
          <a:blip r:embed="rId2"/>
          <a:stretch>
            <a:fillRect/>
          </a:stretch>
        </p:blipFill>
        <p:spPr>
          <a:xfrm>
            <a:off x="9763760" y="153035"/>
            <a:ext cx="2273935" cy="493395"/>
          </a:xfrm>
          <a:prstGeom prst="rect">
            <a:avLst/>
          </a:prstGeom>
        </p:spPr>
      </p:pic>
      <p:sp>
        <p:nvSpPr>
          <p:cNvPr id="26" name="文本框 25"/>
          <p:cNvSpPr txBox="1"/>
          <p:nvPr/>
        </p:nvSpPr>
        <p:spPr>
          <a:xfrm>
            <a:off x="1368425" y="1443355"/>
            <a:ext cx="9629140" cy="4431030"/>
          </a:xfrm>
          <a:prstGeom prst="rect">
            <a:avLst/>
          </a:prstGeom>
          <a:noFill/>
        </p:spPr>
        <p:txBody>
          <a:bodyPr wrap="square" rtlCol="0">
            <a:noAutofit/>
          </a:bodyPr>
          <a:p>
            <a:pPr indent="457200"/>
            <a:r>
              <a:rPr lang="zh-CN" altLang="en-US"/>
              <a:t>在这篇论文中，首次了解了一种新的神经网络，由编码网络和解码网络组成，编码网络包含卷积层和密集块，利用卷积层和密集连接提取特征。以及两种融合</a:t>
            </a:r>
            <a:r>
              <a:rPr lang="zh-CN" altLang="en-US"/>
              <a:t>策略，相加策略和L1范数策略用于融合编码网络提取的特征图。通过训练参数分析证明，采用较大的SSIM损失权重λ可以加速网络训练收敛。</a:t>
            </a:r>
            <a:endParaRPr lang="zh-CN" altLang="en-US"/>
          </a:p>
          <a:p>
            <a:pPr indent="457200"/>
            <a:r>
              <a:rPr lang="zh-CN" altLang="en-US"/>
              <a:t>值得注意的是，此方法</a:t>
            </a:r>
            <a:r>
              <a:rPr lang="zh-CN" altLang="en-US"/>
              <a:t>还可用于融合RGB图像和红外图像</a:t>
            </a:r>
            <a:endParaRPr lang="zh-CN" altLang="en-US"/>
          </a:p>
          <a:p>
            <a:pPr indent="457200"/>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85" y="2506345"/>
            <a:ext cx="12185015" cy="3806825"/>
          </a:xfrm>
          <a:prstGeom prst="rect">
            <a:avLst/>
          </a:prstGeom>
          <a:solidFill>
            <a:srgbClr val="1166B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63" name="图片 62" descr="短"/>
          <p:cNvPicPr>
            <a:picLocks noChangeAspect="1"/>
          </p:cNvPicPr>
          <p:nvPr>
            <p:custDataLst>
              <p:tags r:id="rId1"/>
            </p:custDataLst>
          </p:nvPr>
        </p:nvPicPr>
        <p:blipFill>
          <a:blip r:embed="rId2"/>
          <a:stretch>
            <a:fillRect/>
          </a:stretch>
        </p:blipFill>
        <p:spPr>
          <a:xfrm>
            <a:off x="688340" y="412750"/>
            <a:ext cx="10541000" cy="2092960"/>
          </a:xfrm>
          <a:prstGeom prst="rect">
            <a:avLst/>
          </a:prstGeom>
        </p:spPr>
      </p:pic>
      <p:sp>
        <p:nvSpPr>
          <p:cNvPr id="3" name="文本框 2"/>
          <p:cNvSpPr txBox="1"/>
          <p:nvPr/>
        </p:nvSpPr>
        <p:spPr>
          <a:xfrm>
            <a:off x="3312795" y="3716655"/>
            <a:ext cx="5761355" cy="1106805"/>
          </a:xfrm>
          <a:prstGeom prst="rect">
            <a:avLst/>
          </a:prstGeom>
          <a:noFill/>
        </p:spPr>
        <p:txBody>
          <a:bodyPr wrap="square" rtlCol="0">
            <a:spAutoFit/>
          </a:bodyPr>
          <a:p>
            <a:r>
              <a:rPr lang="zh-CN" altLang="en-US" sz="6600">
                <a:solidFill>
                  <a:schemeClr val="bg1"/>
                </a:solidFill>
                <a:latin typeface="汉仪综艺体简" panose="02010600000101010101" charset="-122"/>
                <a:ea typeface="汉仪综艺体简" panose="02010600000101010101" charset="-122"/>
                <a:sym typeface="汉仪力量黑简" panose="00020600040101010101" charset="-122"/>
              </a:rPr>
              <a:t>感谢您的聆听！</a:t>
            </a:r>
            <a:endParaRPr lang="zh-CN" altLang="en-US" sz="6600">
              <a:solidFill>
                <a:schemeClr val="bg1"/>
              </a:solidFill>
              <a:latin typeface="汉仪综艺体简" panose="02010600000101010101" charset="-122"/>
              <a:ea typeface="汉仪综艺体简" panose="02010600000101010101" charset="-122"/>
              <a:sym typeface="汉仪力量黑简" panose="0002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3出自【趣你的PPT】(微信:qunideppt)：最优质的PPT资源库"/>
          <p:cNvGrpSpPr/>
          <p:nvPr/>
        </p:nvGrpSpPr>
        <p:grpSpPr bwMode="auto">
          <a:xfrm>
            <a:off x="0" y="0"/>
            <a:ext cx="6557963" cy="4414838"/>
            <a:chOff x="-1" y="2"/>
            <a:chExt cx="6557963" cy="4414836"/>
          </a:xfrm>
          <a:solidFill>
            <a:srgbClr val="00AFF1"/>
          </a:solidFill>
        </p:grpSpPr>
        <p:sp>
          <p:nvSpPr>
            <p:cNvPr id="5" name="出自【趣你的PPT】(微信:qunideppt)：最优质的PPT资源库"/>
            <p:cNvSpPr/>
            <p:nvPr/>
          </p:nvSpPr>
          <p:spPr>
            <a:xfrm rot="5400000">
              <a:off x="1071563" y="-1071562"/>
              <a:ext cx="4414836" cy="6557963"/>
            </a:xfrm>
            <a:prstGeom prst="triangle">
              <a:avLst>
                <a:gd name="adj" fmla="val 0"/>
              </a:avLst>
            </a:prstGeom>
            <a:solidFill>
              <a:srgbClr val="1166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ndParaRPr>
            </a:p>
          </p:txBody>
        </p:sp>
        <p:sp>
          <p:nvSpPr>
            <p:cNvPr id="6" name="出自【趣你的PPT】(微信:qunideppt)：最优质的PPT资源库"/>
            <p:cNvSpPr txBox="1">
              <a:spLocks noChangeArrowheads="1"/>
            </p:cNvSpPr>
            <p:nvPr/>
          </p:nvSpPr>
          <p:spPr bwMode="auto">
            <a:xfrm rot="-1997781">
              <a:off x="187250" y="734465"/>
              <a:ext cx="2967832" cy="132206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8000" b="1">
                  <a:solidFill>
                    <a:prstClr val="white"/>
                  </a:solidFill>
                  <a:latin typeface="微软雅黑" panose="020B0503020204020204" pitchFamily="34" charset="-122"/>
                  <a:ea typeface="微软雅黑" panose="020B0503020204020204" pitchFamily="34" charset="-122"/>
                </a:rPr>
                <a:t>目录</a:t>
              </a:r>
              <a:endParaRPr lang="zh-CN" altLang="en-US" sz="8000" b="1">
                <a:solidFill>
                  <a:prstClr val="white"/>
                </a:solidFill>
                <a:latin typeface="微软雅黑" panose="020B0503020204020204" pitchFamily="34" charset="-122"/>
                <a:ea typeface="微软雅黑" panose="020B0503020204020204" pitchFamily="34" charset="-122"/>
              </a:endParaRPr>
            </a:p>
          </p:txBody>
        </p:sp>
        <p:sp>
          <p:nvSpPr>
            <p:cNvPr id="7" name="出自【趣你的PPT】(微信:qunideppt)：最优质的PPT资源库"/>
            <p:cNvSpPr txBox="1">
              <a:spLocks noChangeArrowheads="1"/>
            </p:cNvSpPr>
            <p:nvPr/>
          </p:nvSpPr>
          <p:spPr bwMode="auto">
            <a:xfrm rot="-2010208">
              <a:off x="704269" y="1507924"/>
              <a:ext cx="4573781" cy="76944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4400">
                  <a:solidFill>
                    <a:prstClr val="white"/>
                  </a:solidFill>
                  <a:latin typeface="微软雅黑" panose="020B0503020204020204" pitchFamily="34" charset="-122"/>
                  <a:ea typeface="微软雅黑" panose="020B0503020204020204" pitchFamily="34" charset="-122"/>
                </a:rPr>
                <a:t>CONTENTS</a:t>
              </a:r>
              <a:endParaRPr lang="zh-CN" altLang="en-US" sz="4400">
                <a:solidFill>
                  <a:prstClr val="white"/>
                </a:solidFill>
                <a:latin typeface="微软雅黑" panose="020B0503020204020204" pitchFamily="34" charset="-122"/>
                <a:ea typeface="微软雅黑" panose="020B0503020204020204" pitchFamily="34" charset="-122"/>
              </a:endParaRPr>
            </a:p>
          </p:txBody>
        </p:sp>
      </p:grpSp>
      <p:sp>
        <p:nvSpPr>
          <p:cNvPr id="8" name="出自【趣你的PPT】(微信:qunideppt)：最优质的PPT资源库"/>
          <p:cNvSpPr/>
          <p:nvPr/>
        </p:nvSpPr>
        <p:spPr bwMode="auto">
          <a:xfrm>
            <a:off x="5409565" y="2747645"/>
            <a:ext cx="4070985" cy="489585"/>
          </a:xfrm>
          <a:prstGeom prst="rect">
            <a:avLst/>
          </a:prstGeom>
          <a:solidFill>
            <a:srgbClr val="1166B0"/>
          </a:solidFill>
          <a:ln>
            <a:noFill/>
          </a:ln>
          <a:effectLst/>
        </p:spPr>
        <p:txBody>
          <a:bodyPr wrap="square">
            <a:no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9" name="出自【趣你的PPT】(微信:qunideppt)：最优质的PPT资源库"/>
          <p:cNvSpPr>
            <a:spLocks noChangeArrowheads="1"/>
          </p:cNvSpPr>
          <p:nvPr/>
        </p:nvSpPr>
        <p:spPr bwMode="black">
          <a:xfrm>
            <a:off x="5408930" y="2748280"/>
            <a:ext cx="3975735" cy="488315"/>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fontAlgn="base">
              <a:lnSpc>
                <a:spcPct val="100000"/>
              </a:lnSpc>
              <a:spcBef>
                <a:spcPct val="0"/>
              </a:spcBef>
              <a:spcAft>
                <a:spcPct val="0"/>
              </a:spcAft>
              <a:buFontTx/>
              <a:buNone/>
            </a:pPr>
            <a:r>
              <a:rPr lang="zh-CN" altLang="en-US" b="1" dirty="0">
                <a:solidFill>
                  <a:schemeClr val="bg1"/>
                </a:solidFill>
                <a:latin typeface="微软雅黑" panose="020B0503020204020204" pitchFamily="34" charset="-122"/>
                <a:ea typeface="微软雅黑" panose="020B0503020204020204" pitchFamily="34" charset="-122"/>
              </a:rPr>
              <a:t>研究背景及其</a:t>
            </a:r>
            <a:r>
              <a:rPr lang="zh-CN" altLang="en-US" b="1" dirty="0">
                <a:solidFill>
                  <a:schemeClr val="bg1"/>
                </a:solidFill>
                <a:latin typeface="微软雅黑" panose="020B0503020204020204" pitchFamily="34" charset="-122"/>
                <a:ea typeface="微软雅黑" panose="020B0503020204020204" pitchFamily="34" charset="-122"/>
              </a:rPr>
              <a:t>意义</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0" name="出自【趣你的PPT】(微信:qunideppt)：最优质的PPT资源库"/>
          <p:cNvSpPr/>
          <p:nvPr/>
        </p:nvSpPr>
        <p:spPr bwMode="auto">
          <a:xfrm>
            <a:off x="3894980" y="2747963"/>
            <a:ext cx="1328678" cy="48949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出自【趣你的PPT】(微信:qunideppt)：最优质的PPT资源库"/>
          <p:cNvSpPr txBox="1"/>
          <p:nvPr/>
        </p:nvSpPr>
        <p:spPr bwMode="auto">
          <a:xfrm>
            <a:off x="4071308" y="2784984"/>
            <a:ext cx="962081" cy="398780"/>
          </a:xfrm>
          <a:prstGeom prst="rect">
            <a:avLst/>
          </a:prstGeom>
          <a:solidFill>
            <a:schemeClr val="bg2">
              <a:lumMod val="90000"/>
            </a:schemeClr>
          </a:solidFill>
        </p:spPr>
        <p:txBody>
          <a:bodyPr>
            <a:spAutoFit/>
          </a:bodyPr>
          <a:lstStyle/>
          <a:p>
            <a:pPr>
              <a:defRPr/>
            </a:pP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rPr>
              <a:t>01</a:t>
            </a:r>
            <a:endPar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12" name="出自【趣你的PPT】(微信:qunideppt)：最优质的PPT资源库"/>
          <p:cNvSpPr/>
          <p:nvPr/>
        </p:nvSpPr>
        <p:spPr bwMode="auto">
          <a:xfrm>
            <a:off x="5409565" y="3565525"/>
            <a:ext cx="4070350" cy="490220"/>
          </a:xfrm>
          <a:prstGeom prst="rect">
            <a:avLst/>
          </a:prstGeom>
          <a:solidFill>
            <a:srgbClr val="1166B0"/>
          </a:solidFill>
          <a:ln>
            <a:noFill/>
          </a:ln>
          <a:effectLst/>
        </p:spPr>
        <p:txBody>
          <a:bodyPr wrap="square">
            <a:noAutofit/>
          </a:bodyPr>
          <a:lstStyle/>
          <a:p>
            <a:pPr algn="ctr" fontAlgn="base">
              <a:spcBef>
                <a:spcPct val="50000"/>
              </a:spcBef>
              <a:spcAft>
                <a:spcPct val="0"/>
              </a:spcAft>
              <a:defRPr/>
            </a:pPr>
            <a:r>
              <a:rPr lang="zh-CN" altLang="en-US" sz="1600" b="1" dirty="0">
                <a:solidFill>
                  <a:schemeClr val="bg1"/>
                </a:solidFill>
                <a:latin typeface="微软雅黑" panose="020B0503020204020204" pitchFamily="34" charset="-122"/>
                <a:ea typeface="微软雅黑" panose="020B0503020204020204" pitchFamily="34" charset="-122"/>
                <a:sym typeface="+mn-ea"/>
              </a:rPr>
              <a:t>DenseFuse的</a:t>
            </a:r>
            <a:r>
              <a:rPr lang="zh-CN" altLang="en-US" sz="1600" b="1" dirty="0">
                <a:solidFill>
                  <a:schemeClr val="bg1"/>
                </a:solidFill>
                <a:latin typeface="微软雅黑" panose="020B0503020204020204" pitchFamily="34" charset="-122"/>
                <a:ea typeface="微软雅黑" panose="020B0503020204020204" pitchFamily="34" charset="-122"/>
                <a:sym typeface="+mn-ea"/>
              </a:rPr>
              <a:t>实现</a:t>
            </a:r>
            <a:endParaRPr lang="zh-CN" altLang="en-US" sz="1600" b="1" dirty="0">
              <a:solidFill>
                <a:schemeClr val="bg1"/>
              </a:solidFill>
              <a:latin typeface="微软雅黑" panose="020B0503020204020204" pitchFamily="34" charset="-122"/>
              <a:ea typeface="微软雅黑" panose="020B0503020204020204" pitchFamily="34" charset="-122"/>
              <a:sym typeface="+mn-ea"/>
            </a:endParaRPr>
          </a:p>
        </p:txBody>
      </p:sp>
      <p:sp>
        <p:nvSpPr>
          <p:cNvPr id="13" name="出自【趣你的PPT】(微信:qunideppt)：最优质的PPT资源库"/>
          <p:cNvSpPr>
            <a:spLocks noChangeArrowheads="1"/>
          </p:cNvSpPr>
          <p:nvPr/>
        </p:nvSpPr>
        <p:spPr bwMode="black">
          <a:xfrm>
            <a:off x="5408930" y="3565525"/>
            <a:ext cx="3344545" cy="706755"/>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00000"/>
              </a:lnSpc>
              <a:spcBef>
                <a:spcPct val="0"/>
              </a:spcBef>
              <a:spcAft>
                <a:spcPct val="0"/>
              </a:spcAft>
              <a:buFontTx/>
              <a:buNone/>
            </a:pPr>
            <a:endParaRPr lang="en-US" altLang="zh-CN" sz="2000" spc="300" dirty="0">
              <a:solidFill>
                <a:schemeClr val="accent1"/>
              </a:solidFill>
              <a:latin typeface="+mn-ea"/>
              <a:cs typeface="+mn-ea"/>
              <a:sym typeface="+mn-ea"/>
            </a:endParaRPr>
          </a:p>
          <a:p>
            <a:pPr fontAlgn="base">
              <a:lnSpc>
                <a:spcPct val="100000"/>
              </a:lnSpc>
              <a:spcBef>
                <a:spcPct val="0"/>
              </a:spcBef>
              <a:spcAft>
                <a:spcPct val="0"/>
              </a:spcAft>
              <a:buFontTx/>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出自【趣你的PPT】(微信:qunideppt)：最优质的PPT资源库"/>
          <p:cNvSpPr/>
          <p:nvPr/>
        </p:nvSpPr>
        <p:spPr bwMode="auto">
          <a:xfrm>
            <a:off x="3894980" y="3565345"/>
            <a:ext cx="1328678" cy="48949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出自【趣你的PPT】(微信:qunideppt)：最优质的PPT资源库"/>
          <p:cNvSpPr txBox="1"/>
          <p:nvPr/>
        </p:nvSpPr>
        <p:spPr bwMode="auto">
          <a:xfrm>
            <a:off x="4071308" y="3602366"/>
            <a:ext cx="962081" cy="398780"/>
          </a:xfrm>
          <a:prstGeom prst="rect">
            <a:avLst/>
          </a:prstGeom>
          <a:solidFill>
            <a:schemeClr val="bg2">
              <a:lumMod val="90000"/>
            </a:schemeClr>
          </a:solidFill>
        </p:spPr>
        <p:txBody>
          <a:bodyPr>
            <a:spAutoFit/>
          </a:bodyPr>
          <a:lstStyle/>
          <a:p>
            <a:pPr>
              <a:defRPr/>
            </a:pPr>
            <a:r>
              <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rPr>
              <a:t>02</a:t>
            </a:r>
            <a:endParaRPr lang="en-US" altLang="zh-CN" sz="2000" b="1" dirty="0">
              <a:solidFill>
                <a:prstClr val="black">
                  <a:lumMod val="85000"/>
                  <a:lumOff val="15000"/>
                </a:prstClr>
              </a:solidFill>
              <a:latin typeface="微软雅黑" panose="020B0503020204020204" pitchFamily="34" charset="-122"/>
              <a:ea typeface="微软雅黑" panose="020B0503020204020204" pitchFamily="34" charset="-122"/>
            </a:endParaRPr>
          </a:p>
        </p:txBody>
      </p:sp>
      <p:pic>
        <p:nvPicPr>
          <p:cNvPr id="2" name="图片 1" descr="短"/>
          <p:cNvPicPr>
            <a:picLocks noChangeAspect="1"/>
          </p:cNvPicPr>
          <p:nvPr/>
        </p:nvPicPr>
        <p:blipFill>
          <a:blip r:embed="rId1"/>
          <a:stretch>
            <a:fillRect/>
          </a:stretch>
        </p:blipFill>
        <p:spPr>
          <a:xfrm>
            <a:off x="9763760" y="153035"/>
            <a:ext cx="2273935" cy="4933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出自【趣你的PPT】(微信:qunideppt)：最优质的PPT资源库"/>
          <p:cNvSpPr/>
          <p:nvPr/>
        </p:nvSpPr>
        <p:spPr bwMode="auto">
          <a:xfrm>
            <a:off x="0" y="354013"/>
            <a:ext cx="228600" cy="687387"/>
          </a:xfrm>
          <a:prstGeom prst="rect">
            <a:avLst/>
          </a:prstGeom>
          <a:solidFill>
            <a:srgbClr val="1166B0"/>
          </a:solidFill>
          <a:ln>
            <a:noFill/>
          </a:ln>
          <a:effectLst/>
        </p:spPr>
        <p:txBody>
          <a:bodyPr wrap="square">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9" name="出自【趣你的PPT】(微信:qunideppt)：最优质的PPT资源库"/>
          <p:cNvSpPr>
            <a:spLocks noChangeArrowheads="1"/>
          </p:cNvSpPr>
          <p:nvPr/>
        </p:nvSpPr>
        <p:spPr bwMode="black">
          <a:xfrm>
            <a:off x="280021" y="497651"/>
            <a:ext cx="2771547" cy="521970"/>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0000"/>
              </a:lnSpc>
              <a:spcBef>
                <a:spcPct val="0"/>
              </a:spcBef>
              <a:spcAft>
                <a:spcPct val="0"/>
              </a:spcAft>
              <a:buFontTx/>
              <a:buNone/>
            </a:pPr>
            <a:r>
              <a:rPr lang="zh-CN" altLang="en-US" sz="2800" b="1" dirty="0">
                <a:latin typeface="微软雅黑" panose="020B0503020204020204" pitchFamily="34" charset="-122"/>
                <a:ea typeface="微软雅黑" panose="020B0503020204020204" pitchFamily="34" charset="-122"/>
              </a:rPr>
              <a:t>研究</a:t>
            </a:r>
            <a:r>
              <a:rPr lang="zh-CN" altLang="en-US" sz="2800" b="1" dirty="0">
                <a:latin typeface="微软雅黑" panose="020B0503020204020204" pitchFamily="34" charset="-122"/>
                <a:ea typeface="微软雅黑" panose="020B0503020204020204" pitchFamily="34" charset="-122"/>
              </a:rPr>
              <a:t>背景</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短"/>
          <p:cNvPicPr>
            <a:picLocks noChangeAspect="1"/>
          </p:cNvPicPr>
          <p:nvPr>
            <p:custDataLst>
              <p:tags r:id="rId1"/>
            </p:custDataLst>
          </p:nvPr>
        </p:nvPicPr>
        <p:blipFill>
          <a:blip r:embed="rId2"/>
          <a:stretch>
            <a:fillRect/>
          </a:stretch>
        </p:blipFill>
        <p:spPr>
          <a:xfrm>
            <a:off x="9763760" y="153035"/>
            <a:ext cx="2273935" cy="493395"/>
          </a:xfrm>
          <a:prstGeom prst="rect">
            <a:avLst/>
          </a:prstGeom>
        </p:spPr>
      </p:pic>
      <p:sp>
        <p:nvSpPr>
          <p:cNvPr id="3" name="文本框 2"/>
          <p:cNvSpPr txBox="1"/>
          <p:nvPr/>
        </p:nvSpPr>
        <p:spPr>
          <a:xfrm>
            <a:off x="606425" y="1421765"/>
            <a:ext cx="10443210" cy="5142230"/>
          </a:xfrm>
          <a:prstGeom prst="rect">
            <a:avLst/>
          </a:prstGeom>
          <a:noFill/>
        </p:spPr>
        <p:txBody>
          <a:bodyPr wrap="square" rtlCol="0">
            <a:noAutofit/>
          </a:bodyPr>
          <a:p>
            <a:endParaRPr lang="zh-CN" altLang="en-US"/>
          </a:p>
          <a:p>
            <a:pPr indent="457200"/>
            <a:r>
              <a:rPr lang="zh-CN" altLang="en-US" sz="2000"/>
              <a:t>图像融合技术旨在将不同源图像中的互补信息整合到单幅融合图像中以全面表征成像场景，并促进后续的视觉任务。随着深度学习的兴起，基于深度学习的图像融合算法如雨后春笋般涌现，特别是自编码器、生成对抗网络以及 Transformer 等技术的出现使图像融合性能产生了质的飞跃。</a:t>
            </a:r>
            <a:r>
              <a:rPr lang="zh-CN" altLang="en-US" sz="2000"/>
              <a:t>全文对不同融合任务场景下的前沿深度融合算法进行全面论述和分析。</a:t>
            </a:r>
            <a:endParaRPr lang="zh-CN" altLang="en-US" sz="2000"/>
          </a:p>
          <a:p>
            <a:pPr indent="457200"/>
            <a:r>
              <a:rPr lang="zh-CN" altLang="en-US" sz="2000"/>
              <a:t>主要将图像融合分为</a:t>
            </a:r>
            <a:r>
              <a:rPr lang="zh-CN" altLang="en-US" sz="2000"/>
              <a:t>三类：</a:t>
            </a:r>
            <a:endParaRPr lang="zh-CN" altLang="en-US" sz="2000"/>
          </a:p>
          <a:p>
            <a:pPr indent="457200"/>
            <a:r>
              <a:rPr lang="en-US" altLang="zh-CN" sz="2000"/>
              <a:t>1.</a:t>
            </a:r>
            <a:r>
              <a:rPr lang="zh-CN" altLang="en-US" sz="2000"/>
              <a:t>多模态图像融合</a:t>
            </a:r>
            <a:endParaRPr lang="zh-CN" altLang="en-US" sz="2000"/>
          </a:p>
          <a:p>
            <a:pPr marL="0" lvl="1" indent="457200"/>
            <a:r>
              <a:rPr lang="zh-CN" altLang="en-US" sz="2000"/>
              <a:t>（</a:t>
            </a:r>
            <a:r>
              <a:rPr lang="en-US" altLang="zh-CN" sz="2000"/>
              <a:t>1</a:t>
            </a:r>
            <a:r>
              <a:rPr lang="zh-CN" altLang="en-US" sz="2000"/>
              <a:t>）</a:t>
            </a:r>
            <a:r>
              <a:rPr lang="zh-CN" altLang="en-US" sz="2000">
                <a:sym typeface="+mn-ea"/>
              </a:rPr>
              <a:t>可见光和红外光图像融合</a:t>
            </a:r>
            <a:r>
              <a:rPr lang="en-US" altLang="zh-CN" sz="2000">
                <a:sym typeface="+mn-ea"/>
              </a:rPr>
              <a:t>(Visible and Infrared)</a:t>
            </a:r>
            <a:endParaRPr lang="en-US" altLang="zh-CN" sz="2000">
              <a:sym typeface="+mn-ea"/>
            </a:endParaRPr>
          </a:p>
          <a:p>
            <a:pPr marL="0" lvl="1" indent="457200"/>
            <a:r>
              <a:rPr lang="zh-CN" altLang="en-US" sz="2000"/>
              <a:t>（</a:t>
            </a:r>
            <a:r>
              <a:rPr lang="en-US" altLang="zh-CN" sz="2000"/>
              <a:t>2</a:t>
            </a:r>
            <a:r>
              <a:rPr lang="zh-CN" altLang="en-US" sz="2000"/>
              <a:t>）</a:t>
            </a:r>
            <a:r>
              <a:rPr lang="zh-CN" altLang="en-US" sz="2000">
                <a:sym typeface="+mn-ea"/>
              </a:rPr>
              <a:t>医学图像融合（</a:t>
            </a:r>
            <a:r>
              <a:rPr lang="en-US" altLang="zh-CN" sz="2000">
                <a:sym typeface="+mn-ea"/>
              </a:rPr>
              <a:t>CT and MRI,MRI and PET)</a:t>
            </a:r>
            <a:endParaRPr lang="en-US" altLang="zh-CN" sz="2000" b="1">
              <a:solidFill>
                <a:schemeClr val="tx1"/>
              </a:solidFill>
            </a:endParaRPr>
          </a:p>
          <a:p>
            <a:pPr marL="0" lvl="1" indent="457200"/>
            <a:r>
              <a:rPr lang="en-US" altLang="zh-CN" sz="2000"/>
              <a:t>2.</a:t>
            </a:r>
            <a:r>
              <a:rPr lang="zh-CN" altLang="en-US" sz="2000"/>
              <a:t>数字</a:t>
            </a:r>
            <a:r>
              <a:rPr lang="zh-CN" altLang="en-US" sz="2000"/>
              <a:t>图像融合</a:t>
            </a:r>
            <a:endParaRPr lang="zh-CN" altLang="en-US" sz="2000"/>
          </a:p>
          <a:p>
            <a:pPr marL="457200" lvl="2" indent="0" algn="l" fontAlgn="auto">
              <a:lnSpc>
                <a:spcPts val="2660"/>
              </a:lnSpc>
              <a:buClrTx/>
              <a:buSzTx/>
              <a:buFont typeface="Wingdings" panose="05000000000000000000" charset="0"/>
              <a:buNone/>
            </a:pPr>
            <a:r>
              <a:rPr lang="zh-CN" altLang="en-US" sz="2000">
                <a:sym typeface="+mn-ea"/>
              </a:rPr>
              <a:t>（</a:t>
            </a:r>
            <a:r>
              <a:rPr lang="en-US" altLang="zh-CN" sz="2000">
                <a:sym typeface="+mn-ea"/>
              </a:rPr>
              <a:t>1</a:t>
            </a:r>
            <a:r>
              <a:rPr lang="zh-CN" altLang="en-US" sz="2000">
                <a:sym typeface="+mn-ea"/>
              </a:rPr>
              <a:t>）多聚焦图像融合（</a:t>
            </a:r>
            <a:r>
              <a:rPr lang="en-US" altLang="zh-CN" sz="2000">
                <a:sym typeface="+mn-ea"/>
              </a:rPr>
              <a:t>Muti-focus</a:t>
            </a:r>
            <a:r>
              <a:rPr lang="zh-CN" altLang="en-US" sz="2000">
                <a:sym typeface="+mn-ea"/>
              </a:rPr>
              <a:t>）</a:t>
            </a:r>
            <a:endParaRPr lang="zh-CN" altLang="en-US" sz="2000">
              <a:solidFill>
                <a:schemeClr val="tx1"/>
              </a:solidFill>
            </a:endParaRPr>
          </a:p>
          <a:p>
            <a:pPr marL="457200" lvl="2" indent="0" algn="l" fontAlgn="auto">
              <a:lnSpc>
                <a:spcPts val="2660"/>
              </a:lnSpc>
              <a:buClrTx/>
              <a:buSzTx/>
              <a:buFont typeface="Wingdings" panose="05000000000000000000" charset="0"/>
              <a:buNone/>
            </a:pPr>
            <a:r>
              <a:rPr lang="zh-CN" altLang="en-US" sz="2000">
                <a:sym typeface="+mn-ea"/>
              </a:rPr>
              <a:t>（</a:t>
            </a:r>
            <a:r>
              <a:rPr lang="en-US" altLang="zh-CN" sz="2000">
                <a:sym typeface="+mn-ea"/>
              </a:rPr>
              <a:t>2</a:t>
            </a:r>
            <a:r>
              <a:rPr lang="zh-CN" altLang="en-US" sz="2000">
                <a:sym typeface="+mn-ea"/>
              </a:rPr>
              <a:t>）多曝光图像融合（</a:t>
            </a:r>
            <a:r>
              <a:rPr lang="en-US" altLang="zh-CN" sz="2000">
                <a:sym typeface="+mn-ea"/>
              </a:rPr>
              <a:t>Muti-exposure</a:t>
            </a:r>
            <a:r>
              <a:rPr lang="zh-CN" altLang="en-US" sz="2000">
                <a:sym typeface="+mn-ea"/>
              </a:rPr>
              <a:t>）</a:t>
            </a:r>
            <a:endParaRPr lang="zh-CN" altLang="en-US" sz="2000">
              <a:sym typeface="+mn-ea"/>
            </a:endParaRPr>
          </a:p>
          <a:p>
            <a:pPr marL="457200" lvl="2" indent="0" algn="l" fontAlgn="auto">
              <a:lnSpc>
                <a:spcPts val="2660"/>
              </a:lnSpc>
              <a:buClrTx/>
              <a:buSzTx/>
              <a:buFont typeface="Wingdings" panose="05000000000000000000" charset="0"/>
              <a:buNone/>
            </a:pPr>
            <a:r>
              <a:rPr lang="en-US" altLang="zh-CN" sz="2000">
                <a:sym typeface="+mn-ea"/>
              </a:rPr>
              <a:t>3.</a:t>
            </a:r>
            <a:r>
              <a:rPr lang="zh-CN" altLang="en-US" sz="2000">
                <a:sym typeface="+mn-ea"/>
              </a:rPr>
              <a:t>遥感图像融合</a:t>
            </a:r>
            <a:endParaRPr lang="zh-CN" altLang="en-US" sz="2000">
              <a:sym typeface="+mn-ea"/>
            </a:endParaRPr>
          </a:p>
          <a:p>
            <a:pPr marL="457200" lvl="2" indent="0" algn="l" fontAlgn="auto">
              <a:lnSpc>
                <a:spcPts val="2660"/>
              </a:lnSpc>
              <a:buClrTx/>
              <a:buSzTx/>
              <a:buFont typeface="Wingdings" panose="05000000000000000000" charset="0"/>
              <a:buNone/>
            </a:pPr>
            <a:r>
              <a:rPr lang="zh-CN" altLang="en-US" sz="2000">
                <a:sym typeface="+mn-ea"/>
              </a:rPr>
              <a:t>（</a:t>
            </a:r>
            <a:r>
              <a:rPr lang="en-US" altLang="zh-CN" sz="2000">
                <a:sym typeface="+mn-ea"/>
              </a:rPr>
              <a:t>1</a:t>
            </a:r>
            <a:r>
              <a:rPr lang="zh-CN" altLang="en-US" sz="2000">
                <a:sym typeface="+mn-ea"/>
              </a:rPr>
              <a:t>）多光谱和全色图像融合（</a:t>
            </a:r>
            <a:r>
              <a:rPr lang="en-US" altLang="zh-CN" sz="2000">
                <a:sym typeface="+mn-ea"/>
              </a:rPr>
              <a:t>MS and PAN)</a:t>
            </a:r>
            <a:endParaRPr lang="zh-CN" altLang="en-US" sz="2000">
              <a:solidFill>
                <a:schemeClr val="tx1"/>
              </a:solidFill>
            </a:endParaRPr>
          </a:p>
          <a:p>
            <a:pPr marL="457200" lvl="2" indent="0" algn="l" fontAlgn="auto">
              <a:lnSpc>
                <a:spcPts val="2660"/>
              </a:lnSpc>
              <a:buClrTx/>
              <a:buSzTx/>
              <a:buFont typeface="Wingdings" panose="05000000000000000000" charset="0"/>
              <a:buNone/>
            </a:pPr>
            <a:r>
              <a:rPr lang="zh-CN" altLang="en-US" sz="2000">
                <a:sym typeface="+mn-ea"/>
              </a:rPr>
              <a:t>（</a:t>
            </a:r>
            <a:r>
              <a:rPr lang="en-US" altLang="zh-CN" sz="2000">
                <a:sym typeface="+mn-ea"/>
              </a:rPr>
              <a:t>2</a:t>
            </a:r>
            <a:r>
              <a:rPr lang="zh-CN" altLang="en-US" sz="2000">
                <a:sym typeface="+mn-ea"/>
              </a:rPr>
              <a:t>）多光谱和高光谱图像融合</a:t>
            </a:r>
            <a:r>
              <a:rPr lang="en-US" altLang="zh-CN" sz="2000">
                <a:sym typeface="+mn-ea"/>
              </a:rPr>
              <a:t>(MS and HS)</a:t>
            </a:r>
            <a:endParaRPr lang="zh-CN" altLang="en-US" sz="2000">
              <a:solidFill>
                <a:schemeClr val="tx1"/>
              </a:solidFill>
            </a:endParaRPr>
          </a:p>
          <a:p>
            <a:pPr marL="457200" lvl="2" indent="0" algn="l" fontAlgn="auto">
              <a:lnSpc>
                <a:spcPts val="2660"/>
              </a:lnSpc>
              <a:buClrTx/>
              <a:buSzTx/>
              <a:buFont typeface="Wingdings" panose="05000000000000000000" charset="0"/>
              <a:buNone/>
            </a:pPr>
            <a:endParaRPr lang="zh-CN" altLang="en-US" sz="2000" b="1">
              <a:solidFill>
                <a:schemeClr val="tx1"/>
              </a:solidFill>
            </a:endParaRPr>
          </a:p>
          <a:p>
            <a:pPr marL="0" lvl="1" indent="457200"/>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出自【趣你的PPT】(微信:qunideppt)：最优质的PPT资源库"/>
          <p:cNvSpPr/>
          <p:nvPr/>
        </p:nvSpPr>
        <p:spPr bwMode="auto">
          <a:xfrm>
            <a:off x="0" y="354013"/>
            <a:ext cx="228600" cy="687387"/>
          </a:xfrm>
          <a:prstGeom prst="rect">
            <a:avLst/>
          </a:prstGeom>
          <a:solidFill>
            <a:srgbClr val="1166B0"/>
          </a:solidFill>
          <a:ln>
            <a:noFill/>
          </a:ln>
          <a:effectLst/>
        </p:spPr>
        <p:txBody>
          <a:bodyPr wrap="square">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9" name="出自【趣你的PPT】(微信:qunideppt)：最优质的PPT资源库"/>
          <p:cNvSpPr>
            <a:spLocks noChangeArrowheads="1"/>
          </p:cNvSpPr>
          <p:nvPr/>
        </p:nvSpPr>
        <p:spPr bwMode="black">
          <a:xfrm>
            <a:off x="280021" y="497651"/>
            <a:ext cx="2771547" cy="521970"/>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0000"/>
              </a:lnSpc>
              <a:spcBef>
                <a:spcPct val="0"/>
              </a:spcBef>
              <a:spcAft>
                <a:spcPct val="0"/>
              </a:spcAft>
              <a:buFontTx/>
              <a:buNone/>
            </a:pPr>
            <a:r>
              <a:rPr lang="zh-CN" altLang="en-US" sz="2800" b="1" dirty="0">
                <a:latin typeface="微软雅黑" panose="020B0503020204020204" pitchFamily="34" charset="-122"/>
                <a:ea typeface="微软雅黑" panose="020B0503020204020204" pitchFamily="34" charset="-122"/>
              </a:rPr>
              <a:t>研究目的与意义</a:t>
            </a:r>
            <a:endParaRPr lang="zh-CN" altLang="en-US" sz="2800" b="1" dirty="0">
              <a:latin typeface="微软雅黑" panose="020B0503020204020204" pitchFamily="34" charset="-122"/>
              <a:ea typeface="微软雅黑" panose="020B0503020204020204" pitchFamily="34" charset="-122"/>
            </a:endParaRPr>
          </a:p>
        </p:txBody>
      </p:sp>
      <p:sp>
        <p:nvSpPr>
          <p:cNvPr id="4" name="Rectangle 22"/>
          <p:cNvSpPr/>
          <p:nvPr/>
        </p:nvSpPr>
        <p:spPr>
          <a:xfrm>
            <a:off x="0" y="1625600"/>
            <a:ext cx="12179935" cy="3530600"/>
          </a:xfrm>
          <a:prstGeom prst="rect">
            <a:avLst/>
          </a:prstGeom>
          <a:solidFill>
            <a:srgbClr val="1166B0"/>
          </a:solidFill>
          <a:ln w="25400" cap="flat" cmpd="sng" algn="ctr">
            <a:noFill/>
            <a:prstDash val="solid"/>
          </a:ln>
          <a:effectLst/>
        </p:spPr>
        <p:txBody>
          <a:bodyPr rtlCol="0" anchor="ctr"/>
          <a:lstStyle/>
          <a:p>
            <a:pPr marL="0" marR="0" lvl="0" indent="0" algn="ctr" defTabSz="121793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srgbClr val="0076A3"/>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3"/>
          <p:cNvSpPr txBox="1"/>
          <p:nvPr/>
        </p:nvSpPr>
        <p:spPr>
          <a:xfrm>
            <a:off x="64135" y="1712595"/>
            <a:ext cx="11740515" cy="3289300"/>
          </a:xfrm>
          <a:prstGeom prst="rect">
            <a:avLst/>
          </a:prstGeom>
          <a:noFill/>
        </p:spPr>
        <p:txBody>
          <a:bodyPr wrap="square" lIns="0" tIns="0" rIns="0" bIns="0" rtlCol="0" anchor="t" anchorCtr="0">
            <a:noAutofit/>
          </a:bodyPr>
          <a:lstStyle/>
          <a:p>
            <a:pPr indent="457200" algn="l" defTabSz="1216660">
              <a:spcBef>
                <a:spcPct val="20000"/>
              </a:spcBef>
              <a:defRPr/>
            </a:pPr>
            <a:r>
              <a:rPr lang="zh-CN" altLang="en-US" sz="2000" dirty="0">
                <a:solidFill>
                  <a:schemeClr val="bg1"/>
                </a:solidFill>
                <a:latin typeface="黑体" panose="02010609060101010101" charset="-122"/>
                <a:ea typeface="黑体" panose="02010609060101010101" charset="-122"/>
                <a:cs typeface="黑体" panose="02010609060101010101" charset="-122"/>
                <a:sym typeface="Arial" panose="020B0604020202020204" pitchFamily="34" charset="0"/>
              </a:rPr>
              <a:t>在《</a:t>
            </a:r>
            <a:r>
              <a:rPr lang="zh-CN" altLang="en-US" sz="2000" b="1" dirty="0">
                <a:solidFill>
                  <a:schemeClr val="bg1"/>
                </a:solidFill>
                <a:latin typeface="微软雅黑" panose="020B0503020204020204" pitchFamily="34" charset="-122"/>
                <a:ea typeface="微软雅黑" panose="020B0503020204020204" pitchFamily="34" charset="-122"/>
                <a:sym typeface="+mn-ea"/>
              </a:rPr>
              <a:t>DenseFuse: A Fusion Approach to Infrared and</a:t>
            </a:r>
            <a:r>
              <a:rPr lang="en-US" altLang="zh-CN" sz="2000" b="1" dirty="0">
                <a:solidFill>
                  <a:schemeClr val="bg1"/>
                </a:solidFill>
                <a:latin typeface="微软雅黑" panose="020B0503020204020204" pitchFamily="34" charset="-122"/>
                <a:ea typeface="微软雅黑" panose="020B0503020204020204" pitchFamily="34" charset="-122"/>
                <a:sym typeface="+mn-ea"/>
              </a:rPr>
              <a:t> </a:t>
            </a:r>
            <a:r>
              <a:rPr lang="zh-CN" altLang="en-US" sz="2000" b="1" dirty="0">
                <a:solidFill>
                  <a:schemeClr val="bg1"/>
                </a:solidFill>
                <a:latin typeface="微软雅黑" panose="020B0503020204020204" pitchFamily="34" charset="-122"/>
                <a:ea typeface="微软雅黑" panose="020B0503020204020204" pitchFamily="34" charset="-122"/>
                <a:sym typeface="+mn-ea"/>
              </a:rPr>
              <a:t>Visible Images》</a:t>
            </a:r>
            <a:r>
              <a:rPr lang="zh-CN" altLang="en-US" sz="2000" dirty="0">
                <a:solidFill>
                  <a:schemeClr val="bg1"/>
                </a:solidFill>
                <a:latin typeface="黑体" panose="02010609060101010101" charset="-122"/>
                <a:ea typeface="黑体" panose="02010609060101010101" charset="-122"/>
                <a:cs typeface="黑体" panose="02010609060101010101" charset="-122"/>
                <a:sym typeface="Arial" panose="020B0604020202020204" pitchFamily="34" charset="0"/>
              </a:rPr>
              <a:t>中，作者提出了一种针对红外和可见光图像融合问题的新型深度学习体系结构。与传统的卷积网络相比，编码网络与卷积层，融合层和密集块相结合，其中每一层的输出彼此相连。 作者尝试使用此体系结构在编码过程中从源图像中获取更多有用的feature，并设计了两个融合层（融合策略）以融合feature。 最后，通过解码器重建融合图像。与现有融合方法相比，该融合方法在客观和主观评估方面均达到了当时</a:t>
            </a:r>
            <a:r>
              <a:rPr lang="zh-CN" altLang="en-US" sz="2000" dirty="0">
                <a:solidFill>
                  <a:schemeClr val="bg1"/>
                </a:solidFill>
                <a:latin typeface="黑体" panose="02010609060101010101" charset="-122"/>
                <a:ea typeface="黑体" panose="02010609060101010101" charset="-122"/>
                <a:cs typeface="黑体" panose="02010609060101010101" charset="-122"/>
                <a:sym typeface="Arial" panose="020B0604020202020204" pitchFamily="34" charset="0"/>
              </a:rPr>
              <a:t>的最新水平。</a:t>
            </a:r>
            <a:endParaRPr lang="zh-CN" altLang="en-US" sz="2000" dirty="0">
              <a:solidFill>
                <a:schemeClr val="bg1"/>
              </a:solidFill>
              <a:latin typeface="黑体" panose="02010609060101010101" charset="-122"/>
              <a:ea typeface="黑体" panose="02010609060101010101" charset="-122"/>
              <a:cs typeface="黑体" panose="02010609060101010101" charset="-122"/>
              <a:sym typeface="Arial" panose="020B0604020202020204" pitchFamily="34" charset="0"/>
            </a:endParaRPr>
          </a:p>
          <a:p>
            <a:pPr algn="l" defTabSz="1216660">
              <a:spcBef>
                <a:spcPct val="20000"/>
              </a:spcBef>
              <a:defRPr/>
            </a:pPr>
            <a:endParaRPr lang="zh-CN" altLang="en-US" sz="2000" dirty="0">
              <a:solidFill>
                <a:schemeClr val="bg1"/>
              </a:solidFill>
              <a:latin typeface="黑体" panose="02010609060101010101" charset="-122"/>
              <a:ea typeface="黑体" panose="02010609060101010101" charset="-122"/>
              <a:cs typeface="黑体" panose="02010609060101010101" charset="-122"/>
              <a:sym typeface="Arial" panose="020B0604020202020204" pitchFamily="34" charset="0"/>
            </a:endParaRPr>
          </a:p>
        </p:txBody>
      </p:sp>
      <p:sp>
        <p:nvSpPr>
          <p:cNvPr id="27" name="Rectangle 22"/>
          <p:cNvSpPr/>
          <p:nvPr/>
        </p:nvSpPr>
        <p:spPr>
          <a:xfrm>
            <a:off x="0" y="5391973"/>
            <a:ext cx="12179666" cy="155117"/>
          </a:xfrm>
          <a:prstGeom prst="rect">
            <a:avLst/>
          </a:prstGeom>
          <a:solidFill>
            <a:srgbClr val="1166B0"/>
          </a:solidFill>
          <a:ln w="25400" cap="flat" cmpd="sng" algn="ctr">
            <a:noFill/>
            <a:prstDash val="solid"/>
          </a:ln>
          <a:effectLst/>
        </p:spPr>
        <p:txBody>
          <a:bodyPr rtlCol="0" anchor="ctr"/>
          <a:lstStyle/>
          <a:p>
            <a:pPr marL="0" marR="0" lvl="0" indent="0" algn="ctr" defTabSz="121793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srgbClr val="0076A3"/>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descr="短"/>
          <p:cNvPicPr>
            <a:picLocks noChangeAspect="1"/>
          </p:cNvPicPr>
          <p:nvPr>
            <p:custDataLst>
              <p:tags r:id="rId1"/>
            </p:custDataLst>
          </p:nvPr>
        </p:nvPicPr>
        <p:blipFill>
          <a:blip r:embed="rId2"/>
          <a:stretch>
            <a:fillRect/>
          </a:stretch>
        </p:blipFill>
        <p:spPr>
          <a:xfrm>
            <a:off x="9763760" y="153035"/>
            <a:ext cx="2273935" cy="4933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出自【趣你的PPT】(微信:qunideppt)：最优质的PPT资源库"/>
          <p:cNvSpPr/>
          <p:nvPr/>
        </p:nvSpPr>
        <p:spPr bwMode="auto">
          <a:xfrm>
            <a:off x="0" y="354013"/>
            <a:ext cx="228600" cy="687387"/>
          </a:xfrm>
          <a:prstGeom prst="rect">
            <a:avLst/>
          </a:prstGeom>
          <a:solidFill>
            <a:srgbClr val="1166B0"/>
          </a:solidFill>
          <a:ln>
            <a:noFill/>
          </a:ln>
          <a:effectLst/>
        </p:spPr>
        <p:txBody>
          <a:bodyPr wrap="square">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9" name="出自【趣你的PPT】(微信:qunideppt)：最优质的PPT资源库"/>
          <p:cNvSpPr>
            <a:spLocks noChangeArrowheads="1"/>
          </p:cNvSpPr>
          <p:nvPr/>
        </p:nvSpPr>
        <p:spPr bwMode="black">
          <a:xfrm>
            <a:off x="280021" y="497651"/>
            <a:ext cx="2771547" cy="521970"/>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0000"/>
              </a:lnSpc>
              <a:spcBef>
                <a:spcPct val="0"/>
              </a:spcBef>
              <a:spcAft>
                <a:spcPct val="0"/>
              </a:spcAft>
              <a:buFontTx/>
              <a:buNone/>
            </a:pPr>
            <a:r>
              <a:rPr lang="zh-CN" altLang="en-US" sz="2800" b="1" dirty="0">
                <a:latin typeface="微软雅黑" panose="020B0503020204020204" pitchFamily="34" charset="-122"/>
                <a:ea typeface="微软雅黑" panose="020B0503020204020204" pitchFamily="34" charset="-122"/>
              </a:rPr>
              <a:t>目录</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短"/>
          <p:cNvPicPr>
            <a:picLocks noChangeAspect="1"/>
          </p:cNvPicPr>
          <p:nvPr>
            <p:custDataLst>
              <p:tags r:id="rId1"/>
            </p:custDataLst>
          </p:nvPr>
        </p:nvPicPr>
        <p:blipFill>
          <a:blip r:embed="rId2"/>
          <a:stretch>
            <a:fillRect/>
          </a:stretch>
        </p:blipFill>
        <p:spPr>
          <a:xfrm>
            <a:off x="9763760" y="153035"/>
            <a:ext cx="2273935" cy="493395"/>
          </a:xfrm>
          <a:prstGeom prst="rect">
            <a:avLst/>
          </a:prstGeom>
        </p:spPr>
      </p:pic>
      <p:sp>
        <p:nvSpPr>
          <p:cNvPr id="15" name="Rectangle 22"/>
          <p:cNvSpPr/>
          <p:nvPr>
            <p:custDataLst>
              <p:tags r:id="rId3"/>
            </p:custDataLst>
          </p:nvPr>
        </p:nvSpPr>
        <p:spPr>
          <a:xfrm>
            <a:off x="0" y="1625600"/>
            <a:ext cx="12179935" cy="3530600"/>
          </a:xfrm>
          <a:prstGeom prst="rect">
            <a:avLst/>
          </a:prstGeom>
          <a:solidFill>
            <a:srgbClr val="1166B0"/>
          </a:solidFill>
          <a:ln w="25400" cap="flat" cmpd="sng" algn="ctr">
            <a:noFill/>
            <a:prstDash val="solid"/>
          </a:ln>
          <a:effectLst/>
        </p:spPr>
        <p:txBody>
          <a:bodyPr rtlCol="0" anchor="ctr"/>
          <a:p>
            <a:pPr marL="0" marR="0" lvl="0" indent="0" algn="l" defTabSz="1217930" eaLnBrk="1" fontAlgn="auto" latinLnBrk="0" hangingPunct="1">
              <a:lnSpc>
                <a:spcPct val="100000"/>
              </a:lnSpc>
              <a:spcBef>
                <a:spcPts val="0"/>
              </a:spcBef>
              <a:spcAft>
                <a:spcPts val="0"/>
              </a:spcAft>
              <a:buClrTx/>
              <a:buSzTx/>
              <a:buFontTx/>
              <a:buNone/>
              <a:defRPr/>
            </a:pPr>
            <a:r>
              <a:rPr lang="en-US" altLang="zh-CN" sz="3190" b="1" dirty="0">
                <a:solidFill>
                  <a:schemeClr val="bg1"/>
                </a:solidFill>
                <a:latin typeface="微软雅黑" panose="020B0503020204020204" pitchFamily="34" charset="-122"/>
                <a:ea typeface="微软雅黑" panose="020B0503020204020204" pitchFamily="34" charset="-122"/>
                <a:sym typeface="+mn-ea"/>
              </a:rPr>
              <a:t>2.</a:t>
            </a:r>
            <a:r>
              <a:rPr lang="zh-CN" altLang="en-US" sz="3190" b="1" dirty="0">
                <a:solidFill>
                  <a:schemeClr val="bg1"/>
                </a:solidFill>
                <a:latin typeface="微软雅黑" panose="020B0503020204020204" pitchFamily="34" charset="-122"/>
                <a:ea typeface="微软雅黑" panose="020B0503020204020204" pitchFamily="34" charset="-122"/>
                <a:sym typeface="+mn-ea"/>
              </a:rPr>
              <a:t>DenseFuse的实现</a:t>
            </a:r>
            <a:endParaRPr lang="zh-CN" altLang="en-US" sz="3190" b="1" dirty="0">
              <a:solidFill>
                <a:schemeClr val="bg1"/>
              </a:solidFill>
              <a:latin typeface="微软雅黑" panose="020B0503020204020204" pitchFamily="34" charset="-122"/>
              <a:ea typeface="微软雅黑" panose="020B0503020204020204" pitchFamily="34" charset="-122"/>
              <a:sym typeface="+mn-ea"/>
            </a:endParaRPr>
          </a:p>
          <a:p>
            <a:pPr marL="0" marR="0" lvl="0" indent="457200" algn="l" defTabSz="1217930" eaLnBrk="1" fontAlgn="auto" latinLnBrk="0" hangingPunct="1">
              <a:lnSpc>
                <a:spcPct val="100000"/>
              </a:lnSpc>
              <a:spcBef>
                <a:spcPts val="0"/>
              </a:spcBef>
              <a:spcAft>
                <a:spcPts val="0"/>
              </a:spcAft>
              <a:buClrTx/>
              <a:buSzTx/>
              <a:buFontTx/>
              <a:buNone/>
              <a:defRPr/>
            </a:pPr>
            <a:r>
              <a:rPr lang="zh-CN" altLang="en-US" sz="3190" b="1" dirty="0">
                <a:solidFill>
                  <a:schemeClr val="bg1"/>
                </a:solidFill>
                <a:latin typeface="微软雅黑" panose="020B0503020204020204" pitchFamily="34" charset="-122"/>
                <a:ea typeface="微软雅黑" panose="020B0503020204020204" pitchFamily="34" charset="-122"/>
                <a:sym typeface="+mn-ea"/>
              </a:rPr>
              <a:t>（</a:t>
            </a:r>
            <a:r>
              <a:rPr lang="en-US" altLang="zh-CN" sz="3190" b="1" dirty="0">
                <a:solidFill>
                  <a:schemeClr val="bg1"/>
                </a:solidFill>
                <a:latin typeface="微软雅黑" panose="020B0503020204020204" pitchFamily="34" charset="-122"/>
                <a:ea typeface="微软雅黑" panose="020B0503020204020204" pitchFamily="34" charset="-122"/>
                <a:sym typeface="+mn-ea"/>
              </a:rPr>
              <a:t>1</a:t>
            </a:r>
            <a:r>
              <a:rPr lang="zh-CN" altLang="en-US" sz="3190" b="1" dirty="0">
                <a:solidFill>
                  <a:schemeClr val="bg1"/>
                </a:solidFill>
                <a:latin typeface="微软雅黑" panose="020B0503020204020204" pitchFamily="34" charset="-122"/>
                <a:ea typeface="微软雅黑" panose="020B0503020204020204" pitchFamily="34" charset="-122"/>
                <a:sym typeface="+mn-ea"/>
              </a:rPr>
              <a:t>）网络结构</a:t>
            </a:r>
            <a:endParaRPr lang="zh-CN" altLang="en-US" sz="3190" b="1" dirty="0">
              <a:solidFill>
                <a:schemeClr val="bg1"/>
              </a:solidFill>
              <a:latin typeface="微软雅黑" panose="020B0503020204020204" pitchFamily="34" charset="-122"/>
              <a:ea typeface="微软雅黑" panose="020B0503020204020204" pitchFamily="34" charset="-122"/>
              <a:sym typeface="+mn-ea"/>
            </a:endParaRPr>
          </a:p>
          <a:p>
            <a:pPr marL="0" marR="0" lvl="0" indent="457200" algn="l" defTabSz="1217930" eaLnBrk="1" fontAlgn="auto" latinLnBrk="0" hangingPunct="1">
              <a:lnSpc>
                <a:spcPct val="100000"/>
              </a:lnSpc>
              <a:spcBef>
                <a:spcPts val="0"/>
              </a:spcBef>
              <a:spcAft>
                <a:spcPts val="0"/>
              </a:spcAft>
              <a:buClrTx/>
              <a:buSzTx/>
              <a:buFontTx/>
              <a:buNone/>
              <a:defRPr/>
            </a:pPr>
            <a:r>
              <a:rPr lang="zh-CN" altLang="en-US" sz="3190" b="1" dirty="0">
                <a:solidFill>
                  <a:schemeClr val="bg1"/>
                </a:solidFill>
                <a:latin typeface="微软雅黑" panose="020B0503020204020204" pitchFamily="34" charset="-122"/>
                <a:ea typeface="微软雅黑" panose="020B0503020204020204" pitchFamily="34" charset="-122"/>
                <a:sym typeface="+mn-ea"/>
              </a:rPr>
              <a:t>（</a:t>
            </a:r>
            <a:r>
              <a:rPr lang="en-US" altLang="zh-CN" sz="3190" b="1" dirty="0">
                <a:solidFill>
                  <a:schemeClr val="bg1"/>
                </a:solidFill>
                <a:latin typeface="微软雅黑" panose="020B0503020204020204" pitchFamily="34" charset="-122"/>
                <a:ea typeface="微软雅黑" panose="020B0503020204020204" pitchFamily="34" charset="-122"/>
                <a:sym typeface="+mn-ea"/>
              </a:rPr>
              <a:t>2</a:t>
            </a:r>
            <a:r>
              <a:rPr lang="zh-CN" altLang="en-US" sz="3190" b="1" dirty="0">
                <a:solidFill>
                  <a:schemeClr val="bg1"/>
                </a:solidFill>
                <a:latin typeface="微软雅黑" panose="020B0503020204020204" pitchFamily="34" charset="-122"/>
                <a:ea typeface="微软雅黑" panose="020B0503020204020204" pitchFamily="34" charset="-122"/>
                <a:sym typeface="+mn-ea"/>
              </a:rPr>
              <a:t>）损失函数</a:t>
            </a:r>
            <a:endParaRPr lang="zh-CN" altLang="en-US" sz="3190" b="1" dirty="0">
              <a:solidFill>
                <a:schemeClr val="bg1"/>
              </a:solidFill>
              <a:latin typeface="微软雅黑" panose="020B0503020204020204" pitchFamily="34" charset="-122"/>
              <a:ea typeface="微软雅黑" panose="020B0503020204020204" pitchFamily="34" charset="-122"/>
              <a:sym typeface="+mn-ea"/>
            </a:endParaRPr>
          </a:p>
          <a:p>
            <a:pPr marL="0" marR="0" lvl="0" indent="457200" algn="l" defTabSz="1217930" eaLnBrk="1" fontAlgn="auto" latinLnBrk="0" hangingPunct="1">
              <a:lnSpc>
                <a:spcPct val="100000"/>
              </a:lnSpc>
              <a:spcBef>
                <a:spcPts val="0"/>
              </a:spcBef>
              <a:spcAft>
                <a:spcPts val="0"/>
              </a:spcAft>
              <a:buClrTx/>
              <a:buSzTx/>
              <a:buFontTx/>
              <a:buNone/>
              <a:defRPr/>
            </a:pPr>
            <a:r>
              <a:rPr lang="zh-CN" altLang="en-US" sz="3190" b="1" dirty="0">
                <a:solidFill>
                  <a:schemeClr val="bg1"/>
                </a:solidFill>
                <a:latin typeface="微软雅黑" panose="020B0503020204020204" pitchFamily="34" charset="-122"/>
                <a:ea typeface="微软雅黑" panose="020B0503020204020204" pitchFamily="34" charset="-122"/>
                <a:sym typeface="+mn-ea"/>
              </a:rPr>
              <a:t>（</a:t>
            </a:r>
            <a:r>
              <a:rPr lang="en-US" altLang="zh-CN" sz="3190" b="1" dirty="0">
                <a:solidFill>
                  <a:schemeClr val="bg1"/>
                </a:solidFill>
                <a:latin typeface="微软雅黑" panose="020B0503020204020204" pitchFamily="34" charset="-122"/>
                <a:ea typeface="微软雅黑" panose="020B0503020204020204" pitchFamily="34" charset="-122"/>
                <a:sym typeface="+mn-ea"/>
              </a:rPr>
              <a:t>3</a:t>
            </a:r>
            <a:r>
              <a:rPr lang="zh-CN" altLang="en-US" sz="3190" b="1" dirty="0">
                <a:solidFill>
                  <a:schemeClr val="bg1"/>
                </a:solidFill>
                <a:latin typeface="微软雅黑" panose="020B0503020204020204" pitchFamily="34" charset="-122"/>
                <a:ea typeface="微软雅黑" panose="020B0503020204020204" pitchFamily="34" charset="-122"/>
                <a:sym typeface="+mn-ea"/>
              </a:rPr>
              <a:t>）训练过程</a:t>
            </a:r>
            <a:endParaRPr lang="zh-CN" altLang="en-US" sz="3190" b="1" dirty="0">
              <a:solidFill>
                <a:schemeClr val="bg1"/>
              </a:solidFill>
              <a:latin typeface="微软雅黑" panose="020B0503020204020204" pitchFamily="34" charset="-122"/>
              <a:ea typeface="微软雅黑" panose="020B0503020204020204" pitchFamily="34" charset="-122"/>
              <a:sym typeface="+mn-ea"/>
            </a:endParaRPr>
          </a:p>
          <a:p>
            <a:pPr marL="0" marR="0" lvl="0" indent="457200" algn="l" defTabSz="1217930" eaLnBrk="1" fontAlgn="auto" latinLnBrk="0" hangingPunct="1">
              <a:lnSpc>
                <a:spcPct val="100000"/>
              </a:lnSpc>
              <a:spcBef>
                <a:spcPts val="0"/>
              </a:spcBef>
              <a:spcAft>
                <a:spcPts val="0"/>
              </a:spcAft>
              <a:buClrTx/>
              <a:buSzTx/>
              <a:buFontTx/>
              <a:buNone/>
              <a:defRPr/>
            </a:pPr>
            <a:r>
              <a:rPr lang="zh-CN" altLang="en-US" sz="3190" b="1" dirty="0">
                <a:solidFill>
                  <a:schemeClr val="bg1"/>
                </a:solidFill>
                <a:latin typeface="微软雅黑" panose="020B0503020204020204" pitchFamily="34" charset="-122"/>
                <a:ea typeface="微软雅黑" panose="020B0503020204020204" pitchFamily="34" charset="-122"/>
                <a:sym typeface="+mn-ea"/>
              </a:rPr>
              <a:t>（</a:t>
            </a:r>
            <a:r>
              <a:rPr lang="en-US" altLang="zh-CN" sz="3190" b="1" dirty="0">
                <a:solidFill>
                  <a:schemeClr val="bg1"/>
                </a:solidFill>
                <a:latin typeface="微软雅黑" panose="020B0503020204020204" pitchFamily="34" charset="-122"/>
                <a:ea typeface="微软雅黑" panose="020B0503020204020204" pitchFamily="34" charset="-122"/>
                <a:sym typeface="+mn-ea"/>
              </a:rPr>
              <a:t>4</a:t>
            </a:r>
            <a:r>
              <a:rPr lang="zh-CN" altLang="en-US" sz="3190" b="1" dirty="0">
                <a:solidFill>
                  <a:schemeClr val="bg1"/>
                </a:solidFill>
                <a:latin typeface="微软雅黑" panose="020B0503020204020204" pitchFamily="34" charset="-122"/>
                <a:ea typeface="微软雅黑" panose="020B0503020204020204" pitchFamily="34" charset="-122"/>
                <a:sym typeface="+mn-ea"/>
              </a:rPr>
              <a:t>）融合策略</a:t>
            </a:r>
            <a:endParaRPr lang="zh-CN" altLang="en-US" sz="3190" b="1" dirty="0">
              <a:solidFill>
                <a:schemeClr val="bg1"/>
              </a:solidFill>
              <a:latin typeface="微软雅黑" panose="020B0503020204020204" pitchFamily="34" charset="-122"/>
              <a:ea typeface="微软雅黑" panose="020B0503020204020204" pitchFamily="34" charset="-122"/>
              <a:sym typeface="+mn-ea"/>
            </a:endParaRPr>
          </a:p>
          <a:p>
            <a:pPr marL="0" marR="0" lvl="0" indent="0" algn="ctr" defTabSz="1217930" eaLnBrk="1" fontAlgn="auto" latinLnBrk="0" hangingPunct="1">
              <a:lnSpc>
                <a:spcPct val="100000"/>
              </a:lnSpc>
              <a:spcBef>
                <a:spcPts val="0"/>
              </a:spcBef>
              <a:spcAft>
                <a:spcPts val="0"/>
              </a:spcAft>
              <a:buClrTx/>
              <a:buSzTx/>
              <a:buFontTx/>
              <a:buNone/>
              <a:defRPr/>
            </a:pPr>
            <a:endParaRPr kumimoji="0" lang="en-US" sz="3190" b="0" i="0" u="none" strike="noStrike" kern="0" cap="none" spc="0" normalizeH="0" baseline="0" noProof="0" dirty="0">
              <a:ln>
                <a:noFill/>
              </a:ln>
              <a:solidFill>
                <a:srgbClr val="0076A3"/>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出自【趣你的PPT】(微信:qunideppt)：最优质的PPT资源库"/>
          <p:cNvSpPr/>
          <p:nvPr/>
        </p:nvSpPr>
        <p:spPr bwMode="auto">
          <a:xfrm>
            <a:off x="0" y="354013"/>
            <a:ext cx="228600" cy="687387"/>
          </a:xfrm>
          <a:prstGeom prst="rect">
            <a:avLst/>
          </a:prstGeom>
          <a:solidFill>
            <a:srgbClr val="1166B0"/>
          </a:solidFill>
          <a:ln>
            <a:noFill/>
          </a:ln>
          <a:effectLst/>
        </p:spPr>
        <p:txBody>
          <a:bodyPr wrap="square">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9" name="出自【趣你的PPT】(微信:qunideppt)：最优质的PPT资源库"/>
          <p:cNvSpPr>
            <a:spLocks noChangeArrowheads="1"/>
          </p:cNvSpPr>
          <p:nvPr/>
        </p:nvSpPr>
        <p:spPr bwMode="black">
          <a:xfrm>
            <a:off x="280021" y="497651"/>
            <a:ext cx="2771547" cy="521970"/>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0000"/>
              </a:lnSpc>
              <a:spcBef>
                <a:spcPct val="0"/>
              </a:spcBef>
              <a:spcAft>
                <a:spcPct val="0"/>
              </a:spcAft>
              <a:buFontTx/>
              <a:buNone/>
            </a:pPr>
            <a:r>
              <a:rPr lang="zh-CN" altLang="en-US" sz="2800" b="1" dirty="0">
                <a:latin typeface="微软雅黑" panose="020B0503020204020204" pitchFamily="34" charset="-122"/>
                <a:ea typeface="微软雅黑" panose="020B0503020204020204" pitchFamily="34" charset="-122"/>
              </a:rPr>
              <a:t>网络结构</a:t>
            </a:r>
            <a:endParaRPr lang="zh-CN" altLang="en-US" sz="2800" b="1" dirty="0">
              <a:latin typeface="微软雅黑" panose="020B0503020204020204" pitchFamily="34" charset="-122"/>
              <a:ea typeface="微软雅黑" panose="020B0503020204020204" pitchFamily="34" charset="-122"/>
            </a:endParaRPr>
          </a:p>
        </p:txBody>
      </p:sp>
      <p:sp>
        <p:nvSpPr>
          <p:cNvPr id="5" name="椭圆 4"/>
          <p:cNvSpPr/>
          <p:nvPr/>
        </p:nvSpPr>
        <p:spPr>
          <a:xfrm rot="4300279">
            <a:off x="1582607" y="2230651"/>
            <a:ext cx="1411552" cy="141155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椭圆 10"/>
          <p:cNvSpPr/>
          <p:nvPr/>
        </p:nvSpPr>
        <p:spPr>
          <a:xfrm rot="4300279">
            <a:off x="5291007" y="2230651"/>
            <a:ext cx="1411552" cy="141155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椭圆 14"/>
          <p:cNvSpPr/>
          <p:nvPr/>
        </p:nvSpPr>
        <p:spPr>
          <a:xfrm rot="4300279">
            <a:off x="8999407" y="2230651"/>
            <a:ext cx="1411552" cy="141155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 name="图片 5" descr="短"/>
          <p:cNvPicPr>
            <a:picLocks noChangeAspect="1"/>
          </p:cNvPicPr>
          <p:nvPr>
            <p:custDataLst>
              <p:tags r:id="rId1"/>
            </p:custDataLst>
          </p:nvPr>
        </p:nvPicPr>
        <p:blipFill>
          <a:blip r:embed="rId2"/>
          <a:stretch>
            <a:fillRect/>
          </a:stretch>
        </p:blipFill>
        <p:spPr>
          <a:xfrm>
            <a:off x="9763760" y="153035"/>
            <a:ext cx="2273935" cy="493395"/>
          </a:xfrm>
          <a:prstGeom prst="rect">
            <a:avLst/>
          </a:prstGeom>
        </p:spPr>
      </p:pic>
      <p:sp>
        <p:nvSpPr>
          <p:cNvPr id="12" name="Rectangle 22"/>
          <p:cNvSpPr/>
          <p:nvPr>
            <p:custDataLst>
              <p:tags r:id="rId3"/>
            </p:custDataLst>
          </p:nvPr>
        </p:nvSpPr>
        <p:spPr>
          <a:xfrm>
            <a:off x="12065" y="3327400"/>
            <a:ext cx="12179935" cy="3530600"/>
          </a:xfrm>
          <a:prstGeom prst="rect">
            <a:avLst/>
          </a:prstGeom>
          <a:solidFill>
            <a:srgbClr val="1166B0"/>
          </a:solidFill>
          <a:ln w="25400" cap="flat" cmpd="sng" algn="ctr">
            <a:noFill/>
            <a:prstDash val="solid"/>
          </a:ln>
          <a:effectLst/>
        </p:spPr>
        <p:txBody>
          <a:bodyPr rtlCol="0" anchor="ctr"/>
          <a:p>
            <a:pPr marL="0" marR="0" lvl="0" indent="0" algn="l" defTabSz="1217930" eaLnBrk="1" fontAlgn="auto" latinLnBrk="0" hangingPunct="1">
              <a:lnSpc>
                <a:spcPct val="100000"/>
              </a:lnSpc>
              <a:spcBef>
                <a:spcPts val="0"/>
              </a:spcBef>
              <a:spcAft>
                <a:spcPts val="0"/>
              </a:spcAft>
              <a:buClrTx/>
              <a:buSzTx/>
              <a:buFontTx/>
              <a:buNone/>
              <a:defRPr/>
            </a:pPr>
            <a:r>
              <a:rPr 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网络结构包含三个部分：编码器、融合层和解码器。如上图所示编码器包含两个部分（C1和DenseBlock），用于提取深度特征。第一层（C1）包含3×3卷积以提取粗糙特征，而DenseBlock包含三个卷积层（每个层的输出级联为随后的层的输入），其中也包含3×3卷积。编码器的体系结构具有两个优点。首先，滤波器的大小和卷积运算的步幅分别为3×3和1。使用此策略，输入图像可以是任何大小。其次，DenseBlock可以在编码网络中尽可能保留深度特征，并且该操作可以确保融合策略中使用所有显著特征。解码器包含四个卷积层（3×3卷积）。融合层的输出将是解码器的输入。使用这种简单有效的架构来重构最终融合的图像。</a:t>
            </a:r>
            <a:endParaRPr lang="en-US" altLang="en-US" b="1" kern="0" noProof="0" dirty="0">
              <a:ln>
                <a:noFill/>
              </a:ln>
              <a:solidFill>
                <a:srgbClr val="0076A3"/>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0" algn="l" defTabSz="1217930" eaLnBrk="1" fontAlgn="auto" latinLnBrk="0" hangingPunct="1">
              <a:lnSpc>
                <a:spcPct val="100000"/>
              </a:lnSpc>
              <a:spcBef>
                <a:spcPts val="0"/>
              </a:spcBef>
              <a:spcAft>
                <a:spcPts val="0"/>
              </a:spcAft>
              <a:buClrTx/>
              <a:buSzTx/>
              <a:buFontTx/>
              <a:buNone/>
              <a:defRPr/>
            </a:pPr>
            <a:endParaRPr lang="en-US" altLang="en-US" b="1" kern="0" noProof="0" dirty="0">
              <a:ln>
                <a:noFill/>
              </a:ln>
              <a:solidFill>
                <a:srgbClr val="0076A3"/>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pic>
        <p:nvPicPr>
          <p:cNvPr id="24" name="图片 23"/>
          <p:cNvPicPr>
            <a:picLocks noChangeAspect="1"/>
          </p:cNvPicPr>
          <p:nvPr>
            <p:custDataLst>
              <p:tags r:id="rId4"/>
            </p:custDataLst>
          </p:nvPr>
        </p:nvPicPr>
        <p:blipFill>
          <a:blip r:embed="rId5"/>
          <a:stretch>
            <a:fillRect/>
          </a:stretch>
        </p:blipFill>
        <p:spPr>
          <a:xfrm>
            <a:off x="2310765" y="354330"/>
            <a:ext cx="6593840" cy="3606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出自【趣你的PPT】(微信:qunideppt)：最优质的PPT资源库"/>
          <p:cNvSpPr/>
          <p:nvPr/>
        </p:nvSpPr>
        <p:spPr bwMode="auto">
          <a:xfrm>
            <a:off x="0" y="354013"/>
            <a:ext cx="228600" cy="687387"/>
          </a:xfrm>
          <a:prstGeom prst="rect">
            <a:avLst/>
          </a:prstGeom>
          <a:solidFill>
            <a:srgbClr val="1166B0"/>
          </a:solidFill>
          <a:ln>
            <a:noFill/>
          </a:ln>
          <a:effectLst/>
        </p:spPr>
        <p:txBody>
          <a:bodyPr wrap="square">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 name="出自【趣你的PPT】(微信:qunideppt)：最优质的PPT资源库"/>
          <p:cNvSpPr>
            <a:spLocks noChangeArrowheads="1"/>
          </p:cNvSpPr>
          <p:nvPr/>
        </p:nvSpPr>
        <p:spPr bwMode="black">
          <a:xfrm>
            <a:off x="280021" y="497651"/>
            <a:ext cx="2771547" cy="521970"/>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0000"/>
              </a:lnSpc>
              <a:spcBef>
                <a:spcPct val="0"/>
              </a:spcBef>
              <a:spcAft>
                <a:spcPct val="0"/>
              </a:spcAft>
              <a:buFontTx/>
              <a:buNone/>
            </a:pPr>
            <a:r>
              <a:rPr lang="zh-CN" altLang="en-US" sz="2800" b="1" dirty="0">
                <a:latin typeface="微软雅黑" panose="020B0503020204020204" pitchFamily="34" charset="-122"/>
                <a:ea typeface="微软雅黑" panose="020B0503020204020204" pitchFamily="34" charset="-122"/>
              </a:rPr>
              <a:t>损失函数</a:t>
            </a:r>
            <a:endParaRPr lang="zh-CN" altLang="en-US" sz="2800" b="1" dirty="0">
              <a:latin typeface="微软雅黑" panose="020B0503020204020204" pitchFamily="34" charset="-122"/>
              <a:ea typeface="微软雅黑" panose="020B0503020204020204" pitchFamily="34" charset="-122"/>
            </a:endParaRPr>
          </a:p>
        </p:txBody>
      </p:sp>
      <p:sp>
        <p:nvSpPr>
          <p:cNvPr id="13" name="TextBox 15"/>
          <p:cNvSpPr txBox="1"/>
          <p:nvPr/>
        </p:nvSpPr>
        <p:spPr>
          <a:xfrm>
            <a:off x="1357445" y="4276334"/>
            <a:ext cx="572287" cy="369332"/>
          </a:xfrm>
          <a:prstGeom prst="rect">
            <a:avLst/>
          </a:prstGeom>
          <a:noFill/>
        </p:spPr>
        <p:txBody>
          <a:bodyPr wrap="square" rtlCol="0">
            <a:spAutoFit/>
          </a:bodyPr>
          <a:lstStyle/>
          <a:p>
            <a:pPr algn="ctr"/>
            <a:r>
              <a:rPr lang="en-US" altLang="zh-CN" b="1" dirty="0">
                <a:solidFill>
                  <a:prstClr val="white"/>
                </a:solidFill>
                <a:latin typeface="微软雅黑" panose="020B0503020204020204" pitchFamily="34" charset="-122"/>
                <a:ea typeface="微软雅黑" panose="020B0503020204020204" pitchFamily="34" charset="-122"/>
                <a:cs typeface="Open Sans Light" panose="020B0306030504020204" pitchFamily="34" charset="0"/>
                <a:sym typeface="Gill Sans" pitchFamily="2" charset="0"/>
              </a:rPr>
              <a:t>01</a:t>
            </a:r>
            <a:endParaRPr lang="zh-CN" altLang="en-US" b="1" dirty="0">
              <a:solidFill>
                <a:prstClr val="white"/>
              </a:solidFill>
              <a:latin typeface="微软雅黑" panose="020B0503020204020204" pitchFamily="34" charset="-122"/>
              <a:ea typeface="微软雅黑" panose="020B0503020204020204" pitchFamily="34" charset="-122"/>
              <a:cs typeface="Open Sans Light" panose="020B0306030504020204" pitchFamily="34" charset="0"/>
              <a:sym typeface="Gill Sans" pitchFamily="2" charset="0"/>
            </a:endParaRPr>
          </a:p>
        </p:txBody>
      </p:sp>
      <p:sp>
        <p:nvSpPr>
          <p:cNvPr id="16" name="TextBox 13"/>
          <p:cNvSpPr txBox="1"/>
          <p:nvPr/>
        </p:nvSpPr>
        <p:spPr>
          <a:xfrm>
            <a:off x="1697310" y="2430783"/>
            <a:ext cx="2338080"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3"/>
          <p:cNvSpPr txBox="1"/>
          <p:nvPr/>
        </p:nvSpPr>
        <p:spPr>
          <a:xfrm>
            <a:off x="1901823" y="2785231"/>
            <a:ext cx="2044975" cy="369332"/>
          </a:xfrm>
          <a:prstGeom prst="rect">
            <a:avLst/>
          </a:prstGeom>
          <a:noFill/>
        </p:spPr>
        <p:txBody>
          <a:bodyPr wrap="square" lIns="0" tIns="0" rIns="0" bIns="0" rtlCol="0" anchor="t" anchorCtr="0">
            <a:spAutoFit/>
          </a:bodyPr>
          <a:lstStyle/>
          <a:p>
            <a:pPr algn="ctr" defTabSz="1216660">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3"/>
          <p:cNvSpPr txBox="1"/>
          <p:nvPr/>
        </p:nvSpPr>
        <p:spPr>
          <a:xfrm>
            <a:off x="8100486" y="2430783"/>
            <a:ext cx="2338080" cy="246221"/>
          </a:xfrm>
          <a:prstGeom prst="rect">
            <a:avLst/>
          </a:prstGeom>
          <a:noFill/>
        </p:spPr>
        <p:txBody>
          <a:bodyPr wrap="square" lIns="0" tIns="0" rIns="0" bIns="0" rtlCol="0" anchor="t" anchorCtr="0">
            <a:spAutoFit/>
          </a:bodyPr>
          <a:lstStyle/>
          <a:p>
            <a:pPr algn="ctr" defTabSz="1216660">
              <a:spcBef>
                <a:spcPct val="20000"/>
              </a:spcBef>
              <a:defRPr/>
            </a:pPr>
            <a:r>
              <a:rPr lang="zh-CN" alt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p:nvPr/>
        </p:nvSpPr>
        <p:spPr>
          <a:xfrm>
            <a:off x="8304999" y="2785231"/>
            <a:ext cx="2044975" cy="369332"/>
          </a:xfrm>
          <a:prstGeom prst="rect">
            <a:avLst/>
          </a:prstGeom>
          <a:noFill/>
        </p:spPr>
        <p:txBody>
          <a:bodyPr wrap="square" lIns="0" tIns="0" rIns="0" bIns="0" rtlCol="0" anchor="t" anchorCtr="0">
            <a:spAutoFit/>
          </a:bodyPr>
          <a:lstStyle/>
          <a:p>
            <a:pPr algn="ctr" defTabSz="1216660">
              <a:spcBef>
                <a:spcPct val="20000"/>
              </a:spcBef>
              <a:defRPr/>
            </a:pPr>
            <a:r>
              <a:rPr lang="zh-CN" altLang="en-US" sz="1200" dirty="0">
                <a:solidFill>
                  <a:schemeClr val="bg1"/>
                </a:solidFill>
                <a:latin typeface="Arial" panose="020B0604020202020204" pitchFamily="34" charset="0"/>
                <a:ea typeface="微软雅黑" panose="020B0503020204020204" pitchFamily="34" charset="-122"/>
                <a:sym typeface="Arial" panose="020B0604020202020204" pitchFamily="34" charset="0"/>
              </a:rPr>
              <a:t>单击此处可编辑内容，根据您的需要自由拉伸文本框大小</a:t>
            </a:r>
            <a:endParaRPr lang="en-US" altLang="zh-CN" sz="12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矩形 23"/>
          <p:cNvSpPr/>
          <p:nvPr/>
        </p:nvSpPr>
        <p:spPr>
          <a:xfrm>
            <a:off x="227965" y="1646555"/>
            <a:ext cx="10421620" cy="4044315"/>
          </a:xfrm>
          <a:prstGeom prst="rect">
            <a:avLst/>
          </a:prstGeom>
          <a:noFill/>
        </p:spPr>
        <p:txBody>
          <a:bodyPr wrap="square" lIns="0" tIns="0" rIns="0" bIns="0" rtlCol="0" anchor="t" anchorCtr="0">
            <a:noAutofit/>
          </a:bodyPr>
          <a:lstStyle/>
          <a:p>
            <a:pPr defTabSz="1216660">
              <a:lnSpc>
                <a:spcPct val="120000"/>
              </a:lnSpc>
              <a:spcBef>
                <a:spcPct val="20000"/>
              </a:spcBef>
            </a:pPr>
            <a:endParaRPr lang="en-US" altLang="zh-CN" sz="1200" dirty="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2" name="图片 1" descr="短"/>
          <p:cNvPicPr>
            <a:picLocks noChangeAspect="1"/>
          </p:cNvPicPr>
          <p:nvPr>
            <p:custDataLst>
              <p:tags r:id="rId1"/>
            </p:custDataLst>
          </p:nvPr>
        </p:nvPicPr>
        <p:blipFill>
          <a:blip r:embed="rId2"/>
          <a:stretch>
            <a:fillRect/>
          </a:stretch>
        </p:blipFill>
        <p:spPr>
          <a:xfrm>
            <a:off x="9763760" y="153035"/>
            <a:ext cx="2273935" cy="493395"/>
          </a:xfrm>
          <a:prstGeom prst="rect">
            <a:avLst/>
          </a:prstGeom>
        </p:spPr>
      </p:pic>
      <p:sp>
        <p:nvSpPr>
          <p:cNvPr id="9" name="Rectangle 22"/>
          <p:cNvSpPr/>
          <p:nvPr>
            <p:custDataLst>
              <p:tags r:id="rId3"/>
            </p:custDataLst>
          </p:nvPr>
        </p:nvSpPr>
        <p:spPr>
          <a:xfrm>
            <a:off x="12065" y="2298065"/>
            <a:ext cx="12179935" cy="3530600"/>
          </a:xfrm>
          <a:prstGeom prst="rect">
            <a:avLst/>
          </a:prstGeom>
          <a:solidFill>
            <a:srgbClr val="1166B0"/>
          </a:solidFill>
          <a:ln w="25400" cap="flat" cmpd="sng" algn="ctr">
            <a:noFill/>
            <a:prstDash val="solid"/>
          </a:ln>
          <a:effectLst/>
        </p:spPr>
        <p:txBody>
          <a:bodyPr rtlCol="0" anchor="ctr"/>
          <a:p>
            <a:pPr marL="0" marR="0" lvl="0" indent="0" algn="l" defTabSz="1217930" eaLnBrk="1" fontAlgn="auto" latinLnBrk="0" hangingPunct="1">
              <a:lnSpc>
                <a:spcPct val="100000"/>
              </a:lnSpc>
              <a:spcBef>
                <a:spcPts val="0"/>
              </a:spcBef>
              <a:spcAft>
                <a:spcPts val="0"/>
              </a:spcAft>
              <a:buClrTx/>
              <a:buSzTx/>
              <a:buFontTx/>
              <a:buNone/>
              <a:defRPr/>
            </a:pPr>
            <a:r>
              <a:rPr 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作者采用了以下损失函数，由像素损失函数​和结构相似性损失函数</a:t>
            </a: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加权得到</a:t>
            </a: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了以上损失函数，其中O和I分别表示输出图像和输入图像。L p 是输出O和输入I之间的欧几里得距离，</a:t>
            </a:r>
            <a:r>
              <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SSIM</a:t>
            </a: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(⋅)表示结构相似性，它表示两个图像的结构相似性。 由于像素损失和SSIM损失之间存在三个数量级的差异，因此在训练阶段，将λ分别设置为1、10、100和1000。</a:t>
            </a:r>
            <a:endPar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0" algn="l" defTabSz="1217930" eaLnBrk="1" fontAlgn="auto" latinLnBrk="0" hangingPunct="1">
              <a:lnSpc>
                <a:spcPct val="100000"/>
              </a:lnSpc>
              <a:spcBef>
                <a:spcPts val="0"/>
              </a:spcBef>
              <a:spcAft>
                <a:spcPts val="0"/>
              </a:spcAft>
              <a:buClrTx/>
              <a:buSzTx/>
              <a:buFontTx/>
              <a:buNone/>
              <a:defRPr/>
            </a:pPr>
            <a:endPar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pic>
        <p:nvPicPr>
          <p:cNvPr id="26" name="图片 25"/>
          <p:cNvPicPr>
            <a:picLocks noChangeAspect="1"/>
          </p:cNvPicPr>
          <p:nvPr>
            <p:custDataLst>
              <p:tags r:id="rId4"/>
            </p:custDataLst>
          </p:nvPr>
        </p:nvPicPr>
        <p:blipFill>
          <a:blip r:embed="rId5"/>
          <a:stretch>
            <a:fillRect/>
          </a:stretch>
        </p:blipFill>
        <p:spPr>
          <a:xfrm>
            <a:off x="4035425" y="878205"/>
            <a:ext cx="3886200" cy="1552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出自【趣你的PPT】(微信:qunideppt)：最优质的PPT资源库"/>
          <p:cNvSpPr/>
          <p:nvPr/>
        </p:nvSpPr>
        <p:spPr bwMode="auto">
          <a:xfrm>
            <a:off x="0" y="354013"/>
            <a:ext cx="228600" cy="687387"/>
          </a:xfrm>
          <a:prstGeom prst="rect">
            <a:avLst/>
          </a:prstGeom>
          <a:solidFill>
            <a:srgbClr val="1166B0"/>
          </a:solidFill>
          <a:ln>
            <a:noFill/>
          </a:ln>
          <a:effectLst/>
        </p:spPr>
        <p:txBody>
          <a:bodyPr wrap="square">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 name="出自【趣你的PPT】(微信:qunideppt)：最优质的PPT资源库"/>
          <p:cNvSpPr>
            <a:spLocks noChangeArrowheads="1"/>
          </p:cNvSpPr>
          <p:nvPr/>
        </p:nvSpPr>
        <p:spPr bwMode="black">
          <a:xfrm>
            <a:off x="280021" y="497651"/>
            <a:ext cx="2771547" cy="521970"/>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0000"/>
              </a:lnSpc>
              <a:spcBef>
                <a:spcPct val="0"/>
              </a:spcBef>
              <a:spcAft>
                <a:spcPct val="0"/>
              </a:spcAft>
              <a:buFontTx/>
              <a:buNone/>
            </a:pPr>
            <a:r>
              <a:rPr lang="zh-CN" altLang="en-US" sz="2800" b="1" dirty="0">
                <a:latin typeface="微软雅黑" panose="020B0503020204020204" pitchFamily="34" charset="-122"/>
                <a:ea typeface="微软雅黑" panose="020B0503020204020204" pitchFamily="34" charset="-122"/>
              </a:rPr>
              <a:t>训练</a:t>
            </a:r>
            <a:r>
              <a:rPr lang="zh-CN" altLang="en-US" sz="2800" b="1" dirty="0">
                <a:latin typeface="微软雅黑" panose="020B0503020204020204" pitchFamily="34" charset="-122"/>
                <a:ea typeface="微软雅黑" panose="020B0503020204020204" pitchFamily="34" charset="-122"/>
              </a:rPr>
              <a:t>过程</a:t>
            </a:r>
            <a:endParaRPr lang="zh-CN" altLang="en-US" sz="2800" b="1" dirty="0">
              <a:latin typeface="微软雅黑" panose="020B0503020204020204" pitchFamily="34" charset="-122"/>
              <a:ea typeface="微软雅黑" panose="020B0503020204020204" pitchFamily="34" charset="-122"/>
            </a:endParaRPr>
          </a:p>
        </p:txBody>
      </p:sp>
      <p:pic>
        <p:nvPicPr>
          <p:cNvPr id="2" name="图片 1" descr="短"/>
          <p:cNvPicPr>
            <a:picLocks noChangeAspect="1"/>
          </p:cNvPicPr>
          <p:nvPr>
            <p:custDataLst>
              <p:tags r:id="rId1"/>
            </p:custDataLst>
          </p:nvPr>
        </p:nvPicPr>
        <p:blipFill>
          <a:blip r:embed="rId2"/>
          <a:stretch>
            <a:fillRect/>
          </a:stretch>
        </p:blipFill>
        <p:spPr>
          <a:xfrm>
            <a:off x="9763760" y="153035"/>
            <a:ext cx="2273935" cy="493395"/>
          </a:xfrm>
          <a:prstGeom prst="rect">
            <a:avLst/>
          </a:prstGeom>
        </p:spPr>
      </p:pic>
      <p:sp>
        <p:nvSpPr>
          <p:cNvPr id="3" name="Rectangle 22"/>
          <p:cNvSpPr/>
          <p:nvPr>
            <p:custDataLst>
              <p:tags r:id="rId3"/>
            </p:custDataLst>
          </p:nvPr>
        </p:nvSpPr>
        <p:spPr>
          <a:xfrm>
            <a:off x="12065" y="3327400"/>
            <a:ext cx="12179935" cy="3530600"/>
          </a:xfrm>
          <a:prstGeom prst="rect">
            <a:avLst/>
          </a:prstGeom>
          <a:solidFill>
            <a:srgbClr val="1166B0"/>
          </a:solidFill>
          <a:ln w="25400" cap="flat" cmpd="sng" algn="ctr">
            <a:noFill/>
            <a:prstDash val="solid"/>
          </a:ln>
          <a:effectLst/>
        </p:spPr>
        <p:txBody>
          <a:bodyPr rtlCol="0" anchor="ctr"/>
          <a:p>
            <a:pPr marL="0" marR="0" lvl="0" indent="457200" algn="l" defTabSz="1217930" eaLnBrk="1" fontAlgn="auto" latinLnBrk="0" hangingPunct="1">
              <a:lnSpc>
                <a:spcPct val="100000"/>
              </a:lnSpc>
              <a:spcBef>
                <a:spcPts val="0"/>
              </a:spcBef>
              <a:spcAft>
                <a:spcPts val="0"/>
              </a:spcAft>
              <a:buClrTx/>
              <a:buSzTx/>
              <a:buFontTx/>
              <a:buNone/>
              <a:defRPr/>
            </a:pPr>
            <a:r>
              <a:rPr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在训练阶段，作者只考虑编码器和解码器网络（融合层被丢弃），尝试训练编码器和解码器网络以重建输入图像。 固定编码器和解码器权重后，采用自适应融合策略融合编码器获得的深层特征。 </a:t>
            </a:r>
            <a:r>
              <a:rPr 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上</a:t>
            </a:r>
            <a:r>
              <a:rPr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图展示了在训练阶段网络的详细结构。</a:t>
            </a:r>
            <a:endParaRPr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0" algn="l" defTabSz="1217930" eaLnBrk="1" fontAlgn="auto" latinLnBrk="0" hangingPunct="1">
              <a:lnSpc>
                <a:spcPct val="100000"/>
              </a:lnSpc>
              <a:spcBef>
                <a:spcPts val="0"/>
              </a:spcBef>
              <a:spcAft>
                <a:spcPts val="0"/>
              </a:spcAft>
              <a:buClrTx/>
              <a:buSzTx/>
              <a:buFontTx/>
              <a:buNone/>
              <a:defRPr/>
            </a:pPr>
            <a:endPar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pic>
        <p:nvPicPr>
          <p:cNvPr id="38" name="图片 37"/>
          <p:cNvPicPr>
            <a:picLocks noChangeAspect="1"/>
          </p:cNvPicPr>
          <p:nvPr>
            <p:custDataLst>
              <p:tags r:id="rId4"/>
            </p:custDataLst>
          </p:nvPr>
        </p:nvPicPr>
        <p:blipFill>
          <a:blip r:embed="rId5"/>
          <a:stretch>
            <a:fillRect/>
          </a:stretch>
        </p:blipFill>
        <p:spPr>
          <a:xfrm>
            <a:off x="2281555" y="497840"/>
            <a:ext cx="7628255" cy="34378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出自【趣你的PPT】(微信:qunideppt)：最优质的PPT资源库"/>
          <p:cNvSpPr/>
          <p:nvPr/>
        </p:nvSpPr>
        <p:spPr bwMode="auto">
          <a:xfrm>
            <a:off x="0" y="354013"/>
            <a:ext cx="228600" cy="687387"/>
          </a:xfrm>
          <a:prstGeom prst="rect">
            <a:avLst/>
          </a:prstGeom>
          <a:solidFill>
            <a:srgbClr val="1166B0"/>
          </a:solidFill>
          <a:ln>
            <a:noFill/>
          </a:ln>
          <a:effectLst/>
        </p:spPr>
        <p:txBody>
          <a:bodyPr wrap="square">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 name="出自【趣你的PPT】(微信:qunideppt)：最优质的PPT资源库"/>
          <p:cNvSpPr>
            <a:spLocks noChangeArrowheads="1"/>
          </p:cNvSpPr>
          <p:nvPr/>
        </p:nvSpPr>
        <p:spPr bwMode="black">
          <a:xfrm>
            <a:off x="280021" y="497651"/>
            <a:ext cx="2771547" cy="521970"/>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0000"/>
              </a:lnSpc>
              <a:spcBef>
                <a:spcPct val="0"/>
              </a:spcBef>
              <a:spcAft>
                <a:spcPct val="0"/>
              </a:spcAft>
              <a:buFontTx/>
              <a:buNone/>
            </a:pPr>
            <a:r>
              <a:rPr lang="zh-CN" altLang="en-US" sz="2800" b="1" dirty="0">
                <a:latin typeface="微软雅黑" panose="020B0503020204020204" pitchFamily="34" charset="-122"/>
                <a:ea typeface="微软雅黑" panose="020B0503020204020204" pitchFamily="34" charset="-122"/>
              </a:rPr>
              <a:t>融合</a:t>
            </a:r>
            <a:r>
              <a:rPr lang="zh-CN" altLang="en-US" sz="2800" b="1" dirty="0">
                <a:latin typeface="微软雅黑" panose="020B0503020204020204" pitchFamily="34" charset="-122"/>
                <a:ea typeface="微软雅黑" panose="020B0503020204020204" pitchFamily="34" charset="-122"/>
              </a:rPr>
              <a:t>策略</a:t>
            </a:r>
            <a:endParaRPr lang="zh-CN" altLang="en-US" sz="2800" b="1" dirty="0">
              <a:latin typeface="微软雅黑" panose="020B0503020204020204" pitchFamily="34" charset="-122"/>
              <a:ea typeface="微软雅黑" panose="020B0503020204020204" pitchFamily="34" charset="-122"/>
            </a:endParaRPr>
          </a:p>
        </p:txBody>
      </p:sp>
      <p:sp>
        <p:nvSpPr>
          <p:cNvPr id="24" name="矩形 23"/>
          <p:cNvSpPr/>
          <p:nvPr/>
        </p:nvSpPr>
        <p:spPr>
          <a:xfrm>
            <a:off x="1222601" y="5037137"/>
            <a:ext cx="9496199" cy="664210"/>
          </a:xfrm>
          <a:prstGeom prst="rect">
            <a:avLst/>
          </a:prstGeom>
          <a:noFill/>
        </p:spPr>
        <p:txBody>
          <a:bodyPr wrap="square" lIns="0" tIns="0" rIns="0" bIns="0" rtlCol="0" anchor="t" anchorCtr="0">
            <a:spAutoFit/>
          </a:bodyPr>
          <a:lstStyle/>
          <a:p>
            <a:pPr defTabSz="1216660">
              <a:lnSpc>
                <a:spcPct val="120000"/>
              </a:lnSpc>
              <a:spcBef>
                <a:spcPct val="20000"/>
              </a:spcBef>
            </a:pPr>
            <a:r>
              <a:rPr lang="zh-CN" altLang="en-US" dirty="0">
                <a:solidFill>
                  <a:srgbClr val="445469"/>
                </a:solidFill>
                <a:latin typeface="Arial" panose="020B0604020202020204" pitchFamily="34" charset="0"/>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dirty="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descr="短"/>
          <p:cNvPicPr>
            <a:picLocks noChangeAspect="1"/>
          </p:cNvPicPr>
          <p:nvPr>
            <p:custDataLst>
              <p:tags r:id="rId1"/>
            </p:custDataLst>
          </p:nvPr>
        </p:nvPicPr>
        <p:blipFill>
          <a:blip r:embed="rId2"/>
          <a:stretch>
            <a:fillRect/>
          </a:stretch>
        </p:blipFill>
        <p:spPr>
          <a:xfrm>
            <a:off x="9763760" y="153035"/>
            <a:ext cx="2273935" cy="493395"/>
          </a:xfrm>
          <a:prstGeom prst="rect">
            <a:avLst/>
          </a:prstGeom>
        </p:spPr>
      </p:pic>
      <p:sp>
        <p:nvSpPr>
          <p:cNvPr id="3" name="Rectangle 22"/>
          <p:cNvSpPr/>
          <p:nvPr>
            <p:custDataLst>
              <p:tags r:id="rId3"/>
            </p:custDataLst>
          </p:nvPr>
        </p:nvSpPr>
        <p:spPr>
          <a:xfrm>
            <a:off x="12065" y="3122295"/>
            <a:ext cx="12179935" cy="2706370"/>
          </a:xfrm>
          <a:prstGeom prst="rect">
            <a:avLst/>
          </a:prstGeom>
          <a:solidFill>
            <a:srgbClr val="1166B0"/>
          </a:solidFill>
          <a:ln w="25400" cap="flat" cmpd="sng" algn="ctr">
            <a:noFill/>
            <a:prstDash val="solid"/>
          </a:ln>
          <a:effectLst/>
        </p:spPr>
        <p:txBody>
          <a:bodyPr rtlCol="0" anchor="ctr"/>
          <a:p>
            <a:pPr marL="0" marR="0" lvl="0" indent="0" algn="l" defTabSz="1217930" eaLnBrk="1" fontAlgn="auto" latinLnBrk="0" hangingPunct="1">
              <a:lnSpc>
                <a:spcPct val="100000"/>
              </a:lnSpc>
              <a:spcBef>
                <a:spcPts val="0"/>
              </a:spcBef>
              <a:spcAft>
                <a:spcPts val="0"/>
              </a:spcAft>
              <a:buClrTx/>
              <a:buSzTx/>
              <a:buFontTx/>
              <a:buNone/>
              <a:defRPr/>
            </a:pPr>
            <a:r>
              <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a:t>
            </a: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相加策略</a:t>
            </a:r>
            <a:endPar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加法融合策略，如图1所示，一旦编码器和解码器网络固定，在测试阶段，两个输入图像将分别馈送到编码器中。</a:t>
            </a:r>
            <a:endPar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其中ϕ km表示第k种数据的第m 通道，m ∈ { 1 , 2 , . . . , 64 } , k ≥ 2 ，fm为融合结果，满足：</a:t>
            </a:r>
            <a:endPar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457200" algn="l" defTabSz="1217930" eaLnBrk="1" fontAlgn="auto" latinLnBrk="0" hangingPunct="1">
              <a:lnSpc>
                <a:spcPct val="100000"/>
              </a:lnSpc>
              <a:spcBef>
                <a:spcPts val="0"/>
              </a:spcBef>
              <a:spcAft>
                <a:spcPts val="0"/>
              </a:spcAft>
              <a:buClrTx/>
              <a:buSzTx/>
              <a:buFontTx/>
              <a:buNone/>
              <a:defRPr/>
            </a:pPr>
            <a:r>
              <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 </a:t>
            </a:r>
            <a:endParaRPr lang="zh-CN" altLang="en-US"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marL="0" marR="0" lvl="0" indent="0" algn="l" defTabSz="1217930" eaLnBrk="1" fontAlgn="auto" latinLnBrk="0" hangingPunct="1">
              <a:lnSpc>
                <a:spcPct val="100000"/>
              </a:lnSpc>
              <a:spcBef>
                <a:spcPts val="0"/>
              </a:spcBef>
              <a:spcAft>
                <a:spcPts val="0"/>
              </a:spcAft>
              <a:buClrTx/>
              <a:buSzTx/>
              <a:buFontTx/>
              <a:buNone/>
              <a:defRPr/>
            </a:pPr>
            <a:endParaRPr lang="en-US" altLang="zh-CN" b="1" kern="0" noProof="0" dirty="0">
              <a:ln>
                <a:noFill/>
              </a:ln>
              <a:solidFill>
                <a:schemeClr val="bg1"/>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pic>
        <p:nvPicPr>
          <p:cNvPr id="25" name="图片 24"/>
          <p:cNvPicPr>
            <a:picLocks noChangeAspect="1"/>
          </p:cNvPicPr>
          <p:nvPr>
            <p:custDataLst>
              <p:tags r:id="rId4"/>
            </p:custDataLst>
          </p:nvPr>
        </p:nvPicPr>
        <p:blipFill>
          <a:blip r:embed="rId5"/>
          <a:stretch>
            <a:fillRect/>
          </a:stretch>
        </p:blipFill>
        <p:spPr>
          <a:xfrm>
            <a:off x="2193290" y="497840"/>
            <a:ext cx="3258185" cy="2624455"/>
          </a:xfrm>
          <a:prstGeom prst="rect">
            <a:avLst/>
          </a:prstGeom>
        </p:spPr>
      </p:pic>
      <p:pic>
        <p:nvPicPr>
          <p:cNvPr id="27" name="图片 26"/>
          <p:cNvPicPr>
            <a:picLocks noChangeAspect="1"/>
          </p:cNvPicPr>
          <p:nvPr>
            <p:custDataLst>
              <p:tags r:id="rId6"/>
            </p:custDataLst>
          </p:nvPr>
        </p:nvPicPr>
        <p:blipFill>
          <a:blip r:embed="rId7"/>
          <a:stretch>
            <a:fillRect/>
          </a:stretch>
        </p:blipFill>
        <p:spPr>
          <a:xfrm>
            <a:off x="3479165" y="4813935"/>
            <a:ext cx="3222625" cy="1014095"/>
          </a:xfrm>
          <a:prstGeom prst="rect">
            <a:avLst/>
          </a:prstGeom>
        </p:spPr>
      </p:pic>
    </p:spTree>
  </p:cSld>
  <p:clrMapOvr>
    <a:masterClrMapping/>
  </p:clrMapOvr>
</p:sld>
</file>

<file path=ppt/tags/tag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UNIT_PLACING_PICTURE_USER_VIEWPORT" val="{&quot;height&quot;:2779,&quot;width&quot;:19059}"/>
</p:tagLst>
</file>

<file path=ppt/tags/tag31.xml><?xml version="1.0" encoding="utf-8"?>
<p:tagLst xmlns:p="http://schemas.openxmlformats.org/presentationml/2006/main">
  <p:tag name="commondata" val="eyJjb3VudCI6NywiaGRpZCI6IjY5MDllNzEyMjVkNzFmM2Y0YTlkNDM0MzQ1YjdlNjk2IiwidXNlckNvdW50Ijoz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2505</Words>
  <Application>WPS 演示</Application>
  <PresentationFormat>宽屏</PresentationFormat>
  <Paragraphs>128</Paragraphs>
  <Slides>14</Slides>
  <Notes>0</Notes>
  <HiddenSlides>0</HiddenSlides>
  <MMClips>0</MMClips>
  <ScaleCrop>false</ScaleCrop>
  <HeadingPairs>
    <vt:vector size="6" baseType="variant">
      <vt:variant>
        <vt:lpstr>已用的字体</vt:lpstr>
      </vt:variant>
      <vt:variant>
        <vt:i4>30</vt:i4>
      </vt:variant>
      <vt:variant>
        <vt:lpstr>主题</vt:lpstr>
      </vt:variant>
      <vt:variant>
        <vt:i4>1</vt:i4>
      </vt:variant>
      <vt:variant>
        <vt:lpstr>幻灯片标题</vt:lpstr>
      </vt:variant>
      <vt:variant>
        <vt:i4>14</vt:i4>
      </vt:variant>
    </vt:vector>
  </HeadingPairs>
  <TitlesOfParts>
    <vt:vector size="45" baseType="lpstr">
      <vt:lpstr>Arial</vt:lpstr>
      <vt:lpstr>宋体</vt:lpstr>
      <vt:lpstr>Wingdings</vt:lpstr>
      <vt:lpstr>Calibri</vt:lpstr>
      <vt:lpstr>Calibri</vt:lpstr>
      <vt:lpstr>微软雅黑</vt:lpstr>
      <vt:lpstr>FontAwesome</vt:lpstr>
      <vt:lpstr>Open Sans Light</vt:lpstr>
      <vt:lpstr>Times New Roman</vt:lpstr>
      <vt:lpstr>Gill Sans</vt:lpstr>
      <vt:lpstr>汉仪综艺体简</vt:lpstr>
      <vt:lpstr>汉仪力量黑简</vt:lpstr>
      <vt:lpstr>Arial Unicode MS</vt:lpstr>
      <vt:lpstr>等线 Light</vt:lpstr>
      <vt:lpstr>等线</vt:lpstr>
      <vt:lpstr>Segoe Print</vt:lpstr>
      <vt:lpstr>Gill Sans MT</vt:lpstr>
      <vt:lpstr>黑体</vt:lpstr>
      <vt:lpstr>华文中宋</vt:lpstr>
      <vt:lpstr>华文新魏</vt:lpstr>
      <vt:lpstr>华文仿宋</vt:lpstr>
      <vt:lpstr>华文琥珀</vt:lpstr>
      <vt:lpstr>华文行楷</vt:lpstr>
      <vt:lpstr>仿宋</vt:lpstr>
      <vt:lpstr>华文细黑</vt:lpstr>
      <vt:lpstr>幼圆</vt:lpstr>
      <vt:lpstr>微软雅黑 Light</vt:lpstr>
      <vt:lpstr>Wingdings</vt:lpstr>
      <vt:lpstr>Bahnschrift</vt:lpstr>
      <vt:lpstr>Bell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妮可</dc:creator>
  <cp:lastModifiedBy>Float world</cp:lastModifiedBy>
  <cp:revision>35</cp:revision>
  <dcterms:created xsi:type="dcterms:W3CDTF">2017-02-24T10:32:00Z</dcterms:created>
  <dcterms:modified xsi:type="dcterms:W3CDTF">2024-05-08T10:22:32Z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KSOTemplateUUID">
    <vt:lpwstr>v1.0_mb_G03wNAmWij80XuAsuLDNuA==</vt:lpwstr>
  </property>
  <property fmtid="{D5CDD505-2E9C-101B-9397-08002B2CF9AE}" pid="4" name="ICV">
    <vt:lpwstr>5B992B6653DE4CB7B9472A58840CFA28_13</vt:lpwstr>
  </property>
</Properties>
</file>