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0" r:id="rId4"/>
  </p:sldMasterIdLst>
  <p:notesMasterIdLst>
    <p:notesMasterId r:id="rId14"/>
  </p:notesMasterIdLst>
  <p:sldIdLst>
    <p:sldId id="410" r:id="rId5"/>
    <p:sldId id="411" r:id="rId6"/>
    <p:sldId id="413" r:id="rId7"/>
    <p:sldId id="414" r:id="rId8"/>
    <p:sldId id="412" r:id="rId9"/>
    <p:sldId id="416" r:id="rId10"/>
    <p:sldId id="417" r:id="rId11"/>
    <p:sldId id="415" r:id="rId12"/>
    <p:sldId id="422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E3A"/>
    <a:srgbClr val="212E48"/>
    <a:srgbClr val="427198"/>
    <a:srgbClr val="2F7482"/>
    <a:srgbClr val="53A1A5"/>
    <a:srgbClr val="5285A9"/>
    <a:srgbClr val="92C5CD"/>
    <a:srgbClr val="307482"/>
    <a:srgbClr val="9A5EA2"/>
    <a:srgbClr val="D5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8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10F8-E82E-44B5-8989-B2D6DB8B26E2}" type="datetimeFigureOut">
              <a:rPr lang="pl-PL" smtClean="0"/>
              <a:t>26.02.2018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400F-22E9-4863-85CE-133B6F941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88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5000"/>
                    </a14:imgEffect>
                  </a14:imgLayer>
                </a14:imgProps>
              </a:ext>
            </a:extLst>
          </a:blip>
          <a:srcRect l="1802" r="1802"/>
          <a:stretch/>
        </p:blipFill>
        <p:spPr>
          <a:xfrm>
            <a:off x="0" y="-4"/>
            <a:ext cx="9144000" cy="496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968000"/>
            <a:ext cx="9144000" cy="14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968000"/>
            <a:ext cx="9144000" cy="630159"/>
          </a:xfrm>
          <a:prstGeom prst="rect">
            <a:avLst/>
          </a:prstGeom>
        </p:spPr>
        <p:txBody>
          <a:bodyPr lIns="360000" tIns="180000" rIns="360000" bIns="0" anchor="b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Transition</a:t>
            </a:r>
            <a:r>
              <a:rPr lang="pl-PL" dirty="0" smtClean="0"/>
              <a:t> Technologies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12344"/>
            <a:ext cx="9144000" cy="695655"/>
          </a:xfrm>
          <a:prstGeom prst="rect">
            <a:avLst/>
          </a:prstGeom>
        </p:spPr>
        <p:txBody>
          <a:bodyPr lIns="360000" tIns="0" rIns="360000" bIns="126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Tytuł prezentacji / Imię + Nazwisko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991474" y="439955"/>
            <a:ext cx="2152526" cy="58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8" y="540500"/>
            <a:ext cx="1566738" cy="3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9144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9144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8"/>
            <a:ext cx="9144000" cy="5044904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smtClean="0"/>
              <a:t>TT PSC – Od Przemysłu 1.0 do Przemysłu 4.0</a:t>
            </a:r>
          </a:p>
        </p:txBody>
      </p:sp>
      <p:sp>
        <p:nvSpPr>
          <p:cNvPr id="12" name="Prostokąt 11"/>
          <p:cNvSpPr/>
          <p:nvPr userDrawn="1"/>
        </p:nvSpPr>
        <p:spPr>
          <a:xfrm>
            <a:off x="1" y="6313713"/>
            <a:ext cx="7132320" cy="544285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rtlCol="0" anchor="ctr"/>
          <a:lstStyle/>
          <a:p>
            <a:pPr marL="270000"/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_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experience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digital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transition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!</a:t>
            </a:r>
            <a:endParaRPr lang="pl-PL" sz="12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5" name="Obraz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21" y="6384328"/>
            <a:ext cx="1732280" cy="4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3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7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0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7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22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13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87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8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index.html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radle.org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newest Java (JRE + JDK!)</a:t>
            </a:r>
          </a:p>
          <a:p>
            <a:r>
              <a:rPr lang="en-US" dirty="0" smtClean="0"/>
              <a:t>Set environment variable: JAVA_HOME in your operating system</a:t>
            </a:r>
          </a:p>
          <a:p>
            <a:r>
              <a:rPr lang="en-US" dirty="0" smtClean="0"/>
              <a:t>Using command line or terminal, type: </a:t>
            </a:r>
            <a:r>
              <a:rPr lang="en-US" i="1" dirty="0" smtClean="0"/>
              <a:t>java -version</a:t>
            </a:r>
            <a:endParaRPr lang="en-US" i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Introductory Exercise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6674"/>
            <a:ext cx="5497923" cy="361132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61" y="2267549"/>
            <a:ext cx="5162550" cy="8667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23" y="4520403"/>
            <a:ext cx="4219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build tool to support the developer at the whole process of a software project</a:t>
            </a:r>
          </a:p>
          <a:p>
            <a:pPr lvl="1"/>
            <a:r>
              <a:rPr lang="en-US" b="0" dirty="0" smtClean="0"/>
              <a:t>Typical developer tasks: compile, tests, pack into JAR, run</a:t>
            </a:r>
            <a:endParaRPr lang="en-US" dirty="0" smtClean="0"/>
          </a:p>
          <a:p>
            <a:r>
              <a:rPr lang="en-US" dirty="0" smtClean="0"/>
              <a:t>Automates creation of the initial folder structure for the Java application</a:t>
            </a:r>
          </a:p>
          <a:p>
            <a:r>
              <a:rPr lang="en-US" dirty="0" smtClean="0"/>
              <a:t>Management of dependencies (no need to manual download of external libraries)</a:t>
            </a:r>
          </a:p>
          <a:p>
            <a:r>
              <a:rPr lang="en-US" dirty="0" smtClean="0"/>
              <a:t>Repository: dependencies can be loaded from the local file system, from the Internet or public repositories </a:t>
            </a:r>
          </a:p>
          <a:p>
            <a:r>
              <a:rPr lang="en-US" dirty="0" smtClean="0"/>
              <a:t>Management of releases</a:t>
            </a:r>
          </a:p>
          <a:p>
            <a:r>
              <a:rPr lang="en-US" dirty="0" smtClean="0"/>
              <a:t>Simple usage: supply project templates (archetypes)</a:t>
            </a:r>
          </a:p>
          <a:p>
            <a:r>
              <a:rPr lang="en-US" dirty="0" smtClean="0"/>
              <a:t>Convention over configuration: avoid as much configuration as possible, by choosing real world default values</a:t>
            </a:r>
          </a:p>
          <a:p>
            <a:r>
              <a:rPr lang="en-US" dirty="0" smtClean="0"/>
              <a:t>Extensible (plugins)</a:t>
            </a:r>
          </a:p>
          <a:p>
            <a:r>
              <a:rPr lang="en-US" dirty="0" smtClean="0"/>
              <a:t>Empower pom.xml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Start </a:t>
            </a:r>
            <a:r>
              <a:rPr lang="pl-PL" dirty="0" err="1" smtClean="0"/>
              <a:t>your</a:t>
            </a:r>
            <a:r>
              <a:rPr lang="pl-PL" dirty="0" smtClean="0"/>
              <a:t> development with </a:t>
            </a:r>
            <a:r>
              <a:rPr lang="pl-PL" dirty="0" err="1" smtClean="0"/>
              <a:t>Maven</a:t>
            </a:r>
            <a:r>
              <a:rPr lang="pl-PL" dirty="0" smtClean="0"/>
              <a:t>!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73" y="4342165"/>
            <a:ext cx="3204755" cy="252093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79" y="5863772"/>
            <a:ext cx="1950721" cy="10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supports project scaffolding, based on project templates </a:t>
            </a:r>
            <a:r>
              <a:rPr lang="en-US" dirty="0" smtClean="0"/>
              <a:t>called arch</a:t>
            </a:r>
            <a:r>
              <a:rPr lang="pl-PL" dirty="0" smtClean="0"/>
              <a:t>e</a:t>
            </a:r>
            <a:r>
              <a:rPr lang="en-US" dirty="0" smtClean="0"/>
              <a:t>type</a:t>
            </a:r>
            <a:endParaRPr lang="pl-PL" dirty="0" smtClean="0"/>
          </a:p>
          <a:p>
            <a:r>
              <a:rPr lang="en-US" dirty="0" smtClean="0"/>
              <a:t>Maven </a:t>
            </a:r>
            <a:r>
              <a:rPr lang="en-US" dirty="0"/>
              <a:t>comes with number of „ready-to-go” </a:t>
            </a:r>
            <a:r>
              <a:rPr lang="en-US" dirty="0" smtClean="0"/>
              <a:t>archetypes</a:t>
            </a:r>
            <a:endParaRPr lang="en-US" dirty="0"/>
          </a:p>
          <a:p>
            <a:r>
              <a:rPr lang="en-US" dirty="0"/>
              <a:t>Extremely speeds up the </a:t>
            </a:r>
            <a:r>
              <a:rPr lang="en-US" dirty="0" smtClean="0"/>
              <a:t>development preparation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: </a:t>
            </a:r>
            <a:r>
              <a:rPr lang="pl-PL" i="1" dirty="0" err="1" smtClean="0"/>
              <a:t>mvn</a:t>
            </a:r>
            <a:r>
              <a:rPr lang="pl-PL" i="1" dirty="0" smtClean="0"/>
              <a:t> </a:t>
            </a:r>
            <a:r>
              <a:rPr lang="pl-PL" i="1" dirty="0" err="1" smtClean="0"/>
              <a:t>archetype:generate</a:t>
            </a:r>
            <a:endParaRPr lang="pl-PL" i="1" dirty="0" smtClean="0"/>
          </a:p>
          <a:p>
            <a:r>
              <a:rPr lang="en-US" dirty="0"/>
              <a:t>A </a:t>
            </a:r>
            <a:r>
              <a:rPr lang="en-US" dirty="0" err="1"/>
              <a:t>pom</a:t>
            </a:r>
            <a:r>
              <a:rPr lang="en-US" dirty="0"/>
              <a:t> </a:t>
            </a:r>
            <a:r>
              <a:rPr lang="pl-PL" dirty="0" err="1" smtClean="0"/>
              <a:t>should</a:t>
            </a:r>
            <a:r>
              <a:rPr lang="en-US" dirty="0" smtClean="0"/>
              <a:t> </a:t>
            </a:r>
            <a:r>
              <a:rPr lang="en-US" dirty="0"/>
              <a:t>minimum have the following </a:t>
            </a:r>
            <a:r>
              <a:rPr lang="en-US" dirty="0" smtClean="0"/>
              <a:t>information</a:t>
            </a:r>
            <a:r>
              <a:rPr lang="pl-PL" dirty="0" smtClean="0"/>
              <a:t>:</a:t>
            </a:r>
            <a:endParaRPr lang="en-US" dirty="0"/>
          </a:p>
          <a:p>
            <a:pPr lvl="1"/>
            <a:r>
              <a:rPr lang="en-US" dirty="0" err="1"/>
              <a:t>modelVersion</a:t>
            </a:r>
            <a:endParaRPr lang="en-US" dirty="0"/>
          </a:p>
          <a:p>
            <a:pPr lvl="1"/>
            <a:r>
              <a:rPr lang="en-US" dirty="0" err="1"/>
              <a:t>groupId</a:t>
            </a:r>
            <a:endParaRPr lang="en-US" dirty="0"/>
          </a:p>
          <a:p>
            <a:pPr lvl="1"/>
            <a:r>
              <a:rPr lang="en-US" dirty="0" err="1"/>
              <a:t>artifactId</a:t>
            </a:r>
            <a:endParaRPr lang="en-US" dirty="0"/>
          </a:p>
          <a:p>
            <a:pPr lvl="1"/>
            <a:r>
              <a:rPr lang="en-US" dirty="0"/>
              <a:t>version</a:t>
            </a:r>
          </a:p>
          <a:p>
            <a:endParaRPr lang="pl-PL" dirty="0"/>
          </a:p>
          <a:p>
            <a:endParaRPr lang="pl-PL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Scaffolding a project with </a:t>
            </a:r>
            <a:r>
              <a:rPr lang="en-US" dirty="0" smtClean="0"/>
              <a:t>Maven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87680" y="4824549"/>
            <a:ext cx="820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mvn</a:t>
            </a:r>
            <a:r>
              <a:rPr lang="pl-PL" i="1" dirty="0"/>
              <a:t> </a:t>
            </a:r>
            <a:r>
              <a:rPr lang="pl-PL" i="1" dirty="0" err="1"/>
              <a:t>archetype:generate</a:t>
            </a:r>
            <a:r>
              <a:rPr lang="pl-PL" i="1" dirty="0"/>
              <a:t> -</a:t>
            </a:r>
            <a:r>
              <a:rPr lang="pl-PL" i="1" dirty="0" err="1"/>
              <a:t>DarchetypeArtifactId</a:t>
            </a:r>
            <a:r>
              <a:rPr lang="pl-PL" i="1" dirty="0"/>
              <a:t>=</a:t>
            </a:r>
            <a:r>
              <a:rPr lang="pl-PL" i="1" dirty="0" err="1"/>
              <a:t>maven-archetype-quickstart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DgroupId</a:t>
            </a:r>
            <a:r>
              <a:rPr lang="pl-PL" i="1" dirty="0"/>
              <a:t>=</a:t>
            </a:r>
            <a:r>
              <a:rPr lang="pl-PL" i="1" dirty="0" err="1"/>
              <a:t>com.companyname.bank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DartifactId</a:t>
            </a:r>
            <a:r>
              <a:rPr lang="pl-PL" i="1" dirty="0"/>
              <a:t>=</a:t>
            </a:r>
            <a:r>
              <a:rPr lang="pl-PL" i="1" dirty="0" err="1"/>
              <a:t>consumerBanking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DarchetypeArtifactId</a:t>
            </a:r>
            <a:r>
              <a:rPr lang="pl-PL" i="1" dirty="0"/>
              <a:t>=</a:t>
            </a:r>
            <a:r>
              <a:rPr lang="pl-PL" i="1" dirty="0" err="1"/>
              <a:t>maven-archetype-quickstart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DinteractiveMode</a:t>
            </a:r>
            <a:r>
              <a:rPr lang="pl-PL" i="1" dirty="0"/>
              <a:t>=</a:t>
            </a:r>
            <a:r>
              <a:rPr lang="pl-PL" i="1" dirty="0" err="1"/>
              <a:t>false</a:t>
            </a:r>
            <a:endParaRPr lang="pl-PL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380411" y="2865120"/>
            <a:ext cx="4310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&lt;</a:t>
            </a:r>
            <a:r>
              <a:rPr lang="pl-PL" i="1" dirty="0" err="1"/>
              <a:t>project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modelVersion</a:t>
            </a:r>
            <a:r>
              <a:rPr lang="pl-PL" i="1" dirty="0"/>
              <a:t>&gt;4.0.0&lt;/</a:t>
            </a:r>
            <a:r>
              <a:rPr lang="pl-PL" i="1" dirty="0" err="1"/>
              <a:t>modelVersion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  <a:r>
              <a:rPr lang="pl-PL" i="1" dirty="0" err="1"/>
              <a:t>com.mycompany.app</a:t>
            </a:r>
            <a:r>
              <a:rPr lang="pl-PL" i="1" dirty="0"/>
              <a:t>&lt;/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artifactId</a:t>
            </a:r>
            <a:r>
              <a:rPr lang="pl-PL" i="1" dirty="0"/>
              <a:t>&gt;my-</a:t>
            </a:r>
            <a:r>
              <a:rPr lang="pl-PL" i="1" dirty="0" err="1"/>
              <a:t>app</a:t>
            </a:r>
            <a:r>
              <a:rPr lang="pl-PL" i="1" dirty="0"/>
              <a:t>&lt;/</a:t>
            </a:r>
            <a:r>
              <a:rPr lang="pl-PL" i="1" dirty="0" err="1"/>
              <a:t>artifactId</a:t>
            </a:r>
            <a:r>
              <a:rPr lang="pl-PL" i="1" dirty="0"/>
              <a:t>&gt;</a:t>
            </a:r>
          </a:p>
          <a:p>
            <a:r>
              <a:rPr lang="pl-PL" i="1" dirty="0"/>
              <a:t>  &lt;version&gt;1&lt;/version&gt;</a:t>
            </a:r>
          </a:p>
          <a:p>
            <a:r>
              <a:rPr lang="pl-PL" i="1" dirty="0"/>
              <a:t>&lt;/</a:t>
            </a:r>
            <a:r>
              <a:rPr lang="pl-PL" i="1" dirty="0" err="1"/>
              <a:t>project</a:t>
            </a:r>
            <a:r>
              <a:rPr lang="pl-PL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14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smtClean="0"/>
              <a:t>3 built-in build </a:t>
            </a:r>
            <a:r>
              <a:rPr lang="en-US" dirty="0" smtClean="0"/>
              <a:t>lifecycles</a:t>
            </a:r>
            <a:r>
              <a:rPr lang="en-US" b="0" dirty="0" smtClean="0"/>
              <a:t>: </a:t>
            </a:r>
          </a:p>
          <a:p>
            <a:pPr lvl="1"/>
            <a:r>
              <a:rPr lang="en-US" dirty="0" smtClean="0"/>
              <a:t>default</a:t>
            </a:r>
            <a:r>
              <a:rPr lang="en-US" b="0" dirty="0" smtClean="0"/>
              <a:t> - project deployment</a:t>
            </a:r>
          </a:p>
          <a:p>
            <a:pPr lvl="1"/>
            <a:r>
              <a:rPr lang="en-US" dirty="0" smtClean="0"/>
              <a:t>clean</a:t>
            </a:r>
            <a:r>
              <a:rPr lang="en-US" b="0" dirty="0" smtClean="0"/>
              <a:t> - project cleaning</a:t>
            </a:r>
          </a:p>
          <a:p>
            <a:pPr lvl="1"/>
            <a:r>
              <a:rPr lang="en-US" dirty="0" smtClean="0"/>
              <a:t>site</a:t>
            </a:r>
            <a:r>
              <a:rPr lang="en-US" b="0" dirty="0" smtClean="0"/>
              <a:t> - creation of project's documentation</a:t>
            </a:r>
          </a:p>
          <a:p>
            <a:r>
              <a:rPr lang="en-US" b="0" dirty="0" smtClean="0"/>
              <a:t>Each lifecycles is defined by a different list of </a:t>
            </a:r>
            <a:r>
              <a:rPr lang="en-US" dirty="0" smtClean="0"/>
              <a:t>phases</a:t>
            </a:r>
            <a:r>
              <a:rPr lang="en-US" b="0" dirty="0" smtClean="0"/>
              <a:t>, wherein a phase represents a stage in the lifecycle.</a:t>
            </a:r>
          </a:p>
          <a:p>
            <a:r>
              <a:rPr lang="en-US" b="0" dirty="0" smtClean="0"/>
              <a:t>For example, the default lifecycle comprises of the following phases:</a:t>
            </a:r>
          </a:p>
          <a:p>
            <a:pPr lvl="1"/>
            <a:r>
              <a:rPr lang="en-US" dirty="0" smtClean="0"/>
              <a:t>validate</a:t>
            </a:r>
            <a:r>
              <a:rPr lang="en-US" b="0" dirty="0" smtClean="0"/>
              <a:t> - check project correctness</a:t>
            </a:r>
          </a:p>
          <a:p>
            <a:pPr lvl="1"/>
            <a:r>
              <a:rPr lang="en-US" dirty="0" smtClean="0"/>
              <a:t>compile</a:t>
            </a:r>
            <a:endParaRPr lang="en-US" b="0" dirty="0" smtClean="0"/>
          </a:p>
          <a:p>
            <a:pPr lvl="1"/>
            <a:r>
              <a:rPr lang="en-US" dirty="0" smtClean="0"/>
              <a:t>test</a:t>
            </a:r>
            <a:r>
              <a:rPr lang="en-US" b="0" dirty="0" smtClean="0"/>
              <a:t> - test the compiled source code using a unit testing </a:t>
            </a:r>
          </a:p>
          <a:p>
            <a:pPr lvl="1"/>
            <a:r>
              <a:rPr lang="en-US" dirty="0" smtClean="0"/>
              <a:t>package</a:t>
            </a:r>
            <a:r>
              <a:rPr lang="en-US" b="0" dirty="0" smtClean="0"/>
              <a:t> - take the compiled code and package into distributable format (JAR/WAR)</a:t>
            </a:r>
          </a:p>
          <a:p>
            <a:pPr lvl="1"/>
            <a:r>
              <a:rPr lang="en-US" dirty="0" smtClean="0"/>
              <a:t>verify</a:t>
            </a:r>
            <a:r>
              <a:rPr lang="en-US" b="0" dirty="0" smtClean="0"/>
              <a:t> - run any checks on results of integration tests to ensure quality criteria are met</a:t>
            </a:r>
          </a:p>
          <a:p>
            <a:pPr lvl="1"/>
            <a:r>
              <a:rPr lang="en-US" dirty="0" smtClean="0"/>
              <a:t>install</a:t>
            </a:r>
            <a:r>
              <a:rPr lang="en-US" b="0" dirty="0" smtClean="0"/>
              <a:t> - install the package into the local repository</a:t>
            </a:r>
          </a:p>
          <a:p>
            <a:pPr lvl="1"/>
            <a:r>
              <a:rPr lang="en-US" dirty="0" smtClean="0"/>
              <a:t>deploy</a:t>
            </a:r>
            <a:r>
              <a:rPr lang="en-US" b="0" dirty="0" smtClean="0"/>
              <a:t> - copies the final package to the remote repository for sharing with other developers and projects.</a:t>
            </a:r>
          </a:p>
          <a:p>
            <a:r>
              <a:rPr lang="en-US" dirty="0" smtClean="0"/>
              <a:t>Phase</a:t>
            </a:r>
            <a:r>
              <a:rPr lang="en-US" b="0" dirty="0" smtClean="0"/>
              <a:t> is made up of plugin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Maven</a:t>
            </a:r>
            <a:r>
              <a:rPr lang="pl-PL" dirty="0"/>
              <a:t> </a:t>
            </a:r>
            <a:r>
              <a:rPr lang="pl-PL" dirty="0" err="1" smtClean="0"/>
              <a:t>lifecycles</a:t>
            </a:r>
            <a:r>
              <a:rPr lang="pl-PL" dirty="0" smtClean="0"/>
              <a:t>, </a:t>
            </a:r>
            <a:r>
              <a:rPr lang="pl-PL" dirty="0" err="1" smtClean="0"/>
              <a:t>phases</a:t>
            </a:r>
            <a:r>
              <a:rPr lang="pl-PL" dirty="0" smtClean="0"/>
              <a:t>, </a:t>
            </a:r>
            <a:r>
              <a:rPr lang="pl-PL" dirty="0" err="1" smtClean="0"/>
              <a:t>goals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8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maven package</a:t>
            </a:r>
          </a:p>
          <a:p>
            <a:r>
              <a:rPr lang="en-US" dirty="0" smtClean="0"/>
              <a:t>Set environment variable: MAVEN_HOME</a:t>
            </a:r>
          </a:p>
          <a:p>
            <a:r>
              <a:rPr lang="en-US" dirty="0" smtClean="0"/>
              <a:t>Using command line or terminal, check your maven version: </a:t>
            </a:r>
            <a:r>
              <a:rPr lang="en-US" i="1" dirty="0" err="1" smtClean="0"/>
              <a:t>mvn</a:t>
            </a:r>
            <a:r>
              <a:rPr lang="en-US" i="1" dirty="0" smtClean="0"/>
              <a:t> -v</a:t>
            </a:r>
            <a:r>
              <a:rPr lang="en-US" dirty="0" smtClean="0"/>
              <a:t> or </a:t>
            </a:r>
            <a:r>
              <a:rPr lang="en-US" i="1" dirty="0" err="1" smtClean="0"/>
              <a:t>mvn</a:t>
            </a:r>
            <a:r>
              <a:rPr lang="en-US" i="1" dirty="0" smtClean="0"/>
              <a:t> --version</a:t>
            </a:r>
          </a:p>
          <a:p>
            <a:r>
              <a:rPr lang="en-US" dirty="0" smtClean="0"/>
              <a:t>Generate project with archetype „</a:t>
            </a:r>
            <a:r>
              <a:rPr lang="en-US" dirty="0" err="1" smtClean="0"/>
              <a:t>quickstart</a:t>
            </a:r>
            <a:r>
              <a:rPr lang="en-US" dirty="0" smtClean="0"/>
              <a:t>” (default)</a:t>
            </a:r>
          </a:p>
          <a:p>
            <a:r>
              <a:rPr lang="en-US" dirty="0" smtClean="0"/>
              <a:t>Import project into IDE</a:t>
            </a:r>
          </a:p>
          <a:p>
            <a:r>
              <a:rPr lang="en-US" dirty="0" smtClean="0"/>
              <a:t>Review pom.xml</a:t>
            </a:r>
          </a:p>
          <a:p>
            <a:r>
              <a:rPr lang="en-US" dirty="0" smtClean="0"/>
              <a:t>Build package using Maven (using command line)</a:t>
            </a:r>
          </a:p>
          <a:p>
            <a:r>
              <a:rPr lang="en-US" dirty="0" smtClean="0"/>
              <a:t>Add project </a:t>
            </a:r>
            <a:r>
              <a:rPr lang="en-US" dirty="0" err="1" smtClean="0"/>
              <a:t>lombok</a:t>
            </a:r>
            <a:r>
              <a:rPr lang="en-US" dirty="0" smtClean="0"/>
              <a:t> dependency</a:t>
            </a:r>
          </a:p>
          <a:p>
            <a:r>
              <a:rPr lang="en-US" dirty="0" smtClean="0"/>
              <a:t>Create simple Java class with </a:t>
            </a:r>
            <a:r>
              <a:rPr lang="en-US" dirty="0" err="1" smtClean="0"/>
              <a:t>lombok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Build again using Maven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Reduce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Generation of constructors, getters/setters, equal and </a:t>
            </a:r>
            <a:r>
              <a:rPr lang="en-US" sz="3200" dirty="0" err="1" smtClean="0"/>
              <a:t>hashCode</a:t>
            </a:r>
            <a:r>
              <a:rPr lang="en-US" sz="3200" dirty="0" smtClean="0"/>
              <a:t>,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 methods via annotations: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</a:t>
            </a:r>
            <a:r>
              <a:rPr lang="en-US" sz="3000" b="0" dirty="0" err="1" smtClean="0"/>
              <a:t>EqualsAndHashCode</a:t>
            </a:r>
            <a:endParaRPr lang="en-US" sz="3000" b="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</a:t>
            </a:r>
            <a:r>
              <a:rPr lang="en-US" sz="3000" b="0" dirty="0" err="1" smtClean="0"/>
              <a:t>ToString</a:t>
            </a:r>
            <a:endParaRPr lang="en-US" sz="3000" b="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</a:t>
            </a:r>
            <a:r>
              <a:rPr lang="en-US" sz="3000" b="0" dirty="0" err="1" smtClean="0"/>
              <a:t>AllArgsConstructor</a:t>
            </a:r>
            <a:endParaRPr lang="en-US" sz="3000" b="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@Getter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@Setter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3200" dirty="0" smtClean="0"/>
              <a:t>Automatic beans creation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@Data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3000" dirty="0" smtClean="0"/>
              <a:t>Builder design pattern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More</a:t>
            </a:r>
            <a:r>
              <a:rPr lang="en-US" sz="3200" b="0" dirty="0" smtClean="0"/>
              <a:t>: </a:t>
            </a:r>
            <a:r>
              <a:rPr lang="en-US" sz="3200" b="0" dirty="0" smtClean="0">
                <a:hlinkClick r:id="rId2"/>
              </a:rPr>
              <a:t>https://projectlombok.org</a:t>
            </a:r>
            <a:r>
              <a:rPr lang="en-US" sz="3200" b="0" dirty="0" smtClean="0"/>
              <a:t> </a:t>
            </a:r>
            <a:endParaRPr lang="en-US" sz="3200" b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Project Lombok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902926" y="2830286"/>
            <a:ext cx="4036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&lt;</a:t>
            </a:r>
            <a:r>
              <a:rPr lang="pl-PL" i="1" dirty="0" err="1"/>
              <a:t>dependency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  <a:r>
              <a:rPr lang="pl-PL" i="1" dirty="0" err="1"/>
              <a:t>org.projectlombok</a:t>
            </a:r>
            <a:r>
              <a:rPr lang="pl-PL" i="1" dirty="0"/>
              <a:t>&lt;/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artifactId</a:t>
            </a:r>
            <a:r>
              <a:rPr lang="pl-PL" i="1" dirty="0"/>
              <a:t>&gt;</a:t>
            </a:r>
            <a:r>
              <a:rPr lang="pl-PL" i="1" dirty="0" err="1"/>
              <a:t>lombok</a:t>
            </a:r>
            <a:r>
              <a:rPr lang="pl-PL" i="1" dirty="0"/>
              <a:t>&lt;/</a:t>
            </a:r>
            <a:r>
              <a:rPr lang="pl-PL" i="1" dirty="0" err="1"/>
              <a:t>artifactId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smtClean="0"/>
              <a:t>version&gt;1.16.20</a:t>
            </a:r>
            <a:r>
              <a:rPr lang="pl-PL" i="1" dirty="0"/>
              <a:t>&lt;/version&gt;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scope</a:t>
            </a:r>
            <a:r>
              <a:rPr lang="pl-PL" i="1" dirty="0"/>
              <a:t>&gt;</a:t>
            </a:r>
            <a:r>
              <a:rPr lang="pl-PL" i="1" dirty="0" err="1"/>
              <a:t>provided</a:t>
            </a:r>
            <a:r>
              <a:rPr lang="pl-PL" i="1" dirty="0"/>
              <a:t>&lt;/</a:t>
            </a:r>
            <a:r>
              <a:rPr lang="pl-PL" i="1" dirty="0" err="1"/>
              <a:t>scope</a:t>
            </a:r>
            <a:r>
              <a:rPr lang="pl-PL" i="1" dirty="0"/>
              <a:t>&gt;</a:t>
            </a:r>
          </a:p>
          <a:p>
            <a:r>
              <a:rPr lang="pl-PL" i="1" dirty="0"/>
              <a:t>&lt;/</a:t>
            </a:r>
            <a:r>
              <a:rPr lang="pl-PL" i="1" dirty="0" err="1"/>
              <a:t>dependency</a:t>
            </a:r>
            <a:r>
              <a:rPr lang="pl-PL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11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</a:p>
          <a:p>
            <a:r>
              <a:rPr lang="en-US" dirty="0" smtClean="0"/>
              <a:t>Multi module projects (aggregator)</a:t>
            </a:r>
          </a:p>
          <a:p>
            <a:r>
              <a:rPr lang="en-US" dirty="0" smtClean="0"/>
              <a:t>Profile</a:t>
            </a:r>
          </a:p>
          <a:p>
            <a:r>
              <a:rPr lang="en-US" dirty="0" smtClean="0"/>
              <a:t>Own plugins</a:t>
            </a:r>
          </a:p>
          <a:p>
            <a:r>
              <a:rPr lang="en-US" dirty="0" smtClean="0"/>
              <a:t>Adding goals to life cycle phases</a:t>
            </a:r>
          </a:p>
          <a:p>
            <a:r>
              <a:rPr lang="en-US" dirty="0" smtClean="0"/>
              <a:t>Local/Remote/Central repositories</a:t>
            </a:r>
          </a:p>
          <a:p>
            <a:endParaRPr lang="en-US" dirty="0" smtClean="0"/>
          </a:p>
          <a:p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http://maven.apache.org/index.html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Another Maven’s key features that are worth to be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uses script file (</a:t>
            </a:r>
            <a:r>
              <a:rPr lang="en-US" dirty="0" err="1" smtClean="0"/>
              <a:t>build.gradle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handles two things:</a:t>
            </a:r>
          </a:p>
          <a:p>
            <a:pPr lvl="1"/>
            <a:r>
              <a:rPr lang="en-US" dirty="0" smtClean="0"/>
              <a:t>project</a:t>
            </a:r>
            <a:r>
              <a:rPr lang="en-US" b="0" dirty="0" smtClean="0"/>
              <a:t> is made up of different tasks. </a:t>
            </a:r>
          </a:p>
          <a:p>
            <a:pPr lvl="1"/>
            <a:r>
              <a:rPr lang="en-US" dirty="0" smtClean="0"/>
              <a:t>task</a:t>
            </a:r>
            <a:r>
              <a:rPr lang="en-US" b="0" dirty="0" smtClean="0"/>
              <a:t> means a piece of work which a build performs (compile classes, create JAR, generate Javadoc, or publish to repository).</a:t>
            </a:r>
          </a:p>
          <a:p>
            <a:r>
              <a:rPr lang="en-US" b="0" dirty="0" smtClean="0"/>
              <a:t>uses Groovy language for writing scripts (provides a Domain Specific Language (DSL), for describing builds)</a:t>
            </a:r>
          </a:p>
          <a:p>
            <a:r>
              <a:rPr lang="en-US" b="0" dirty="0"/>
              <a:t>b</a:t>
            </a:r>
            <a:r>
              <a:rPr lang="en-US" b="0" dirty="0" smtClean="0"/>
              <a:t>asic predefined tasks:</a:t>
            </a:r>
          </a:p>
          <a:p>
            <a:pPr lvl="1"/>
            <a:r>
              <a:rPr lang="en-US" b="0" i="1" dirty="0" err="1"/>
              <a:t>i</a:t>
            </a:r>
            <a:r>
              <a:rPr lang="en-US" b="0" i="1" dirty="0" err="1" smtClean="0"/>
              <a:t>nit</a:t>
            </a:r>
            <a:endParaRPr lang="en-US" b="0" i="1" dirty="0" smtClean="0"/>
          </a:p>
          <a:p>
            <a:pPr lvl="1"/>
            <a:r>
              <a:rPr lang="en-US" b="0" i="1" dirty="0"/>
              <a:t>t</a:t>
            </a:r>
            <a:r>
              <a:rPr lang="en-US" b="0" i="1" dirty="0" smtClean="0"/>
              <a:t>asks</a:t>
            </a:r>
          </a:p>
          <a:p>
            <a:pPr lvl="1"/>
            <a:r>
              <a:rPr lang="en-US" b="0" i="1" dirty="0"/>
              <a:t>t</a:t>
            </a:r>
            <a:r>
              <a:rPr lang="en-US" b="0" i="1" dirty="0" smtClean="0"/>
              <a:t>est</a:t>
            </a:r>
          </a:p>
          <a:p>
            <a:pPr lvl="1"/>
            <a:r>
              <a:rPr lang="en-US" b="0" i="1" dirty="0"/>
              <a:t>b</a:t>
            </a:r>
            <a:r>
              <a:rPr lang="en-US" b="0" i="1" dirty="0" smtClean="0"/>
              <a:t>uild</a:t>
            </a:r>
          </a:p>
          <a:p>
            <a:pPr lvl="1"/>
            <a:r>
              <a:rPr lang="en-US" b="0" i="1" dirty="0" smtClean="0"/>
              <a:t>clean</a:t>
            </a:r>
          </a:p>
          <a:p>
            <a:r>
              <a:rPr lang="en-US" b="0" dirty="0" smtClean="0"/>
              <a:t>learn </a:t>
            </a:r>
            <a:r>
              <a:rPr lang="en-US" b="0" dirty="0"/>
              <a:t>more: </a:t>
            </a:r>
            <a:r>
              <a:rPr lang="en-US" b="0" dirty="0">
                <a:hlinkClick r:id="rId2"/>
              </a:rPr>
              <a:t>https://guides.gradle.org</a:t>
            </a:r>
            <a:r>
              <a:rPr lang="en-US" b="0" dirty="0" smtClean="0">
                <a:hlinkClick r:id="rId2"/>
              </a:rPr>
              <a:t>/</a:t>
            </a:r>
            <a:r>
              <a:rPr lang="en-US" b="0" dirty="0" smtClean="0"/>
              <a:t>  (tutorials)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6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</a:t>
            </a:r>
            <a:r>
              <a:rPr lang="en-US" sz="2400" dirty="0" err="1" smtClean="0"/>
              <a:t>Gradle</a:t>
            </a:r>
            <a:r>
              <a:rPr lang="en-US" sz="2400" dirty="0" smtClean="0"/>
              <a:t> package</a:t>
            </a:r>
          </a:p>
          <a:p>
            <a:r>
              <a:rPr lang="en-US" sz="2400" dirty="0" smtClean="0"/>
              <a:t>Set environment variable GRADLE_HOME</a:t>
            </a:r>
          </a:p>
          <a:p>
            <a:r>
              <a:rPr lang="en-US" sz="2400" dirty="0" smtClean="0"/>
              <a:t>Check </a:t>
            </a:r>
            <a:r>
              <a:rPr lang="en-US" sz="2400" i="1" dirty="0" err="1" smtClean="0"/>
              <a:t>gradle</a:t>
            </a:r>
            <a:r>
              <a:rPr lang="en-US" sz="2400" i="1" dirty="0" smtClean="0"/>
              <a:t> -version</a:t>
            </a:r>
          </a:p>
          <a:p>
            <a:r>
              <a:rPr lang="en-US" sz="2400" dirty="0" smtClean="0"/>
              <a:t>Create new project: </a:t>
            </a:r>
            <a:r>
              <a:rPr lang="en-US" sz="2400" i="1" dirty="0" err="1" smtClean="0"/>
              <a:t>gradle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init</a:t>
            </a:r>
            <a:r>
              <a:rPr lang="en-US" sz="2400" i="1" dirty="0" smtClean="0"/>
              <a:t> --type java-application</a:t>
            </a:r>
          </a:p>
          <a:p>
            <a:r>
              <a:rPr lang="en-US" sz="2400" dirty="0" smtClean="0"/>
              <a:t>Import project into your IDE</a:t>
            </a:r>
          </a:p>
          <a:p>
            <a:r>
              <a:rPr lang="en-US" sz="2400" dirty="0" smtClean="0"/>
              <a:t>Review </a:t>
            </a:r>
            <a:r>
              <a:rPr lang="en-US" sz="2400" i="1" dirty="0" err="1" smtClean="0"/>
              <a:t>build.gradle</a:t>
            </a:r>
            <a:r>
              <a:rPr lang="en-US" sz="2400" dirty="0" smtClean="0"/>
              <a:t> file</a:t>
            </a:r>
          </a:p>
          <a:p>
            <a:r>
              <a:rPr lang="en-US" sz="2400" dirty="0" smtClean="0"/>
              <a:t>Write </a:t>
            </a:r>
            <a:r>
              <a:rPr lang="pl-PL" sz="2400" dirty="0" err="1" smtClean="0"/>
              <a:t>custom</a:t>
            </a:r>
            <a:r>
              <a:rPr lang="pl-PL" sz="2400" dirty="0" smtClean="0"/>
              <a:t> </a:t>
            </a:r>
            <a:r>
              <a:rPr lang="en-US" sz="2400" dirty="0" smtClean="0"/>
              <a:t>task</a:t>
            </a:r>
          </a:p>
          <a:p>
            <a:r>
              <a:rPr lang="en-US" sz="2400" dirty="0" smtClean="0"/>
              <a:t>Display all available tasks</a:t>
            </a:r>
          </a:p>
          <a:p>
            <a:r>
              <a:rPr lang="en-US" sz="2400" dirty="0" smtClean="0"/>
              <a:t>Migrate your </a:t>
            </a:r>
            <a:r>
              <a:rPr lang="pl-PL" sz="2400" dirty="0" smtClean="0"/>
              <a:t>M</a:t>
            </a:r>
            <a:r>
              <a:rPr lang="en-US" sz="2400" dirty="0" err="1" smtClean="0"/>
              <a:t>aven</a:t>
            </a:r>
            <a:r>
              <a:rPr lang="en-US" sz="2400" dirty="0" smtClean="0"/>
              <a:t> project into </a:t>
            </a:r>
            <a:r>
              <a:rPr lang="en-US" sz="2400" dirty="0" err="1" smtClean="0"/>
              <a:t>Gradle</a:t>
            </a:r>
            <a:endParaRPr lang="en-US" sz="2400" dirty="0" smtClean="0"/>
          </a:p>
          <a:p>
            <a:r>
              <a:rPr lang="en-US" sz="2400" dirty="0" smtClean="0"/>
              <a:t>Run it!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C5CD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85000"/>
            </a:schemeClr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3FDB3B6CDDC4EABFEF6024518DB1E" ma:contentTypeVersion="0" ma:contentTypeDescription="Utwórz nowy dokument." ma:contentTypeScope="" ma:versionID="5b0fe401cb264f78a723df358f3224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a4808c853e9eb948d4d7c462f60bb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7AA7A2-AD1B-4BA4-9F58-205F3F431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A8641D-943E-4010-BD2D-2E6745070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0B84F2-AF1C-4A35-9221-FD7531B2E44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3412</TotalTime>
  <Words>678</Words>
  <Application>Microsoft Office PowerPoint</Application>
  <PresentationFormat>Pokaz na ekranie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Quicksand</vt:lpstr>
      <vt:lpstr>2_Office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 TT</dc:creator>
  <cp:lastModifiedBy>Zbyszko Natkański</cp:lastModifiedBy>
  <cp:revision>329</cp:revision>
  <cp:lastPrinted>2016-11-24T14:57:41Z</cp:lastPrinted>
  <dcterms:created xsi:type="dcterms:W3CDTF">2015-04-10T08:03:43Z</dcterms:created>
  <dcterms:modified xsi:type="dcterms:W3CDTF">2018-02-26T09:02:03Z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0x0101008B73FDB3B6CDDC4EABFEF6024518DB1E</vt:lpwstr>
  </property>
</Properties>
</file>