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62" r:id="rId5"/>
    <p:sldId id="263" r:id="rId6"/>
    <p:sldId id="278" r:id="rId7"/>
    <p:sldId id="279" r:id="rId8"/>
    <p:sldId id="267" r:id="rId9"/>
    <p:sldId id="265" r:id="rId10"/>
    <p:sldId id="280" r:id="rId11"/>
    <p:sldId id="281" r:id="rId12"/>
    <p:sldId id="259" r:id="rId13"/>
    <p:sldId id="260" r:id="rId14"/>
    <p:sldId id="261" r:id="rId15"/>
    <p:sldId id="282" r:id="rId16"/>
    <p:sldId id="283" r:id="rId17"/>
    <p:sldId id="284" r:id="rId18"/>
    <p:sldId id="286" r:id="rId19"/>
    <p:sldId id="285" r:id="rId20"/>
    <p:sldId id="287" r:id="rId21"/>
    <p:sldId id="288" r:id="rId22"/>
    <p:sldId id="289" r:id="rId23"/>
    <p:sldId id="290" r:id="rId24"/>
    <p:sldId id="271" r:id="rId25"/>
    <p:sldId id="296" r:id="rId26"/>
    <p:sldId id="297" r:id="rId27"/>
    <p:sldId id="298" r:id="rId28"/>
    <p:sldId id="291" r:id="rId29"/>
    <p:sldId id="292" r:id="rId30"/>
    <p:sldId id="295" r:id="rId31"/>
    <p:sldId id="299" r:id="rId32"/>
    <p:sldId id="293" r:id="rId33"/>
    <p:sldId id="294" r:id="rId34"/>
    <p:sldId id="269" r:id="rId35"/>
    <p:sldId id="270"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1pPr>
    <a:lvl2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2pPr>
    <a:lvl3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3pPr>
    <a:lvl4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4pPr>
    <a:lvl5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5pPr>
    <a:lvl6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6pPr>
    <a:lvl7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7pPr>
    <a:lvl8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8pPr>
    <a:lvl9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584" y="43"/>
      </p:cViewPr>
      <p:guideLst/>
    </p:cSldViewPr>
  </p:slideViewPr>
  <p:notesTextViewPr>
    <p:cViewPr>
      <p:scale>
        <a:sx n="1" d="1"/>
        <a:sy n="1" d="1"/>
      </p:scale>
      <p:origin x="0" y="0"/>
    </p:cViewPr>
  </p:notesTextViewPr>
  <p:sorterViewPr>
    <p:cViewPr>
      <p:scale>
        <a:sx n="100" d="100"/>
        <a:sy n="100" d="100"/>
      </p:scale>
      <p:origin x="0" y="-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143000" y="1122362"/>
            <a:ext cx="6858003" cy="2387602"/>
          </a:xfrm>
          <a:prstGeom prst="rect">
            <a:avLst/>
          </a:prstGeom>
        </p:spPr>
        <p:txBody>
          <a:bodyPr anchor="b"/>
          <a:lstStyle>
            <a:lvl1pPr algn="ctr">
              <a:defRPr sz="3900"/>
            </a:lvl1pPr>
          </a:lstStyle>
          <a:p>
            <a:r>
              <a:t>Title Text</a:t>
            </a:r>
          </a:p>
        </p:txBody>
      </p:sp>
      <p:sp>
        <p:nvSpPr>
          <p:cNvPr id="12" name="Body Level One…"/>
          <p:cNvSpPr txBox="1">
            <a:spLocks noGrp="1"/>
          </p:cNvSpPr>
          <p:nvPr>
            <p:ph type="body" sz="quarter" idx="1"/>
          </p:nvPr>
        </p:nvSpPr>
        <p:spPr>
          <a:xfrm>
            <a:off x="1143000" y="3602037"/>
            <a:ext cx="6858003" cy="1655765"/>
          </a:xfrm>
          <a:prstGeom prst="rect">
            <a:avLst/>
          </a:prstGeom>
        </p:spPr>
        <p:txBody>
          <a:bodyPr/>
          <a:lstStyle>
            <a:lvl1pPr marL="0" indent="0" algn="ctr">
              <a:buSzTx/>
              <a:buFontTx/>
              <a:buNone/>
              <a:defRPr sz="1600"/>
            </a:lvl1pPr>
            <a:lvl2pPr marL="0" indent="0" algn="ctr">
              <a:buSzTx/>
              <a:buFontTx/>
              <a:buNone/>
              <a:defRPr sz="1600"/>
            </a:lvl2pPr>
            <a:lvl3pPr marL="0" indent="0" algn="ctr">
              <a:buSzTx/>
              <a:buFontTx/>
              <a:buNone/>
              <a:defRPr sz="1600"/>
            </a:lvl3pPr>
            <a:lvl4pPr marL="0" indent="0" algn="ctr">
              <a:buSzTx/>
              <a:buFontTx/>
              <a:buNone/>
              <a:defRPr sz="1600"/>
            </a:lvl4pPr>
            <a:lvl5pPr marL="0" indent="0" algn="ctr">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23887" y="1709740"/>
            <a:ext cx="7886703" cy="2852740"/>
          </a:xfrm>
          <a:prstGeom prst="rect">
            <a:avLst/>
          </a:prstGeom>
        </p:spPr>
        <p:txBody>
          <a:bodyPr anchor="b"/>
          <a:lstStyle>
            <a:lvl1pPr>
              <a:defRPr sz="3900"/>
            </a:lvl1pPr>
          </a:lstStyle>
          <a:p>
            <a:r>
              <a:t>Title Text</a:t>
            </a:r>
          </a:p>
        </p:txBody>
      </p:sp>
      <p:sp>
        <p:nvSpPr>
          <p:cNvPr id="30" name="Body Level One…"/>
          <p:cNvSpPr txBox="1">
            <a:spLocks noGrp="1"/>
          </p:cNvSpPr>
          <p:nvPr>
            <p:ph type="body" sz="quarter" idx="1"/>
          </p:nvPr>
        </p:nvSpPr>
        <p:spPr>
          <a:xfrm>
            <a:off x="623887" y="4589464"/>
            <a:ext cx="7886703" cy="1500190"/>
          </a:xfrm>
          <a:prstGeom prst="rect">
            <a:avLst/>
          </a:prstGeom>
        </p:spPr>
        <p:txBody>
          <a:bodyPr/>
          <a:lstStyle>
            <a:lvl1pPr marL="0" indent="0">
              <a:buSzTx/>
              <a:buFontTx/>
              <a:buNone/>
              <a:defRPr sz="1600">
                <a:solidFill>
                  <a:srgbClr val="888888"/>
                </a:solidFill>
              </a:defRPr>
            </a:lvl1pPr>
            <a:lvl2pPr marL="0" indent="0">
              <a:buSzTx/>
              <a:buFontTx/>
              <a:buNone/>
              <a:defRPr sz="1600">
                <a:solidFill>
                  <a:srgbClr val="888888"/>
                </a:solidFill>
              </a:defRPr>
            </a:lvl2pPr>
            <a:lvl3pPr marL="0" indent="0">
              <a:buSzTx/>
              <a:buFontTx/>
              <a:buNone/>
              <a:defRPr sz="1600">
                <a:solidFill>
                  <a:srgbClr val="888888"/>
                </a:solidFill>
              </a:defRPr>
            </a:lvl3pPr>
            <a:lvl4pPr marL="0" indent="0">
              <a:buSzTx/>
              <a:buFontTx/>
              <a:buNone/>
              <a:defRPr sz="1600">
                <a:solidFill>
                  <a:srgbClr val="888888"/>
                </a:solidFill>
              </a:defRPr>
            </a:lvl4pPr>
            <a:lvl5pPr marL="0" indent="0">
              <a:buSzTx/>
              <a:buFontTx/>
              <a:buNone/>
              <a:defRPr sz="1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28650" y="1825625"/>
            <a:ext cx="3886200" cy="435134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29841" y="365125"/>
            <a:ext cx="7886703" cy="1325566"/>
          </a:xfrm>
          <a:prstGeom prst="rect">
            <a:avLst/>
          </a:prstGeom>
        </p:spPr>
        <p:txBody>
          <a:bodyPr/>
          <a:lstStyle/>
          <a:p>
            <a:r>
              <a:t>Title Text</a:t>
            </a:r>
          </a:p>
        </p:txBody>
      </p:sp>
      <p:sp>
        <p:nvSpPr>
          <p:cNvPr id="48" name="Body Level One…"/>
          <p:cNvSpPr txBox="1">
            <a:spLocks noGrp="1"/>
          </p:cNvSpPr>
          <p:nvPr>
            <p:ph type="body" sz="quarter" idx="1"/>
          </p:nvPr>
        </p:nvSpPr>
        <p:spPr>
          <a:xfrm>
            <a:off x="629841" y="1681163"/>
            <a:ext cx="3868343" cy="823915"/>
          </a:xfrm>
          <a:prstGeom prst="rect">
            <a:avLst/>
          </a:prstGeom>
        </p:spPr>
        <p:txBody>
          <a:bodyPr anchor="b"/>
          <a:lstStyle>
            <a:lvl1pPr marL="0" indent="0">
              <a:buSzTx/>
              <a:buFontTx/>
              <a:buNone/>
              <a:defRPr sz="1600" b="1"/>
            </a:lvl1pPr>
            <a:lvl2pPr marL="0" indent="0">
              <a:buSzTx/>
              <a:buFontTx/>
              <a:buNone/>
              <a:defRPr sz="1600" b="1"/>
            </a:lvl2pPr>
            <a:lvl3pPr marL="0" indent="0">
              <a:buSzTx/>
              <a:buFontTx/>
              <a:buNone/>
              <a:defRPr sz="1600" b="1"/>
            </a:lvl3pPr>
            <a:lvl4pPr marL="0" indent="0">
              <a:buSzTx/>
              <a:buFontTx/>
              <a:buNone/>
              <a:defRPr sz="1600" b="1"/>
            </a:lvl4pPr>
            <a:lvl5pPr marL="0" indent="0">
              <a:buSzTx/>
              <a:buFontTx/>
              <a:buNone/>
              <a:defRPr sz="16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29148" y="1681163"/>
            <a:ext cx="3887395"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29838" y="457200"/>
            <a:ext cx="2949183" cy="1600200"/>
          </a:xfrm>
          <a:prstGeom prst="rect">
            <a:avLst/>
          </a:prstGeom>
        </p:spPr>
        <p:txBody>
          <a:bodyPr anchor="b"/>
          <a:lstStyle>
            <a:lvl1pPr>
              <a:defRPr sz="2100"/>
            </a:lvl1pPr>
          </a:lstStyle>
          <a:p>
            <a:r>
              <a:t>Title Text</a:t>
            </a:r>
          </a:p>
        </p:txBody>
      </p:sp>
      <p:sp>
        <p:nvSpPr>
          <p:cNvPr id="73" name="Body Level One…"/>
          <p:cNvSpPr txBox="1">
            <a:spLocks noGrp="1"/>
          </p:cNvSpPr>
          <p:nvPr>
            <p:ph type="body" sz="half" idx="1"/>
          </p:nvPr>
        </p:nvSpPr>
        <p:spPr>
          <a:xfrm>
            <a:off x="3887392" y="987425"/>
            <a:ext cx="4629153" cy="4873629"/>
          </a:xfrm>
          <a:prstGeom prst="rect">
            <a:avLst/>
          </a:prstGeom>
        </p:spPr>
        <p:txBody>
          <a:bodyPr/>
          <a:lstStyle>
            <a:lvl1pPr marL="152392" indent="-152392">
              <a:defRPr sz="2100"/>
            </a:lvl1pPr>
            <a:lvl2pPr marL="478949" indent="-174164">
              <a:defRPr sz="2100"/>
            </a:lvl2pPr>
            <a:lvl3pPr marL="812765" indent="-203190">
              <a:defRPr sz="2100"/>
            </a:lvl3pPr>
            <a:lvl4pPr marL="1158191" indent="-243828">
              <a:defRPr sz="2100"/>
            </a:lvl4pPr>
            <a:lvl5pPr marL="1462978" indent="-243829">
              <a:defRPr sz="21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29839" y="2057399"/>
            <a:ext cx="2949183" cy="3811591"/>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29838" y="457200"/>
            <a:ext cx="2949183" cy="1600200"/>
          </a:xfrm>
          <a:prstGeom prst="rect">
            <a:avLst/>
          </a:prstGeom>
        </p:spPr>
        <p:txBody>
          <a:bodyPr anchor="b"/>
          <a:lstStyle>
            <a:lvl1pPr>
              <a:defRPr sz="2100"/>
            </a:lvl1pPr>
          </a:lstStyle>
          <a:p>
            <a:r>
              <a:t>Title Text</a:t>
            </a:r>
          </a:p>
        </p:txBody>
      </p:sp>
      <p:sp>
        <p:nvSpPr>
          <p:cNvPr id="83" name="Picture Placeholder 2"/>
          <p:cNvSpPr>
            <a:spLocks noGrp="1"/>
          </p:cNvSpPr>
          <p:nvPr>
            <p:ph type="pic" sz="half" idx="21"/>
          </p:nvPr>
        </p:nvSpPr>
        <p:spPr>
          <a:xfrm>
            <a:off x="3887392" y="987425"/>
            <a:ext cx="4629153" cy="4873629"/>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629838" y="2057400"/>
            <a:ext cx="2949183" cy="3811591"/>
          </a:xfrm>
          <a:prstGeom prst="rect">
            <a:avLst/>
          </a:prstGeom>
        </p:spPr>
        <p:txBody>
          <a:bodyPr/>
          <a:lstStyle>
            <a:lvl1pPr marL="0" indent="0">
              <a:buSzTx/>
              <a:buFontTx/>
              <a:buNone/>
              <a:defRPr sz="1000"/>
            </a:lvl1pPr>
            <a:lvl2pPr marL="0" indent="0">
              <a:buSzTx/>
              <a:buFontTx/>
              <a:buNone/>
              <a:defRPr sz="1000"/>
            </a:lvl2pPr>
            <a:lvl3pPr marL="0" indent="0">
              <a:buSzTx/>
              <a:buFontTx/>
              <a:buNone/>
              <a:defRPr sz="1000"/>
            </a:lvl3pPr>
            <a:lvl4pPr marL="0" indent="0">
              <a:buSzTx/>
              <a:buFontTx/>
              <a:buNone/>
              <a:defRPr sz="1000"/>
            </a:lvl4pPr>
            <a:lvl5pPr marL="0" indent="0">
              <a:buSzTx/>
              <a:buFontTx/>
              <a:buNone/>
              <a:defRPr sz="10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1" y="365125"/>
            <a:ext cx="7886701" cy="1325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628651" y="1825625"/>
            <a:ext cx="7886701" cy="4351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08226" y="6440909"/>
            <a:ext cx="207126" cy="196014"/>
          </a:xfrm>
          <a:prstGeom prst="rect">
            <a:avLst/>
          </a:prstGeom>
          <a:ln w="12700">
            <a:miter lim="400000"/>
          </a:ln>
        </p:spPr>
        <p:txBody>
          <a:bodyPr wrap="none" lIns="45718" tIns="45718" rIns="45718" bIns="45718" anchor="ctr">
            <a:spAutoFit/>
          </a:bodyPr>
          <a:lstStyle>
            <a:lvl1pPr algn="r">
              <a:defRPr sz="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1pPr>
      <a:lvl2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2pPr>
      <a:lvl3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3pPr>
      <a:lvl4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4pPr>
      <a:lvl5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5pPr>
      <a:lvl6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6pPr>
      <a:lvl7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7pPr>
      <a:lvl8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8pPr>
      <a:lvl9pPr marL="0" marR="0" indent="0" algn="l" defTabSz="609573" rtl="0" latinLnBrk="0">
        <a:lnSpc>
          <a:spcPct val="90000"/>
        </a:lnSpc>
        <a:spcBef>
          <a:spcPts val="0"/>
        </a:spcBef>
        <a:spcAft>
          <a:spcPts val="0"/>
        </a:spcAft>
        <a:buClrTx/>
        <a:buSzTx/>
        <a:buFontTx/>
        <a:buNone/>
        <a:tabLst/>
        <a:defRPr sz="2900" b="0" i="0" u="none" strike="noStrike" cap="none" spc="0" baseline="0">
          <a:solidFill>
            <a:srgbClr val="000000"/>
          </a:solidFill>
          <a:uFillTx/>
          <a:latin typeface="Calibri Light"/>
          <a:ea typeface="Calibri Light"/>
          <a:cs typeface="Calibri Light"/>
          <a:sym typeface="Calibri Light"/>
        </a:defRPr>
      </a:lvl9pPr>
    </p:titleStyle>
    <p:bodyStyle>
      <a:lvl1pPr marL="152394" marR="0" indent="-152394"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1pPr>
      <a:lvl2pPr marL="482579" marR="0" indent="-177792"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2pPr>
      <a:lvl3pPr marL="822923" marR="0" indent="-213351"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3pPr>
      <a:lvl4pPr marL="1160536" marR="0" indent="-246173"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4pPr>
      <a:lvl5pPr marL="1465321" marR="0" indent="-246171"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5pPr>
      <a:lvl6pPr marL="1770109" marR="0" indent="-246171"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6pPr>
      <a:lvl7pPr marL="2074896" marR="0" indent="-246171"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7pPr>
      <a:lvl8pPr marL="2379684" marR="0" indent="-246171"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8pPr>
      <a:lvl9pPr marL="2684471" marR="0" indent="-246171" algn="l" defTabSz="609573" rtl="0" latinLnBrk="0">
        <a:lnSpc>
          <a:spcPct val="90000"/>
        </a:lnSpc>
        <a:spcBef>
          <a:spcPts val="600"/>
        </a:spcBef>
        <a:spcAft>
          <a:spcPts val="0"/>
        </a:spcAft>
        <a:buClrTx/>
        <a:buSzPct val="100000"/>
        <a:buFont typeface="Arial"/>
        <a:buChar char="•"/>
        <a:tabLst/>
        <a:defRPr sz="1800" b="0" i="0" u="none" strike="noStrike" cap="none" spc="0" baseline="0">
          <a:solidFill>
            <a:srgbClr val="000000"/>
          </a:solidFill>
          <a:uFillTx/>
          <a:latin typeface="+mn-lt"/>
          <a:ea typeface="+mn-ea"/>
          <a:cs typeface="+mn-cs"/>
          <a:sym typeface="Calibri"/>
        </a:defRPr>
      </a:lvl9pPr>
    </p:bodyStyle>
    <p:otherStyle>
      <a:lvl1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1pPr>
      <a:lvl2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2pPr>
      <a:lvl3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3pPr>
      <a:lvl4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4pPr>
      <a:lvl5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5pPr>
      <a:lvl6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6pPr>
      <a:lvl7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7pPr>
      <a:lvl8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8pPr>
      <a:lvl9pPr marL="0" marR="0" indent="0" algn="r" defTabSz="987992"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stretch>
            <a:fillRect/>
          </a:stretch>
        </p:blipFill>
        <p:spPr>
          <a:xfrm>
            <a:off x="3581177" y="1373376"/>
            <a:ext cx="1219107" cy="1134605"/>
          </a:xfrm>
          <a:prstGeom prst="rect">
            <a:avLst/>
          </a:prstGeom>
          <a:ln w="12700">
            <a:miter lim="400000"/>
          </a:ln>
        </p:spPr>
      </p:pic>
      <p:sp>
        <p:nvSpPr>
          <p:cNvPr id="95" name="Rectangle 2"/>
          <p:cNvSpPr txBox="1"/>
          <p:nvPr/>
        </p:nvSpPr>
        <p:spPr>
          <a:xfrm>
            <a:off x="788198" y="418290"/>
            <a:ext cx="7842909" cy="7283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6" tIns="40636" rIns="40636" bIns="40636">
            <a:spAutoFit/>
          </a:bodyPr>
          <a:lstStyle/>
          <a:p>
            <a:pPr algn="ctr">
              <a:defRPr sz="2100" b="1">
                <a:latin typeface="Times New Roman"/>
                <a:ea typeface="Times New Roman"/>
                <a:cs typeface="Times New Roman"/>
                <a:sym typeface="Times New Roman"/>
              </a:defRPr>
            </a:pPr>
            <a:r>
              <a:rPr lang="en-US" dirty="0"/>
              <a:t>Student Mobile Usage Detection and Fine Notification System in Restricted areas using Deep Learning Techniques</a:t>
            </a:r>
          </a:p>
        </p:txBody>
      </p:sp>
      <p:sp>
        <p:nvSpPr>
          <p:cNvPr id="96" name="Rectangle 3"/>
          <p:cNvSpPr txBox="1"/>
          <p:nvPr/>
        </p:nvSpPr>
        <p:spPr>
          <a:xfrm>
            <a:off x="332648" y="2848992"/>
            <a:ext cx="8478703" cy="35907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6" tIns="40636" rIns="40636" bIns="40636">
            <a:spAutoFit/>
          </a:bodyPr>
          <a:lstStyle/>
          <a:p>
            <a:pPr algn="ctr">
              <a:defRPr sz="1700">
                <a:latin typeface="Times New Roman"/>
                <a:ea typeface="Times New Roman"/>
                <a:cs typeface="Times New Roman"/>
                <a:sym typeface="Times New Roman"/>
              </a:defRPr>
            </a:pPr>
            <a:r>
              <a:rPr dirty="0"/>
              <a:t>Presented </a:t>
            </a:r>
            <a:r>
              <a:rPr lang="en-US" dirty="0"/>
              <a:t>b</a:t>
            </a:r>
            <a:r>
              <a:rPr dirty="0"/>
              <a:t>y Batch </a:t>
            </a:r>
            <a:r>
              <a:rPr lang="en-IN" dirty="0"/>
              <a:t>–</a:t>
            </a:r>
            <a:r>
              <a:rPr dirty="0"/>
              <a:t> </a:t>
            </a:r>
            <a:r>
              <a:rPr lang="en-US" dirty="0"/>
              <a:t>A7</a:t>
            </a:r>
            <a:endParaRPr dirty="0"/>
          </a:p>
          <a:p>
            <a:pPr>
              <a:defRPr sz="1700">
                <a:latin typeface="Times New Roman"/>
                <a:ea typeface="Times New Roman"/>
                <a:cs typeface="Times New Roman"/>
                <a:sym typeface="Times New Roman"/>
              </a:defRPr>
            </a:pPr>
            <a:endParaRPr dirty="0"/>
          </a:p>
          <a:p>
            <a:pPr>
              <a:defRPr sz="1700">
                <a:latin typeface="Times New Roman"/>
                <a:ea typeface="Times New Roman"/>
                <a:cs typeface="Times New Roman"/>
                <a:sym typeface="Times New Roman"/>
              </a:defRPr>
            </a:pPr>
            <a:r>
              <a:rPr lang="en-US" dirty="0"/>
              <a:t>    </a:t>
            </a:r>
            <a:r>
              <a:rPr dirty="0"/>
              <a:t>1. </a:t>
            </a:r>
            <a:r>
              <a:rPr lang="en-IN" dirty="0"/>
              <a:t>Abdul Yaseen : 20481A1201	              		      </a:t>
            </a:r>
            <a:r>
              <a:rPr dirty="0"/>
              <a:t>2. </a:t>
            </a:r>
            <a:r>
              <a:rPr lang="en-US" dirty="0">
                <a:latin typeface="Times New Roman" panose="02020603050405020304" pitchFamily="18" charset="0"/>
                <a:cs typeface="Times New Roman" panose="02020603050405020304" pitchFamily="18" charset="0"/>
              </a:rPr>
              <a:t>Sai Venkat   : 20481A1230</a:t>
            </a:r>
            <a:endParaRPr dirty="0"/>
          </a:p>
          <a:p>
            <a:pPr>
              <a:defRPr sz="1700">
                <a:latin typeface="Times New Roman"/>
                <a:ea typeface="Times New Roman"/>
                <a:cs typeface="Times New Roman"/>
                <a:sym typeface="Times New Roman"/>
              </a:defRPr>
            </a:pPr>
            <a:r>
              <a:rPr lang="en-US" dirty="0"/>
              <a:t>    </a:t>
            </a:r>
            <a:r>
              <a:rPr dirty="0"/>
              <a:t>3. </a:t>
            </a:r>
            <a:r>
              <a:rPr lang="en-US" dirty="0">
                <a:latin typeface="Times New Roman" panose="02020603050405020304" pitchFamily="18" charset="0"/>
                <a:cs typeface="Times New Roman" panose="02020603050405020304" pitchFamily="18" charset="0"/>
              </a:rPr>
              <a:t>Supriya           : 20481A1234                  		      </a:t>
            </a:r>
            <a:r>
              <a:rPr dirty="0"/>
              <a:t>4. </a:t>
            </a:r>
            <a:r>
              <a:rPr lang="en-US" dirty="0" err="1">
                <a:latin typeface="Times New Roman" panose="02020603050405020304" pitchFamily="18" charset="0"/>
                <a:cs typeface="Times New Roman" panose="02020603050405020304" pitchFamily="18" charset="0"/>
              </a:rPr>
              <a:t>Udayini</a:t>
            </a:r>
            <a:r>
              <a:rPr lang="en-US" dirty="0">
                <a:latin typeface="Times New Roman" panose="02020603050405020304" pitchFamily="18" charset="0"/>
                <a:cs typeface="Times New Roman" panose="02020603050405020304" pitchFamily="18" charset="0"/>
              </a:rPr>
              <a:t>        : 20481A1223</a:t>
            </a:r>
            <a:br>
              <a:rPr dirty="0"/>
            </a:br>
            <a:r>
              <a:rPr dirty="0"/>
              <a:t> </a:t>
            </a:r>
            <a:endParaRPr lang="en-US" dirty="0"/>
          </a:p>
          <a:p>
            <a:pPr algn="ctr">
              <a:defRPr sz="1700">
                <a:latin typeface="Times New Roman"/>
                <a:ea typeface="Times New Roman"/>
                <a:cs typeface="Times New Roman"/>
                <a:sym typeface="Times New Roman"/>
              </a:defRPr>
            </a:pPr>
            <a:r>
              <a:rPr dirty="0"/>
              <a:t>Under the </a:t>
            </a:r>
            <a:r>
              <a:rPr lang="en-US" dirty="0"/>
              <a:t>guidance of</a:t>
            </a:r>
          </a:p>
          <a:p>
            <a:pPr algn="ctr">
              <a:defRPr sz="1700">
                <a:latin typeface="Times New Roman"/>
                <a:ea typeface="Times New Roman"/>
                <a:cs typeface="Times New Roman"/>
                <a:sym typeface="Times New Roman"/>
              </a:defRPr>
            </a:pPr>
            <a:r>
              <a:rPr b="1" dirty="0"/>
              <a:t>Dr.</a:t>
            </a:r>
            <a:r>
              <a:rPr lang="en-US" b="1" dirty="0"/>
              <a:t> </a:t>
            </a:r>
            <a:r>
              <a:rPr b="1" dirty="0" err="1"/>
              <a:t>D.N.V.S.L.S.Indira</a:t>
            </a:r>
            <a:r>
              <a:rPr sz="2400" b="1" dirty="0"/>
              <a:t> </a:t>
            </a:r>
            <a:r>
              <a:rPr sz="1000" dirty="0"/>
              <a:t>M.Tech</a:t>
            </a:r>
            <a:r>
              <a:rPr lang="en-US" sz="1000" dirty="0"/>
              <a:t>.</a:t>
            </a:r>
            <a:r>
              <a:rPr sz="1000" dirty="0"/>
              <a:t>,</a:t>
            </a:r>
            <a:r>
              <a:rPr lang="en-US" sz="1000" dirty="0" err="1"/>
              <a:t>Ph.D</a:t>
            </a:r>
            <a:r>
              <a:rPr lang="en-US" sz="1000" dirty="0"/>
              <a:t>.</a:t>
            </a:r>
          </a:p>
          <a:p>
            <a:pPr algn="ctr">
              <a:defRPr sz="1700">
                <a:latin typeface="Times New Roman"/>
                <a:ea typeface="Times New Roman"/>
                <a:cs typeface="Times New Roman"/>
                <a:sym typeface="Times New Roman"/>
              </a:defRPr>
            </a:pPr>
            <a:r>
              <a:rPr dirty="0"/>
              <a:t>Professor</a:t>
            </a:r>
            <a:r>
              <a:rPr lang="en-US" dirty="0"/>
              <a:t> &amp; HOD</a:t>
            </a:r>
          </a:p>
          <a:p>
            <a:pPr algn="ctr">
              <a:defRPr sz="1700">
                <a:latin typeface="Times New Roman"/>
                <a:ea typeface="Times New Roman"/>
                <a:cs typeface="Times New Roman"/>
                <a:sym typeface="Times New Roman"/>
              </a:defRPr>
            </a:pPr>
            <a:endParaRPr lang="en-US" dirty="0"/>
          </a:p>
          <a:p>
            <a:pPr algn="ctr">
              <a:defRPr sz="1700">
                <a:latin typeface="Times New Roman"/>
                <a:ea typeface="Times New Roman"/>
                <a:cs typeface="Times New Roman"/>
                <a:sym typeface="Times New Roman"/>
              </a:defRPr>
            </a:pPr>
            <a:r>
              <a:rPr dirty="0"/>
              <a:t>Department of Information Technology</a:t>
            </a:r>
            <a:br>
              <a:rPr dirty="0"/>
            </a:br>
            <a:r>
              <a:rPr dirty="0"/>
              <a:t> SESHADRI RAO GUDLAVALLERU ENGINEERING COLLEG</a:t>
            </a:r>
            <a:r>
              <a:rPr lang="en-US" dirty="0"/>
              <a:t>E</a:t>
            </a:r>
          </a:p>
          <a:p>
            <a:pPr algn="ctr">
              <a:defRPr sz="1700">
                <a:latin typeface="Times New Roman"/>
                <a:ea typeface="Times New Roman"/>
                <a:cs typeface="Times New Roman"/>
                <a:sym typeface="Times New Roman"/>
              </a:defRPr>
            </a:pPr>
            <a:r>
              <a:rPr dirty="0"/>
              <a:t>(</a:t>
            </a:r>
            <a:r>
              <a:rPr sz="1400" dirty="0"/>
              <a:t>An Autonomous Institute with Permanent Affiliation to JNTUK, Kakinada</a:t>
            </a:r>
            <a:r>
              <a:rPr lang="en-US" sz="1400" dirty="0"/>
              <a:t>.)</a:t>
            </a:r>
          </a:p>
          <a:p>
            <a:pPr algn="ctr">
              <a:defRPr sz="1700">
                <a:latin typeface="Times New Roman"/>
                <a:ea typeface="Times New Roman"/>
                <a:cs typeface="Times New Roman"/>
                <a:sym typeface="Times New Roman"/>
              </a:defRPr>
            </a:pPr>
            <a:r>
              <a:rPr dirty="0"/>
              <a:t>Seshadri Rao Knowledge Village, </a:t>
            </a:r>
            <a:r>
              <a:rPr dirty="0" err="1"/>
              <a:t>Gudlavalleru</a:t>
            </a:r>
            <a:r>
              <a:rPr dirty="0"/>
              <a:t> – 521356, Andhra Pradesh</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673" y="325923"/>
            <a:ext cx="8162653" cy="862148"/>
          </a:xfrm>
        </p:spPr>
        <p:txBody>
          <a:bodyPr>
            <a:normAutofit/>
          </a:bodyPr>
          <a:lstStyle/>
          <a:p>
            <a:pPr algn="ctr"/>
            <a:r>
              <a:rPr lang="en-US" sz="3600" dirty="0">
                <a:solidFill>
                  <a:srgbClr val="7030A0"/>
                </a:solidFill>
                <a:latin typeface="Times New Roman" panose="02020603050405020304" pitchFamily="18" charset="0"/>
                <a:cs typeface="Times New Roman" panose="02020603050405020304" pitchFamily="18" charset="0"/>
              </a:rPr>
              <a:t>METHODOLGY</a:t>
            </a:r>
          </a:p>
        </p:txBody>
      </p:sp>
      <p:sp>
        <p:nvSpPr>
          <p:cNvPr id="3" name="Content Placeholder 2"/>
          <p:cNvSpPr>
            <a:spLocks noGrp="1"/>
          </p:cNvSpPr>
          <p:nvPr>
            <p:ph idx="1"/>
          </p:nvPr>
        </p:nvSpPr>
        <p:spPr>
          <a:xfrm>
            <a:off x="410987" y="1188071"/>
            <a:ext cx="8094074" cy="5134071"/>
          </a:xfrm>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Deep Learning-Based Detection: (YOLO)</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Prior detection systems repurpose classifiers or localizers to perform detection. They apply the model to an image at multiple locations and </a:t>
            </a:r>
            <a:r>
              <a:rPr lang="en-US" sz="2000" dirty="0" err="1">
                <a:latin typeface="Times New Roman" panose="02020603050405020304" pitchFamily="18" charset="0"/>
                <a:cs typeface="Times New Roman" panose="02020603050405020304" pitchFamily="18" charset="0"/>
              </a:rPr>
              <a:t>scales.High</a:t>
            </a:r>
            <a:r>
              <a:rPr lang="en-US" sz="2000" dirty="0">
                <a:latin typeface="Times New Roman" panose="02020603050405020304" pitchFamily="18" charset="0"/>
                <a:cs typeface="Times New Roman" panose="02020603050405020304" pitchFamily="18" charset="0"/>
              </a:rPr>
              <a:t> scoring regions of the image are considered detections.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YOLO use totally different approach.</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Apply a single neural network to the full image. This network divides the image into regions and predicts bounding boxes and probabilities for each </a:t>
            </a:r>
            <a:r>
              <a:rPr lang="en-US" sz="2000" dirty="0" err="1">
                <a:latin typeface="Times New Roman" panose="02020603050405020304" pitchFamily="18" charset="0"/>
                <a:cs typeface="Times New Roman" panose="02020603050405020304" pitchFamily="18" charset="0"/>
              </a:rPr>
              <a:t>region.These</a:t>
            </a:r>
            <a:r>
              <a:rPr lang="en-US" sz="2000" dirty="0">
                <a:latin typeface="Times New Roman" panose="02020603050405020304" pitchFamily="18" charset="0"/>
                <a:cs typeface="Times New Roman" panose="02020603050405020304" pitchFamily="18" charset="0"/>
              </a:rPr>
              <a:t> bounding boxes are weighted by the predicted probabilities.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YOLO use Darknet network.</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1601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05" y="738280"/>
            <a:ext cx="8829789" cy="5927991"/>
          </a:xfrm>
        </p:spPr>
        <p:txBody>
          <a:bodyPr>
            <a:normAutofit fontScale="92500" lnSpcReduction="10000"/>
          </a:bodyPr>
          <a:lstStyle/>
          <a:p>
            <a:pPr marL="0" indent="0" algn="just">
              <a:buNone/>
            </a:pPr>
            <a:r>
              <a:rPr lang="en-US" sz="2200" b="1" dirty="0">
                <a:latin typeface="Times New Roman" panose="02020603050405020304" pitchFamily="18" charset="0"/>
                <a:cs typeface="Times New Roman" panose="02020603050405020304" pitchFamily="18" charset="0"/>
              </a:rPr>
              <a:t>Working Process of YOLO :</a:t>
            </a:r>
          </a:p>
          <a:p>
            <a:pPr marL="0" indent="0" algn="just">
              <a:buNone/>
            </a:pP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Step 1 : </a:t>
            </a:r>
            <a:r>
              <a:rPr lang="en-US" sz="2200" dirty="0">
                <a:latin typeface="Times New Roman" panose="02020603050405020304" pitchFamily="18" charset="0"/>
                <a:cs typeface="Times New Roman" panose="02020603050405020304" pitchFamily="18" charset="0"/>
              </a:rPr>
              <a:t>Grid Division</a:t>
            </a:r>
            <a:endParaRPr lang="en-US" sz="22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YOLO network splits the input  image into a grid of </a:t>
            </a:r>
            <a:r>
              <a:rPr lang="en-US" dirty="0" err="1">
                <a:latin typeface="Times New Roman" panose="02020603050405020304" pitchFamily="18" charset="0"/>
                <a:cs typeface="Times New Roman" panose="02020603050405020304" pitchFamily="18" charset="0"/>
              </a:rPr>
              <a:t>SxS</a:t>
            </a:r>
            <a:r>
              <a:rPr lang="en-US" dirty="0">
                <a:latin typeface="Times New Roman" panose="02020603050405020304" pitchFamily="18" charset="0"/>
                <a:cs typeface="Times New Roman" panose="02020603050405020304" pitchFamily="18" charset="0"/>
              </a:rPr>
              <a:t> cells.</a:t>
            </a:r>
          </a:p>
          <a:p>
            <a:pPr algn="just"/>
            <a:r>
              <a:rPr lang="en-US" dirty="0">
                <a:latin typeface="Times New Roman" panose="02020603050405020304" pitchFamily="18" charset="0"/>
                <a:cs typeface="Times New Roman" panose="02020603050405020304" pitchFamily="18" charset="0"/>
              </a:rPr>
              <a:t>Each grid cell predicts B number of bounding boxes and their </a:t>
            </a:r>
            <a:r>
              <a:rPr lang="en-US" dirty="0" err="1">
                <a:latin typeface="Times New Roman" panose="02020603050405020304" pitchFamily="18" charset="0"/>
                <a:cs typeface="Times New Roman" panose="02020603050405020304" pitchFamily="18" charset="0"/>
              </a:rPr>
              <a:t>objectness</a:t>
            </a:r>
            <a:r>
              <a:rPr lang="en-US" dirty="0">
                <a:latin typeface="Times New Roman" panose="02020603050405020304" pitchFamily="18" charset="0"/>
                <a:cs typeface="Times New Roman" panose="02020603050405020304" pitchFamily="18" charset="0"/>
              </a:rPr>
              <a:t> score along with their class predictions.</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Step 2 : </a:t>
            </a:r>
            <a:r>
              <a:rPr lang="en-US" sz="2200" dirty="0">
                <a:latin typeface="Times New Roman" panose="02020603050405020304" pitchFamily="18" charset="0"/>
                <a:cs typeface="Times New Roman" panose="02020603050405020304" pitchFamily="18" charset="0"/>
              </a:rPr>
              <a:t>Bounding Boxes Prediction</a:t>
            </a:r>
          </a:p>
          <a:p>
            <a:pPr algn="just"/>
            <a:r>
              <a:rPr lang="en-US" dirty="0">
                <a:latin typeface="Times New Roman" panose="02020603050405020304" pitchFamily="18" charset="0"/>
                <a:cs typeface="Times New Roman" panose="02020603050405020304" pitchFamily="18" charset="0"/>
              </a:rPr>
              <a:t>Coordinates of B bounding boxes –YOLO predicts 4 coordinates for each bounding box(</a:t>
            </a:r>
            <a:r>
              <a:rPr lang="en-US" dirty="0" err="1">
                <a:latin typeface="Times New Roman" panose="02020603050405020304" pitchFamily="18" charset="0"/>
                <a:cs typeface="Times New Roman" panose="02020603050405020304" pitchFamily="18" charset="0"/>
              </a:rPr>
              <a:t>bx,by,bw,bh</a:t>
            </a:r>
            <a:r>
              <a:rPr lang="en-US" dirty="0">
                <a:latin typeface="Times New Roman" panose="02020603050405020304" pitchFamily="18" charset="0"/>
                <a:cs typeface="Times New Roman" panose="02020603050405020304" pitchFamily="18" charset="0"/>
              </a:rPr>
              <a:t>) with respect to the corresponding grid cell.</a:t>
            </a:r>
          </a:p>
          <a:p>
            <a:pPr algn="just"/>
            <a:r>
              <a:rPr lang="en-US" b="1" dirty="0">
                <a:latin typeface="Times New Roman" panose="02020603050405020304" pitchFamily="18" charset="0"/>
                <a:cs typeface="Times New Roman" panose="02020603050405020304" pitchFamily="18" charset="0"/>
              </a:rPr>
              <a:t>bx</a:t>
            </a:r>
            <a:r>
              <a:rPr lang="en-US" dirty="0">
                <a:latin typeface="Times New Roman" panose="02020603050405020304" pitchFamily="18" charset="0"/>
                <a:cs typeface="Times New Roman" panose="02020603050405020304" pitchFamily="18" charset="0"/>
              </a:rPr>
              <a:t> represents the x-coordinate of the center of the bounding box.</a:t>
            </a:r>
          </a:p>
          <a:p>
            <a:pPr algn="just"/>
            <a:r>
              <a:rPr lang="en-US" b="1" dirty="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represents the y-coordinate of the center of the bounding box.</a:t>
            </a:r>
          </a:p>
          <a:p>
            <a:pPr algn="just"/>
            <a:r>
              <a:rPr lang="en-US" b="1" dirty="0" err="1">
                <a:latin typeface="Times New Roman" panose="02020603050405020304" pitchFamily="18" charset="0"/>
                <a:cs typeface="Times New Roman" panose="02020603050405020304" pitchFamily="18" charset="0"/>
              </a:rPr>
              <a:t>bw</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represents the width of the bounding box.</a:t>
            </a:r>
          </a:p>
          <a:p>
            <a:pPr algn="just"/>
            <a:r>
              <a:rPr lang="en-US" b="1" dirty="0" err="1">
                <a:latin typeface="Times New Roman" panose="02020603050405020304" pitchFamily="18" charset="0"/>
                <a:cs typeface="Times New Roman" panose="02020603050405020304" pitchFamily="18" charset="0"/>
              </a:rPr>
              <a:t>bh</a:t>
            </a:r>
            <a:r>
              <a:rPr lang="en-US" dirty="0">
                <a:latin typeface="Times New Roman" panose="02020603050405020304" pitchFamily="18" charset="0"/>
                <a:cs typeface="Times New Roman" panose="02020603050405020304" pitchFamily="18" charset="0"/>
              </a:rPr>
              <a:t> represents the height of the bounding box.</a:t>
            </a:r>
          </a:p>
        </p:txBody>
      </p:sp>
      <p:pic>
        <p:nvPicPr>
          <p:cNvPr id="5" name="Picture 4"/>
          <p:cNvPicPr>
            <a:picLocks noChangeAspect="1"/>
          </p:cNvPicPr>
          <p:nvPr/>
        </p:nvPicPr>
        <p:blipFill>
          <a:blip r:embed="rId2"/>
          <a:stretch>
            <a:fillRect/>
          </a:stretch>
        </p:blipFill>
        <p:spPr>
          <a:xfrm>
            <a:off x="778841" y="2639132"/>
            <a:ext cx="1781709" cy="1668225"/>
          </a:xfrm>
          <a:prstGeom prst="rect">
            <a:avLst/>
          </a:prstGeom>
        </p:spPr>
      </p:pic>
      <p:pic>
        <p:nvPicPr>
          <p:cNvPr id="6" name="Picture 5"/>
          <p:cNvPicPr>
            <a:picLocks noChangeAspect="1"/>
          </p:cNvPicPr>
          <p:nvPr/>
        </p:nvPicPr>
        <p:blipFill>
          <a:blip r:embed="rId3"/>
          <a:stretch>
            <a:fillRect/>
          </a:stretch>
        </p:blipFill>
        <p:spPr>
          <a:xfrm>
            <a:off x="4025519" y="2639132"/>
            <a:ext cx="1814208" cy="1668225"/>
          </a:xfrm>
          <a:prstGeom prst="rect">
            <a:avLst/>
          </a:prstGeom>
        </p:spPr>
      </p:pic>
      <p:sp>
        <p:nvSpPr>
          <p:cNvPr id="4" name="TextBox 3">
            <a:extLst>
              <a:ext uri="{FF2B5EF4-FFF2-40B4-BE49-F238E27FC236}">
                <a16:creationId xmlns:a16="http://schemas.microsoft.com/office/drawing/2014/main" id="{56C697F6-8F85-3636-454F-4EC8958428DD}"/>
              </a:ext>
            </a:extLst>
          </p:cNvPr>
          <p:cNvSpPr txBox="1"/>
          <p:nvPr/>
        </p:nvSpPr>
        <p:spPr>
          <a:xfrm>
            <a:off x="443067" y="0"/>
            <a:ext cx="8082116"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endPar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44197317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808" y="914401"/>
            <a:ext cx="8054885" cy="6223818"/>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Step 3 : </a:t>
            </a:r>
            <a:r>
              <a:rPr lang="en-US" sz="2200" dirty="0" err="1">
                <a:latin typeface="Times New Roman" panose="02020603050405020304" pitchFamily="18" charset="0"/>
                <a:cs typeface="Times New Roman" panose="02020603050405020304" pitchFamily="18" charset="0"/>
              </a:rPr>
              <a:t>Objectness</a:t>
            </a:r>
            <a:r>
              <a:rPr lang="en-US" sz="2200" dirty="0">
                <a:latin typeface="Times New Roman" panose="02020603050405020304" pitchFamily="18" charset="0"/>
                <a:cs typeface="Times New Roman" panose="02020603050405020304" pitchFamily="18" charset="0"/>
              </a:rPr>
              <a:t> Score</a:t>
            </a:r>
          </a:p>
          <a:p>
            <a:pPr marL="0" indent="0" algn="just">
              <a:buNone/>
            </a:pPr>
            <a:endParaRPr lang="en-US" sz="22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Indicates the probability that the cell contains an object.</a:t>
            </a:r>
          </a:p>
          <a:p>
            <a:pPr algn="just"/>
            <a:r>
              <a:rPr lang="en-US" sz="2000" dirty="0">
                <a:latin typeface="Times New Roman" panose="02020603050405020304" pitchFamily="18" charset="0"/>
                <a:cs typeface="Times New Roman" panose="02020603050405020304" pitchFamily="18" charset="0"/>
              </a:rPr>
              <a:t>Object confidence represents the likelihood that an object is present within a bounding box. It is determined by the intersection over union (</a:t>
            </a:r>
            <a:r>
              <a:rPr lang="en-US" sz="2000" dirty="0" err="1">
                <a:latin typeface="Times New Roman" panose="02020603050405020304" pitchFamily="18" charset="0"/>
                <a:cs typeface="Times New Roman" panose="02020603050405020304" pitchFamily="18" charset="0"/>
              </a:rPr>
              <a:t>IoU</a:t>
            </a:r>
            <a:r>
              <a:rPr lang="en-US" sz="2000" dirty="0">
                <a:latin typeface="Times New Roman" panose="02020603050405020304" pitchFamily="18" charset="0"/>
                <a:cs typeface="Times New Roman" panose="02020603050405020304" pitchFamily="18" charset="0"/>
              </a:rPr>
              <a:t>) between the predicted and ground truth bounding boxes.</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Step 4 : </a:t>
            </a:r>
            <a:r>
              <a:rPr lang="en-US" sz="2200" dirty="0">
                <a:latin typeface="Times New Roman" panose="02020603050405020304" pitchFamily="18" charset="0"/>
                <a:cs typeface="Times New Roman" panose="02020603050405020304" pitchFamily="18" charset="0"/>
              </a:rPr>
              <a:t>Class Prediction</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Class prediction –if the bounding box contains an object, the network predicts the probability of K number of classes.</a:t>
            </a:r>
          </a:p>
          <a:p>
            <a:pPr algn="just"/>
            <a:r>
              <a:rPr lang="en-US" sz="2000" dirty="0">
                <a:latin typeface="Times New Roman" panose="02020603050405020304" pitchFamily="18" charset="0"/>
                <a:cs typeface="Times New Roman" panose="02020603050405020304" pitchFamily="18" charset="0"/>
              </a:rPr>
              <a:t>The predicted bounding boxes may look something like as follow.</a:t>
            </a:r>
          </a:p>
        </p:txBody>
      </p:sp>
      <p:pic>
        <p:nvPicPr>
          <p:cNvPr id="4" name="Picture 3"/>
          <p:cNvPicPr>
            <a:picLocks noChangeAspect="1"/>
          </p:cNvPicPr>
          <p:nvPr/>
        </p:nvPicPr>
        <p:blipFill>
          <a:blip r:embed="rId2"/>
          <a:stretch>
            <a:fillRect/>
          </a:stretch>
        </p:blipFill>
        <p:spPr>
          <a:xfrm>
            <a:off x="3020400" y="5087981"/>
            <a:ext cx="2205378" cy="1711235"/>
          </a:xfrm>
          <a:prstGeom prst="rect">
            <a:avLst/>
          </a:prstGeom>
        </p:spPr>
      </p:pic>
      <p:sp>
        <p:nvSpPr>
          <p:cNvPr id="8" name="TextBox 7">
            <a:extLst>
              <a:ext uri="{FF2B5EF4-FFF2-40B4-BE49-F238E27FC236}">
                <a16:creationId xmlns:a16="http://schemas.microsoft.com/office/drawing/2014/main" id="{87B5763F-C5B6-BF81-A5EB-2E023DB9BCD7}"/>
              </a:ext>
            </a:extLst>
          </p:cNvPr>
          <p:cNvSpPr txBox="1"/>
          <p:nvPr/>
        </p:nvSpPr>
        <p:spPr>
          <a:xfrm>
            <a:off x="381808" y="92660"/>
            <a:ext cx="8054884"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lang="en-US" sz="3600" dirty="0">
                <a:solidFill>
                  <a:srgbClr val="7030A0"/>
                </a:solidFill>
                <a:latin typeface="Times New Roman" panose="02020603050405020304" pitchFamily="18" charset="0"/>
                <a:cs typeface="Times New Roman" panose="02020603050405020304" pitchFamily="18" charset="0"/>
              </a:rPr>
              <a:t>METHODOLGY</a:t>
            </a:r>
            <a:endPar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5710717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089" y="1091381"/>
            <a:ext cx="8270422" cy="5348748"/>
          </a:xfrm>
        </p:spPr>
        <p:txBody>
          <a:bodyPr>
            <a:normAutofit/>
          </a:bodyPr>
          <a:lstStyle/>
          <a:p>
            <a:pPr algn="just"/>
            <a:r>
              <a:rPr lang="en-US" sz="2000" dirty="0">
                <a:latin typeface="Times New Roman" panose="02020603050405020304" pitchFamily="18" charset="0"/>
                <a:cs typeface="Times New Roman" panose="02020603050405020304" pitchFamily="18" charset="0"/>
              </a:rPr>
              <a:t>Finally, the </a:t>
            </a:r>
            <a:r>
              <a:rPr lang="en-US" sz="2000" dirty="0" err="1">
                <a:latin typeface="Times New Roman" panose="02020603050405020304" pitchFamily="18" charset="0"/>
                <a:cs typeface="Times New Roman" panose="02020603050405020304" pitchFamily="18" charset="0"/>
              </a:rPr>
              <a:t>Objectness</a:t>
            </a:r>
            <a:r>
              <a:rPr lang="en-US" sz="2000" dirty="0">
                <a:latin typeface="Times New Roman" panose="02020603050405020304" pitchFamily="18" charset="0"/>
                <a:cs typeface="Times New Roman" panose="02020603050405020304" pitchFamily="18" charset="0"/>
              </a:rPr>
              <a:t> score for the bounding box and the class prediction are combined into one final score that shows probability that this bounding box contains a specific type of object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turns out that most of these boxes will have very low confidence scores, so only keep the boxes whose final score is above some threshold.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Step 5 : </a:t>
            </a:r>
            <a:r>
              <a:rPr lang="en-US" sz="2200" dirty="0">
                <a:latin typeface="Times New Roman" panose="02020603050405020304" pitchFamily="18" charset="0"/>
                <a:cs typeface="Times New Roman" panose="02020603050405020304" pitchFamily="18" charset="0"/>
              </a:rPr>
              <a:t>Non-Maximum Suppression</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Non-maximum Suppression (NMS) intends to cure the problem of multiple detection of the same image.</a:t>
            </a:r>
          </a:p>
        </p:txBody>
      </p:sp>
      <p:pic>
        <p:nvPicPr>
          <p:cNvPr id="4" name="Picture 3"/>
          <p:cNvPicPr>
            <a:picLocks noChangeAspect="1"/>
          </p:cNvPicPr>
          <p:nvPr/>
        </p:nvPicPr>
        <p:blipFill>
          <a:blip r:embed="rId2"/>
          <a:stretch>
            <a:fillRect/>
          </a:stretch>
        </p:blipFill>
        <p:spPr>
          <a:xfrm>
            <a:off x="1266432" y="3243430"/>
            <a:ext cx="2125695" cy="1527220"/>
          </a:xfrm>
          <a:prstGeom prst="rect">
            <a:avLst/>
          </a:prstGeom>
        </p:spPr>
      </p:pic>
      <p:pic>
        <p:nvPicPr>
          <p:cNvPr id="5" name="Picture 4"/>
          <p:cNvPicPr>
            <a:picLocks noChangeAspect="1"/>
          </p:cNvPicPr>
          <p:nvPr/>
        </p:nvPicPr>
        <p:blipFill>
          <a:blip r:embed="rId3"/>
          <a:stretch>
            <a:fillRect/>
          </a:stretch>
        </p:blipFill>
        <p:spPr>
          <a:xfrm>
            <a:off x="4364960" y="3243430"/>
            <a:ext cx="2125694" cy="1511911"/>
          </a:xfrm>
          <a:prstGeom prst="rect">
            <a:avLst/>
          </a:prstGeom>
        </p:spPr>
      </p:pic>
      <p:sp>
        <p:nvSpPr>
          <p:cNvPr id="2" name="TextBox 1">
            <a:extLst>
              <a:ext uri="{FF2B5EF4-FFF2-40B4-BE49-F238E27FC236}">
                <a16:creationId xmlns:a16="http://schemas.microsoft.com/office/drawing/2014/main" id="{811F3FE0-8353-760D-AD88-1A0D0F0F4033}"/>
              </a:ext>
            </a:extLst>
          </p:cNvPr>
          <p:cNvSpPr txBox="1"/>
          <p:nvPr/>
        </p:nvSpPr>
        <p:spPr>
          <a:xfrm>
            <a:off x="491489" y="157316"/>
            <a:ext cx="7423354" cy="1200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a:p>
            <a:pPr marL="0" marR="0" indent="0" algn="ctr" defTabSz="987992" rtl="0" fontAlgn="auto" latinLnBrk="0" hangingPunct="0">
              <a:lnSpc>
                <a:spcPct val="100000"/>
              </a:lnSpc>
              <a:spcBef>
                <a:spcPts val="0"/>
              </a:spcBef>
              <a:spcAft>
                <a:spcPts val="0"/>
              </a:spcAft>
              <a:buClrTx/>
              <a:buSzTx/>
              <a:buFontTx/>
              <a:buNone/>
              <a:tabLst/>
            </a:pPr>
            <a:endPar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0206904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1043396"/>
            <a:ext cx="8641079" cy="521975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                          </a:t>
            </a:r>
            <a:endParaRPr lang="en-US" sz="2000" dirty="0">
              <a:solidFill>
                <a:srgbClr val="7030A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Non-maximum Suppression or NMS uses the very important function called “Intersection over Union” , or </a:t>
            </a:r>
            <a:r>
              <a:rPr lang="en-US" sz="2000" dirty="0" err="1">
                <a:latin typeface="Times New Roman" panose="02020603050405020304" pitchFamily="18" charset="0"/>
                <a:cs typeface="Times New Roman" panose="02020603050405020304" pitchFamily="18" charset="0"/>
              </a:rPr>
              <a:t>IoU</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Intersection                    Union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a:latin typeface="Times New Roman" panose="02020603050405020304" pitchFamily="18" charset="0"/>
                <a:cs typeface="Times New Roman" panose="02020603050405020304" pitchFamily="18" charset="0"/>
                <a:sym typeface="Wingdings" panose="05000000000000000000" pitchFamily="2" charset="2"/>
              </a:rPr>
              <a:t>Find the coordinates(xi1,yi1,xi2,yi2) of the intersection of  two boxes where:</a:t>
            </a:r>
          </a:p>
          <a:p>
            <a:pPr marL="0" indent="0">
              <a:buNone/>
            </a:pP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2000" dirty="0">
                <a:latin typeface="Times New Roman" panose="02020603050405020304" pitchFamily="18" charset="0"/>
                <a:cs typeface="Times New Roman" panose="02020603050405020304" pitchFamily="18" charset="0"/>
                <a:sym typeface="Wingdings" panose="05000000000000000000" pitchFamily="2" charset="2"/>
              </a:rPr>
              <a:t>         xi1=maximum of the x1 coordinates of the two boxes</a:t>
            </a:r>
          </a:p>
          <a:p>
            <a:pPr marL="0" indent="0">
              <a:buNone/>
            </a:pPr>
            <a:r>
              <a:rPr lang="en-US" sz="2000" dirty="0">
                <a:latin typeface="Times New Roman" panose="02020603050405020304" pitchFamily="18" charset="0"/>
                <a:cs typeface="Times New Roman" panose="02020603050405020304" pitchFamily="18" charset="0"/>
                <a:sym typeface="Wingdings" panose="05000000000000000000" pitchFamily="2" charset="2"/>
              </a:rPr>
              <a:t>         yi1=maximum of the y1 coordinates of the two boxes</a:t>
            </a:r>
          </a:p>
          <a:p>
            <a:pPr marL="0" indent="0">
              <a:buNone/>
            </a:pPr>
            <a:r>
              <a:rPr lang="en-US" sz="2000" dirty="0">
                <a:latin typeface="Times New Roman" panose="02020603050405020304" pitchFamily="18" charset="0"/>
                <a:cs typeface="Times New Roman" panose="02020603050405020304" pitchFamily="18" charset="0"/>
                <a:sym typeface="Wingdings" panose="05000000000000000000" pitchFamily="2" charset="2"/>
              </a:rPr>
              <a:t>         xi2=maximum of the x2 coordinates of the two boxes</a:t>
            </a:r>
          </a:p>
          <a:p>
            <a:pPr marL="0" indent="0">
              <a:buNone/>
            </a:pPr>
            <a:r>
              <a:rPr lang="en-US" sz="2000" dirty="0">
                <a:latin typeface="Times New Roman" panose="02020603050405020304" pitchFamily="18" charset="0"/>
                <a:cs typeface="Times New Roman" panose="02020603050405020304" pitchFamily="18" charset="0"/>
                <a:sym typeface="Wingdings" panose="05000000000000000000" pitchFamily="2" charset="2"/>
              </a:rPr>
              <a:t>         yi2=maximum of the y2 coordinates of the two boxes</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24302" y="2497791"/>
            <a:ext cx="1205763" cy="807530"/>
          </a:xfrm>
          <a:prstGeom prst="rect">
            <a:avLst/>
          </a:prstGeom>
        </p:spPr>
      </p:pic>
      <p:pic>
        <p:nvPicPr>
          <p:cNvPr id="6" name="Picture 5"/>
          <p:cNvPicPr>
            <a:picLocks noChangeAspect="1"/>
          </p:cNvPicPr>
          <p:nvPr/>
        </p:nvPicPr>
        <p:blipFill>
          <a:blip r:embed="rId3"/>
          <a:stretch>
            <a:fillRect/>
          </a:stretch>
        </p:blipFill>
        <p:spPr>
          <a:xfrm>
            <a:off x="4282112" y="2498080"/>
            <a:ext cx="1273628" cy="807530"/>
          </a:xfrm>
          <a:prstGeom prst="rect">
            <a:avLst/>
          </a:prstGeom>
        </p:spPr>
      </p:pic>
      <p:pic>
        <p:nvPicPr>
          <p:cNvPr id="2" name="Picture 1"/>
          <p:cNvPicPr>
            <a:picLocks noChangeAspect="1"/>
          </p:cNvPicPr>
          <p:nvPr/>
        </p:nvPicPr>
        <p:blipFill>
          <a:blip r:embed="rId4"/>
          <a:stretch>
            <a:fillRect/>
          </a:stretch>
        </p:blipFill>
        <p:spPr>
          <a:xfrm>
            <a:off x="6420465" y="2155406"/>
            <a:ext cx="2165103" cy="1273594"/>
          </a:xfrm>
          <a:prstGeom prst="rect">
            <a:avLst/>
          </a:prstGeom>
        </p:spPr>
      </p:pic>
      <p:sp>
        <p:nvSpPr>
          <p:cNvPr id="4" name="TextBox 3">
            <a:extLst>
              <a:ext uri="{FF2B5EF4-FFF2-40B4-BE49-F238E27FC236}">
                <a16:creationId xmlns:a16="http://schemas.microsoft.com/office/drawing/2014/main" id="{B59F0D80-B22E-F7EE-7EC2-EF92D07C2D36}"/>
              </a:ext>
            </a:extLst>
          </p:cNvPr>
          <p:cNvSpPr txBox="1"/>
          <p:nvPr/>
        </p:nvSpPr>
        <p:spPr>
          <a:xfrm>
            <a:off x="589935" y="0"/>
            <a:ext cx="7708491" cy="938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endParaRPr kumimoji="0" lang="en-IN" sz="1900" b="0" i="0" u="none" strike="noStrike" cap="none" spc="0" normalizeH="0" baseline="0" dirty="0">
              <a:ln>
                <a:noFill/>
              </a:ln>
              <a:solidFill>
                <a:srgbClr val="7030A0"/>
              </a:solidFill>
              <a:effectLst/>
              <a:uFillTx/>
              <a:latin typeface="+mn-lt"/>
              <a:ea typeface="+mn-ea"/>
              <a:cs typeface="+mn-cs"/>
              <a:sym typeface="Calibri"/>
            </a:endParaRPr>
          </a:p>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spTree>
    <p:extLst>
      <p:ext uri="{BB962C8B-B14F-4D97-AF65-F5344CB8AC3E}">
        <p14:creationId xmlns:p14="http://schemas.microsoft.com/office/powerpoint/2010/main" val="38821178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1043395"/>
            <a:ext cx="8122147" cy="5627791"/>
          </a:xfrm>
        </p:spPr>
        <p:txBody>
          <a:bodyPr>
            <a:noAutofit/>
          </a:bodyPr>
          <a:lstStyle/>
          <a:p>
            <a:pPr algn="just"/>
            <a:r>
              <a:rPr lang="en-US" sz="2000" dirty="0">
                <a:latin typeface="Times New Roman" panose="02020603050405020304" pitchFamily="18" charset="0"/>
                <a:cs typeface="Times New Roman" panose="02020603050405020304" pitchFamily="18" charset="0"/>
              </a:rPr>
              <a:t>The area of intersection by this formula </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area_intersection</a:t>
            </a:r>
            <a:r>
              <a:rPr lang="en-US" sz="2000" dirty="0">
                <a:latin typeface="Times New Roman" panose="02020603050405020304" pitchFamily="18" charset="0"/>
                <a:cs typeface="Times New Roman" panose="02020603050405020304" pitchFamily="18" charset="0"/>
              </a:rPr>
              <a:t>=(xi2 - xi1)*(yi2 - yi1)</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Calculate the area union</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union_area</a:t>
            </a:r>
            <a:r>
              <a:rPr lang="en-US" sz="2000" dirty="0">
                <a:latin typeface="Times New Roman" panose="02020603050405020304" pitchFamily="18" charset="0"/>
                <a:cs typeface="Times New Roman" panose="02020603050405020304" pitchFamily="18" charset="0"/>
              </a:rPr>
              <a:t>=(area of box 1 + area of box 2) - </a:t>
            </a:r>
            <a:r>
              <a:rPr lang="en-US" sz="2000" dirty="0" err="1">
                <a:latin typeface="Times New Roman" panose="02020603050405020304" pitchFamily="18" charset="0"/>
                <a:cs typeface="Times New Roman" panose="02020603050405020304" pitchFamily="18" charset="0"/>
              </a:rPr>
              <a:t>area_intersection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Therefore  </a:t>
            </a:r>
            <a:r>
              <a:rPr lang="en-US" sz="2000" dirty="0" err="1">
                <a:latin typeface="Times New Roman" panose="02020603050405020304" pitchFamily="18" charset="0"/>
                <a:cs typeface="Times New Roman" panose="02020603050405020304" pitchFamily="18" charset="0"/>
              </a:rPr>
              <a:t>IoU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area_intersection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union_area</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Implement non-max suppression , the steps are</a:t>
            </a:r>
          </a:p>
          <a:p>
            <a:pPr marL="761987" lvl="1" indent="-457200" algn="just">
              <a:buFont typeface="+mj-lt"/>
              <a:buAutoNum type="arabicPeriod"/>
            </a:pPr>
            <a:r>
              <a:rPr lang="en-US" sz="2000" dirty="0">
                <a:latin typeface="Times New Roman" panose="02020603050405020304" pitchFamily="18" charset="0"/>
                <a:cs typeface="Times New Roman" panose="02020603050405020304" pitchFamily="18" charset="0"/>
              </a:rPr>
              <a:t>Select the box that has the highest score.</a:t>
            </a:r>
          </a:p>
          <a:p>
            <a:pPr marL="761987" lvl="1" indent="-457200" algn="just">
              <a:buFont typeface="+mj-lt"/>
              <a:buAutoNum type="arabicPeriod"/>
            </a:pPr>
            <a:r>
              <a:rPr lang="en-US" sz="2000" dirty="0">
                <a:latin typeface="Times New Roman" panose="02020603050405020304" pitchFamily="18" charset="0"/>
                <a:cs typeface="Times New Roman" panose="02020603050405020304" pitchFamily="18" charset="0"/>
              </a:rPr>
              <a:t> Compute its overlap with all other boxes , and remove boxes that overlap it more than a certain threshold which we call </a:t>
            </a:r>
            <a:r>
              <a:rPr lang="en-US" sz="2000" dirty="0" err="1">
                <a:latin typeface="Times New Roman" panose="02020603050405020304" pitchFamily="18" charset="0"/>
                <a:cs typeface="Times New Roman" panose="02020603050405020304" pitchFamily="18" charset="0"/>
              </a:rPr>
              <a:t>IoU_threshold</a:t>
            </a:r>
            <a:r>
              <a:rPr lang="en-US" sz="2000" dirty="0">
                <a:latin typeface="Times New Roman" panose="02020603050405020304" pitchFamily="18" charset="0"/>
                <a:cs typeface="Times New Roman" panose="02020603050405020304" pitchFamily="18" charset="0"/>
              </a:rPr>
              <a:t>.</a:t>
            </a:r>
          </a:p>
          <a:p>
            <a:pPr marL="761987" lvl="1" indent="-457200" algn="just">
              <a:buFont typeface="+mj-lt"/>
              <a:buAutoNum type="arabicPeriod"/>
            </a:pPr>
            <a:r>
              <a:rPr lang="en-US" sz="2000" dirty="0">
                <a:latin typeface="Times New Roman" panose="02020603050405020304" pitchFamily="18" charset="0"/>
                <a:cs typeface="Times New Roman" panose="02020603050405020304" pitchFamily="18" charset="0"/>
              </a:rPr>
              <a:t>Go back to above two steps and iterate until there are no more boxes with a lower score than  the currently selected box.</a:t>
            </a:r>
          </a:p>
          <a:p>
            <a:pPr marL="304787" lvl="1"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F98FFA-17E7-9B86-EF96-A468122ABF86}"/>
              </a:ext>
            </a:extLst>
          </p:cNvPr>
          <p:cNvSpPr txBox="1"/>
          <p:nvPr/>
        </p:nvSpPr>
        <p:spPr>
          <a:xfrm>
            <a:off x="216310" y="186813"/>
            <a:ext cx="8534400" cy="1200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a:p>
            <a:pPr marL="0" marR="0" indent="0" algn="ctr" defTabSz="987992" rtl="0" fontAlgn="auto" latinLnBrk="0" hangingPunct="0">
              <a:lnSpc>
                <a:spcPct val="100000"/>
              </a:lnSpc>
              <a:spcBef>
                <a:spcPts val="0"/>
              </a:spcBef>
              <a:spcAft>
                <a:spcPts val="0"/>
              </a:spcAft>
              <a:buClrTx/>
              <a:buSzTx/>
              <a:buFontTx/>
              <a:buNone/>
              <a:tabLst/>
            </a:pPr>
            <a:endPar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9109856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6" y="1043396"/>
            <a:ext cx="9026013" cy="5347572"/>
          </a:xfrm>
        </p:spPr>
        <p:txBody>
          <a:bodyPr>
            <a:normAutofit/>
          </a:bodyPr>
          <a:lstStyle/>
          <a:p>
            <a:pPr lvl="1" algn="just"/>
            <a:r>
              <a:rPr lang="en-US" sz="2200" b="1" dirty="0">
                <a:latin typeface="Times New Roman" panose="02020603050405020304" pitchFamily="18" charset="0"/>
                <a:cs typeface="Times New Roman" panose="02020603050405020304" pitchFamily="18" charset="0"/>
              </a:rPr>
              <a:t>Face </a:t>
            </a:r>
            <a:r>
              <a:rPr lang="en-US" sz="2200" b="1" dirty="0" err="1">
                <a:latin typeface="Times New Roman" panose="02020603050405020304" pitchFamily="18" charset="0"/>
                <a:cs typeface="Times New Roman" panose="02020603050405020304" pitchFamily="18" charset="0"/>
              </a:rPr>
              <a:t>recognization</a:t>
            </a:r>
            <a:r>
              <a:rPr lang="en-US" sz="2200" b="1" dirty="0">
                <a:latin typeface="Times New Roman" panose="02020603050405020304" pitchFamily="18" charset="0"/>
                <a:cs typeface="Times New Roman" panose="02020603050405020304" pitchFamily="18" charset="0"/>
              </a:rPr>
              <a:t> for identity verification : </a:t>
            </a:r>
            <a:r>
              <a:rPr lang="en-US" sz="2200" dirty="0">
                <a:latin typeface="Times New Roman" panose="02020603050405020304" pitchFamily="18" charset="0"/>
                <a:cs typeface="Times New Roman" panose="02020603050405020304" pitchFamily="18" charset="0"/>
              </a:rPr>
              <a:t>(LBPH Algorithm)</a:t>
            </a:r>
          </a:p>
          <a:p>
            <a:pPr lvl="1" algn="just"/>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Local Binary Pattern (LBP) is a simple yet very efficient texture operator which labels the pixels of an image by thresholding the neighborhood of each pixel and considers the result as a binary number.</a:t>
            </a:r>
          </a:p>
          <a:p>
            <a:pPr lvl="1" algn="just"/>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It was first described in 1994 (LBP) and has since been found to be a powerful feature for texture classification.</a:t>
            </a:r>
          </a:p>
          <a:p>
            <a:pPr lvl="1" algn="just"/>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It has further been determined that when LBP is combined with histograms of oriented gradients (HOG) descriptor, it improves the detection performance considerably on some datasets.</a:t>
            </a:r>
          </a:p>
          <a:p>
            <a:pPr lvl="1" algn="just"/>
            <a:endParaRPr lang="en-US" sz="22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Using the LBP combined with histograms we can represent the face images with a simple data vector.</a:t>
            </a:r>
          </a:p>
        </p:txBody>
      </p:sp>
      <p:sp>
        <p:nvSpPr>
          <p:cNvPr id="2" name="TextBox 1">
            <a:extLst>
              <a:ext uri="{FF2B5EF4-FFF2-40B4-BE49-F238E27FC236}">
                <a16:creationId xmlns:a16="http://schemas.microsoft.com/office/drawing/2014/main" id="{52F98FFA-17E7-9B86-EF96-A468122ABF86}"/>
              </a:ext>
            </a:extLst>
          </p:cNvPr>
          <p:cNvSpPr txBox="1"/>
          <p:nvPr/>
        </p:nvSpPr>
        <p:spPr>
          <a:xfrm>
            <a:off x="304800" y="143868"/>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spTree>
    <p:extLst>
      <p:ext uri="{BB962C8B-B14F-4D97-AF65-F5344CB8AC3E}">
        <p14:creationId xmlns:p14="http://schemas.microsoft.com/office/powerpoint/2010/main" val="4022405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6" y="1043396"/>
            <a:ext cx="9026013" cy="5347572"/>
          </a:xfrm>
        </p:spPr>
        <p:txBody>
          <a:bodyPr>
            <a:normAutofit/>
          </a:bodyPr>
          <a:lstStyle/>
          <a:p>
            <a:pPr lvl="1" algn="just"/>
            <a:r>
              <a:rPr lang="en-US" sz="2200" b="1" dirty="0">
                <a:latin typeface="Times New Roman" panose="02020603050405020304" pitchFamily="18" charset="0"/>
                <a:cs typeface="Times New Roman" panose="02020603050405020304" pitchFamily="18" charset="0"/>
              </a:rPr>
              <a:t>Step by Step Process of LBPH Algorithm :</a:t>
            </a:r>
          </a:p>
          <a:p>
            <a:pPr lvl="1" algn="just"/>
            <a:endParaRPr lang="en-US" sz="2200" b="1" dirty="0">
              <a:latin typeface="Times New Roman" panose="02020603050405020304" pitchFamily="18" charset="0"/>
              <a:cs typeface="Times New Roman" panose="02020603050405020304" pitchFamily="18" charset="0"/>
            </a:endParaRPr>
          </a:p>
          <a:p>
            <a:pPr marL="304787" lvl="1" indent="0" algn="just">
              <a:buNone/>
            </a:pPr>
            <a:r>
              <a:rPr lang="en-US" sz="2200" b="1" dirty="0">
                <a:latin typeface="Times New Roman" panose="02020603050405020304" pitchFamily="18" charset="0"/>
                <a:cs typeface="Times New Roman" panose="02020603050405020304" pitchFamily="18" charset="0"/>
              </a:rPr>
              <a:t>Step 1 : </a:t>
            </a:r>
            <a:r>
              <a:rPr lang="en-US" sz="2200" dirty="0">
                <a:latin typeface="Times New Roman" panose="02020603050405020304" pitchFamily="18" charset="0"/>
                <a:cs typeface="Times New Roman" panose="02020603050405020304" pitchFamily="18" charset="0"/>
              </a:rPr>
              <a:t>Image Grayscale Conversion</a:t>
            </a:r>
          </a:p>
          <a:p>
            <a:pPr lvl="1" algn="just"/>
            <a:r>
              <a:rPr lang="en-US" sz="2200" dirty="0">
                <a:latin typeface="Times New Roman" panose="02020603050405020304" pitchFamily="18" charset="0"/>
                <a:cs typeface="Times New Roman" panose="02020603050405020304" pitchFamily="18" charset="0"/>
              </a:rPr>
              <a:t>Convert the input image to grayscale to make processing easy and to reduce the complexity.</a:t>
            </a:r>
          </a:p>
          <a:p>
            <a:pPr marL="304787" lvl="1" indent="0" algn="just">
              <a:buNone/>
            </a:pPr>
            <a:r>
              <a:rPr lang="en-US" sz="2200" b="1" dirty="0">
                <a:latin typeface="Times New Roman" panose="02020603050405020304" pitchFamily="18" charset="0"/>
                <a:cs typeface="Times New Roman" panose="02020603050405020304" pitchFamily="18" charset="0"/>
              </a:rPr>
              <a:t>Step 2 : </a:t>
            </a:r>
            <a:r>
              <a:rPr lang="en-US" sz="2200" dirty="0">
                <a:latin typeface="Times New Roman" panose="02020603050405020304" pitchFamily="18" charset="0"/>
                <a:cs typeface="Times New Roman" panose="02020603050405020304" pitchFamily="18" charset="0"/>
              </a:rPr>
              <a:t>Image Division into Cells</a:t>
            </a:r>
          </a:p>
          <a:p>
            <a:pPr lvl="1" algn="just"/>
            <a:r>
              <a:rPr lang="en-US" sz="2200" dirty="0">
                <a:latin typeface="Times New Roman" panose="02020603050405020304" pitchFamily="18" charset="0"/>
                <a:cs typeface="Times New Roman" panose="02020603050405020304" pitchFamily="18" charset="0"/>
              </a:rPr>
              <a:t>Divide the grayscale image into non-overlapping cells. The size of the cells is a critical parameter and can be adjusted based on the characteristics of the textures you are trying to capture.</a:t>
            </a:r>
          </a:p>
          <a:p>
            <a:pPr marL="304787" lvl="1" indent="0" algn="just">
              <a:buNone/>
            </a:pPr>
            <a:r>
              <a:rPr lang="en-US" sz="2200" b="1" dirty="0">
                <a:latin typeface="Times New Roman" panose="02020603050405020304" pitchFamily="18" charset="0"/>
                <a:cs typeface="Times New Roman" panose="02020603050405020304" pitchFamily="18" charset="0"/>
              </a:rPr>
              <a:t>Step 3 :</a:t>
            </a:r>
            <a:r>
              <a:rPr lang="en-US" sz="2200" dirty="0">
                <a:latin typeface="Times New Roman" panose="02020603050405020304" pitchFamily="18" charset="0"/>
                <a:cs typeface="Times New Roman" panose="02020603050405020304" pitchFamily="18" charset="0"/>
              </a:rPr>
              <a:t>Local Binary Pattern Calculation:</a:t>
            </a:r>
          </a:p>
          <a:p>
            <a:pPr marL="304787" lvl="1" indent="0" algn="just">
              <a:buNone/>
            </a:pPr>
            <a:r>
              <a:rPr lang="en-US" sz="2200" dirty="0">
                <a:latin typeface="Times New Roman" panose="02020603050405020304" pitchFamily="18" charset="0"/>
                <a:cs typeface="Times New Roman" panose="02020603050405020304" pitchFamily="18" charset="0"/>
              </a:rPr>
              <a:t>For each pixel in each cell:</a:t>
            </a:r>
          </a:p>
          <a:p>
            <a:pPr lvl="1" algn="just"/>
            <a:r>
              <a:rPr lang="en-US" sz="2200" dirty="0">
                <a:latin typeface="Times New Roman" panose="02020603050405020304" pitchFamily="18" charset="0"/>
                <a:cs typeface="Times New Roman" panose="02020603050405020304" pitchFamily="18" charset="0"/>
              </a:rPr>
              <a:t>Create a binary pattern by comparing the intensity of the pixel with its neighboring pixels.</a:t>
            </a:r>
          </a:p>
          <a:p>
            <a:pPr lvl="1" algn="just"/>
            <a:r>
              <a:rPr lang="en-US" sz="2200" dirty="0">
                <a:latin typeface="Times New Roman" panose="02020603050405020304" pitchFamily="18" charset="0"/>
                <a:cs typeface="Times New Roman" panose="02020603050405020304" pitchFamily="18" charset="0"/>
              </a:rPr>
              <a:t>A common approach is to use a 3x3 pixel neighborhood. Compare the intensity of the center pixel with its 8 neighbors.</a:t>
            </a:r>
          </a:p>
        </p:txBody>
      </p:sp>
      <p:sp>
        <p:nvSpPr>
          <p:cNvPr id="2" name="TextBox 1">
            <a:extLst>
              <a:ext uri="{FF2B5EF4-FFF2-40B4-BE49-F238E27FC236}">
                <a16:creationId xmlns:a16="http://schemas.microsoft.com/office/drawing/2014/main" id="{52F98FFA-17E7-9B86-EF96-A468122ABF86}"/>
              </a:ext>
            </a:extLst>
          </p:cNvPr>
          <p:cNvSpPr txBox="1"/>
          <p:nvPr/>
        </p:nvSpPr>
        <p:spPr>
          <a:xfrm>
            <a:off x="304800" y="143868"/>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spTree>
    <p:extLst>
      <p:ext uri="{BB962C8B-B14F-4D97-AF65-F5344CB8AC3E}">
        <p14:creationId xmlns:p14="http://schemas.microsoft.com/office/powerpoint/2010/main" val="34168957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33668"/>
            <a:ext cx="9026013" cy="5347572"/>
          </a:xfrm>
        </p:spPr>
        <p:txBody>
          <a:bodyPr>
            <a:normAutofit/>
          </a:bodyPr>
          <a:lstStyle/>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r>
              <a:rPr lang="en-US" sz="2200" dirty="0">
                <a:latin typeface="Times New Roman" panose="02020603050405020304" pitchFamily="18" charset="0"/>
                <a:cs typeface="Times New Roman" panose="02020603050405020304" pitchFamily="18" charset="0"/>
              </a:rPr>
              <a:t>For Example : </a:t>
            </a: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r>
              <a:rPr lang="en-US" sz="2200" dirty="0">
                <a:latin typeface="Times New Roman" panose="02020603050405020304" pitchFamily="18" charset="0"/>
                <a:cs typeface="Times New Roman" panose="02020603050405020304" pitchFamily="18" charset="0"/>
              </a:rPr>
              <a:t>											</a:t>
            </a:r>
          </a:p>
          <a:p>
            <a:pPr marL="304787" lvl="1" indent="0" algn="just">
              <a:buNone/>
            </a:pPr>
            <a:r>
              <a:rPr lang="en-US" sz="2200" dirty="0">
                <a:latin typeface="Times New Roman" panose="02020603050405020304" pitchFamily="18" charset="0"/>
                <a:cs typeface="Times New Roman" panose="02020603050405020304" pitchFamily="18" charset="0"/>
              </a:rPr>
              <a:t>			Binary </a:t>
            </a:r>
          </a:p>
          <a:p>
            <a:pPr marL="304787" lvl="1" indent="0" algn="just">
              <a:buNone/>
            </a:pPr>
            <a:r>
              <a:rPr lang="en-US" sz="2200" dirty="0">
                <a:latin typeface="Times New Roman" panose="02020603050405020304" pitchFamily="18" charset="0"/>
                <a:cs typeface="Times New Roman" panose="02020603050405020304" pitchFamily="18" charset="0"/>
              </a:rPr>
              <a:t>		intensity comparison</a:t>
            </a:r>
          </a:p>
          <a:p>
            <a:pPr marL="304787" lvl="1" indent="0" algn="just">
              <a:buNone/>
            </a:pPr>
            <a:r>
              <a:rPr lang="en-US" sz="22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52F98FFA-17E7-9B86-EF96-A468122ABF86}"/>
              </a:ext>
            </a:extLst>
          </p:cNvPr>
          <p:cNvSpPr txBox="1"/>
          <p:nvPr/>
        </p:nvSpPr>
        <p:spPr>
          <a:xfrm>
            <a:off x="304800" y="0"/>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pic>
        <p:nvPicPr>
          <p:cNvPr id="8" name="Picture 7">
            <a:extLst>
              <a:ext uri="{FF2B5EF4-FFF2-40B4-BE49-F238E27FC236}">
                <a16:creationId xmlns:a16="http://schemas.microsoft.com/office/drawing/2014/main" id="{DD77C87F-3E03-C19F-D679-74BBACB73F12}"/>
              </a:ext>
            </a:extLst>
          </p:cNvPr>
          <p:cNvPicPr>
            <a:picLocks noChangeAspect="1"/>
          </p:cNvPicPr>
          <p:nvPr/>
        </p:nvPicPr>
        <p:blipFill>
          <a:blip r:embed="rId2"/>
          <a:stretch>
            <a:fillRect/>
          </a:stretch>
        </p:blipFill>
        <p:spPr>
          <a:xfrm>
            <a:off x="2800238" y="933668"/>
            <a:ext cx="2568163" cy="2034716"/>
          </a:xfrm>
          <a:prstGeom prst="rect">
            <a:avLst/>
          </a:prstGeom>
        </p:spPr>
      </p:pic>
      <p:pic>
        <p:nvPicPr>
          <p:cNvPr id="11" name="Picture 10">
            <a:extLst>
              <a:ext uri="{FF2B5EF4-FFF2-40B4-BE49-F238E27FC236}">
                <a16:creationId xmlns:a16="http://schemas.microsoft.com/office/drawing/2014/main" id="{5512CE35-F78C-27E7-73F1-0266F4A08E90}"/>
              </a:ext>
            </a:extLst>
          </p:cNvPr>
          <p:cNvPicPr>
            <a:picLocks noChangeAspect="1"/>
          </p:cNvPicPr>
          <p:nvPr/>
        </p:nvPicPr>
        <p:blipFill>
          <a:blip r:embed="rId3"/>
          <a:stretch>
            <a:fillRect/>
          </a:stretch>
        </p:blipFill>
        <p:spPr>
          <a:xfrm>
            <a:off x="2800238" y="3897230"/>
            <a:ext cx="2705334" cy="2103302"/>
          </a:xfrm>
          <a:prstGeom prst="rect">
            <a:avLst/>
          </a:prstGeom>
        </p:spPr>
      </p:pic>
      <p:cxnSp>
        <p:nvCxnSpPr>
          <p:cNvPr id="13" name="Straight Arrow Connector 12">
            <a:extLst>
              <a:ext uri="{FF2B5EF4-FFF2-40B4-BE49-F238E27FC236}">
                <a16:creationId xmlns:a16="http://schemas.microsoft.com/office/drawing/2014/main" id="{4B1DAB31-8160-0FEF-55B0-45E10F746858}"/>
              </a:ext>
            </a:extLst>
          </p:cNvPr>
          <p:cNvCxnSpPr>
            <a:cxnSpLocks/>
          </p:cNvCxnSpPr>
          <p:nvPr/>
        </p:nvCxnSpPr>
        <p:spPr>
          <a:xfrm>
            <a:off x="4128521" y="2767584"/>
            <a:ext cx="0" cy="1292352"/>
          </a:xfrm>
          <a:prstGeom prst="straightConnector1">
            <a:avLst/>
          </a:prstGeom>
          <a:noFill/>
          <a:ln w="25400" cap="flat">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1F5FD35B-ED4C-E6F6-31EB-5A926A189229}"/>
              </a:ext>
            </a:extLst>
          </p:cNvPr>
          <p:cNvSpPr txBox="1"/>
          <p:nvPr/>
        </p:nvSpPr>
        <p:spPr>
          <a:xfrm>
            <a:off x="5598980" y="2342962"/>
            <a:ext cx="3333625" cy="2246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If the intensity of the </a:t>
            </a:r>
            <a:r>
              <a:rPr kumimoji="0" lang="en-US" sz="2000" b="0" i="0" u="none" strike="noStrike" cap="none" spc="0" normalizeH="0" baseline="0" dirty="0" err="1">
                <a:ln>
                  <a:noFill/>
                </a:ln>
                <a:solidFill>
                  <a:srgbClr val="000000"/>
                </a:solidFill>
                <a:effectLst/>
                <a:uFillTx/>
                <a:latin typeface="Times New Roman" panose="02020603050405020304" pitchFamily="18" charset="0"/>
                <a:cs typeface="Times New Roman" panose="02020603050405020304" pitchFamily="18" charset="0"/>
                <a:sym typeface="Calibri"/>
              </a:rPr>
              <a:t>neighbour</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is greater than or equal to the intensity of the center pixel,</a:t>
            </a:r>
          </a:p>
          <a:p>
            <a:pPr marL="0" marR="0" indent="0" algn="l" defTabSz="987992" rtl="0" fontAlgn="auto" latinLnBrk="0" hangingPunct="0">
              <a:lnSpc>
                <a:spcPct val="100000"/>
              </a:lnSpc>
              <a:spcBef>
                <a:spcPts val="0"/>
              </a:spcBef>
              <a:spcAft>
                <a:spcPts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L="0" marR="0" indent="0" algn="l" defTabSz="987992"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assign a value of 1; </a:t>
            </a:r>
          </a:p>
          <a:p>
            <a:pPr marL="0" marR="0" indent="0" algn="l" defTabSz="987992"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l" defTabSz="987992"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otherwise, assign 0.</a:t>
            </a:r>
            <a:endParaRPr kumimoji="0" lang="en-IN"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49262762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6" y="1043396"/>
            <a:ext cx="9026013" cy="5347572"/>
          </a:xfrm>
        </p:spPr>
        <p:txBody>
          <a:bodyPr>
            <a:normAutofit/>
          </a:bodyPr>
          <a:lstStyle/>
          <a:p>
            <a:pPr lvl="1" algn="just"/>
            <a:r>
              <a:rPr lang="en-US" sz="2200" dirty="0">
                <a:latin typeface="Times New Roman" panose="02020603050405020304" pitchFamily="18" charset="0"/>
                <a:cs typeface="Times New Roman" panose="02020603050405020304" pitchFamily="18" charset="0"/>
              </a:rPr>
              <a:t>The Other formula for the local binary pattern Calculation:</a:t>
            </a:r>
          </a:p>
          <a:p>
            <a:pPr lvl="1" algn="just"/>
            <a:endParaRPr lang="en-US" sz="2200" dirty="0">
              <a:latin typeface="Times New Roman" panose="02020603050405020304" pitchFamily="18" charset="0"/>
              <a:cs typeface="Times New Roman" panose="02020603050405020304" pitchFamily="18" charset="0"/>
            </a:endParaRPr>
          </a:p>
          <a:p>
            <a:pPr lvl="1" algn="just"/>
            <a:endParaRPr lang="en-US" sz="2200" dirty="0">
              <a:latin typeface="Times New Roman" panose="02020603050405020304" pitchFamily="18" charset="0"/>
              <a:cs typeface="Times New Roman" panose="02020603050405020304" pitchFamily="18" charset="0"/>
            </a:endParaRPr>
          </a:p>
          <a:p>
            <a:pPr lvl="1" algn="just"/>
            <a:endParaRPr lang="en-US" sz="2200" dirty="0">
              <a:latin typeface="Times New Roman" panose="02020603050405020304" pitchFamily="18" charset="0"/>
              <a:cs typeface="Times New Roman" panose="02020603050405020304" pitchFamily="18" charset="0"/>
            </a:endParaRPr>
          </a:p>
          <a:p>
            <a:pPr lvl="1" algn="just"/>
            <a:endParaRPr lang="en-US" sz="2200" dirty="0">
              <a:latin typeface="Times New Roman" panose="02020603050405020304" pitchFamily="18" charset="0"/>
              <a:cs typeface="Times New Roman" panose="02020603050405020304" pitchFamily="18" charset="0"/>
            </a:endParaRPr>
          </a:p>
          <a:p>
            <a:pPr lvl="1" algn="just"/>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Where </a:t>
            </a:r>
            <a:r>
              <a:rPr lang="en-US" sz="2200" dirty="0" err="1">
                <a:latin typeface="Times New Roman" panose="02020603050405020304" pitchFamily="18" charset="0"/>
                <a:cs typeface="Times New Roman" panose="02020603050405020304" pitchFamily="18" charset="0"/>
              </a:rPr>
              <a:t>ic</a:t>
            </a:r>
            <a:r>
              <a:rPr lang="en-US" sz="2200" dirty="0">
                <a:latin typeface="Times New Roman" panose="02020603050405020304" pitchFamily="18" charset="0"/>
                <a:cs typeface="Times New Roman" panose="02020603050405020304" pitchFamily="18" charset="0"/>
              </a:rPr>
              <a:t> corresponds to the value of the center pixel (</a:t>
            </a:r>
            <a:r>
              <a:rPr lang="en-US" sz="2200" dirty="0" err="1">
                <a:latin typeface="Times New Roman" panose="02020603050405020304" pitchFamily="18" charset="0"/>
                <a:cs typeface="Times New Roman" panose="02020603050405020304" pitchFamily="18" charset="0"/>
              </a:rPr>
              <a:t>xc,yc</a:t>
            </a:r>
            <a:r>
              <a:rPr lang="en-US" sz="2200" dirty="0">
                <a:latin typeface="Times New Roman" panose="02020603050405020304" pitchFamily="18" charset="0"/>
                <a:cs typeface="Times New Roman" panose="02020603050405020304" pitchFamily="18" charset="0"/>
              </a:rPr>
              <a:t>)</a:t>
            </a:r>
          </a:p>
          <a:p>
            <a:pPr lvl="1" algn="just"/>
            <a:r>
              <a:rPr lang="en-US" sz="2200" dirty="0">
                <a:latin typeface="Times New Roman" panose="02020603050405020304" pitchFamily="18" charset="0"/>
                <a:cs typeface="Times New Roman" panose="02020603050405020304" pitchFamily="18" charset="0"/>
              </a:rPr>
              <a:t>Where in is the value of the eight surround pixels </a:t>
            </a:r>
          </a:p>
          <a:p>
            <a:pPr lvl="1" algn="just"/>
            <a:r>
              <a:rPr lang="en-US" sz="2200" dirty="0">
                <a:latin typeface="Times New Roman" panose="02020603050405020304" pitchFamily="18" charset="0"/>
                <a:cs typeface="Times New Roman" panose="02020603050405020304" pitchFamily="18" charset="0"/>
              </a:rPr>
              <a:t>Function s(x) is defined as :</a:t>
            </a:r>
          </a:p>
          <a:p>
            <a:pPr lvl="1" algn="just"/>
            <a:endParaRPr lang="en-US" sz="2200" dirty="0">
              <a:latin typeface="Times New Roman" panose="02020603050405020304" pitchFamily="18" charset="0"/>
              <a:cs typeface="Times New Roman" panose="02020603050405020304" pitchFamily="18" charset="0"/>
            </a:endParaRPr>
          </a:p>
          <a:p>
            <a:pPr marL="304787" lvl="1" indent="0" algn="just">
              <a:buNone/>
            </a:pPr>
            <a:r>
              <a:rPr lang="en-US" sz="2200" dirty="0">
                <a:latin typeface="Times New Roman" panose="02020603050405020304" pitchFamily="18" charset="0"/>
                <a:cs typeface="Times New Roman" panose="02020603050405020304" pitchFamily="18" charset="0"/>
              </a:rPr>
              <a:t> </a:t>
            </a:r>
          </a:p>
          <a:p>
            <a:pPr lvl="1" algn="just"/>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F98FFA-17E7-9B86-EF96-A468122ABF86}"/>
              </a:ext>
            </a:extLst>
          </p:cNvPr>
          <p:cNvSpPr txBox="1"/>
          <p:nvPr/>
        </p:nvSpPr>
        <p:spPr>
          <a:xfrm>
            <a:off x="304800" y="0"/>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pic>
        <p:nvPicPr>
          <p:cNvPr id="7" name="Picture 6">
            <a:extLst>
              <a:ext uri="{FF2B5EF4-FFF2-40B4-BE49-F238E27FC236}">
                <a16:creationId xmlns:a16="http://schemas.microsoft.com/office/drawing/2014/main" id="{FF0E3443-1CF3-3294-8B37-86F990BF4C7A}"/>
              </a:ext>
            </a:extLst>
          </p:cNvPr>
          <p:cNvPicPr>
            <a:picLocks noChangeAspect="1"/>
          </p:cNvPicPr>
          <p:nvPr/>
        </p:nvPicPr>
        <p:blipFill>
          <a:blip r:embed="rId2"/>
          <a:stretch>
            <a:fillRect/>
          </a:stretch>
        </p:blipFill>
        <p:spPr>
          <a:xfrm>
            <a:off x="1983772" y="1786614"/>
            <a:ext cx="4171222" cy="1084405"/>
          </a:xfrm>
          <a:prstGeom prst="rect">
            <a:avLst/>
          </a:prstGeom>
        </p:spPr>
      </p:pic>
      <p:pic>
        <p:nvPicPr>
          <p:cNvPr id="9" name="Picture 8">
            <a:extLst>
              <a:ext uri="{FF2B5EF4-FFF2-40B4-BE49-F238E27FC236}">
                <a16:creationId xmlns:a16="http://schemas.microsoft.com/office/drawing/2014/main" id="{268EB703-DCE4-03E6-EBA1-241157F256E6}"/>
              </a:ext>
            </a:extLst>
          </p:cNvPr>
          <p:cNvPicPr>
            <a:picLocks noChangeAspect="1"/>
          </p:cNvPicPr>
          <p:nvPr/>
        </p:nvPicPr>
        <p:blipFill>
          <a:blip r:embed="rId3"/>
          <a:stretch>
            <a:fillRect/>
          </a:stretch>
        </p:blipFill>
        <p:spPr>
          <a:xfrm>
            <a:off x="2999008" y="4815006"/>
            <a:ext cx="3155986" cy="1162089"/>
          </a:xfrm>
          <a:prstGeom prst="rect">
            <a:avLst/>
          </a:prstGeom>
        </p:spPr>
      </p:pic>
    </p:spTree>
    <p:extLst>
      <p:ext uri="{BB962C8B-B14F-4D97-AF65-F5344CB8AC3E}">
        <p14:creationId xmlns:p14="http://schemas.microsoft.com/office/powerpoint/2010/main" val="380867528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title"/>
          </p:nvPr>
        </p:nvSpPr>
        <p:spPr>
          <a:xfrm>
            <a:off x="192002" y="317961"/>
            <a:ext cx="7009853" cy="826851"/>
          </a:xfrm>
          <a:prstGeom prst="rect">
            <a:avLst/>
          </a:prstGeom>
        </p:spPr>
        <p:txBody>
          <a:bodyPr>
            <a:normAutofit fontScale="90000"/>
          </a:bodyPr>
          <a:lstStyle/>
          <a:p>
            <a:pPr algn="ctr" defTabSz="585190">
              <a:defRPr sz="2400">
                <a:solidFill>
                  <a:srgbClr val="7030A0"/>
                </a:solidFill>
                <a:latin typeface="Times New Roman"/>
                <a:ea typeface="Times New Roman"/>
                <a:cs typeface="Times New Roman"/>
                <a:sym typeface="Times New Roman"/>
              </a:defRPr>
            </a:pPr>
            <a:r>
              <a:rPr dirty="0"/>
              <a:t>                        </a:t>
            </a:r>
            <a:r>
              <a:rPr sz="3600" dirty="0"/>
              <a:t>OUTLINE</a:t>
            </a:r>
            <a:br>
              <a:rPr dirty="0"/>
            </a:br>
            <a:endParaRPr dirty="0"/>
          </a:p>
        </p:txBody>
      </p:sp>
      <p:sp>
        <p:nvSpPr>
          <p:cNvPr id="99" name="Content Placeholder 2"/>
          <p:cNvSpPr txBox="1">
            <a:spLocks noGrp="1"/>
          </p:cNvSpPr>
          <p:nvPr>
            <p:ph type="body" idx="1"/>
          </p:nvPr>
        </p:nvSpPr>
        <p:spPr>
          <a:xfrm>
            <a:off x="683616" y="1621677"/>
            <a:ext cx="7009853" cy="5236323"/>
          </a:xfrm>
          <a:prstGeom prst="rect">
            <a:avLst/>
          </a:prstGeom>
        </p:spPr>
        <p:txBody>
          <a:bodyPr>
            <a:normAutofit/>
          </a:bodyPr>
          <a:lstStyle/>
          <a:p>
            <a:pPr marL="457200" indent="-457200" algn="just">
              <a:lnSpc>
                <a:spcPct val="135000"/>
              </a:lnSpc>
              <a:buFontTx/>
              <a:buAutoNum type="arabicPeriod"/>
              <a:defRPr sz="2000">
                <a:latin typeface="Times New Roman"/>
                <a:ea typeface="Times New Roman"/>
                <a:cs typeface="Times New Roman"/>
                <a:sym typeface="Times New Roman"/>
              </a:defRPr>
            </a:pPr>
            <a:r>
              <a:rPr dirty="0"/>
              <a:t>Abstract</a:t>
            </a:r>
          </a:p>
          <a:p>
            <a:pPr marL="457200" indent="-457200" algn="just">
              <a:lnSpc>
                <a:spcPct val="135000"/>
              </a:lnSpc>
              <a:buFontTx/>
              <a:buAutoNum type="arabicPeriod"/>
              <a:defRPr sz="2000">
                <a:latin typeface="Times New Roman"/>
                <a:ea typeface="Times New Roman"/>
                <a:cs typeface="Times New Roman"/>
                <a:sym typeface="Times New Roman"/>
              </a:defRPr>
            </a:pPr>
            <a:r>
              <a:rPr dirty="0"/>
              <a:t>Objectives</a:t>
            </a:r>
            <a:endParaRPr lang="en-US" dirty="0"/>
          </a:p>
          <a:p>
            <a:pPr marL="457200" indent="-457200" algn="just">
              <a:lnSpc>
                <a:spcPct val="135000"/>
              </a:lnSpc>
              <a:buFontTx/>
              <a:buAutoNum type="arabicPeriod"/>
              <a:defRPr sz="2000">
                <a:latin typeface="Times New Roman"/>
                <a:ea typeface="Times New Roman"/>
                <a:cs typeface="Times New Roman"/>
                <a:sym typeface="Times New Roman"/>
              </a:defRPr>
            </a:pPr>
            <a:r>
              <a:rPr lang="en-IN" dirty="0"/>
              <a:t>Existing System</a:t>
            </a:r>
            <a:endParaRPr lang="en-US" dirty="0"/>
          </a:p>
          <a:p>
            <a:pPr marL="457200" indent="-457200" algn="just">
              <a:lnSpc>
                <a:spcPct val="135000"/>
              </a:lnSpc>
              <a:buFontTx/>
              <a:buAutoNum type="arabicPeriod"/>
              <a:defRPr sz="2000">
                <a:latin typeface="Times New Roman"/>
                <a:ea typeface="Times New Roman"/>
                <a:cs typeface="Times New Roman"/>
                <a:sym typeface="Times New Roman"/>
              </a:defRPr>
            </a:pPr>
            <a:r>
              <a:rPr lang="en-IN" dirty="0"/>
              <a:t>Literature Survey</a:t>
            </a:r>
          </a:p>
          <a:p>
            <a:pPr marL="457200" indent="-457200" algn="just">
              <a:lnSpc>
                <a:spcPct val="135000"/>
              </a:lnSpc>
              <a:buFontTx/>
              <a:buAutoNum type="arabicPeriod"/>
              <a:defRPr sz="2000">
                <a:latin typeface="Times New Roman"/>
                <a:ea typeface="Times New Roman"/>
                <a:cs typeface="Times New Roman"/>
                <a:sym typeface="Times New Roman"/>
              </a:defRPr>
            </a:pPr>
            <a:r>
              <a:rPr lang="en-IN" dirty="0"/>
              <a:t>Software and Hardware Requirements</a:t>
            </a:r>
          </a:p>
          <a:p>
            <a:pPr marL="457200" indent="-457200" algn="just">
              <a:lnSpc>
                <a:spcPct val="135000"/>
              </a:lnSpc>
              <a:buFontTx/>
              <a:buAutoNum type="arabicPeriod"/>
              <a:defRPr sz="2000">
                <a:latin typeface="Times New Roman"/>
                <a:ea typeface="Times New Roman"/>
                <a:cs typeface="Times New Roman"/>
                <a:sym typeface="Times New Roman"/>
              </a:defRPr>
            </a:pPr>
            <a:r>
              <a:rPr lang="en-IN" dirty="0" err="1"/>
              <a:t>Methodolgy</a:t>
            </a:r>
            <a:endParaRPr lang="en-IN" dirty="0"/>
          </a:p>
          <a:p>
            <a:pPr marL="457200" indent="-457200" algn="just">
              <a:lnSpc>
                <a:spcPct val="135000"/>
              </a:lnSpc>
              <a:buFontTx/>
              <a:buAutoNum type="arabicPeriod"/>
              <a:defRPr sz="2000">
                <a:latin typeface="Times New Roman"/>
                <a:ea typeface="Times New Roman"/>
                <a:cs typeface="Times New Roman"/>
                <a:sym typeface="Times New Roman"/>
              </a:defRPr>
            </a:pPr>
            <a:r>
              <a:rPr lang="en-IN" dirty="0"/>
              <a:t>System Design</a:t>
            </a:r>
          </a:p>
          <a:p>
            <a:pPr marL="457200" indent="-457200" algn="just">
              <a:lnSpc>
                <a:spcPct val="135000"/>
              </a:lnSpc>
              <a:buFontTx/>
              <a:buAutoNum type="arabicPeriod"/>
              <a:defRPr sz="2000">
                <a:latin typeface="Times New Roman"/>
                <a:ea typeface="Times New Roman"/>
                <a:cs typeface="Times New Roman"/>
                <a:sym typeface="Times New Roman"/>
              </a:defRPr>
            </a:pPr>
            <a:r>
              <a:rPr lang="en-IN" dirty="0"/>
              <a:t>Results</a:t>
            </a:r>
          </a:p>
          <a:p>
            <a:pPr marL="457200" indent="-457200" algn="just">
              <a:lnSpc>
                <a:spcPct val="135000"/>
              </a:lnSpc>
              <a:buFontTx/>
              <a:buAutoNum type="arabicPeriod"/>
              <a:defRPr sz="2000">
                <a:latin typeface="Times New Roman"/>
                <a:ea typeface="Times New Roman"/>
                <a:cs typeface="Times New Roman"/>
                <a:sym typeface="Times New Roman"/>
              </a:defRPr>
            </a:pPr>
            <a:r>
              <a:rPr lang="en-IN" dirty="0"/>
              <a:t>References</a:t>
            </a: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6" y="1043395"/>
            <a:ext cx="9026013" cy="5711365"/>
          </a:xfrm>
        </p:spPr>
        <p:txBody>
          <a:bodyPr>
            <a:normAutofit lnSpcReduction="10000"/>
          </a:bodyPr>
          <a:lstStyle/>
          <a:p>
            <a:pPr marL="304787" lvl="1" indent="0" algn="just">
              <a:buNone/>
            </a:pPr>
            <a:r>
              <a:rPr lang="en-US" sz="2200" b="1" dirty="0">
                <a:latin typeface="Times New Roman" panose="02020603050405020304" pitchFamily="18" charset="0"/>
                <a:cs typeface="Times New Roman" panose="02020603050405020304" pitchFamily="18" charset="0"/>
              </a:rPr>
              <a:t>Step 4 : </a:t>
            </a:r>
            <a:r>
              <a:rPr lang="en-US" sz="2200" dirty="0">
                <a:latin typeface="Times New Roman" panose="02020603050405020304" pitchFamily="18" charset="0"/>
                <a:cs typeface="Times New Roman" panose="02020603050405020304" pitchFamily="18" charset="0"/>
              </a:rPr>
              <a:t>Decimal Conversion</a:t>
            </a:r>
          </a:p>
          <a:p>
            <a:pPr lvl="1" algn="just"/>
            <a:r>
              <a:rPr lang="en-US" sz="2200" dirty="0">
                <a:latin typeface="Times New Roman" panose="02020603050405020304" pitchFamily="18" charset="0"/>
                <a:cs typeface="Times New Roman" panose="02020603050405020304" pitchFamily="18" charset="0"/>
              </a:rPr>
              <a:t>Convert the binary pattern obtained for each pixel in the cell to a decimal value. This results in a sequence of decimal values for each cell.</a:t>
            </a:r>
          </a:p>
          <a:p>
            <a:pPr lvl="1" algn="just"/>
            <a:endParaRPr lang="en-US" sz="2200" dirty="0">
              <a:latin typeface="Times New Roman" panose="02020603050405020304" pitchFamily="18" charset="0"/>
              <a:cs typeface="Times New Roman" panose="02020603050405020304" pitchFamily="18" charset="0"/>
            </a:endParaRPr>
          </a:p>
          <a:p>
            <a:pPr lvl="1" algn="just"/>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lvl="1" algn="just"/>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r>
              <a:rPr lang="en-US" sz="2200" b="1" dirty="0">
                <a:latin typeface="Times New Roman" panose="02020603050405020304" pitchFamily="18" charset="0"/>
                <a:cs typeface="Times New Roman" panose="02020603050405020304" pitchFamily="18" charset="0"/>
              </a:rPr>
              <a:t>Step 5 : </a:t>
            </a:r>
            <a:r>
              <a:rPr lang="en-US" sz="2200" dirty="0">
                <a:latin typeface="Times New Roman" panose="02020603050405020304" pitchFamily="18" charset="0"/>
                <a:cs typeface="Times New Roman" panose="02020603050405020304" pitchFamily="18" charset="0"/>
              </a:rPr>
              <a:t>Calculation and concatenation of histograms</a:t>
            </a:r>
          </a:p>
          <a:p>
            <a:pPr lvl="1" algn="just"/>
            <a:r>
              <a:rPr lang="en-US" sz="2200" dirty="0">
                <a:latin typeface="Times New Roman" panose="02020603050405020304" pitchFamily="18" charset="0"/>
                <a:cs typeface="Times New Roman" panose="02020603050405020304" pitchFamily="18" charset="0"/>
              </a:rPr>
              <a:t>Create a histogram for each cell by counting the occurrences of each decimal value in the cell.</a:t>
            </a:r>
          </a:p>
          <a:p>
            <a:pPr lvl="1" algn="just"/>
            <a:r>
              <a:rPr lang="en-US" sz="2200" dirty="0">
                <a:latin typeface="Times New Roman" panose="02020603050405020304" pitchFamily="18" charset="0"/>
                <a:cs typeface="Times New Roman" panose="02020603050405020304" pitchFamily="18" charset="0"/>
              </a:rPr>
              <a:t>Concatenate the histograms of all cells to form a feature vector for the entire image.</a:t>
            </a:r>
          </a:p>
          <a:p>
            <a:pPr lvl="1" algn="just"/>
            <a:r>
              <a:rPr lang="en-US" sz="2200" dirty="0">
                <a:latin typeface="Times New Roman" panose="02020603050405020304" pitchFamily="18" charset="0"/>
                <a:cs typeface="Times New Roman" panose="02020603050405020304" pitchFamily="18" charset="0"/>
              </a:rPr>
              <a:t>The length of this feature vector is determined by the number of bins in the histograms </a:t>
            </a:r>
          </a:p>
          <a:p>
            <a:pPr marL="304787" lvl="1" indent="0" algn="just">
              <a:buNone/>
            </a:pPr>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F98FFA-17E7-9B86-EF96-A468122ABF86}"/>
              </a:ext>
            </a:extLst>
          </p:cNvPr>
          <p:cNvSpPr txBox="1"/>
          <p:nvPr/>
        </p:nvSpPr>
        <p:spPr>
          <a:xfrm>
            <a:off x="304800" y="0"/>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pic>
        <p:nvPicPr>
          <p:cNvPr id="5" name="Picture 4">
            <a:extLst>
              <a:ext uri="{FF2B5EF4-FFF2-40B4-BE49-F238E27FC236}">
                <a16:creationId xmlns:a16="http://schemas.microsoft.com/office/drawing/2014/main" id="{8B3306F3-4B6B-DF79-F579-810C614AAE44}"/>
              </a:ext>
            </a:extLst>
          </p:cNvPr>
          <p:cNvPicPr>
            <a:picLocks noChangeAspect="1"/>
          </p:cNvPicPr>
          <p:nvPr/>
        </p:nvPicPr>
        <p:blipFill>
          <a:blip r:embed="rId2"/>
          <a:stretch>
            <a:fillRect/>
          </a:stretch>
        </p:blipFill>
        <p:spPr>
          <a:xfrm>
            <a:off x="2674375" y="2290916"/>
            <a:ext cx="3303638" cy="1705583"/>
          </a:xfrm>
          <a:prstGeom prst="rect">
            <a:avLst/>
          </a:prstGeom>
        </p:spPr>
      </p:pic>
    </p:spTree>
    <p:extLst>
      <p:ext uri="{BB962C8B-B14F-4D97-AF65-F5344CB8AC3E}">
        <p14:creationId xmlns:p14="http://schemas.microsoft.com/office/powerpoint/2010/main" val="164412950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6" y="1043395"/>
            <a:ext cx="8849033" cy="5711365"/>
          </a:xfrm>
        </p:spPr>
        <p:txBody>
          <a:bodyPr>
            <a:normAutofit/>
          </a:bodyPr>
          <a:lstStyle/>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r>
              <a:rPr lang="en-US" sz="2200" b="1" dirty="0">
                <a:latin typeface="Times New Roman" panose="02020603050405020304" pitchFamily="18" charset="0"/>
                <a:cs typeface="Times New Roman" panose="02020603050405020304" pitchFamily="18" charset="0"/>
              </a:rPr>
              <a:t>Step 6 : </a:t>
            </a:r>
            <a:r>
              <a:rPr lang="en-US" sz="2200" dirty="0">
                <a:latin typeface="Times New Roman" panose="02020603050405020304" pitchFamily="18" charset="0"/>
                <a:cs typeface="Times New Roman" panose="02020603050405020304" pitchFamily="18" charset="0"/>
              </a:rPr>
              <a:t>Image Classification</a:t>
            </a:r>
          </a:p>
          <a:p>
            <a:pPr marL="304787" lvl="1" indent="0" algn="just">
              <a:buNone/>
            </a:pP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Here we  use </a:t>
            </a:r>
            <a:r>
              <a:rPr lang="en-US" sz="2200" dirty="0" err="1">
                <a:latin typeface="Times New Roman" panose="02020603050405020304" pitchFamily="18" charset="0"/>
                <a:cs typeface="Times New Roman" panose="02020603050405020304" pitchFamily="18" charset="0"/>
              </a:rPr>
              <a:t>svm,knn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for texture classification to predict the class of the image</a:t>
            </a:r>
          </a:p>
        </p:txBody>
      </p:sp>
      <p:sp>
        <p:nvSpPr>
          <p:cNvPr id="2" name="TextBox 1">
            <a:extLst>
              <a:ext uri="{FF2B5EF4-FFF2-40B4-BE49-F238E27FC236}">
                <a16:creationId xmlns:a16="http://schemas.microsoft.com/office/drawing/2014/main" id="{52F98FFA-17E7-9B86-EF96-A468122ABF86}"/>
              </a:ext>
            </a:extLst>
          </p:cNvPr>
          <p:cNvSpPr txBox="1"/>
          <p:nvPr/>
        </p:nvSpPr>
        <p:spPr>
          <a:xfrm>
            <a:off x="304800" y="0"/>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pic>
        <p:nvPicPr>
          <p:cNvPr id="8" name="Picture 7">
            <a:extLst>
              <a:ext uri="{FF2B5EF4-FFF2-40B4-BE49-F238E27FC236}">
                <a16:creationId xmlns:a16="http://schemas.microsoft.com/office/drawing/2014/main" id="{45DB54DD-3116-F97C-7C82-4717C75B72BD}"/>
              </a:ext>
            </a:extLst>
          </p:cNvPr>
          <p:cNvPicPr>
            <a:picLocks noChangeAspect="1"/>
          </p:cNvPicPr>
          <p:nvPr/>
        </p:nvPicPr>
        <p:blipFill>
          <a:blip r:embed="rId2"/>
          <a:stretch>
            <a:fillRect/>
          </a:stretch>
        </p:blipFill>
        <p:spPr>
          <a:xfrm>
            <a:off x="1257012" y="866379"/>
            <a:ext cx="6629975" cy="2057578"/>
          </a:xfrm>
          <a:prstGeom prst="rect">
            <a:avLst/>
          </a:prstGeom>
        </p:spPr>
      </p:pic>
    </p:spTree>
    <p:extLst>
      <p:ext uri="{BB962C8B-B14F-4D97-AF65-F5344CB8AC3E}">
        <p14:creationId xmlns:p14="http://schemas.microsoft.com/office/powerpoint/2010/main" val="22757815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45221"/>
            <a:ext cx="9026013" cy="5711365"/>
          </a:xfrm>
        </p:spPr>
        <p:txBody>
          <a:bodyPr>
            <a:normAutofit/>
          </a:bodyPr>
          <a:lstStyle/>
          <a:p>
            <a:pPr marL="304787" lvl="1" indent="0" algn="just">
              <a:buNone/>
            </a:pPr>
            <a:r>
              <a:rPr lang="en-US" sz="2200" b="1" dirty="0">
                <a:latin typeface="Times New Roman" panose="02020603050405020304" pitchFamily="18" charset="0"/>
                <a:cs typeface="Times New Roman" panose="02020603050405020304" pitchFamily="18" charset="0"/>
              </a:rPr>
              <a:t>Flow chart for LBPH Algorithm : </a:t>
            </a:r>
          </a:p>
          <a:p>
            <a:pPr marL="304787" lvl="1" indent="0" algn="just">
              <a:buNone/>
            </a:pPr>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F98FFA-17E7-9B86-EF96-A468122ABF86}"/>
              </a:ext>
            </a:extLst>
          </p:cNvPr>
          <p:cNvSpPr txBox="1"/>
          <p:nvPr/>
        </p:nvSpPr>
        <p:spPr>
          <a:xfrm>
            <a:off x="304800" y="0"/>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METHODOLGY</a:t>
            </a:r>
          </a:p>
        </p:txBody>
      </p:sp>
      <p:grpSp>
        <p:nvGrpSpPr>
          <p:cNvPr id="20" name="Group 19">
            <a:extLst>
              <a:ext uri="{FF2B5EF4-FFF2-40B4-BE49-F238E27FC236}">
                <a16:creationId xmlns:a16="http://schemas.microsoft.com/office/drawing/2014/main" id="{FECFF076-3CCD-0F84-6383-CE788BA04A16}"/>
              </a:ext>
            </a:extLst>
          </p:cNvPr>
          <p:cNvGrpSpPr/>
          <p:nvPr/>
        </p:nvGrpSpPr>
        <p:grpSpPr>
          <a:xfrm>
            <a:off x="1254564" y="1351721"/>
            <a:ext cx="6829262" cy="5293708"/>
            <a:chOff x="2125895" y="404391"/>
            <a:chExt cx="7940209" cy="6049217"/>
          </a:xfrm>
        </p:grpSpPr>
        <p:grpSp>
          <p:nvGrpSpPr>
            <p:cNvPr id="21" name="Group 20">
              <a:extLst>
                <a:ext uri="{FF2B5EF4-FFF2-40B4-BE49-F238E27FC236}">
                  <a16:creationId xmlns:a16="http://schemas.microsoft.com/office/drawing/2014/main" id="{26FEC425-AB5D-4A13-D1D8-F95DA070673C}"/>
                </a:ext>
              </a:extLst>
            </p:cNvPr>
            <p:cNvGrpSpPr/>
            <p:nvPr/>
          </p:nvGrpSpPr>
          <p:grpSpPr>
            <a:xfrm>
              <a:off x="2125895" y="404391"/>
              <a:ext cx="7940206" cy="5247359"/>
              <a:chOff x="2125895" y="404391"/>
              <a:chExt cx="7940206" cy="5247359"/>
            </a:xfrm>
          </p:grpSpPr>
          <p:sp>
            <p:nvSpPr>
              <p:cNvPr id="23" name="Oval 22">
                <a:extLst>
                  <a:ext uri="{FF2B5EF4-FFF2-40B4-BE49-F238E27FC236}">
                    <a16:creationId xmlns:a16="http://schemas.microsoft.com/office/drawing/2014/main" id="{B7E285CE-670B-FDCC-A2CB-82D6150270C6}"/>
                  </a:ext>
                </a:extLst>
              </p:cNvPr>
              <p:cNvSpPr/>
              <p:nvPr/>
            </p:nvSpPr>
            <p:spPr>
              <a:xfrm>
                <a:off x="2238436" y="404391"/>
                <a:ext cx="2073979" cy="6567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p>
            </p:txBody>
          </p:sp>
          <p:sp>
            <p:nvSpPr>
              <p:cNvPr id="24" name="Rectangle 23">
                <a:extLst>
                  <a:ext uri="{FF2B5EF4-FFF2-40B4-BE49-F238E27FC236}">
                    <a16:creationId xmlns:a16="http://schemas.microsoft.com/office/drawing/2014/main" id="{09C1636C-0E09-7F37-344F-94BCF3DCED78}"/>
                  </a:ext>
                </a:extLst>
              </p:cNvPr>
              <p:cNvSpPr/>
              <p:nvPr/>
            </p:nvSpPr>
            <p:spPr>
              <a:xfrm>
                <a:off x="2125895" y="1430885"/>
                <a:ext cx="2299061" cy="4468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338A37E7-C4B3-768E-E742-60A1B03547B9}"/>
                  </a:ext>
                </a:extLst>
              </p:cNvPr>
              <p:cNvCxnSpPr>
                <a:stCxn id="23" idx="4"/>
              </p:cNvCxnSpPr>
              <p:nvPr/>
            </p:nvCxnSpPr>
            <p:spPr>
              <a:xfrm flipH="1">
                <a:off x="3265380" y="1061105"/>
                <a:ext cx="10046" cy="3697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808C4E5F-49AC-3FDD-59CC-6D6ED21271B2}"/>
                  </a:ext>
                </a:extLst>
              </p:cNvPr>
              <p:cNvSpPr txBox="1"/>
              <p:nvPr/>
            </p:nvSpPr>
            <p:spPr>
              <a:xfrm>
                <a:off x="2243462" y="1508424"/>
                <a:ext cx="24296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Face Image</a:t>
                </a:r>
              </a:p>
            </p:txBody>
          </p:sp>
          <p:cxnSp>
            <p:nvCxnSpPr>
              <p:cNvPr id="27" name="Straight Arrow Connector 26">
                <a:extLst>
                  <a:ext uri="{FF2B5EF4-FFF2-40B4-BE49-F238E27FC236}">
                    <a16:creationId xmlns:a16="http://schemas.microsoft.com/office/drawing/2014/main" id="{0474ABDC-4BD0-6949-5A8E-B30A912A1DC0}"/>
                  </a:ext>
                </a:extLst>
              </p:cNvPr>
              <p:cNvCxnSpPr>
                <a:cxnSpLocks/>
                <a:stCxn id="24" idx="2"/>
                <a:endCxn id="28" idx="0"/>
              </p:cNvCxnSpPr>
              <p:nvPr/>
            </p:nvCxnSpPr>
            <p:spPr>
              <a:xfrm>
                <a:off x="3275426" y="1877756"/>
                <a:ext cx="1" cy="291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DE67A722-F20F-921A-7469-BFB46498DCAF}"/>
                  </a:ext>
                </a:extLst>
              </p:cNvPr>
              <p:cNvSpPr/>
              <p:nvPr/>
            </p:nvSpPr>
            <p:spPr>
              <a:xfrm>
                <a:off x="2125895" y="2169158"/>
                <a:ext cx="2299062" cy="578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Divide Face Image into Blocks</a:t>
                </a:r>
              </a:p>
            </p:txBody>
          </p:sp>
          <p:sp>
            <p:nvSpPr>
              <p:cNvPr id="29" name="Rectangle 28">
                <a:extLst>
                  <a:ext uri="{FF2B5EF4-FFF2-40B4-BE49-F238E27FC236}">
                    <a16:creationId xmlns:a16="http://schemas.microsoft.com/office/drawing/2014/main" id="{5DFDFFF1-DE6E-B81B-0647-4E101CA80498}"/>
                  </a:ext>
                </a:extLst>
              </p:cNvPr>
              <p:cNvSpPr/>
              <p:nvPr/>
            </p:nvSpPr>
            <p:spPr>
              <a:xfrm>
                <a:off x="2125896" y="2993930"/>
                <a:ext cx="2299059" cy="9052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Calculate Histogram for Each Block </a:t>
                </a:r>
              </a:p>
            </p:txBody>
          </p:sp>
          <p:cxnSp>
            <p:nvCxnSpPr>
              <p:cNvPr id="30" name="Straight Arrow Connector 29">
                <a:extLst>
                  <a:ext uri="{FF2B5EF4-FFF2-40B4-BE49-F238E27FC236}">
                    <a16:creationId xmlns:a16="http://schemas.microsoft.com/office/drawing/2014/main" id="{577CADB2-F493-14E9-0442-68A990BD0DE3}"/>
                  </a:ext>
                </a:extLst>
              </p:cNvPr>
              <p:cNvCxnSpPr>
                <a:cxnSpLocks/>
                <a:stCxn id="28" idx="2"/>
                <a:endCxn id="29" idx="0"/>
              </p:cNvCxnSpPr>
              <p:nvPr/>
            </p:nvCxnSpPr>
            <p:spPr>
              <a:xfrm flipH="1">
                <a:off x="3275426" y="2747610"/>
                <a:ext cx="1" cy="246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76DD87BC-FE86-EDAC-25C8-1BACDBC7456E}"/>
                  </a:ext>
                </a:extLst>
              </p:cNvPr>
              <p:cNvSpPr/>
              <p:nvPr/>
            </p:nvSpPr>
            <p:spPr>
              <a:xfrm>
                <a:off x="2125897" y="4209813"/>
                <a:ext cx="2299058" cy="11183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Combining LBPH Histograms into Single Histogram</a:t>
                </a:r>
              </a:p>
            </p:txBody>
          </p:sp>
          <p:cxnSp>
            <p:nvCxnSpPr>
              <p:cNvPr id="32" name="Straight Arrow Connector 31">
                <a:extLst>
                  <a:ext uri="{FF2B5EF4-FFF2-40B4-BE49-F238E27FC236}">
                    <a16:creationId xmlns:a16="http://schemas.microsoft.com/office/drawing/2014/main" id="{2AC1DDB4-0662-843D-FB08-3A57BAB29CE0}"/>
                  </a:ext>
                </a:extLst>
              </p:cNvPr>
              <p:cNvCxnSpPr>
                <a:cxnSpLocks/>
                <a:stCxn id="29" idx="2"/>
                <a:endCxn id="31" idx="0"/>
              </p:cNvCxnSpPr>
              <p:nvPr/>
            </p:nvCxnSpPr>
            <p:spPr>
              <a:xfrm>
                <a:off x="3275426" y="3899149"/>
                <a:ext cx="1" cy="3106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B7D178C3-BF35-1EC5-68DB-79878D3EC0AF}"/>
                  </a:ext>
                </a:extLst>
              </p:cNvPr>
              <p:cNvCxnSpPr>
                <a:stCxn id="31" idx="3"/>
              </p:cNvCxnSpPr>
              <p:nvPr/>
            </p:nvCxnSpPr>
            <p:spPr>
              <a:xfrm>
                <a:off x="4424955" y="4769003"/>
                <a:ext cx="829997" cy="386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Diamond 33">
                <a:extLst>
                  <a:ext uri="{FF2B5EF4-FFF2-40B4-BE49-F238E27FC236}">
                    <a16:creationId xmlns:a16="http://schemas.microsoft.com/office/drawing/2014/main" id="{9A825D5F-7284-D3E6-7169-7C07238A211B}"/>
                  </a:ext>
                </a:extLst>
              </p:cNvPr>
              <p:cNvSpPr/>
              <p:nvPr/>
            </p:nvSpPr>
            <p:spPr>
              <a:xfrm>
                <a:off x="5240885" y="4004759"/>
                <a:ext cx="2336745" cy="156961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Face image Processed</a:t>
                </a:r>
              </a:p>
            </p:txBody>
          </p:sp>
          <p:sp>
            <p:nvSpPr>
              <p:cNvPr id="35" name="Rectangle 34">
                <a:extLst>
                  <a:ext uri="{FF2B5EF4-FFF2-40B4-BE49-F238E27FC236}">
                    <a16:creationId xmlns:a16="http://schemas.microsoft.com/office/drawing/2014/main" id="{B6ED4EBE-B123-1AE5-3462-F190C784DFA0}"/>
                  </a:ext>
                </a:extLst>
              </p:cNvPr>
              <p:cNvSpPr/>
              <p:nvPr/>
            </p:nvSpPr>
            <p:spPr>
              <a:xfrm>
                <a:off x="8152896" y="4455996"/>
                <a:ext cx="1913205" cy="756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Recognition Result</a:t>
                </a:r>
              </a:p>
            </p:txBody>
          </p:sp>
          <p:cxnSp>
            <p:nvCxnSpPr>
              <p:cNvPr id="36" name="Straight Arrow Connector 35">
                <a:extLst>
                  <a:ext uri="{FF2B5EF4-FFF2-40B4-BE49-F238E27FC236}">
                    <a16:creationId xmlns:a16="http://schemas.microsoft.com/office/drawing/2014/main" id="{62CA8164-737D-8782-6BDF-DB1C28840675}"/>
                  </a:ext>
                </a:extLst>
              </p:cNvPr>
              <p:cNvCxnSpPr>
                <a:cxnSpLocks/>
                <a:stCxn id="34" idx="3"/>
              </p:cNvCxnSpPr>
              <p:nvPr/>
            </p:nvCxnSpPr>
            <p:spPr>
              <a:xfrm flipV="1">
                <a:off x="7577630" y="4787591"/>
                <a:ext cx="561200" cy="19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D7C17F28-C65D-407C-CE26-3A7297BF81C2}"/>
                  </a:ext>
                </a:extLst>
              </p:cNvPr>
              <p:cNvCxnSpPr>
                <a:endCxn id="22" idx="0"/>
              </p:cNvCxnSpPr>
              <p:nvPr/>
            </p:nvCxnSpPr>
            <p:spPr>
              <a:xfrm>
                <a:off x="9109500" y="5260720"/>
                <a:ext cx="1" cy="3910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2" name="Oval 21">
              <a:extLst>
                <a:ext uri="{FF2B5EF4-FFF2-40B4-BE49-F238E27FC236}">
                  <a16:creationId xmlns:a16="http://schemas.microsoft.com/office/drawing/2014/main" id="{6304B599-BCA1-9303-FD2C-B1A488BD1E53}"/>
                </a:ext>
              </a:extLst>
            </p:cNvPr>
            <p:cNvSpPr/>
            <p:nvPr/>
          </p:nvSpPr>
          <p:spPr>
            <a:xfrm>
              <a:off x="8152898" y="5651750"/>
              <a:ext cx="1913206" cy="8018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p>
          </p:txBody>
        </p:sp>
      </p:grpSp>
    </p:spTree>
    <p:extLst>
      <p:ext uri="{BB962C8B-B14F-4D97-AF65-F5344CB8AC3E}">
        <p14:creationId xmlns:p14="http://schemas.microsoft.com/office/powerpoint/2010/main" val="244524886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20377"/>
            <a:ext cx="9026013" cy="5711365"/>
          </a:xfrm>
        </p:spPr>
        <p:txBody>
          <a:bodyPr>
            <a:normAutofit/>
          </a:bodyPr>
          <a:lstStyle/>
          <a:p>
            <a:pPr lvl="1" algn="just"/>
            <a:r>
              <a:rPr lang="en-US" sz="2200" b="1" dirty="0">
                <a:latin typeface="Times New Roman" panose="02020603050405020304" pitchFamily="18" charset="0"/>
                <a:cs typeface="Times New Roman" panose="02020603050405020304" pitchFamily="18" charset="0"/>
              </a:rPr>
              <a:t>Automated Notification System :</a:t>
            </a:r>
          </a:p>
          <a:p>
            <a:pPr marL="304787" lvl="1" indent="0" algn="just">
              <a:buNone/>
            </a:pPr>
            <a:endParaRPr lang="en-US" sz="22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By Using GSM hardware we are sending notification to the respected hod and identified student</a:t>
            </a:r>
          </a:p>
          <a:p>
            <a:pPr lvl="1" algn="just"/>
            <a:endParaRPr lang="en-US" sz="2200"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Photographic proof : </a:t>
            </a:r>
          </a:p>
          <a:p>
            <a:pPr lvl="1" algn="just"/>
            <a:endParaRPr lang="en-US" sz="22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Use the Telegram Bot API to send this proof image to the Head of Department (HOD). </a:t>
            </a:r>
          </a:p>
          <a:p>
            <a:pPr lvl="1"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Create a Telegram bot using the </a:t>
            </a:r>
            <a:r>
              <a:rPr lang="en-US" sz="2000" dirty="0" err="1">
                <a:latin typeface="Times New Roman" panose="02020603050405020304" pitchFamily="18" charset="0"/>
                <a:cs typeface="Times New Roman" panose="02020603050405020304" pitchFamily="18" charset="0"/>
              </a:rPr>
              <a:t>BotFather</a:t>
            </a:r>
            <a:r>
              <a:rPr lang="en-US" sz="2000" dirty="0">
                <a:latin typeface="Times New Roman" panose="02020603050405020304" pitchFamily="18" charset="0"/>
                <a:cs typeface="Times New Roman" panose="02020603050405020304" pitchFamily="18" charset="0"/>
              </a:rPr>
              <a:t> on Telegram and obtain the bot token.</a:t>
            </a:r>
          </a:p>
          <a:p>
            <a:pPr lvl="1" algn="just"/>
            <a:endParaRPr lang="en-US" sz="2200" dirty="0">
              <a:latin typeface="Times New Roman" panose="02020603050405020304" pitchFamily="18" charset="0"/>
              <a:cs typeface="Times New Roman" panose="02020603050405020304" pitchFamily="18" charset="0"/>
            </a:endParaRPr>
          </a:p>
          <a:p>
            <a:pPr lvl="1" algn="just"/>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a:p>
            <a:pPr marL="304787" lvl="1" indent="0" algn="just">
              <a:buNone/>
            </a:pPr>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F98FFA-17E7-9B86-EF96-A468122ABF86}"/>
              </a:ext>
            </a:extLst>
          </p:cNvPr>
          <p:cNvSpPr txBox="1"/>
          <p:nvPr/>
        </p:nvSpPr>
        <p:spPr>
          <a:xfrm>
            <a:off x="304799" y="216309"/>
            <a:ext cx="85344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87992" rtl="0" fontAlgn="auto" latinLnBrk="0" hangingPunct="0">
              <a:lnSpc>
                <a:spcPct val="100000"/>
              </a:lnSpc>
              <a:spcBef>
                <a:spcPts val="0"/>
              </a:spcBef>
              <a:spcAft>
                <a:spcPts val="0"/>
              </a:spcAft>
              <a:buClrTx/>
              <a:buSzTx/>
              <a:buFontTx/>
              <a:buNone/>
              <a:tabLst/>
            </a:pPr>
            <a:r>
              <a:rPr kumimoji="0" lang="en-IN" sz="3600" b="0" i="0" u="none" strike="noStrike" cap="none" spc="0" normalizeH="0" baseline="0" dirty="0">
                <a:ln>
                  <a:noFill/>
                </a:ln>
                <a:solidFill>
                  <a:srgbClr val="7030A0"/>
                </a:solidFill>
                <a:effectLst/>
                <a:uFillTx/>
                <a:latin typeface="Times New Roman" panose="02020603050405020304" pitchFamily="18" charset="0"/>
                <a:cs typeface="Times New Roman" panose="02020603050405020304" pitchFamily="18" charset="0"/>
                <a:sym typeface="Calibri"/>
              </a:rPr>
              <a:t>METHODOLOGY</a:t>
            </a:r>
          </a:p>
        </p:txBody>
      </p:sp>
    </p:spTree>
    <p:extLst>
      <p:ext uri="{BB962C8B-B14F-4D97-AF65-F5344CB8AC3E}">
        <p14:creationId xmlns:p14="http://schemas.microsoft.com/office/powerpoint/2010/main" val="1158988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00616" y="136803"/>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BLOCK DIAGRAM</a:t>
            </a:r>
          </a:p>
        </p:txBody>
      </p:sp>
      <p:grpSp>
        <p:nvGrpSpPr>
          <p:cNvPr id="14" name="Group 13">
            <a:extLst>
              <a:ext uri="{FF2B5EF4-FFF2-40B4-BE49-F238E27FC236}">
                <a16:creationId xmlns:a16="http://schemas.microsoft.com/office/drawing/2014/main" id="{43DC6F12-3735-FF49-184D-EB1BE5998450}"/>
              </a:ext>
            </a:extLst>
          </p:cNvPr>
          <p:cNvGrpSpPr/>
          <p:nvPr/>
        </p:nvGrpSpPr>
        <p:grpSpPr>
          <a:xfrm>
            <a:off x="1423444" y="1315172"/>
            <a:ext cx="5919019" cy="4630994"/>
            <a:chOff x="1969224" y="1768385"/>
            <a:chExt cx="5060289" cy="3860074"/>
          </a:xfrm>
        </p:grpSpPr>
        <p:grpSp>
          <p:nvGrpSpPr>
            <p:cNvPr id="9" name="Group 8">
              <a:extLst>
                <a:ext uri="{FF2B5EF4-FFF2-40B4-BE49-F238E27FC236}">
                  <a16:creationId xmlns:a16="http://schemas.microsoft.com/office/drawing/2014/main" id="{9E5AF2CA-9679-0C32-E43C-017FF16356A1}"/>
                </a:ext>
              </a:extLst>
            </p:cNvPr>
            <p:cNvGrpSpPr/>
            <p:nvPr/>
          </p:nvGrpSpPr>
          <p:grpSpPr>
            <a:xfrm>
              <a:off x="2145574" y="3205674"/>
              <a:ext cx="2566225" cy="2422785"/>
              <a:chOff x="2145574" y="3205674"/>
              <a:chExt cx="2566225" cy="2422785"/>
            </a:xfrm>
          </p:grpSpPr>
          <p:sp>
            <p:nvSpPr>
              <p:cNvPr id="22" name="TextBox 21"/>
              <p:cNvSpPr txBox="1"/>
              <p:nvPr/>
            </p:nvSpPr>
            <p:spPr>
              <a:xfrm>
                <a:off x="3840725" y="3205674"/>
                <a:ext cx="543557" cy="259748"/>
              </a:xfrm>
              <a:prstGeom prst="rect">
                <a:avLst/>
              </a:prstGeom>
              <a:noFill/>
            </p:spPr>
            <p:txBody>
              <a:bodyPr wrap="square" rtlCol="0">
                <a:spAutoFit/>
              </a:bodyPr>
              <a:lstStyle/>
              <a:p>
                <a:r>
                  <a:rPr lang="en-US" sz="1425" dirty="0"/>
                  <a:t>Yes</a:t>
                </a:r>
              </a:p>
            </p:txBody>
          </p:sp>
          <p:grpSp>
            <p:nvGrpSpPr>
              <p:cNvPr id="4" name="Group 3">
                <a:extLst>
                  <a:ext uri="{FF2B5EF4-FFF2-40B4-BE49-F238E27FC236}">
                    <a16:creationId xmlns:a16="http://schemas.microsoft.com/office/drawing/2014/main" id="{5220D42B-4321-F541-1B3A-EFB43D86DE9B}"/>
                  </a:ext>
                </a:extLst>
              </p:cNvPr>
              <p:cNvGrpSpPr/>
              <p:nvPr/>
            </p:nvGrpSpPr>
            <p:grpSpPr>
              <a:xfrm>
                <a:off x="3320604" y="3522073"/>
                <a:ext cx="1391195" cy="1087483"/>
                <a:chOff x="3320604" y="3522073"/>
                <a:chExt cx="1391195" cy="1087483"/>
              </a:xfrm>
            </p:grpSpPr>
            <p:cxnSp>
              <p:nvCxnSpPr>
                <p:cNvPr id="10" name="Straight Connector 9"/>
                <p:cNvCxnSpPr>
                  <a:stCxn id="21" idx="1"/>
                </p:cNvCxnSpPr>
                <p:nvPr/>
              </p:nvCxnSpPr>
              <p:spPr>
                <a:xfrm flipH="1" flipV="1">
                  <a:off x="3874708" y="3522073"/>
                  <a:ext cx="435912" cy="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874708" y="3522073"/>
                  <a:ext cx="0" cy="558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3320604" y="4080510"/>
                  <a:ext cx="1391195" cy="52904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25" dirty="0"/>
                    <a:t>Person </a:t>
                  </a:r>
                  <a:r>
                    <a:rPr lang="en-US" sz="1425" dirty="0" err="1"/>
                    <a:t>Recognisation</a:t>
                  </a:r>
                  <a:r>
                    <a:rPr lang="en-US" sz="1425" dirty="0"/>
                    <a:t>  Model</a:t>
                  </a:r>
                </a:p>
              </p:txBody>
            </p:sp>
            <p:sp>
              <p:nvSpPr>
                <p:cNvPr id="34" name="TextBox 33"/>
                <p:cNvSpPr txBox="1"/>
                <p:nvPr/>
              </p:nvSpPr>
              <p:spPr>
                <a:xfrm>
                  <a:off x="3884504" y="3736940"/>
                  <a:ext cx="734784" cy="311624"/>
                </a:xfrm>
                <a:prstGeom prst="rect">
                  <a:avLst/>
                </a:prstGeom>
                <a:noFill/>
              </p:spPr>
              <p:txBody>
                <a:bodyPr wrap="square" rtlCol="0">
                  <a:spAutoFit/>
                </a:bodyPr>
                <a:lstStyle/>
                <a:p>
                  <a:r>
                    <a:rPr lang="en-US" sz="1425" dirty="0"/>
                    <a:t>Frame </a:t>
                  </a:r>
                </a:p>
              </p:txBody>
            </p:sp>
          </p:grpSp>
          <p:grpSp>
            <p:nvGrpSpPr>
              <p:cNvPr id="2" name="Group 1">
                <a:extLst>
                  <a:ext uri="{FF2B5EF4-FFF2-40B4-BE49-F238E27FC236}">
                    <a16:creationId xmlns:a16="http://schemas.microsoft.com/office/drawing/2014/main" id="{7C5DFCEA-85CF-5431-7A5D-E1EBAA71D879}"/>
                  </a:ext>
                </a:extLst>
              </p:cNvPr>
              <p:cNvGrpSpPr/>
              <p:nvPr/>
            </p:nvGrpSpPr>
            <p:grpSpPr>
              <a:xfrm>
                <a:off x="2145574" y="4345033"/>
                <a:ext cx="1596935" cy="1283426"/>
                <a:chOff x="2145574" y="4345033"/>
                <a:chExt cx="1596935" cy="1283426"/>
              </a:xfrm>
            </p:grpSpPr>
            <p:cxnSp>
              <p:nvCxnSpPr>
                <p:cNvPr id="25" name="Straight Connector 24"/>
                <p:cNvCxnSpPr>
                  <a:stCxn id="23" idx="1"/>
                </p:cNvCxnSpPr>
                <p:nvPr/>
              </p:nvCxnSpPr>
              <p:spPr>
                <a:xfrm flipH="1">
                  <a:off x="2869937" y="4345033"/>
                  <a:ext cx="450668"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880360" y="4345033"/>
                  <a:ext cx="0" cy="6270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2145574" y="4972051"/>
                  <a:ext cx="1596935" cy="65640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25" dirty="0"/>
                    <a:t>Message</a:t>
                  </a:r>
                </a:p>
                <a:p>
                  <a:pPr algn="ctr"/>
                  <a:r>
                    <a:rPr lang="en-US" sz="1425" dirty="0"/>
                    <a:t>+</a:t>
                  </a:r>
                </a:p>
                <a:p>
                  <a:pPr algn="ctr"/>
                  <a:r>
                    <a:rPr lang="en-US" sz="1425" dirty="0"/>
                    <a:t>Proof of an Image</a:t>
                  </a:r>
                </a:p>
              </p:txBody>
            </p:sp>
            <p:sp>
              <p:nvSpPr>
                <p:cNvPr id="35" name="TextBox 34"/>
                <p:cNvSpPr txBox="1"/>
                <p:nvPr/>
              </p:nvSpPr>
              <p:spPr>
                <a:xfrm>
                  <a:off x="2145574" y="4531178"/>
                  <a:ext cx="1129076" cy="311624"/>
                </a:xfrm>
                <a:prstGeom prst="rect">
                  <a:avLst/>
                </a:prstGeom>
                <a:noFill/>
              </p:spPr>
              <p:txBody>
                <a:bodyPr wrap="square" rtlCol="0">
                  <a:spAutoFit/>
                </a:bodyPr>
                <a:lstStyle/>
                <a:p>
                  <a:r>
                    <a:rPr lang="en-US" sz="1425" dirty="0"/>
                    <a:t>Student </a:t>
                  </a:r>
                </a:p>
              </p:txBody>
            </p:sp>
          </p:grpSp>
        </p:grpSp>
        <p:cxnSp>
          <p:nvCxnSpPr>
            <p:cNvPr id="72" name="Straight Connector 71"/>
            <p:cNvCxnSpPr/>
            <p:nvPr/>
          </p:nvCxnSpPr>
          <p:spPr>
            <a:xfrm>
              <a:off x="6897188" y="1768385"/>
              <a:ext cx="34229" cy="2576648"/>
            </a:xfrm>
            <a:prstGeom prst="line">
              <a:avLst/>
            </a:prstGeom>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084A7F79-A359-E677-2036-008635411C9D}"/>
                </a:ext>
              </a:extLst>
            </p:cNvPr>
            <p:cNvGrpSpPr/>
            <p:nvPr/>
          </p:nvGrpSpPr>
          <p:grpSpPr>
            <a:xfrm>
              <a:off x="1969224" y="1768385"/>
              <a:ext cx="5060289" cy="1362596"/>
              <a:chOff x="1969224" y="1768385"/>
              <a:chExt cx="5060289" cy="1362596"/>
            </a:xfrm>
          </p:grpSpPr>
          <p:sp>
            <p:nvSpPr>
              <p:cNvPr id="7" name="Rectangle 6"/>
              <p:cNvSpPr/>
              <p:nvPr/>
            </p:nvSpPr>
            <p:spPr>
              <a:xfrm>
                <a:off x="1969224" y="2358892"/>
                <a:ext cx="1469572" cy="3820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25" dirty="0"/>
                  <a:t>Webcam</a:t>
                </a:r>
              </a:p>
            </p:txBody>
          </p:sp>
          <p:cxnSp>
            <p:nvCxnSpPr>
              <p:cNvPr id="11" name="Straight Arrow Connector 10"/>
              <p:cNvCxnSpPr/>
              <p:nvPr/>
            </p:nvCxnSpPr>
            <p:spPr>
              <a:xfrm>
                <a:off x="3438797" y="2537461"/>
                <a:ext cx="783772" cy="4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38797" y="2258241"/>
                <a:ext cx="783770" cy="259748"/>
              </a:xfrm>
              <a:prstGeom prst="rect">
                <a:avLst/>
              </a:prstGeom>
              <a:noFill/>
            </p:spPr>
            <p:txBody>
              <a:bodyPr wrap="square" rtlCol="0">
                <a:spAutoFit/>
              </a:bodyPr>
              <a:lstStyle/>
              <a:p>
                <a:r>
                  <a:rPr lang="en-US" sz="1425" dirty="0"/>
                  <a:t>Person</a:t>
                </a:r>
              </a:p>
            </p:txBody>
          </p:sp>
          <p:sp>
            <p:nvSpPr>
              <p:cNvPr id="18" name="TextBox 17"/>
              <p:cNvSpPr txBox="1"/>
              <p:nvPr/>
            </p:nvSpPr>
            <p:spPr>
              <a:xfrm>
                <a:off x="3438797" y="2542358"/>
                <a:ext cx="871823" cy="259748"/>
              </a:xfrm>
              <a:prstGeom prst="rect">
                <a:avLst/>
              </a:prstGeom>
              <a:noFill/>
            </p:spPr>
            <p:txBody>
              <a:bodyPr wrap="square" rtlCol="0">
                <a:spAutoFit/>
              </a:bodyPr>
              <a:lstStyle/>
              <a:p>
                <a:r>
                  <a:rPr lang="en-US" sz="1425" dirty="0"/>
                  <a:t>Detects</a:t>
                </a:r>
              </a:p>
            </p:txBody>
          </p:sp>
          <p:cxnSp>
            <p:nvCxnSpPr>
              <p:cNvPr id="39" name="Straight Connector 38"/>
              <p:cNvCxnSpPr/>
              <p:nvPr/>
            </p:nvCxnSpPr>
            <p:spPr>
              <a:xfrm>
                <a:off x="2694214" y="2052501"/>
                <a:ext cx="3722915"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2694214" y="2052502"/>
                <a:ext cx="9797" cy="29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2370909" y="1768385"/>
                <a:ext cx="9797" cy="575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2370909" y="1768385"/>
                <a:ext cx="4516483"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6415268" y="2819357"/>
                <a:ext cx="614245" cy="311624"/>
              </a:xfrm>
              <a:prstGeom prst="rect">
                <a:avLst/>
              </a:prstGeom>
              <a:noFill/>
            </p:spPr>
            <p:txBody>
              <a:bodyPr wrap="square" rtlCol="0">
                <a:spAutoFit/>
              </a:bodyPr>
              <a:lstStyle/>
              <a:p>
                <a:r>
                  <a:rPr lang="en-US" sz="1425" dirty="0"/>
                  <a:t>No </a:t>
                </a:r>
              </a:p>
            </p:txBody>
          </p:sp>
        </p:grpSp>
        <p:grpSp>
          <p:nvGrpSpPr>
            <p:cNvPr id="6" name="Group 5">
              <a:extLst>
                <a:ext uri="{FF2B5EF4-FFF2-40B4-BE49-F238E27FC236}">
                  <a16:creationId xmlns:a16="http://schemas.microsoft.com/office/drawing/2014/main" id="{BC46B769-9ACA-70B6-54D5-C6205A0624FC}"/>
                </a:ext>
              </a:extLst>
            </p:cNvPr>
            <p:cNvGrpSpPr/>
            <p:nvPr/>
          </p:nvGrpSpPr>
          <p:grpSpPr>
            <a:xfrm>
              <a:off x="4222567" y="2052501"/>
              <a:ext cx="2708849" cy="2292532"/>
              <a:chOff x="4222567" y="2052501"/>
              <a:chExt cx="2708849" cy="2292532"/>
            </a:xfrm>
          </p:grpSpPr>
          <p:sp>
            <p:nvSpPr>
              <p:cNvPr id="13" name="Rectangle 12"/>
              <p:cNvSpPr/>
              <p:nvPr/>
            </p:nvSpPr>
            <p:spPr>
              <a:xfrm>
                <a:off x="4222567" y="2344196"/>
                <a:ext cx="1645921" cy="3820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25" dirty="0"/>
                  <a:t>Frame Extraction</a:t>
                </a:r>
              </a:p>
            </p:txBody>
          </p:sp>
          <p:sp>
            <p:nvSpPr>
              <p:cNvPr id="21" name="Rectangle 20"/>
              <p:cNvSpPr/>
              <p:nvPr/>
            </p:nvSpPr>
            <p:spPr>
              <a:xfrm>
                <a:off x="4310620" y="3257551"/>
                <a:ext cx="1557868" cy="52904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25" dirty="0"/>
                  <a:t>Mobile detection Model</a:t>
                </a:r>
              </a:p>
            </p:txBody>
          </p:sp>
          <p:sp>
            <p:nvSpPr>
              <p:cNvPr id="3" name="TextBox 2"/>
              <p:cNvSpPr txBox="1"/>
              <p:nvPr/>
            </p:nvSpPr>
            <p:spPr>
              <a:xfrm>
                <a:off x="5089554" y="2819358"/>
                <a:ext cx="715192" cy="530915"/>
              </a:xfrm>
              <a:prstGeom prst="rect">
                <a:avLst/>
              </a:prstGeom>
              <a:noFill/>
            </p:spPr>
            <p:txBody>
              <a:bodyPr wrap="square" rtlCol="0">
                <a:spAutoFit/>
              </a:bodyPr>
              <a:lstStyle/>
              <a:p>
                <a:r>
                  <a:rPr lang="en-US" sz="1425" dirty="0"/>
                  <a:t>Frame</a:t>
                </a:r>
              </a:p>
              <a:p>
                <a:endParaRPr lang="en-US" sz="1425" dirty="0"/>
              </a:p>
            </p:txBody>
          </p:sp>
          <p:cxnSp>
            <p:nvCxnSpPr>
              <p:cNvPr id="19" name="Straight Arrow Connector 18"/>
              <p:cNvCxnSpPr>
                <a:stCxn id="13" idx="2"/>
              </p:cNvCxnSpPr>
              <p:nvPr/>
            </p:nvCxnSpPr>
            <p:spPr>
              <a:xfrm flipH="1">
                <a:off x="5045527" y="2726285"/>
                <a:ext cx="1" cy="531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417128" y="2052501"/>
                <a:ext cx="0" cy="1469572"/>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endCxn id="21" idx="3"/>
              </p:cNvCxnSpPr>
              <p:nvPr/>
            </p:nvCxnSpPr>
            <p:spPr>
              <a:xfrm flipH="1">
                <a:off x="5868488" y="3522073"/>
                <a:ext cx="548641" cy="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flipV="1">
                <a:off x="6407332" y="3473088"/>
                <a:ext cx="9797" cy="9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3" idx="3"/>
              </p:cNvCxnSpPr>
              <p:nvPr/>
            </p:nvCxnSpPr>
            <p:spPr>
              <a:xfrm>
                <a:off x="4711799" y="4345033"/>
                <a:ext cx="2194562"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p:cNvSpPr txBox="1"/>
              <p:nvPr/>
            </p:nvSpPr>
            <p:spPr>
              <a:xfrm>
                <a:off x="5368834" y="4051118"/>
                <a:ext cx="1562582" cy="259748"/>
              </a:xfrm>
              <a:prstGeom prst="rect">
                <a:avLst/>
              </a:prstGeom>
              <a:noFill/>
            </p:spPr>
            <p:txBody>
              <a:bodyPr wrap="square" rtlCol="0">
                <a:spAutoFit/>
              </a:bodyPr>
              <a:lstStyle/>
              <a:p>
                <a:r>
                  <a:rPr lang="en-US" sz="1425"/>
                  <a:t>Faculty/Other</a:t>
                </a:r>
                <a:endParaRPr lang="en-US" sz="1425" dirty="0"/>
              </a:p>
            </p:txBody>
          </p:sp>
        </p:grpSp>
      </p:grpSp>
    </p:spTree>
    <p:extLst>
      <p:ext uri="{BB962C8B-B14F-4D97-AF65-F5344CB8AC3E}">
        <p14:creationId xmlns:p14="http://schemas.microsoft.com/office/powerpoint/2010/main" val="25675041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AE4C0-0864-F88B-700E-5FF9A140DB9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AD6B7F5-628B-C69B-6760-B3E7BB81D30F}"/>
              </a:ext>
            </a:extLst>
          </p:cNvPr>
          <p:cNvSpPr txBox="1"/>
          <p:nvPr/>
        </p:nvSpPr>
        <p:spPr>
          <a:xfrm>
            <a:off x="2400616" y="136803"/>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SYSTEM DESIGN</a:t>
            </a:r>
          </a:p>
        </p:txBody>
      </p:sp>
      <p:grpSp>
        <p:nvGrpSpPr>
          <p:cNvPr id="12" name="Group 11">
            <a:extLst>
              <a:ext uri="{FF2B5EF4-FFF2-40B4-BE49-F238E27FC236}">
                <a16:creationId xmlns:a16="http://schemas.microsoft.com/office/drawing/2014/main" id="{CDB248DE-6CCC-0DEA-58D4-AFE65AA2B70D}"/>
              </a:ext>
            </a:extLst>
          </p:cNvPr>
          <p:cNvGrpSpPr/>
          <p:nvPr/>
        </p:nvGrpSpPr>
        <p:grpSpPr>
          <a:xfrm>
            <a:off x="347868" y="855595"/>
            <a:ext cx="8707370" cy="5107883"/>
            <a:chOff x="1275773" y="690413"/>
            <a:chExt cx="10065212" cy="4913554"/>
          </a:xfrm>
        </p:grpSpPr>
        <p:sp>
          <p:nvSpPr>
            <p:cNvPr id="17" name="Rectangle 16">
              <a:extLst>
                <a:ext uri="{FF2B5EF4-FFF2-40B4-BE49-F238E27FC236}">
                  <a16:creationId xmlns:a16="http://schemas.microsoft.com/office/drawing/2014/main" id="{257FB363-C470-1901-A9C4-72E8471032E7}"/>
                </a:ext>
              </a:extLst>
            </p:cNvPr>
            <p:cNvSpPr/>
            <p:nvPr/>
          </p:nvSpPr>
          <p:spPr>
            <a:xfrm>
              <a:off x="3811088" y="727859"/>
              <a:ext cx="4666706" cy="4876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20" name="Oval 19">
              <a:extLst>
                <a:ext uri="{FF2B5EF4-FFF2-40B4-BE49-F238E27FC236}">
                  <a16:creationId xmlns:a16="http://schemas.microsoft.com/office/drawing/2014/main" id="{80F32657-47EB-7C8A-E4AA-485DAFC32E59}"/>
                </a:ext>
              </a:extLst>
            </p:cNvPr>
            <p:cNvSpPr/>
            <p:nvPr/>
          </p:nvSpPr>
          <p:spPr>
            <a:xfrm>
              <a:off x="4820194" y="1217624"/>
              <a:ext cx="2537460" cy="1068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Detect Mobile Usage in Restricted Area</a:t>
              </a:r>
            </a:p>
          </p:txBody>
        </p:sp>
        <p:cxnSp>
          <p:nvCxnSpPr>
            <p:cNvPr id="24" name="Straight Arrow Connector 23">
              <a:extLst>
                <a:ext uri="{FF2B5EF4-FFF2-40B4-BE49-F238E27FC236}">
                  <a16:creationId xmlns:a16="http://schemas.microsoft.com/office/drawing/2014/main" id="{3CB130B3-CE20-9F20-25AE-1B30B610A7F8}"/>
                </a:ext>
              </a:extLst>
            </p:cNvPr>
            <p:cNvCxnSpPr>
              <a:stCxn id="20" idx="4"/>
            </p:cNvCxnSpPr>
            <p:nvPr/>
          </p:nvCxnSpPr>
          <p:spPr>
            <a:xfrm>
              <a:off x="6088924" y="2286000"/>
              <a:ext cx="0" cy="444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4F3BD081-6559-FD3F-812C-0ECA65B30865}"/>
                </a:ext>
              </a:extLst>
            </p:cNvPr>
            <p:cNvSpPr/>
            <p:nvPr/>
          </p:nvSpPr>
          <p:spPr>
            <a:xfrm>
              <a:off x="4965518" y="2730138"/>
              <a:ext cx="2246812" cy="9274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Recognize Face</a:t>
              </a:r>
            </a:p>
          </p:txBody>
        </p:sp>
        <p:sp>
          <p:nvSpPr>
            <p:cNvPr id="28" name="Oval 27">
              <a:extLst>
                <a:ext uri="{FF2B5EF4-FFF2-40B4-BE49-F238E27FC236}">
                  <a16:creationId xmlns:a16="http://schemas.microsoft.com/office/drawing/2014/main" id="{2F42FBA9-6971-72FE-2835-7DCF66C15974}"/>
                </a:ext>
              </a:extLst>
            </p:cNvPr>
            <p:cNvSpPr/>
            <p:nvPr/>
          </p:nvSpPr>
          <p:spPr>
            <a:xfrm>
              <a:off x="4820194" y="4167053"/>
              <a:ext cx="2609306" cy="13473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Send Notification with proof of an image and ID</a:t>
              </a:r>
            </a:p>
          </p:txBody>
        </p:sp>
        <p:cxnSp>
          <p:nvCxnSpPr>
            <p:cNvPr id="29" name="Straight Arrow Connector 28">
              <a:extLst>
                <a:ext uri="{FF2B5EF4-FFF2-40B4-BE49-F238E27FC236}">
                  <a16:creationId xmlns:a16="http://schemas.microsoft.com/office/drawing/2014/main" id="{6C2085C7-3FA7-CCC7-5428-204B5525B7C5}"/>
                </a:ext>
              </a:extLst>
            </p:cNvPr>
            <p:cNvCxnSpPr>
              <a:stCxn id="26" idx="4"/>
            </p:cNvCxnSpPr>
            <p:nvPr/>
          </p:nvCxnSpPr>
          <p:spPr>
            <a:xfrm flipH="1">
              <a:off x="6067697" y="3657601"/>
              <a:ext cx="21227" cy="49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E32C2D6-483D-FE9F-A102-F0977770423F}"/>
                </a:ext>
              </a:extLst>
            </p:cNvPr>
            <p:cNvSpPr txBox="1"/>
            <p:nvPr/>
          </p:nvSpPr>
          <p:spPr>
            <a:xfrm>
              <a:off x="6148931" y="2334590"/>
              <a:ext cx="167857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&lt;&lt;include&gt;&gt;</a:t>
              </a:r>
            </a:p>
          </p:txBody>
        </p:sp>
        <p:sp>
          <p:nvSpPr>
            <p:cNvPr id="32" name="TextBox 31">
              <a:extLst>
                <a:ext uri="{FF2B5EF4-FFF2-40B4-BE49-F238E27FC236}">
                  <a16:creationId xmlns:a16="http://schemas.microsoft.com/office/drawing/2014/main" id="{E5CD5BAA-C2AE-06F1-C2F8-6AAD6E14D34E}"/>
                </a:ext>
              </a:extLst>
            </p:cNvPr>
            <p:cNvSpPr txBox="1"/>
            <p:nvPr/>
          </p:nvSpPr>
          <p:spPr>
            <a:xfrm>
              <a:off x="6105864" y="3751907"/>
              <a:ext cx="167041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&lt;&lt;include&gt;&gt;</a:t>
              </a:r>
            </a:p>
          </p:txBody>
        </p:sp>
        <p:sp>
          <p:nvSpPr>
            <p:cNvPr id="33" name="Flowchart: Connector 32">
              <a:extLst>
                <a:ext uri="{FF2B5EF4-FFF2-40B4-BE49-F238E27FC236}">
                  <a16:creationId xmlns:a16="http://schemas.microsoft.com/office/drawing/2014/main" id="{F37D0916-5195-217F-37CC-86DA44F4009B}"/>
                </a:ext>
              </a:extLst>
            </p:cNvPr>
            <p:cNvSpPr/>
            <p:nvPr/>
          </p:nvSpPr>
          <p:spPr>
            <a:xfrm>
              <a:off x="10037173" y="1092228"/>
              <a:ext cx="552722" cy="410001"/>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28656FC-3B0D-0D29-BFC4-D0C699494B93}"/>
                </a:ext>
              </a:extLst>
            </p:cNvPr>
            <p:cNvCxnSpPr>
              <a:stCxn id="33" idx="4"/>
            </p:cNvCxnSpPr>
            <p:nvPr/>
          </p:nvCxnSpPr>
          <p:spPr>
            <a:xfrm flipH="1">
              <a:off x="10281286" y="1502229"/>
              <a:ext cx="32248" cy="653142"/>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BDAFA40-2E9D-8842-BB01-7D5FFB9BF595}"/>
                </a:ext>
              </a:extLst>
            </p:cNvPr>
            <p:cNvCxnSpPr/>
            <p:nvPr/>
          </p:nvCxnSpPr>
          <p:spPr>
            <a:xfrm flipH="1">
              <a:off x="10015945" y="2181497"/>
              <a:ext cx="264934" cy="2220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7E4DF3D-11EE-1962-4724-A44636E3E8C1}"/>
                </a:ext>
              </a:extLst>
            </p:cNvPr>
            <p:cNvCxnSpPr/>
            <p:nvPr/>
          </p:nvCxnSpPr>
          <p:spPr>
            <a:xfrm>
              <a:off x="10281285" y="2168434"/>
              <a:ext cx="380456" cy="23513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01692FC-1074-C094-67D5-BD8C1087E229}"/>
                </a:ext>
              </a:extLst>
            </p:cNvPr>
            <p:cNvCxnSpPr/>
            <p:nvPr/>
          </p:nvCxnSpPr>
          <p:spPr>
            <a:xfrm>
              <a:off x="10029825" y="1751812"/>
              <a:ext cx="56007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B63601A-7F70-611E-21BA-08FF1BEF0F7D}"/>
                </a:ext>
              </a:extLst>
            </p:cNvPr>
            <p:cNvCxnSpPr/>
            <p:nvPr/>
          </p:nvCxnSpPr>
          <p:spPr>
            <a:xfrm flipV="1">
              <a:off x="2272937" y="1704703"/>
              <a:ext cx="2546850" cy="476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D2EFF59-6AC0-6F0B-AE12-AB49DE1F04CD}"/>
                </a:ext>
              </a:extLst>
            </p:cNvPr>
            <p:cNvCxnSpPr/>
            <p:nvPr/>
          </p:nvCxnSpPr>
          <p:spPr>
            <a:xfrm>
              <a:off x="2224971" y="2181497"/>
              <a:ext cx="2692988" cy="102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1AF3817-3908-5B55-B6E1-45BF060F00F5}"/>
                </a:ext>
              </a:extLst>
            </p:cNvPr>
            <p:cNvCxnSpPr>
              <a:cxnSpLocks/>
            </p:cNvCxnSpPr>
            <p:nvPr/>
          </p:nvCxnSpPr>
          <p:spPr>
            <a:xfrm flipH="1">
              <a:off x="7118032" y="1943100"/>
              <a:ext cx="2861990" cy="2470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C0562DDF-B0A9-E323-38F3-DBDE6B11A9A3}"/>
                </a:ext>
              </a:extLst>
            </p:cNvPr>
            <p:cNvSpPr txBox="1"/>
            <p:nvPr/>
          </p:nvSpPr>
          <p:spPr>
            <a:xfrm>
              <a:off x="9253834" y="2445066"/>
              <a:ext cx="2087151" cy="37008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Administrators</a:t>
              </a:r>
            </a:p>
          </p:txBody>
        </p:sp>
        <p:sp>
          <p:nvSpPr>
            <p:cNvPr id="47" name="TextBox 46">
              <a:extLst>
                <a:ext uri="{FF2B5EF4-FFF2-40B4-BE49-F238E27FC236}">
                  <a16:creationId xmlns:a16="http://schemas.microsoft.com/office/drawing/2014/main" id="{14391692-E358-410A-1559-3AAB49611B4B}"/>
                </a:ext>
              </a:extLst>
            </p:cNvPr>
            <p:cNvSpPr txBox="1"/>
            <p:nvPr/>
          </p:nvSpPr>
          <p:spPr>
            <a:xfrm>
              <a:off x="1275773" y="2694215"/>
              <a:ext cx="12152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Student</a:t>
              </a:r>
            </a:p>
          </p:txBody>
        </p:sp>
        <p:sp>
          <p:nvSpPr>
            <p:cNvPr id="49" name="TextBox 48">
              <a:extLst>
                <a:ext uri="{FF2B5EF4-FFF2-40B4-BE49-F238E27FC236}">
                  <a16:creationId xmlns:a16="http://schemas.microsoft.com/office/drawing/2014/main" id="{DC2AD3BB-7DC8-91E8-419C-DC13540CE63B}"/>
                </a:ext>
              </a:extLst>
            </p:cNvPr>
            <p:cNvSpPr txBox="1"/>
            <p:nvPr/>
          </p:nvSpPr>
          <p:spPr>
            <a:xfrm>
              <a:off x="2717073" y="1622755"/>
              <a:ext cx="854392" cy="369332"/>
            </a:xfrm>
            <a:prstGeom prst="rect">
              <a:avLst/>
            </a:prstGeom>
            <a:noFill/>
          </p:spPr>
          <p:txBody>
            <a:bodyPr wrap="square" rtlCol="0">
              <a:spAutoFit/>
            </a:bodyPr>
            <a:lstStyle/>
            <a:p>
              <a:r>
                <a:rPr lang="en-US" dirty="0"/>
                <a:t>uses</a:t>
              </a:r>
            </a:p>
          </p:txBody>
        </p:sp>
        <p:sp>
          <p:nvSpPr>
            <p:cNvPr id="50" name="TextBox 49">
              <a:extLst>
                <a:ext uri="{FF2B5EF4-FFF2-40B4-BE49-F238E27FC236}">
                  <a16:creationId xmlns:a16="http://schemas.microsoft.com/office/drawing/2014/main" id="{64DBF7A5-3EE2-532F-5584-279A76686940}"/>
                </a:ext>
              </a:extLst>
            </p:cNvPr>
            <p:cNvSpPr txBox="1"/>
            <p:nvPr/>
          </p:nvSpPr>
          <p:spPr>
            <a:xfrm>
              <a:off x="2987691" y="2260065"/>
              <a:ext cx="985020" cy="369332"/>
            </a:xfrm>
            <a:prstGeom prst="rect">
              <a:avLst/>
            </a:prstGeom>
            <a:noFill/>
          </p:spPr>
          <p:txBody>
            <a:bodyPr wrap="square" rtlCol="0">
              <a:spAutoFit/>
            </a:bodyPr>
            <a:lstStyle/>
            <a:p>
              <a:r>
                <a:rPr lang="en-US" dirty="0"/>
                <a:t>uses</a:t>
              </a:r>
            </a:p>
          </p:txBody>
        </p:sp>
        <p:sp>
          <p:nvSpPr>
            <p:cNvPr id="51" name="TextBox 50">
              <a:extLst>
                <a:ext uri="{FF2B5EF4-FFF2-40B4-BE49-F238E27FC236}">
                  <a16:creationId xmlns:a16="http://schemas.microsoft.com/office/drawing/2014/main" id="{442D744D-472A-F6B1-E178-A47EF6AB5BC5}"/>
                </a:ext>
              </a:extLst>
            </p:cNvPr>
            <p:cNvSpPr txBox="1"/>
            <p:nvPr/>
          </p:nvSpPr>
          <p:spPr>
            <a:xfrm>
              <a:off x="7725047" y="3019837"/>
              <a:ext cx="1907177" cy="369332"/>
            </a:xfrm>
            <a:prstGeom prst="rect">
              <a:avLst/>
            </a:prstGeom>
            <a:noFill/>
          </p:spPr>
          <p:txBody>
            <a:bodyPr wrap="square" rtlCol="0">
              <a:spAutoFit/>
            </a:bodyPr>
            <a:lstStyle/>
            <a:p>
              <a:r>
                <a:rPr lang="en-US" dirty="0"/>
                <a:t>uses</a:t>
              </a:r>
            </a:p>
          </p:txBody>
        </p:sp>
        <p:sp>
          <p:nvSpPr>
            <p:cNvPr id="52" name="TextBox 51">
              <a:extLst>
                <a:ext uri="{FF2B5EF4-FFF2-40B4-BE49-F238E27FC236}">
                  <a16:creationId xmlns:a16="http://schemas.microsoft.com/office/drawing/2014/main" id="{5EA6F428-A79C-A015-98BE-1DCCF59E10D9}"/>
                </a:ext>
              </a:extLst>
            </p:cNvPr>
            <p:cNvSpPr txBox="1"/>
            <p:nvPr/>
          </p:nvSpPr>
          <p:spPr>
            <a:xfrm>
              <a:off x="5535587" y="690413"/>
              <a:ext cx="21443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System</a:t>
              </a:r>
            </a:p>
          </p:txBody>
        </p:sp>
        <p:sp>
          <p:nvSpPr>
            <p:cNvPr id="54" name="Flowchart: Connector 53">
              <a:extLst>
                <a:ext uri="{FF2B5EF4-FFF2-40B4-BE49-F238E27FC236}">
                  <a16:creationId xmlns:a16="http://schemas.microsoft.com/office/drawing/2014/main" id="{12BD111D-4D8A-3B25-6473-CCD614E7CC9C}"/>
                </a:ext>
              </a:extLst>
            </p:cNvPr>
            <p:cNvSpPr/>
            <p:nvPr/>
          </p:nvSpPr>
          <p:spPr>
            <a:xfrm>
              <a:off x="1464568" y="1293385"/>
              <a:ext cx="522924" cy="45842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C3EC2045-F876-4FCA-94B4-0F80D07832CE}"/>
                </a:ext>
              </a:extLst>
            </p:cNvPr>
            <p:cNvCxnSpPr/>
            <p:nvPr/>
          </p:nvCxnSpPr>
          <p:spPr>
            <a:xfrm>
              <a:off x="1735510" y="1762492"/>
              <a:ext cx="34699" cy="641073"/>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A1759C4-7EFD-9119-0F9E-644C84932CD3}"/>
                </a:ext>
              </a:extLst>
            </p:cNvPr>
            <p:cNvCxnSpPr/>
            <p:nvPr/>
          </p:nvCxnSpPr>
          <p:spPr>
            <a:xfrm flipH="1">
              <a:off x="1364024" y="2424302"/>
              <a:ext cx="380860" cy="278423"/>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3982C221-32F4-5906-2B2D-AE4926171C6E}"/>
                </a:ext>
              </a:extLst>
            </p:cNvPr>
            <p:cNvCxnSpPr/>
            <p:nvPr/>
          </p:nvCxnSpPr>
          <p:spPr>
            <a:xfrm>
              <a:off x="1746748" y="2392623"/>
              <a:ext cx="378824" cy="28351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CCC5B29C-D755-4B37-5774-B71EC3A8438D}"/>
                </a:ext>
              </a:extLst>
            </p:cNvPr>
            <p:cNvCxnSpPr/>
            <p:nvPr/>
          </p:nvCxnSpPr>
          <p:spPr>
            <a:xfrm flipV="1">
              <a:off x="1368333" y="1912052"/>
              <a:ext cx="778873" cy="31048"/>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AAC0C982-64F4-0543-3E23-F9CFFFCD1183}"/>
                </a:ext>
              </a:extLst>
            </p:cNvPr>
            <p:cNvSpPr txBox="1"/>
            <p:nvPr/>
          </p:nvSpPr>
          <p:spPr>
            <a:xfrm>
              <a:off x="3193669" y="2838061"/>
              <a:ext cx="985020" cy="369332"/>
            </a:xfrm>
            <a:prstGeom prst="rect">
              <a:avLst/>
            </a:prstGeom>
            <a:noFill/>
          </p:spPr>
          <p:txBody>
            <a:bodyPr wrap="square" rtlCol="0">
              <a:spAutoFit/>
            </a:bodyPr>
            <a:lstStyle/>
            <a:p>
              <a:r>
                <a:rPr lang="en-US" dirty="0"/>
                <a:t>uses</a:t>
              </a:r>
            </a:p>
          </p:txBody>
        </p:sp>
      </p:grpSp>
      <p:sp>
        <p:nvSpPr>
          <p:cNvPr id="61" name="TextBox 60">
            <a:extLst>
              <a:ext uri="{FF2B5EF4-FFF2-40B4-BE49-F238E27FC236}">
                <a16:creationId xmlns:a16="http://schemas.microsoft.com/office/drawing/2014/main" id="{7BF56B45-AB22-7C37-A8AF-4E65CF1F52A3}"/>
              </a:ext>
            </a:extLst>
          </p:cNvPr>
          <p:cNvSpPr txBox="1"/>
          <p:nvPr/>
        </p:nvSpPr>
        <p:spPr>
          <a:xfrm>
            <a:off x="424214" y="6113308"/>
            <a:ext cx="8501125" cy="9694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US" sz="1900" b="0" i="0" u="none" strike="noStrike" cap="none" spc="0" normalizeH="0" baseline="0" dirty="0">
                <a:ln>
                  <a:noFill/>
                </a:ln>
                <a:solidFill>
                  <a:srgbClr val="000000"/>
                </a:solidFill>
                <a:effectLst/>
                <a:uFillTx/>
                <a:latin typeface="+mn-lt"/>
                <a:ea typeface="+mn-ea"/>
                <a:cs typeface="+mn-cs"/>
                <a:sym typeface="Calibri"/>
              </a:rPr>
              <a:t>Use case diagram for “Student Mobile Usage Detection and Fine Notification System in Restricted areas using Deep Learning Techniques”.</a:t>
            </a:r>
          </a:p>
          <a:p>
            <a:pPr marL="0" marR="0" indent="0" algn="l" defTabSz="987992" rtl="0" fontAlgn="auto" latinLnBrk="0" hangingPunct="0">
              <a:lnSpc>
                <a:spcPct val="100000"/>
              </a:lnSpc>
              <a:spcBef>
                <a:spcPts val="0"/>
              </a:spcBef>
              <a:spcAft>
                <a:spcPts val="0"/>
              </a:spcAft>
              <a:buClrTx/>
              <a:buSzTx/>
              <a:buFontTx/>
              <a:buNone/>
              <a:tabLst/>
            </a:pPr>
            <a:endParaRPr kumimoji="0" lang="en-IN" sz="1900" b="0" i="0" u="none" strike="noStrike" cap="none" spc="0" normalizeH="0" baseline="0" dirty="0">
              <a:ln>
                <a:noFill/>
              </a:ln>
              <a:solidFill>
                <a:srgbClr val="000000"/>
              </a:solidFill>
              <a:effectLst/>
              <a:uFillTx/>
              <a:latin typeface="+mn-lt"/>
              <a:ea typeface="+mn-ea"/>
              <a:cs typeface="+mn-cs"/>
              <a:sym typeface="Calibri"/>
            </a:endParaRPr>
          </a:p>
        </p:txBody>
      </p:sp>
      <p:cxnSp>
        <p:nvCxnSpPr>
          <p:cNvPr id="3" name="Straight Arrow Connector 2">
            <a:extLst>
              <a:ext uri="{FF2B5EF4-FFF2-40B4-BE49-F238E27FC236}">
                <a16:creationId xmlns:a16="http://schemas.microsoft.com/office/drawing/2014/main" id="{8EDAD35B-2CD1-D097-D9CE-025F476044CC}"/>
              </a:ext>
            </a:extLst>
          </p:cNvPr>
          <p:cNvCxnSpPr/>
          <p:nvPr/>
        </p:nvCxnSpPr>
        <p:spPr>
          <a:xfrm>
            <a:off x="1210510" y="2405651"/>
            <a:ext cx="2329340" cy="2392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360457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F89C8-CA5D-A55E-D565-8CF95850CAE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3592B315-2777-5EBF-85D1-AAE5AF5F55DE}"/>
              </a:ext>
            </a:extLst>
          </p:cNvPr>
          <p:cNvGrpSpPr/>
          <p:nvPr/>
        </p:nvGrpSpPr>
        <p:grpSpPr>
          <a:xfrm>
            <a:off x="119798" y="657819"/>
            <a:ext cx="8904404" cy="5478016"/>
            <a:chOff x="229499" y="300441"/>
            <a:chExt cx="11686789" cy="6486971"/>
          </a:xfrm>
        </p:grpSpPr>
        <p:sp>
          <p:nvSpPr>
            <p:cNvPr id="3" name="Rectangle 2">
              <a:extLst>
                <a:ext uri="{FF2B5EF4-FFF2-40B4-BE49-F238E27FC236}">
                  <a16:creationId xmlns:a16="http://schemas.microsoft.com/office/drawing/2014/main" id="{3BED5559-64F1-7AA3-F453-47ED77EBED1F}"/>
                </a:ext>
              </a:extLst>
            </p:cNvPr>
            <p:cNvSpPr/>
            <p:nvPr/>
          </p:nvSpPr>
          <p:spPr>
            <a:xfrm>
              <a:off x="1299757" y="796834"/>
              <a:ext cx="3135083" cy="352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DA2E1C0F-C1B1-8F22-C2D4-23BFED75D9F4}"/>
                </a:ext>
              </a:extLst>
            </p:cNvPr>
            <p:cNvSpPr/>
            <p:nvPr/>
          </p:nvSpPr>
          <p:spPr>
            <a:xfrm>
              <a:off x="4611188" y="796834"/>
              <a:ext cx="2782389" cy="352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Face recognition system</a:t>
              </a:r>
            </a:p>
          </p:txBody>
        </p:sp>
        <p:sp>
          <p:nvSpPr>
            <p:cNvPr id="6" name="Rectangle 5">
              <a:extLst>
                <a:ext uri="{FF2B5EF4-FFF2-40B4-BE49-F238E27FC236}">
                  <a16:creationId xmlns:a16="http://schemas.microsoft.com/office/drawing/2014/main" id="{7845122C-A563-CF1E-9459-F5AD59EF656F}"/>
                </a:ext>
              </a:extLst>
            </p:cNvPr>
            <p:cNvSpPr/>
            <p:nvPr/>
          </p:nvSpPr>
          <p:spPr>
            <a:xfrm>
              <a:off x="7733211" y="796834"/>
              <a:ext cx="2338252" cy="352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Notification system</a:t>
              </a:r>
            </a:p>
          </p:txBody>
        </p:sp>
        <p:sp>
          <p:nvSpPr>
            <p:cNvPr id="7" name="TextBox 6">
              <a:extLst>
                <a:ext uri="{FF2B5EF4-FFF2-40B4-BE49-F238E27FC236}">
                  <a16:creationId xmlns:a16="http://schemas.microsoft.com/office/drawing/2014/main" id="{A9C88982-8B27-84F7-5499-CB095F1B7919}"/>
                </a:ext>
              </a:extLst>
            </p:cNvPr>
            <p:cNvSpPr txBox="1"/>
            <p:nvPr/>
          </p:nvSpPr>
          <p:spPr>
            <a:xfrm>
              <a:off x="1460863" y="767134"/>
              <a:ext cx="6154784"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Student mobile usage system</a:t>
              </a:r>
            </a:p>
          </p:txBody>
        </p:sp>
        <p:sp>
          <p:nvSpPr>
            <p:cNvPr id="8" name="Rectangle 7">
              <a:extLst>
                <a:ext uri="{FF2B5EF4-FFF2-40B4-BE49-F238E27FC236}">
                  <a16:creationId xmlns:a16="http://schemas.microsoft.com/office/drawing/2014/main" id="{DCF081C7-F55C-0C63-17EF-7CAE59DBB5D1}"/>
                </a:ext>
              </a:extLst>
            </p:cNvPr>
            <p:cNvSpPr/>
            <p:nvPr/>
          </p:nvSpPr>
          <p:spPr>
            <a:xfrm>
              <a:off x="1309321" y="5525587"/>
              <a:ext cx="3135083" cy="352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Student mobile usage system</a:t>
              </a:r>
            </a:p>
          </p:txBody>
        </p:sp>
        <p:sp>
          <p:nvSpPr>
            <p:cNvPr id="9" name="Rectangle 8">
              <a:extLst>
                <a:ext uri="{FF2B5EF4-FFF2-40B4-BE49-F238E27FC236}">
                  <a16:creationId xmlns:a16="http://schemas.microsoft.com/office/drawing/2014/main" id="{691A890C-AE4A-90D0-F0E7-35817FF4BB85}"/>
                </a:ext>
              </a:extLst>
            </p:cNvPr>
            <p:cNvSpPr/>
            <p:nvPr/>
          </p:nvSpPr>
          <p:spPr>
            <a:xfrm>
              <a:off x="4626700" y="5542202"/>
              <a:ext cx="2782390" cy="352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Face recognition system</a:t>
              </a:r>
            </a:p>
          </p:txBody>
        </p:sp>
        <p:sp>
          <p:nvSpPr>
            <p:cNvPr id="10" name="Rectangle 9">
              <a:extLst>
                <a:ext uri="{FF2B5EF4-FFF2-40B4-BE49-F238E27FC236}">
                  <a16:creationId xmlns:a16="http://schemas.microsoft.com/office/drawing/2014/main" id="{0FA34B57-5E4F-EE67-6A50-6BBDD77033E2}"/>
                </a:ext>
              </a:extLst>
            </p:cNvPr>
            <p:cNvSpPr/>
            <p:nvPr/>
          </p:nvSpPr>
          <p:spPr>
            <a:xfrm>
              <a:off x="7750361" y="5527594"/>
              <a:ext cx="2338252" cy="352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Notification system</a:t>
              </a:r>
            </a:p>
          </p:txBody>
        </p:sp>
        <p:sp>
          <p:nvSpPr>
            <p:cNvPr id="11" name="Flowchart: Connector 10">
              <a:extLst>
                <a:ext uri="{FF2B5EF4-FFF2-40B4-BE49-F238E27FC236}">
                  <a16:creationId xmlns:a16="http://schemas.microsoft.com/office/drawing/2014/main" id="{B193B655-31EF-7456-4A97-1AD5432B1835}"/>
                </a:ext>
              </a:extLst>
            </p:cNvPr>
            <p:cNvSpPr/>
            <p:nvPr/>
          </p:nvSpPr>
          <p:spPr>
            <a:xfrm>
              <a:off x="594124" y="5619649"/>
              <a:ext cx="411483" cy="35269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660D65A-ADBF-309D-7124-5855AEB8C019}"/>
                </a:ext>
              </a:extLst>
            </p:cNvPr>
            <p:cNvCxnSpPr>
              <a:cxnSpLocks/>
            </p:cNvCxnSpPr>
            <p:nvPr/>
          </p:nvCxnSpPr>
          <p:spPr>
            <a:xfrm flipH="1">
              <a:off x="790071" y="5943594"/>
              <a:ext cx="9798" cy="31350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AFEE5F2-B5EF-7FD3-0356-535415DB1155}"/>
                </a:ext>
              </a:extLst>
            </p:cNvPr>
            <p:cNvCxnSpPr/>
            <p:nvPr/>
          </p:nvCxnSpPr>
          <p:spPr>
            <a:xfrm flipH="1">
              <a:off x="591094" y="6243568"/>
              <a:ext cx="180708" cy="14141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DB72340-1237-884D-C80F-9B18523D3D5B}"/>
                </a:ext>
              </a:extLst>
            </p:cNvPr>
            <p:cNvCxnSpPr/>
            <p:nvPr/>
          </p:nvCxnSpPr>
          <p:spPr>
            <a:xfrm>
              <a:off x="771801" y="6213790"/>
              <a:ext cx="273229" cy="156754"/>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9DA07C5-DC9C-3184-2356-546BD6BF0D09}"/>
                </a:ext>
              </a:extLst>
            </p:cNvPr>
            <p:cNvCxnSpPr/>
            <p:nvPr/>
          </p:nvCxnSpPr>
          <p:spPr>
            <a:xfrm>
              <a:off x="591094" y="6230286"/>
              <a:ext cx="411483" cy="0"/>
            </a:xfrm>
            <a:prstGeom prst="line">
              <a:avLst/>
            </a:prstGeom>
          </p:spPr>
          <p:style>
            <a:lnRef idx="1">
              <a:schemeClr val="dk1"/>
            </a:lnRef>
            <a:fillRef idx="0">
              <a:schemeClr val="dk1"/>
            </a:fillRef>
            <a:effectRef idx="0">
              <a:schemeClr val="dk1"/>
            </a:effectRef>
            <a:fontRef idx="minor">
              <a:schemeClr val="tx1"/>
            </a:fontRef>
          </p:style>
        </p:cxnSp>
        <p:sp>
          <p:nvSpPr>
            <p:cNvPr id="18" name="Flowchart: Connector 17">
              <a:extLst>
                <a:ext uri="{FF2B5EF4-FFF2-40B4-BE49-F238E27FC236}">
                  <a16:creationId xmlns:a16="http://schemas.microsoft.com/office/drawing/2014/main" id="{0E76F519-4A36-71BA-F9B8-4D3A98C18790}"/>
                </a:ext>
              </a:extLst>
            </p:cNvPr>
            <p:cNvSpPr/>
            <p:nvPr/>
          </p:nvSpPr>
          <p:spPr>
            <a:xfrm>
              <a:off x="10831286" y="5525587"/>
              <a:ext cx="411482" cy="35269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547E909-EB11-40AC-5EC5-4B2DD0BCF1E3}"/>
                </a:ext>
              </a:extLst>
            </p:cNvPr>
            <p:cNvCxnSpPr>
              <a:stCxn id="18" idx="4"/>
            </p:cNvCxnSpPr>
            <p:nvPr/>
          </p:nvCxnSpPr>
          <p:spPr>
            <a:xfrm flipH="1">
              <a:off x="11027229" y="5878285"/>
              <a:ext cx="9798" cy="31350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172A408-937E-FCE5-3174-F11A8ADA53EA}"/>
                </a:ext>
              </a:extLst>
            </p:cNvPr>
            <p:cNvCxnSpPr/>
            <p:nvPr/>
          </p:nvCxnSpPr>
          <p:spPr>
            <a:xfrm flipH="1">
              <a:off x="10739845" y="6191794"/>
              <a:ext cx="287385" cy="22206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5706BDB-44C5-381F-3C1F-A771D79CDB63}"/>
                </a:ext>
              </a:extLst>
            </p:cNvPr>
            <p:cNvCxnSpPr/>
            <p:nvPr/>
          </p:nvCxnSpPr>
          <p:spPr>
            <a:xfrm>
              <a:off x="11027229" y="6191794"/>
              <a:ext cx="313510" cy="22206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37E8E32-90C2-C81E-994D-2EFCB4595CF7}"/>
                </a:ext>
              </a:extLst>
            </p:cNvPr>
            <p:cNvCxnSpPr/>
            <p:nvPr/>
          </p:nvCxnSpPr>
          <p:spPr>
            <a:xfrm>
              <a:off x="10831286" y="6035039"/>
              <a:ext cx="41148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75F4FDF-1B1E-6773-15F4-3068A5C64B3F}"/>
                </a:ext>
              </a:extLst>
            </p:cNvPr>
            <p:cNvCxnSpPr>
              <a:cxnSpLocks/>
              <a:endCxn id="11" idx="0"/>
            </p:cNvCxnSpPr>
            <p:nvPr/>
          </p:nvCxnSpPr>
          <p:spPr>
            <a:xfrm>
              <a:off x="731519" y="1578516"/>
              <a:ext cx="68347" cy="40411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395058D2-9615-A1FC-638D-4D911A3F4954}"/>
                </a:ext>
              </a:extLst>
            </p:cNvPr>
            <p:cNvCxnSpPr>
              <a:cxnSpLocks/>
              <a:stCxn id="82" idx="2"/>
            </p:cNvCxnSpPr>
            <p:nvPr/>
          </p:nvCxnSpPr>
          <p:spPr>
            <a:xfrm flipH="1">
              <a:off x="11027229" y="1588368"/>
              <a:ext cx="52179" cy="37804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DBD2D647-211F-C7B1-6934-83B9E2DE99FC}"/>
                </a:ext>
              </a:extLst>
            </p:cNvPr>
            <p:cNvCxnSpPr>
              <a:endCxn id="8" idx="0"/>
            </p:cNvCxnSpPr>
            <p:nvPr/>
          </p:nvCxnSpPr>
          <p:spPr>
            <a:xfrm flipH="1">
              <a:off x="2876863" y="1149531"/>
              <a:ext cx="34047" cy="437605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6FAB40E8-9838-0EFF-67C1-A9B5A5E025E1}"/>
                </a:ext>
              </a:extLst>
            </p:cNvPr>
            <p:cNvCxnSpPr>
              <a:endCxn id="60" idx="1"/>
            </p:cNvCxnSpPr>
            <p:nvPr/>
          </p:nvCxnSpPr>
          <p:spPr>
            <a:xfrm>
              <a:off x="715193" y="2126121"/>
              <a:ext cx="2202181" cy="7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5B3CAD60-F959-5CF3-7253-67E7F15FEFF6}"/>
                </a:ext>
              </a:extLst>
            </p:cNvPr>
            <p:cNvSpPr txBox="1"/>
            <p:nvPr/>
          </p:nvSpPr>
          <p:spPr>
            <a:xfrm>
              <a:off x="897805" y="1769236"/>
              <a:ext cx="2547257"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 mobile usage</a:t>
              </a:r>
            </a:p>
          </p:txBody>
        </p:sp>
        <p:cxnSp>
          <p:nvCxnSpPr>
            <p:cNvPr id="39" name="Straight Connector 38">
              <a:extLst>
                <a:ext uri="{FF2B5EF4-FFF2-40B4-BE49-F238E27FC236}">
                  <a16:creationId xmlns:a16="http://schemas.microsoft.com/office/drawing/2014/main" id="{3B4E25A7-8003-E12C-EB54-C8981335569D}"/>
                </a:ext>
              </a:extLst>
            </p:cNvPr>
            <p:cNvCxnSpPr>
              <a:cxnSpLocks/>
            </p:cNvCxnSpPr>
            <p:nvPr/>
          </p:nvCxnSpPr>
          <p:spPr>
            <a:xfrm>
              <a:off x="6322424" y="1149531"/>
              <a:ext cx="0" cy="437605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A83BA0A2-8551-C88B-B944-C5E7BBE7924D}"/>
                </a:ext>
              </a:extLst>
            </p:cNvPr>
            <p:cNvCxnSpPr>
              <a:stCxn id="6" idx="2"/>
              <a:endCxn id="10" idx="0"/>
            </p:cNvCxnSpPr>
            <p:nvPr/>
          </p:nvCxnSpPr>
          <p:spPr>
            <a:xfrm>
              <a:off x="8902337" y="1149531"/>
              <a:ext cx="17150" cy="4378063"/>
            </a:xfrm>
            <a:prstGeom prst="line">
              <a:avLst/>
            </a:prstGeom>
            <a:ln w="158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B2570879-A924-258C-3EB9-A383E203ACB5}"/>
                </a:ext>
              </a:extLst>
            </p:cNvPr>
            <p:cNvCxnSpPr/>
            <p:nvPr/>
          </p:nvCxnSpPr>
          <p:spPr>
            <a:xfrm flipV="1">
              <a:off x="2917374" y="5242326"/>
              <a:ext cx="8109855"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3E22BDB-5AD1-C209-E33A-936AC258424A}"/>
                </a:ext>
              </a:extLst>
            </p:cNvPr>
            <p:cNvCxnSpPr>
              <a:cxnSpLocks/>
            </p:cNvCxnSpPr>
            <p:nvPr/>
          </p:nvCxnSpPr>
          <p:spPr>
            <a:xfrm>
              <a:off x="2892335" y="2325190"/>
              <a:ext cx="634636"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7E4B0C3C-6B1E-9852-90D6-0F7BF0056F43}"/>
                </a:ext>
              </a:extLst>
            </p:cNvPr>
            <p:cNvCxnSpPr/>
            <p:nvPr/>
          </p:nvCxnSpPr>
          <p:spPr>
            <a:xfrm flipV="1">
              <a:off x="3526971" y="2325189"/>
              <a:ext cx="0" cy="195942"/>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511F449-5D16-6CFB-E95F-490A5383BD71}"/>
                </a:ext>
              </a:extLst>
            </p:cNvPr>
            <p:cNvCxnSpPr/>
            <p:nvPr/>
          </p:nvCxnSpPr>
          <p:spPr>
            <a:xfrm flipH="1">
              <a:off x="2867298" y="2521131"/>
              <a:ext cx="6596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9296BEFE-12EB-884C-034B-A8C3747C8B21}"/>
                </a:ext>
              </a:extLst>
            </p:cNvPr>
            <p:cNvSpPr txBox="1"/>
            <p:nvPr/>
          </p:nvSpPr>
          <p:spPr>
            <a:xfrm>
              <a:off x="2917374" y="1967581"/>
              <a:ext cx="2180409"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Detect mobile usage</a:t>
              </a:r>
            </a:p>
          </p:txBody>
        </p:sp>
        <p:cxnSp>
          <p:nvCxnSpPr>
            <p:cNvPr id="62" name="Straight Arrow Connector 61">
              <a:extLst>
                <a:ext uri="{FF2B5EF4-FFF2-40B4-BE49-F238E27FC236}">
                  <a16:creationId xmlns:a16="http://schemas.microsoft.com/office/drawing/2014/main" id="{12A07033-AB32-B242-7DCE-207342FBAEF4}"/>
                </a:ext>
              </a:extLst>
            </p:cNvPr>
            <p:cNvCxnSpPr/>
            <p:nvPr/>
          </p:nvCxnSpPr>
          <p:spPr>
            <a:xfrm>
              <a:off x="2917374" y="2860764"/>
              <a:ext cx="34050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DCFE3CDD-A493-F99B-3225-1BF8F2F1BE31}"/>
                </a:ext>
              </a:extLst>
            </p:cNvPr>
            <p:cNvSpPr txBox="1"/>
            <p:nvPr/>
          </p:nvSpPr>
          <p:spPr>
            <a:xfrm>
              <a:off x="3642900" y="2521131"/>
              <a:ext cx="3067596"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Request face recognition</a:t>
              </a:r>
            </a:p>
          </p:txBody>
        </p:sp>
        <p:cxnSp>
          <p:nvCxnSpPr>
            <p:cNvPr id="64" name="Straight Arrow Connector 63">
              <a:extLst>
                <a:ext uri="{FF2B5EF4-FFF2-40B4-BE49-F238E27FC236}">
                  <a16:creationId xmlns:a16="http://schemas.microsoft.com/office/drawing/2014/main" id="{B672153A-1D7A-CFA5-9181-903C5C380D18}"/>
                </a:ext>
              </a:extLst>
            </p:cNvPr>
            <p:cNvCxnSpPr/>
            <p:nvPr/>
          </p:nvCxnSpPr>
          <p:spPr>
            <a:xfrm flipH="1">
              <a:off x="2917374" y="3263705"/>
              <a:ext cx="3418653" cy="22359"/>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E0BEFC08-3285-360E-74B0-830A50859758}"/>
                </a:ext>
              </a:extLst>
            </p:cNvPr>
            <p:cNvCxnSpPr/>
            <p:nvPr/>
          </p:nvCxnSpPr>
          <p:spPr>
            <a:xfrm flipV="1">
              <a:off x="2892335" y="3760804"/>
              <a:ext cx="6010002" cy="7829"/>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2D33E52-2C80-F09B-A6F8-434EEDC6EBED}"/>
                </a:ext>
              </a:extLst>
            </p:cNvPr>
            <p:cNvCxnSpPr/>
            <p:nvPr/>
          </p:nvCxnSpPr>
          <p:spPr>
            <a:xfrm flipH="1" flipV="1">
              <a:off x="2917374" y="4480555"/>
              <a:ext cx="5984963" cy="13065"/>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6187A07F-7BB8-4FE3-17A0-F17E3DFE0962}"/>
                </a:ext>
              </a:extLst>
            </p:cNvPr>
            <p:cNvSpPr txBox="1"/>
            <p:nvPr/>
          </p:nvSpPr>
          <p:spPr>
            <a:xfrm>
              <a:off x="3060253" y="4839274"/>
              <a:ext cx="3672285"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Send notification(image and ID)</a:t>
              </a:r>
            </a:p>
          </p:txBody>
        </p:sp>
        <p:sp>
          <p:nvSpPr>
            <p:cNvPr id="68" name="TextBox 67">
              <a:extLst>
                <a:ext uri="{FF2B5EF4-FFF2-40B4-BE49-F238E27FC236}">
                  <a16:creationId xmlns:a16="http://schemas.microsoft.com/office/drawing/2014/main" id="{79F5C768-37FE-1FDD-2E2C-EC269A6F9C51}"/>
                </a:ext>
              </a:extLst>
            </p:cNvPr>
            <p:cNvSpPr txBox="1"/>
            <p:nvPr/>
          </p:nvSpPr>
          <p:spPr>
            <a:xfrm>
              <a:off x="3584087" y="4046619"/>
              <a:ext cx="3333038"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Notification ready</a:t>
              </a:r>
            </a:p>
          </p:txBody>
        </p:sp>
        <p:sp>
          <p:nvSpPr>
            <p:cNvPr id="69" name="TextBox 68">
              <a:extLst>
                <a:ext uri="{FF2B5EF4-FFF2-40B4-BE49-F238E27FC236}">
                  <a16:creationId xmlns:a16="http://schemas.microsoft.com/office/drawing/2014/main" id="{FAD521D7-E501-20E6-4154-1DA7B413446D}"/>
                </a:ext>
              </a:extLst>
            </p:cNvPr>
            <p:cNvSpPr txBox="1"/>
            <p:nvPr/>
          </p:nvSpPr>
          <p:spPr>
            <a:xfrm>
              <a:off x="3060253" y="3403310"/>
              <a:ext cx="3554940"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Request to generate notification</a:t>
              </a:r>
            </a:p>
          </p:txBody>
        </p:sp>
        <p:sp>
          <p:nvSpPr>
            <p:cNvPr id="70" name="TextBox 69">
              <a:extLst>
                <a:ext uri="{FF2B5EF4-FFF2-40B4-BE49-F238E27FC236}">
                  <a16:creationId xmlns:a16="http://schemas.microsoft.com/office/drawing/2014/main" id="{44D2DEBB-A91E-5E81-F047-232E07F38290}"/>
                </a:ext>
              </a:extLst>
            </p:cNvPr>
            <p:cNvSpPr txBox="1"/>
            <p:nvPr/>
          </p:nvSpPr>
          <p:spPr>
            <a:xfrm>
              <a:off x="3629974" y="2889460"/>
              <a:ext cx="2188027" cy="33276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Recognize face</a:t>
              </a:r>
            </a:p>
          </p:txBody>
        </p:sp>
        <p:sp>
          <p:nvSpPr>
            <p:cNvPr id="71" name="TextBox 70">
              <a:extLst>
                <a:ext uri="{FF2B5EF4-FFF2-40B4-BE49-F238E27FC236}">
                  <a16:creationId xmlns:a16="http://schemas.microsoft.com/office/drawing/2014/main" id="{BB76166E-C071-AB0D-233A-1841BE49626C}"/>
                </a:ext>
              </a:extLst>
            </p:cNvPr>
            <p:cNvSpPr txBox="1"/>
            <p:nvPr/>
          </p:nvSpPr>
          <p:spPr>
            <a:xfrm>
              <a:off x="271908" y="1214556"/>
              <a:ext cx="1425622" cy="36603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Student</a:t>
              </a:r>
            </a:p>
          </p:txBody>
        </p:sp>
        <p:sp>
          <p:nvSpPr>
            <p:cNvPr id="72" name="Flowchart: Connector 71">
              <a:extLst>
                <a:ext uri="{FF2B5EF4-FFF2-40B4-BE49-F238E27FC236}">
                  <a16:creationId xmlns:a16="http://schemas.microsoft.com/office/drawing/2014/main" id="{241748C4-2AAC-2634-E6D6-3F0EA9E59D64}"/>
                </a:ext>
              </a:extLst>
            </p:cNvPr>
            <p:cNvSpPr/>
            <p:nvPr/>
          </p:nvSpPr>
          <p:spPr>
            <a:xfrm>
              <a:off x="496724" y="300441"/>
              <a:ext cx="411482" cy="35269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FB3C5FCB-9934-A670-2F75-AC73D2635A13}"/>
                </a:ext>
              </a:extLst>
            </p:cNvPr>
            <p:cNvCxnSpPr>
              <a:stCxn id="72" idx="4"/>
            </p:cNvCxnSpPr>
            <p:nvPr/>
          </p:nvCxnSpPr>
          <p:spPr>
            <a:xfrm flipH="1">
              <a:off x="692667" y="653139"/>
              <a:ext cx="9798" cy="313509"/>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E89C9080-FE99-C318-713F-62B8A101640B}"/>
                </a:ext>
              </a:extLst>
            </p:cNvPr>
            <p:cNvCxnSpPr/>
            <p:nvPr/>
          </p:nvCxnSpPr>
          <p:spPr>
            <a:xfrm flipH="1">
              <a:off x="405284" y="966648"/>
              <a:ext cx="287384" cy="222069"/>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E3B53923-206A-3A41-5151-9ED14458172C}"/>
                </a:ext>
              </a:extLst>
            </p:cNvPr>
            <p:cNvCxnSpPr/>
            <p:nvPr/>
          </p:nvCxnSpPr>
          <p:spPr>
            <a:xfrm>
              <a:off x="694828" y="941660"/>
              <a:ext cx="311349" cy="24705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FACB6F17-3C35-74CB-F2BB-9F0FD36CCD0B}"/>
                </a:ext>
              </a:extLst>
            </p:cNvPr>
            <p:cNvCxnSpPr/>
            <p:nvPr/>
          </p:nvCxnSpPr>
          <p:spPr>
            <a:xfrm flipV="1">
              <a:off x="496724" y="749905"/>
              <a:ext cx="505852" cy="17230"/>
            </a:xfrm>
            <a:prstGeom prst="line">
              <a:avLst/>
            </a:prstGeom>
          </p:spPr>
          <p:style>
            <a:lnRef idx="1">
              <a:schemeClr val="dk1"/>
            </a:lnRef>
            <a:fillRef idx="0">
              <a:schemeClr val="dk1"/>
            </a:fillRef>
            <a:effectRef idx="0">
              <a:schemeClr val="dk1"/>
            </a:effectRef>
            <a:fontRef idx="minor">
              <a:schemeClr val="tx1"/>
            </a:fontRef>
          </p:style>
        </p:cxnSp>
        <p:sp>
          <p:nvSpPr>
            <p:cNvPr id="77" name="Flowchart: Connector 76">
              <a:extLst>
                <a:ext uri="{FF2B5EF4-FFF2-40B4-BE49-F238E27FC236}">
                  <a16:creationId xmlns:a16="http://schemas.microsoft.com/office/drawing/2014/main" id="{5FAE38F1-ACDE-4770-004B-B573B04F515D}"/>
                </a:ext>
              </a:extLst>
            </p:cNvPr>
            <p:cNvSpPr/>
            <p:nvPr/>
          </p:nvSpPr>
          <p:spPr>
            <a:xfrm>
              <a:off x="10698958" y="300441"/>
              <a:ext cx="411482" cy="35269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AE1E285A-30B2-E8FA-751F-DD7237DA896F}"/>
                </a:ext>
              </a:extLst>
            </p:cNvPr>
            <p:cNvCxnSpPr>
              <a:stCxn id="77" idx="4"/>
            </p:cNvCxnSpPr>
            <p:nvPr/>
          </p:nvCxnSpPr>
          <p:spPr>
            <a:xfrm flipH="1">
              <a:off x="10894901" y="653139"/>
              <a:ext cx="9798" cy="313509"/>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05E4F7EA-5130-1CBC-8389-25616EC35A4C}"/>
                </a:ext>
              </a:extLst>
            </p:cNvPr>
            <p:cNvCxnSpPr/>
            <p:nvPr/>
          </p:nvCxnSpPr>
          <p:spPr>
            <a:xfrm flipH="1">
              <a:off x="10607517" y="966648"/>
              <a:ext cx="287385" cy="222069"/>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E27730F-AA47-2B7A-73DC-FD07ED980E94}"/>
                </a:ext>
              </a:extLst>
            </p:cNvPr>
            <p:cNvCxnSpPr/>
            <p:nvPr/>
          </p:nvCxnSpPr>
          <p:spPr>
            <a:xfrm>
              <a:off x="10894901" y="966648"/>
              <a:ext cx="313510" cy="222069"/>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BE203028-447A-1E32-EFB9-3DA39AE223A3}"/>
                </a:ext>
              </a:extLst>
            </p:cNvPr>
            <p:cNvCxnSpPr/>
            <p:nvPr/>
          </p:nvCxnSpPr>
          <p:spPr>
            <a:xfrm>
              <a:off x="10698958" y="809893"/>
              <a:ext cx="411482" cy="0"/>
            </a:xfrm>
            <a:prstGeom prst="line">
              <a:avLst/>
            </a:prstGeom>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28640440-B207-3F72-5BA6-B3F02514E182}"/>
                </a:ext>
              </a:extLst>
            </p:cNvPr>
            <p:cNvSpPr txBox="1"/>
            <p:nvPr/>
          </p:nvSpPr>
          <p:spPr>
            <a:xfrm>
              <a:off x="10242528" y="1222330"/>
              <a:ext cx="1673760" cy="36603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Coordinator</a:t>
              </a:r>
            </a:p>
          </p:txBody>
        </p:sp>
        <p:sp>
          <p:nvSpPr>
            <p:cNvPr id="83" name="TextBox 82">
              <a:extLst>
                <a:ext uri="{FF2B5EF4-FFF2-40B4-BE49-F238E27FC236}">
                  <a16:creationId xmlns:a16="http://schemas.microsoft.com/office/drawing/2014/main" id="{3D8782C3-7297-6A8D-B1FF-53E35DDC95FA}"/>
                </a:ext>
              </a:extLst>
            </p:cNvPr>
            <p:cNvSpPr txBox="1"/>
            <p:nvPr/>
          </p:nvSpPr>
          <p:spPr>
            <a:xfrm>
              <a:off x="10088613" y="6359826"/>
              <a:ext cx="1723316" cy="40091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Coordinator</a:t>
              </a:r>
            </a:p>
          </p:txBody>
        </p:sp>
        <p:sp>
          <p:nvSpPr>
            <p:cNvPr id="84" name="Rectangle 83">
              <a:extLst>
                <a:ext uri="{FF2B5EF4-FFF2-40B4-BE49-F238E27FC236}">
                  <a16:creationId xmlns:a16="http://schemas.microsoft.com/office/drawing/2014/main" id="{8980EC3B-CC4E-775A-7068-48D82FA17E9F}"/>
                </a:ext>
              </a:extLst>
            </p:cNvPr>
            <p:cNvSpPr/>
            <p:nvPr/>
          </p:nvSpPr>
          <p:spPr>
            <a:xfrm>
              <a:off x="229499" y="6386502"/>
              <a:ext cx="1140735" cy="400910"/>
            </a:xfrm>
            <a:prstGeom prst="rect">
              <a:avLst/>
            </a:prstGeom>
          </p:spPr>
          <p:txBody>
            <a:bodyPr wrap="none">
              <a:spAutoFit/>
            </a:bodyPr>
            <a:lstStyle/>
            <a:p>
              <a:r>
                <a:rPr lang="en-US" sz="1600" b="1" dirty="0">
                  <a:latin typeface="Times New Roman" panose="02020603050405020304" pitchFamily="18" charset="0"/>
                  <a:cs typeface="Times New Roman" panose="02020603050405020304" pitchFamily="18" charset="0"/>
                </a:rPr>
                <a:t>Student</a:t>
              </a:r>
              <a:endParaRPr lang="en-US" sz="1600" dirty="0"/>
            </a:p>
          </p:txBody>
        </p:sp>
      </p:grpSp>
      <p:cxnSp>
        <p:nvCxnSpPr>
          <p:cNvPr id="24" name="Straight Connector 23">
            <a:extLst>
              <a:ext uri="{FF2B5EF4-FFF2-40B4-BE49-F238E27FC236}">
                <a16:creationId xmlns:a16="http://schemas.microsoft.com/office/drawing/2014/main" id="{392F75A8-A9D1-680B-DC85-84D6E404ACDC}"/>
              </a:ext>
            </a:extLst>
          </p:cNvPr>
          <p:cNvCxnSpPr/>
          <p:nvPr/>
        </p:nvCxnSpPr>
        <p:spPr>
          <a:xfrm>
            <a:off x="2396405" y="4834459"/>
            <a:ext cx="0" cy="99284"/>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65A9466-E83A-4777-5B1D-0C070BD09206}"/>
              </a:ext>
            </a:extLst>
          </p:cNvPr>
          <p:cNvCxnSpPr>
            <a:cxnSpLocks/>
          </p:cNvCxnSpPr>
          <p:nvPr/>
        </p:nvCxnSpPr>
        <p:spPr>
          <a:xfrm flipH="1">
            <a:off x="554371" y="4933743"/>
            <a:ext cx="1842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885420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FC793-F8BB-84F2-5C6A-0573BB34B74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DB16FA3-6D10-4CF7-412F-BFD8F3D776AD}"/>
              </a:ext>
            </a:extLst>
          </p:cNvPr>
          <p:cNvSpPr txBox="1"/>
          <p:nvPr/>
        </p:nvSpPr>
        <p:spPr>
          <a:xfrm>
            <a:off x="2400616" y="136803"/>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SYSTEM DESIGN</a:t>
            </a:r>
          </a:p>
        </p:txBody>
      </p:sp>
      <p:sp>
        <p:nvSpPr>
          <p:cNvPr id="61" name="TextBox 60">
            <a:extLst>
              <a:ext uri="{FF2B5EF4-FFF2-40B4-BE49-F238E27FC236}">
                <a16:creationId xmlns:a16="http://schemas.microsoft.com/office/drawing/2014/main" id="{8CF4AF9B-910F-8C13-7C5B-2675737B2BC0}"/>
              </a:ext>
            </a:extLst>
          </p:cNvPr>
          <p:cNvSpPr txBox="1"/>
          <p:nvPr/>
        </p:nvSpPr>
        <p:spPr>
          <a:xfrm>
            <a:off x="424214" y="6113308"/>
            <a:ext cx="8501125" cy="9694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US" sz="1900" b="0" i="0" u="none" strike="noStrike" cap="none" spc="0" normalizeH="0" baseline="0" dirty="0">
                <a:ln>
                  <a:noFill/>
                </a:ln>
                <a:solidFill>
                  <a:srgbClr val="000000"/>
                </a:solidFill>
                <a:effectLst/>
                <a:uFillTx/>
                <a:latin typeface="+mn-lt"/>
                <a:ea typeface="+mn-ea"/>
                <a:cs typeface="+mn-cs"/>
                <a:sym typeface="Calibri"/>
              </a:rPr>
              <a:t>Class diagram for “Student Mobile Usage Detection and Fine Notification System in Restricted areas using Deep Learning Techniques”.</a:t>
            </a:r>
          </a:p>
          <a:p>
            <a:pPr marL="0" marR="0" indent="0" algn="l" defTabSz="987992" rtl="0" fontAlgn="auto" latinLnBrk="0" hangingPunct="0">
              <a:lnSpc>
                <a:spcPct val="100000"/>
              </a:lnSpc>
              <a:spcBef>
                <a:spcPts val="0"/>
              </a:spcBef>
              <a:spcAft>
                <a:spcPts val="0"/>
              </a:spcAft>
              <a:buClrTx/>
              <a:buSzTx/>
              <a:buFontTx/>
              <a:buNone/>
              <a:tabLst/>
            </a:pPr>
            <a:endParaRPr kumimoji="0" lang="en-IN" sz="1900" b="0" i="0" u="none" strike="noStrike" cap="none" spc="0" normalizeH="0" baseline="0" dirty="0">
              <a:ln>
                <a:noFill/>
              </a:ln>
              <a:solidFill>
                <a:srgbClr val="000000"/>
              </a:solidFill>
              <a:effectLst/>
              <a:uFillTx/>
              <a:latin typeface="+mn-lt"/>
              <a:ea typeface="+mn-ea"/>
              <a:cs typeface="+mn-cs"/>
              <a:sym typeface="Calibri"/>
            </a:endParaRPr>
          </a:p>
        </p:txBody>
      </p:sp>
      <p:pic>
        <p:nvPicPr>
          <p:cNvPr id="114" name="Picture 113">
            <a:extLst>
              <a:ext uri="{FF2B5EF4-FFF2-40B4-BE49-F238E27FC236}">
                <a16:creationId xmlns:a16="http://schemas.microsoft.com/office/drawing/2014/main" id="{1F592247-6259-A24D-73DF-4714846C7771}"/>
              </a:ext>
            </a:extLst>
          </p:cNvPr>
          <p:cNvPicPr>
            <a:picLocks noChangeAspect="1"/>
          </p:cNvPicPr>
          <p:nvPr/>
        </p:nvPicPr>
        <p:blipFill>
          <a:blip r:embed="rId2"/>
          <a:stretch>
            <a:fillRect/>
          </a:stretch>
        </p:blipFill>
        <p:spPr>
          <a:xfrm>
            <a:off x="88625" y="970936"/>
            <a:ext cx="8836714" cy="4916128"/>
          </a:xfrm>
          <a:prstGeom prst="rect">
            <a:avLst/>
          </a:prstGeom>
        </p:spPr>
      </p:pic>
      <p:cxnSp>
        <p:nvCxnSpPr>
          <p:cNvPr id="3" name="Straight Connector 2">
            <a:extLst>
              <a:ext uri="{FF2B5EF4-FFF2-40B4-BE49-F238E27FC236}">
                <a16:creationId xmlns:a16="http://schemas.microsoft.com/office/drawing/2014/main" id="{361B87DB-0EC7-8909-5A93-878D1F6890A9}"/>
              </a:ext>
            </a:extLst>
          </p:cNvPr>
          <p:cNvCxnSpPr/>
          <p:nvPr/>
        </p:nvCxnSpPr>
        <p:spPr>
          <a:xfrm flipH="1">
            <a:off x="5844209" y="2276061"/>
            <a:ext cx="745434" cy="1043609"/>
          </a:xfrm>
          <a:prstGeom prst="line">
            <a:avLst/>
          </a:prstGeom>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14782ED-5023-F3F7-83DF-491CC44F2715}"/>
              </a:ext>
            </a:extLst>
          </p:cNvPr>
          <p:cNvSpPr txBox="1"/>
          <p:nvPr/>
        </p:nvSpPr>
        <p:spPr>
          <a:xfrm>
            <a:off x="6216926" y="2643978"/>
            <a:ext cx="824948" cy="307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sends</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220195698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D053D-8BE8-C72D-E519-B0F63C0DD20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4AAFA81-FF2A-F07C-B8CF-4B3088B27582}"/>
              </a:ext>
            </a:extLst>
          </p:cNvPr>
          <p:cNvSpPr txBox="1"/>
          <p:nvPr/>
        </p:nvSpPr>
        <p:spPr>
          <a:xfrm>
            <a:off x="3053913" y="289032"/>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RESULTS</a:t>
            </a:r>
          </a:p>
        </p:txBody>
      </p:sp>
      <p:pic>
        <p:nvPicPr>
          <p:cNvPr id="24" name="Picture 23">
            <a:extLst>
              <a:ext uri="{FF2B5EF4-FFF2-40B4-BE49-F238E27FC236}">
                <a16:creationId xmlns:a16="http://schemas.microsoft.com/office/drawing/2014/main" id="{A46A851E-2538-8697-40BF-5ECC66D73B2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8697" y="1474838"/>
            <a:ext cx="6017342" cy="3942736"/>
          </a:xfrm>
          <a:prstGeom prst="rect">
            <a:avLst/>
          </a:prstGeom>
          <a:noFill/>
          <a:ln>
            <a:noFill/>
          </a:ln>
        </p:spPr>
      </p:pic>
      <p:sp>
        <p:nvSpPr>
          <p:cNvPr id="26" name="TextBox 25">
            <a:extLst>
              <a:ext uri="{FF2B5EF4-FFF2-40B4-BE49-F238E27FC236}">
                <a16:creationId xmlns:a16="http://schemas.microsoft.com/office/drawing/2014/main" id="{B16CCC38-3D21-DE0F-04F5-A17546C073D5}"/>
              </a:ext>
            </a:extLst>
          </p:cNvPr>
          <p:cNvSpPr txBox="1"/>
          <p:nvPr/>
        </p:nvSpPr>
        <p:spPr>
          <a:xfrm>
            <a:off x="1120877" y="5732206"/>
            <a:ext cx="6754762" cy="677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US"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Fig. 1 : Individual identified using a mobile device within surveillance zones(Face Recognized)</a:t>
            </a:r>
            <a:endPar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85203046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7FD0-B2B7-88B2-289E-F0402F82A84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BCB2558-5863-A58E-81C5-8664D886AF2A}"/>
              </a:ext>
            </a:extLst>
          </p:cNvPr>
          <p:cNvSpPr txBox="1"/>
          <p:nvPr/>
        </p:nvSpPr>
        <p:spPr>
          <a:xfrm>
            <a:off x="3053913" y="289032"/>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RESULTS</a:t>
            </a:r>
          </a:p>
        </p:txBody>
      </p:sp>
      <p:sp>
        <p:nvSpPr>
          <p:cNvPr id="2" name="TextBox 1">
            <a:extLst>
              <a:ext uri="{FF2B5EF4-FFF2-40B4-BE49-F238E27FC236}">
                <a16:creationId xmlns:a16="http://schemas.microsoft.com/office/drawing/2014/main" id="{B1F7C10F-F4B6-0C0D-8941-4A87D4550FD5}"/>
              </a:ext>
            </a:extLst>
          </p:cNvPr>
          <p:cNvSpPr txBox="1"/>
          <p:nvPr/>
        </p:nvSpPr>
        <p:spPr>
          <a:xfrm>
            <a:off x="491611" y="1151674"/>
            <a:ext cx="8121445" cy="9694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342900" marR="0" indent="-342900" algn="l" defTabSz="987992"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Upon detecting unauthorized mobile usage and successful face recognition, the system automatically triggers a message containing the student's ID and name, providing swift and accurate notification to the designated personnel.</a:t>
            </a:r>
            <a:endPar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43DC84F2-8BF1-05E3-011B-DCBDDA6EFD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5883" y="2192594"/>
            <a:ext cx="4218039" cy="3700543"/>
          </a:xfrm>
          <a:prstGeom prst="rect">
            <a:avLst/>
          </a:prstGeom>
          <a:noFill/>
          <a:ln>
            <a:noFill/>
          </a:ln>
        </p:spPr>
      </p:pic>
      <p:sp>
        <p:nvSpPr>
          <p:cNvPr id="4" name="TextBox 3">
            <a:extLst>
              <a:ext uri="{FF2B5EF4-FFF2-40B4-BE49-F238E27FC236}">
                <a16:creationId xmlns:a16="http://schemas.microsoft.com/office/drawing/2014/main" id="{36A3E3EF-F1B8-4BA5-D3CC-435536502755}"/>
              </a:ext>
            </a:extLst>
          </p:cNvPr>
          <p:cNvSpPr txBox="1"/>
          <p:nvPr/>
        </p:nvSpPr>
        <p:spPr>
          <a:xfrm>
            <a:off x="1071714" y="6007509"/>
            <a:ext cx="7541342" cy="677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Fig. </a:t>
            </a:r>
            <a:r>
              <a:rPr lang="en-IN" dirty="0">
                <a:latin typeface="Times New Roman" panose="02020603050405020304" pitchFamily="18" charset="0"/>
                <a:cs typeface="Times New Roman" panose="02020603050405020304" pitchFamily="18" charset="0"/>
              </a:rPr>
              <a:t>2</a:t>
            </a:r>
            <a:r>
              <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Text message sent to management concerning individual's mobile device usage.</a:t>
            </a:r>
          </a:p>
        </p:txBody>
      </p:sp>
    </p:spTree>
    <p:extLst>
      <p:ext uri="{BB962C8B-B14F-4D97-AF65-F5344CB8AC3E}">
        <p14:creationId xmlns:p14="http://schemas.microsoft.com/office/powerpoint/2010/main" val="362784685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title"/>
          </p:nvPr>
        </p:nvSpPr>
        <p:spPr>
          <a:xfrm>
            <a:off x="628651" y="365126"/>
            <a:ext cx="7886701" cy="1325564"/>
          </a:xfrm>
          <a:prstGeom prst="rect">
            <a:avLst/>
          </a:prstGeom>
        </p:spPr>
        <p:txBody>
          <a:bodyPr/>
          <a:lstStyle/>
          <a:p>
            <a:pPr>
              <a:defRPr sz="3600">
                <a:solidFill>
                  <a:srgbClr val="7030A0"/>
                </a:solidFill>
                <a:latin typeface="Times New Roman"/>
                <a:ea typeface="Times New Roman"/>
                <a:cs typeface="Times New Roman"/>
                <a:sym typeface="Times New Roman"/>
              </a:defRPr>
            </a:pPr>
            <a:r>
              <a:rPr dirty="0"/>
              <a:t>                   ABSTRACT</a:t>
            </a:r>
            <a:br>
              <a:rPr dirty="0"/>
            </a:br>
            <a:endParaRPr dirty="0"/>
          </a:p>
        </p:txBody>
      </p:sp>
      <p:sp>
        <p:nvSpPr>
          <p:cNvPr id="102" name="Content Placeholder 2"/>
          <p:cNvSpPr txBox="1">
            <a:spLocks noGrp="1"/>
          </p:cNvSpPr>
          <p:nvPr>
            <p:ph type="body" idx="1"/>
          </p:nvPr>
        </p:nvSpPr>
        <p:spPr>
          <a:xfrm>
            <a:off x="257599" y="1352830"/>
            <a:ext cx="8471485" cy="4734599"/>
          </a:xfrm>
          <a:prstGeom prst="rect">
            <a:avLst/>
          </a:prstGeom>
        </p:spPr>
        <p:txBody>
          <a:bodyPr>
            <a:normAutofit/>
          </a:bodyPr>
          <a:lstStyle>
            <a:lvl1pPr defTabSz="227573">
              <a:lnSpc>
                <a:spcPct val="100000"/>
              </a:lnSpc>
              <a:spcBef>
                <a:spcPts val="0"/>
              </a:spcBef>
              <a:defRPr sz="1600">
                <a:latin typeface="Helvetica Neue"/>
                <a:ea typeface="Helvetica Neue"/>
                <a:cs typeface="Helvetica Neue"/>
                <a:sym typeface="Helvetica Neue"/>
              </a:defRPr>
            </a:lvl1pPr>
          </a:lstStyle>
          <a:p>
            <a:pPr algn="just"/>
            <a:r>
              <a:rPr lang="en-US" sz="2000" dirty="0">
                <a:latin typeface="Times New Roman" panose="02020603050405020304" pitchFamily="18" charset="0"/>
                <a:cs typeface="Times New Roman" panose="02020603050405020304" pitchFamily="18" charset="0"/>
              </a:rPr>
              <a:t>Utilizing cutting-edge deep learning algorithms, neural networks, and computer vision </a:t>
            </a:r>
            <a:r>
              <a:rPr lang="en-US" sz="2000" dirty="0" err="1">
                <a:latin typeface="Times New Roman" panose="02020603050405020304" pitchFamily="18" charset="0"/>
                <a:cs typeface="Times New Roman" panose="02020603050405020304" pitchFamily="18" charset="0"/>
              </a:rPr>
              <a:t>technologies,this</a:t>
            </a:r>
            <a:r>
              <a:rPr lang="en-US" sz="2000" dirty="0">
                <a:latin typeface="Times New Roman" panose="02020603050405020304" pitchFamily="18" charset="0"/>
                <a:cs typeface="Times New Roman" panose="02020603050405020304" pitchFamily="18" charset="0"/>
              </a:rPr>
              <a:t> project actively monitors and detects unauthorized mobile device usage within designated restricted areas. Beyond detection, it captures real-time images of individuals and employs facial recognition to ascertain their identity.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Upon successful identification of an individual using a mobile device in violation of the restricted zone, the system automatically sends a notification to the respective Hod or Academic co-</a:t>
            </a:r>
            <a:r>
              <a:rPr lang="en-US" sz="2000" dirty="0" err="1">
                <a:latin typeface="Times New Roman" panose="02020603050405020304" pitchFamily="18" charset="0"/>
                <a:cs typeface="Times New Roman" panose="02020603050405020304" pitchFamily="18" charset="0"/>
              </a:rPr>
              <a:t>ordinator.This</a:t>
            </a:r>
            <a:r>
              <a:rPr lang="en-US" sz="2000" dirty="0">
                <a:latin typeface="Times New Roman" panose="02020603050405020304" pitchFamily="18" charset="0"/>
                <a:cs typeface="Times New Roman" panose="02020603050405020304" pitchFamily="18" charset="0"/>
              </a:rPr>
              <a:t> notification includes the individual's name (or) id with the fine rupees and proof of an image.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Key features of this system include adaptability to diverse environments, robustness against false alarms, and seamless integration with existing security infrastructure. By implementing deep learning technology, this project offers a forward-thinking approach to security enforcement.</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9280-ADBC-E3EB-DDFB-22983FDEF56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BE68610-0EA7-B6C4-FA10-545A6548A016}"/>
              </a:ext>
            </a:extLst>
          </p:cNvPr>
          <p:cNvSpPr txBox="1"/>
          <p:nvPr/>
        </p:nvSpPr>
        <p:spPr>
          <a:xfrm>
            <a:off x="3053913" y="289032"/>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RESULTS</a:t>
            </a:r>
          </a:p>
        </p:txBody>
      </p:sp>
      <p:sp>
        <p:nvSpPr>
          <p:cNvPr id="2" name="TextBox 1">
            <a:extLst>
              <a:ext uri="{FF2B5EF4-FFF2-40B4-BE49-F238E27FC236}">
                <a16:creationId xmlns:a16="http://schemas.microsoft.com/office/drawing/2014/main" id="{48BE8189-08B9-1EAA-F4E7-7CF02EFCFF7B}"/>
              </a:ext>
            </a:extLst>
          </p:cNvPr>
          <p:cNvSpPr txBox="1"/>
          <p:nvPr/>
        </p:nvSpPr>
        <p:spPr>
          <a:xfrm>
            <a:off x="491611" y="1151674"/>
            <a:ext cx="8121445" cy="384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87992" rtl="0" fontAlgn="auto" latinLnBrk="0" hangingPunct="0">
              <a:lnSpc>
                <a:spcPct val="100000"/>
              </a:lnSpc>
              <a:spcBef>
                <a:spcPts val="0"/>
              </a:spcBef>
              <a:spcAft>
                <a:spcPts val="0"/>
              </a:spcAft>
              <a:buClrTx/>
              <a:buSzTx/>
              <a:tabLst/>
            </a:pPr>
            <a:r>
              <a:rPr kumimoji="0" lang="en-US"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endPar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BC1756D7-7078-776C-FFFA-BFCE5430C5D9}"/>
              </a:ext>
            </a:extLst>
          </p:cNvPr>
          <p:cNvSpPr txBox="1"/>
          <p:nvPr/>
        </p:nvSpPr>
        <p:spPr>
          <a:xfrm>
            <a:off x="1071714" y="6007509"/>
            <a:ext cx="7541342" cy="677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Fig. 3: Text message sent to </a:t>
            </a:r>
            <a:r>
              <a:rPr lang="en-IN" dirty="0">
                <a:latin typeface="Times New Roman" panose="02020603050405020304" pitchFamily="18" charset="0"/>
                <a:cs typeface="Times New Roman" panose="02020603050405020304" pitchFamily="18" charset="0"/>
              </a:rPr>
              <a:t>Student</a:t>
            </a:r>
            <a:r>
              <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concerning individual's mobile device usage.</a:t>
            </a:r>
          </a:p>
        </p:txBody>
      </p:sp>
      <p:pic>
        <p:nvPicPr>
          <p:cNvPr id="7" name="Picture 6">
            <a:extLst>
              <a:ext uri="{FF2B5EF4-FFF2-40B4-BE49-F238E27FC236}">
                <a16:creationId xmlns:a16="http://schemas.microsoft.com/office/drawing/2014/main" id="{0ED621E5-57B3-EB83-A731-81D834ACB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511" y="1128780"/>
            <a:ext cx="4113567" cy="4577546"/>
          </a:xfrm>
          <a:prstGeom prst="rect">
            <a:avLst/>
          </a:prstGeom>
        </p:spPr>
      </p:pic>
    </p:spTree>
    <p:extLst>
      <p:ext uri="{BB962C8B-B14F-4D97-AF65-F5344CB8AC3E}">
        <p14:creationId xmlns:p14="http://schemas.microsoft.com/office/powerpoint/2010/main" val="166544506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1F4A1-02FF-7997-8B50-C99DF2FE647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E50E62D-EC27-F4AA-1CF7-2FF46CA8983F}"/>
              </a:ext>
            </a:extLst>
          </p:cNvPr>
          <p:cNvSpPr txBox="1"/>
          <p:nvPr/>
        </p:nvSpPr>
        <p:spPr>
          <a:xfrm>
            <a:off x="3053913" y="289032"/>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RESULTS</a:t>
            </a:r>
          </a:p>
        </p:txBody>
      </p:sp>
      <p:sp>
        <p:nvSpPr>
          <p:cNvPr id="26" name="TextBox 25">
            <a:extLst>
              <a:ext uri="{FF2B5EF4-FFF2-40B4-BE49-F238E27FC236}">
                <a16:creationId xmlns:a16="http://schemas.microsoft.com/office/drawing/2014/main" id="{0E874021-E6B8-2D7B-310E-369A85EF1DCB}"/>
              </a:ext>
            </a:extLst>
          </p:cNvPr>
          <p:cNvSpPr txBox="1"/>
          <p:nvPr/>
        </p:nvSpPr>
        <p:spPr>
          <a:xfrm>
            <a:off x="1120877" y="5732206"/>
            <a:ext cx="6754762" cy="677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US"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Fig. 4 : Individual identified using a mobile device within surveillance zones(Face not Recognized)</a:t>
            </a:r>
            <a:endPar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F8CD5E0C-D83D-8E3B-DD3E-69F54E1D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183" y="1275522"/>
            <a:ext cx="5177183" cy="3882887"/>
          </a:xfrm>
          <a:prstGeom prst="rect">
            <a:avLst/>
          </a:prstGeom>
        </p:spPr>
      </p:pic>
    </p:spTree>
    <p:extLst>
      <p:ext uri="{BB962C8B-B14F-4D97-AF65-F5344CB8AC3E}">
        <p14:creationId xmlns:p14="http://schemas.microsoft.com/office/powerpoint/2010/main" val="378038606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30045-44C6-DDD9-31DE-48FA57BAC7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B2BFFDA-9747-7A9C-2200-926635CD0686}"/>
              </a:ext>
            </a:extLst>
          </p:cNvPr>
          <p:cNvSpPr txBox="1"/>
          <p:nvPr/>
        </p:nvSpPr>
        <p:spPr>
          <a:xfrm>
            <a:off x="3053913" y="289032"/>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RESULTS</a:t>
            </a:r>
          </a:p>
        </p:txBody>
      </p:sp>
      <p:sp>
        <p:nvSpPr>
          <p:cNvPr id="2" name="TextBox 1">
            <a:extLst>
              <a:ext uri="{FF2B5EF4-FFF2-40B4-BE49-F238E27FC236}">
                <a16:creationId xmlns:a16="http://schemas.microsoft.com/office/drawing/2014/main" id="{BC88E65D-2ED1-85ED-FB41-C51A3281184A}"/>
              </a:ext>
            </a:extLst>
          </p:cNvPr>
          <p:cNvSpPr txBox="1"/>
          <p:nvPr/>
        </p:nvSpPr>
        <p:spPr>
          <a:xfrm>
            <a:off x="491611" y="1151674"/>
            <a:ext cx="8121445" cy="9694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342900" marR="0" indent="-342900" algn="l" defTabSz="987992"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In the event of detecting unauthorized mobile device usage without successful face recognition, the system promptly sends a notification conveying that the face could not be identified.</a:t>
            </a:r>
            <a:endPar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E7D2C4AE-EB57-F371-16EB-E88E8CA16CA6}"/>
              </a:ext>
            </a:extLst>
          </p:cNvPr>
          <p:cNvSpPr txBox="1"/>
          <p:nvPr/>
        </p:nvSpPr>
        <p:spPr>
          <a:xfrm>
            <a:off x="1071714" y="6007509"/>
            <a:ext cx="7541342" cy="677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Fig. 5: Text message sent to management concerning individual's mobile device usage.</a:t>
            </a:r>
          </a:p>
        </p:txBody>
      </p:sp>
      <p:pic>
        <p:nvPicPr>
          <p:cNvPr id="6" name="Picture 5">
            <a:extLst>
              <a:ext uri="{FF2B5EF4-FFF2-40B4-BE49-F238E27FC236}">
                <a16:creationId xmlns:a16="http://schemas.microsoft.com/office/drawing/2014/main" id="{C54AC51A-5D71-9DE4-2786-6335662B43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5548" y="2217420"/>
            <a:ext cx="3932904" cy="3488906"/>
          </a:xfrm>
          <a:prstGeom prst="rect">
            <a:avLst/>
          </a:prstGeom>
          <a:noFill/>
          <a:ln>
            <a:noFill/>
          </a:ln>
        </p:spPr>
      </p:pic>
    </p:spTree>
    <p:extLst>
      <p:ext uri="{BB962C8B-B14F-4D97-AF65-F5344CB8AC3E}">
        <p14:creationId xmlns:p14="http://schemas.microsoft.com/office/powerpoint/2010/main" val="363522587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2571A-70E8-93FB-FA79-2ACF8AA6394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91D3341-E51E-B152-27E0-9E94762863A5}"/>
              </a:ext>
            </a:extLst>
          </p:cNvPr>
          <p:cNvSpPr txBox="1"/>
          <p:nvPr/>
        </p:nvSpPr>
        <p:spPr>
          <a:xfrm>
            <a:off x="3042338" y="69113"/>
            <a:ext cx="5365232" cy="646331"/>
          </a:xfrm>
          <a:prstGeom prst="rect">
            <a:avLst/>
          </a:prstGeom>
          <a:noFill/>
        </p:spPr>
        <p:txBody>
          <a:bodyPr wrap="square" rtlCol="0">
            <a:spAutoFit/>
          </a:bodyPr>
          <a:lstStyle/>
          <a:p>
            <a:r>
              <a:rPr lang="en-US" sz="3600" dirty="0">
                <a:solidFill>
                  <a:srgbClr val="7030A0"/>
                </a:solidFill>
                <a:latin typeface="Times New Roman" panose="02020603050405020304" pitchFamily="18" charset="0"/>
                <a:cs typeface="Times New Roman" panose="02020603050405020304" pitchFamily="18" charset="0"/>
              </a:rPr>
              <a:t>RESULTS</a:t>
            </a:r>
          </a:p>
        </p:txBody>
      </p:sp>
      <p:sp>
        <p:nvSpPr>
          <p:cNvPr id="2" name="TextBox 1">
            <a:extLst>
              <a:ext uri="{FF2B5EF4-FFF2-40B4-BE49-F238E27FC236}">
                <a16:creationId xmlns:a16="http://schemas.microsoft.com/office/drawing/2014/main" id="{9716EB49-8112-FC68-7F84-812CFDC1FF36}"/>
              </a:ext>
            </a:extLst>
          </p:cNvPr>
          <p:cNvSpPr txBox="1"/>
          <p:nvPr/>
        </p:nvSpPr>
        <p:spPr>
          <a:xfrm>
            <a:off x="491611" y="839305"/>
            <a:ext cx="8121445" cy="9694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342900" marR="0" indent="-342900" algn="l" defTabSz="987992" rtl="0" fontAlgn="auto" latinLnBrk="0" hangingPunct="0">
              <a:lnSpc>
                <a:spcPct val="100000"/>
              </a:lnSpc>
              <a:spcBef>
                <a:spcPts val="0"/>
              </a:spcBef>
              <a:spcAft>
                <a:spcPts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Upon detection of unauthorized mobile device usage within restricted areas, the system automatically sends a proof image to the management via the </a:t>
            </a:r>
            <a:r>
              <a:rPr lang="en-US" dirty="0" err="1">
                <a:latin typeface="Times New Roman" panose="02020603050405020304" pitchFamily="18" charset="0"/>
                <a:cs typeface="Times New Roman" panose="02020603050405020304" pitchFamily="18" charset="0"/>
              </a:rPr>
              <a:t>FaceDetection</a:t>
            </a:r>
            <a:r>
              <a:rPr lang="en-US" dirty="0">
                <a:latin typeface="Times New Roman" panose="02020603050405020304" pitchFamily="18" charset="0"/>
                <a:cs typeface="Times New Roman" panose="02020603050405020304" pitchFamily="18" charset="0"/>
              </a:rPr>
              <a:t> Telegram bot named '</a:t>
            </a:r>
            <a:r>
              <a:rPr lang="en-US" dirty="0" err="1">
                <a:latin typeface="Times New Roman" panose="02020603050405020304" pitchFamily="18" charset="0"/>
                <a:cs typeface="Times New Roman" panose="02020603050405020304" pitchFamily="18" charset="0"/>
              </a:rPr>
              <a:t>facedetection</a:t>
            </a:r>
            <a:r>
              <a:rPr lang="en-US" dirty="0">
                <a:latin typeface="Times New Roman" panose="02020603050405020304" pitchFamily="18" charset="0"/>
                <a:cs typeface="Times New Roman" panose="02020603050405020304" pitchFamily="18" charset="0"/>
              </a:rPr>
              <a:t>'.</a:t>
            </a:r>
            <a:endPar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86A29F7F-B261-44C6-D222-577FC1C924A1}"/>
              </a:ext>
            </a:extLst>
          </p:cNvPr>
          <p:cNvSpPr txBox="1"/>
          <p:nvPr/>
        </p:nvSpPr>
        <p:spPr>
          <a:xfrm>
            <a:off x="1071714" y="6184251"/>
            <a:ext cx="7541342" cy="384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87992" rtl="0" fontAlgn="auto" latinLnBrk="0" hangingPunct="0">
              <a:lnSpc>
                <a:spcPct val="100000"/>
              </a:lnSpc>
              <a:spcBef>
                <a:spcPts val="0"/>
              </a:spcBef>
              <a:spcAft>
                <a:spcPts val="0"/>
              </a:spcAft>
              <a:buClrTx/>
              <a:buSzTx/>
              <a:buFontTx/>
              <a:buNone/>
              <a:tabLst/>
            </a:pPr>
            <a:r>
              <a:rPr kumimoji="0" lang="en-US"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Fig. 6: Sending an image of an individual to the management Telegram bot.</a:t>
            </a:r>
            <a:endParaRPr kumimoji="0" lang="en-IN" sz="19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A12FF80F-4C30-738A-1E3E-F8F3B1143A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08" y="1932658"/>
            <a:ext cx="3935392" cy="4127732"/>
          </a:xfrm>
          <a:prstGeom prst="rect">
            <a:avLst/>
          </a:prstGeom>
          <a:noFill/>
          <a:ln>
            <a:noFill/>
          </a:ln>
        </p:spPr>
      </p:pic>
    </p:spTree>
    <p:extLst>
      <p:ext uri="{BB962C8B-B14F-4D97-AF65-F5344CB8AC3E}">
        <p14:creationId xmlns:p14="http://schemas.microsoft.com/office/powerpoint/2010/main" val="326815621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xfrm>
            <a:off x="628648" y="138982"/>
            <a:ext cx="7886701" cy="1325567"/>
          </a:xfrm>
          <a:prstGeom prst="rect">
            <a:avLst/>
          </a:prstGeom>
        </p:spPr>
        <p:txBody>
          <a:bodyPr/>
          <a:lstStyle>
            <a:lvl1pPr>
              <a:defRPr sz="3200">
                <a:solidFill>
                  <a:srgbClr val="7030A0"/>
                </a:solidFill>
                <a:latin typeface="Times New Roman"/>
                <a:ea typeface="Times New Roman"/>
                <a:cs typeface="Times New Roman"/>
                <a:sym typeface="Times New Roman"/>
              </a:defRPr>
            </a:lvl1pPr>
          </a:lstStyle>
          <a:p>
            <a:r>
              <a:rPr dirty="0"/>
              <a:t>                        R</a:t>
            </a:r>
            <a:r>
              <a:rPr lang="en-US" dirty="0"/>
              <a:t>EFERENCES</a:t>
            </a:r>
            <a:endParaRPr dirty="0"/>
          </a:p>
        </p:txBody>
      </p:sp>
      <p:sp>
        <p:nvSpPr>
          <p:cNvPr id="136" name="Text Placeholder 2"/>
          <p:cNvSpPr txBox="1">
            <a:spLocks noGrp="1"/>
          </p:cNvSpPr>
          <p:nvPr>
            <p:ph type="body" idx="1"/>
          </p:nvPr>
        </p:nvSpPr>
        <p:spPr>
          <a:xfrm>
            <a:off x="549993" y="1066800"/>
            <a:ext cx="8210549" cy="5791200"/>
          </a:xfrm>
          <a:prstGeom prst="rect">
            <a:avLst/>
          </a:prstGeom>
        </p:spPr>
        <p:txBody>
          <a:bodyPr>
            <a:normAutofit/>
          </a:bodyPr>
          <a:lstStyle/>
          <a:p>
            <a:pPr>
              <a:defRPr sz="1600">
                <a:latin typeface="+mj-lt"/>
                <a:ea typeface="+mj-ea"/>
                <a:cs typeface="+mj-cs"/>
                <a:sym typeface="Helvetica"/>
              </a:defRPr>
            </a:pPr>
            <a:r>
              <a:rPr lang="en-US" dirty="0"/>
              <a:t>[1] “Mobile percentage of traffic in </a:t>
            </a:r>
            <a:r>
              <a:rPr lang="en-US" dirty="0" err="1"/>
              <a:t>india</a:t>
            </a:r>
            <a:r>
              <a:rPr lang="en-US" dirty="0"/>
              <a:t>,” bit.ly/30cbNAi, 2020.</a:t>
            </a:r>
          </a:p>
          <a:p>
            <a:pPr>
              <a:defRPr sz="1600">
                <a:latin typeface="+mj-lt"/>
                <a:ea typeface="+mj-ea"/>
                <a:cs typeface="+mj-cs"/>
                <a:sym typeface="Helvetica"/>
              </a:defRPr>
            </a:pPr>
            <a:r>
              <a:rPr lang="en-US" dirty="0"/>
              <a:t>[2] S. Mittal et al., “A survey of techniques for improving efficiency of</a:t>
            </a:r>
          </a:p>
          <a:p>
            <a:pPr>
              <a:defRPr sz="1600">
                <a:latin typeface="+mj-lt"/>
                <a:ea typeface="+mj-ea"/>
                <a:cs typeface="+mj-cs"/>
                <a:sym typeface="Helvetica"/>
              </a:defRPr>
            </a:pPr>
            <a:r>
              <a:rPr lang="en-US" dirty="0"/>
              <a:t>mobile web browsing,” CPE, vol. 31, no. 15, pp. e5126, 2019.</a:t>
            </a:r>
          </a:p>
          <a:p>
            <a:pPr>
              <a:defRPr sz="1600">
                <a:latin typeface="+mj-lt"/>
                <a:ea typeface="+mj-ea"/>
                <a:cs typeface="+mj-cs"/>
                <a:sym typeface="Helvetica"/>
              </a:defRPr>
            </a:pPr>
            <a:r>
              <a:rPr lang="en-US" dirty="0"/>
              <a:t>[3] “Number of apps available in leading app stores as of 4th quarter 2019,”</a:t>
            </a:r>
          </a:p>
          <a:p>
            <a:pPr>
              <a:defRPr sz="1600">
                <a:latin typeface="+mj-lt"/>
                <a:ea typeface="+mj-ea"/>
                <a:cs typeface="+mj-cs"/>
                <a:sym typeface="Helvetica"/>
              </a:defRPr>
            </a:pPr>
            <a:r>
              <a:rPr lang="en-US" dirty="0"/>
              <a:t>https://bit.ly/2wPeJbA, 2020.</a:t>
            </a:r>
          </a:p>
          <a:p>
            <a:pPr>
              <a:defRPr sz="1600">
                <a:latin typeface="+mj-lt"/>
                <a:ea typeface="+mj-ea"/>
                <a:cs typeface="+mj-cs"/>
                <a:sym typeface="Helvetica"/>
              </a:defRPr>
            </a:pPr>
            <a:r>
              <a:rPr lang="en-US" dirty="0"/>
              <a:t>[4] J. Clement, “Mobile social media- statistics &amp; facts,” https://www.</a:t>
            </a:r>
          </a:p>
          <a:p>
            <a:pPr>
              <a:defRPr sz="1600">
                <a:latin typeface="+mj-lt"/>
                <a:ea typeface="+mj-ea"/>
                <a:cs typeface="+mj-cs"/>
                <a:sym typeface="Helvetica"/>
              </a:defRPr>
            </a:pPr>
            <a:r>
              <a:rPr lang="en-US" dirty="0"/>
              <a:t>statista.com/topics/2478/mobile-social-networks/, 2019.</a:t>
            </a:r>
          </a:p>
          <a:p>
            <a:pPr>
              <a:defRPr sz="1600">
                <a:latin typeface="+mj-lt"/>
                <a:ea typeface="+mj-ea"/>
                <a:cs typeface="+mj-cs"/>
                <a:sym typeface="Helvetica"/>
              </a:defRPr>
            </a:pPr>
            <a:r>
              <a:rPr lang="en-US" dirty="0"/>
              <a:t>[5] J. J. </a:t>
            </a:r>
            <a:r>
              <a:rPr lang="en-US" dirty="0" err="1"/>
              <a:t>Rolison</a:t>
            </a:r>
            <a:r>
              <a:rPr lang="en-US" dirty="0"/>
              <a:t> et al., “What are the factors that contribute to road </a:t>
            </a:r>
            <a:r>
              <a:rPr lang="en-US" dirty="0" err="1"/>
              <a:t>accidents</a:t>
            </a:r>
            <a:r>
              <a:rPr lang="en-US" dirty="0"/>
              <a:t>? an assessment of law enforcement views, ordinary drivers’</a:t>
            </a:r>
          </a:p>
          <a:p>
            <a:pPr>
              <a:defRPr sz="1600">
                <a:latin typeface="+mj-lt"/>
                <a:ea typeface="+mj-ea"/>
                <a:cs typeface="+mj-cs"/>
                <a:sym typeface="Helvetica"/>
              </a:defRPr>
            </a:pPr>
            <a:r>
              <a:rPr lang="en-US" dirty="0"/>
              <a:t>opinions, and road accident records,” Accident Analysis &amp; Prevention,</a:t>
            </a:r>
          </a:p>
          <a:p>
            <a:pPr>
              <a:defRPr sz="1600">
                <a:latin typeface="+mj-lt"/>
                <a:ea typeface="+mj-ea"/>
                <a:cs typeface="+mj-cs"/>
                <a:sym typeface="Helvetica"/>
              </a:defRPr>
            </a:pPr>
            <a:r>
              <a:rPr lang="en-US" dirty="0"/>
              <a:t>vol. 115, pp. 11–24, 2018.</a:t>
            </a:r>
          </a:p>
          <a:p>
            <a:pPr>
              <a:defRPr sz="1600">
                <a:latin typeface="+mj-lt"/>
                <a:ea typeface="+mj-ea"/>
                <a:cs typeface="+mj-cs"/>
                <a:sym typeface="Helvetica"/>
              </a:defRPr>
            </a:pPr>
            <a:r>
              <a:rPr lang="en-US" dirty="0"/>
              <a:t>[6] S. Mittal and S. </a:t>
            </a:r>
            <a:r>
              <a:rPr lang="en-US" dirty="0" err="1"/>
              <a:t>Vaishay</a:t>
            </a:r>
            <a:r>
              <a:rPr lang="en-US" dirty="0"/>
              <a:t>, “A survey of techniques for optimizing deep</a:t>
            </a:r>
          </a:p>
          <a:p>
            <a:pPr>
              <a:defRPr sz="1600">
                <a:latin typeface="+mj-lt"/>
                <a:ea typeface="+mj-ea"/>
                <a:cs typeface="+mj-cs"/>
                <a:sym typeface="Helvetica"/>
              </a:defRPr>
            </a:pPr>
            <a:r>
              <a:rPr lang="en-US" dirty="0"/>
              <a:t>learning on </a:t>
            </a:r>
            <a:r>
              <a:rPr lang="en-US" dirty="0" err="1"/>
              <a:t>gpus</a:t>
            </a:r>
            <a:r>
              <a:rPr lang="en-US" dirty="0"/>
              <a:t>,” JSA, 2019.</a:t>
            </a:r>
          </a:p>
          <a:p>
            <a:pPr>
              <a:defRPr sz="1600">
                <a:latin typeface="+mj-lt"/>
                <a:ea typeface="+mj-ea"/>
                <a:cs typeface="+mj-cs"/>
                <a:sym typeface="Helvetica"/>
              </a:defRPr>
            </a:pPr>
            <a:r>
              <a:rPr lang="en-US" dirty="0"/>
              <a:t>[7] S. Mittal, “A Survey of FPGA-based Accelerators for Convolutional</a:t>
            </a:r>
          </a:p>
          <a:p>
            <a:pPr>
              <a:defRPr sz="1600">
                <a:latin typeface="+mj-lt"/>
                <a:ea typeface="+mj-ea"/>
                <a:cs typeface="+mj-cs"/>
                <a:sym typeface="Helvetica"/>
              </a:defRPr>
            </a:pPr>
            <a:r>
              <a:rPr lang="en-US" dirty="0"/>
              <a:t>Neural Networks,” Neural computing and applications, vol. 32, no. 4,</a:t>
            </a:r>
          </a:p>
          <a:p>
            <a:pPr>
              <a:defRPr sz="1600">
                <a:latin typeface="+mj-lt"/>
                <a:ea typeface="+mj-ea"/>
                <a:cs typeface="+mj-cs"/>
                <a:sym typeface="Helvetica"/>
              </a:defRPr>
            </a:pPr>
            <a:r>
              <a:rPr lang="en-US" dirty="0"/>
              <a:t>pp. 1109–1139, 2020.</a:t>
            </a:r>
          </a:p>
          <a:p>
            <a:pPr>
              <a:defRPr sz="1600">
                <a:latin typeface="+mj-lt"/>
                <a:ea typeface="+mj-ea"/>
                <a:cs typeface="+mj-cs"/>
                <a:sym typeface="Helvetica"/>
              </a:defRPr>
            </a:pPr>
            <a:r>
              <a:rPr lang="en-US" dirty="0"/>
              <a:t>[8] “State farm distracted driver detection,” 2016, https://bit.ly/32dbrfy.</a:t>
            </a:r>
          </a:p>
          <a:p>
            <a:pPr>
              <a:defRPr sz="1600">
                <a:latin typeface="+mj-lt"/>
                <a:ea typeface="+mj-ea"/>
                <a:cs typeface="+mj-cs"/>
                <a:sym typeface="Helvetica"/>
              </a:defRPr>
            </a:pPr>
            <a:r>
              <a:rPr lang="en-US" dirty="0"/>
              <a:t>[9] R. Torres et al., “A deep learning approach to detect distracted drivers</a:t>
            </a:r>
          </a:p>
          <a:p>
            <a:pPr>
              <a:defRPr sz="1600">
                <a:latin typeface="+mj-lt"/>
                <a:ea typeface="+mj-ea"/>
                <a:cs typeface="+mj-cs"/>
                <a:sym typeface="Helvetica"/>
              </a:defRPr>
            </a:pPr>
            <a:r>
              <a:rPr lang="en-US" dirty="0"/>
              <a:t>using a mobile phone,” in ICANN, 2017, pp. 72–79</a:t>
            </a:r>
            <a:endParaRPr lang="en-IN" sz="1600"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 Placeholder 2"/>
          <p:cNvSpPr txBox="1">
            <a:spLocks noGrp="1"/>
          </p:cNvSpPr>
          <p:nvPr>
            <p:ph type="body" idx="1"/>
          </p:nvPr>
        </p:nvSpPr>
        <p:spPr>
          <a:xfrm>
            <a:off x="844961" y="1687973"/>
            <a:ext cx="7886701" cy="4351341"/>
          </a:xfrm>
          <a:prstGeom prst="rect">
            <a:avLst/>
          </a:prstGeom>
        </p:spPr>
        <p:txBody>
          <a:bodyPr/>
          <a:lstStyle/>
          <a:p>
            <a:pPr marL="0" indent="0">
              <a:buSzTx/>
              <a:buNone/>
              <a:defRPr sz="2100">
                <a:solidFill>
                  <a:srgbClr val="7030A0"/>
                </a:solidFill>
                <a:latin typeface="Times New Roman"/>
                <a:ea typeface="Times New Roman"/>
                <a:cs typeface="Times New Roman"/>
                <a:sym typeface="Times New Roman"/>
              </a:defRPr>
            </a:pPr>
            <a:r>
              <a:rPr dirty="0"/>
              <a:t>                                      </a:t>
            </a:r>
          </a:p>
          <a:p>
            <a:pPr marL="0" indent="0">
              <a:buSzTx/>
              <a:buNone/>
              <a:defRPr sz="2100">
                <a:solidFill>
                  <a:srgbClr val="7030A0"/>
                </a:solidFill>
                <a:latin typeface="Times New Roman"/>
                <a:ea typeface="Times New Roman"/>
                <a:cs typeface="Times New Roman"/>
                <a:sym typeface="Times New Roman"/>
              </a:defRPr>
            </a:pPr>
            <a:endParaRPr dirty="0"/>
          </a:p>
          <a:p>
            <a:pPr marL="0" indent="0">
              <a:buSzTx/>
              <a:buNone/>
              <a:defRPr sz="2100">
                <a:solidFill>
                  <a:srgbClr val="7030A0"/>
                </a:solidFill>
                <a:latin typeface="Times New Roman"/>
                <a:ea typeface="Times New Roman"/>
                <a:cs typeface="Times New Roman"/>
                <a:sym typeface="Times New Roman"/>
              </a:defRPr>
            </a:pPr>
            <a:endParaRPr dirty="0"/>
          </a:p>
          <a:p>
            <a:pPr marL="0" indent="0">
              <a:buSzTx/>
              <a:buNone/>
              <a:defRPr sz="2100">
                <a:solidFill>
                  <a:srgbClr val="7030A0"/>
                </a:solidFill>
                <a:latin typeface="Times New Roman"/>
                <a:ea typeface="Times New Roman"/>
                <a:cs typeface="Times New Roman"/>
                <a:sym typeface="Times New Roman"/>
              </a:defRPr>
            </a:pPr>
            <a:r>
              <a:rPr dirty="0"/>
              <a:t>                             </a:t>
            </a:r>
            <a:r>
              <a:rPr sz="3900" dirty="0"/>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xfrm>
            <a:off x="868353" y="114145"/>
            <a:ext cx="7009852" cy="1178191"/>
          </a:xfrm>
          <a:prstGeom prst="rect">
            <a:avLst/>
          </a:prstGeom>
        </p:spPr>
        <p:txBody>
          <a:bodyPr/>
          <a:lstStyle>
            <a:lvl1pPr algn="ctr">
              <a:defRPr sz="3600">
                <a:solidFill>
                  <a:srgbClr val="7030A0"/>
                </a:solidFill>
                <a:latin typeface="Times New Roman"/>
                <a:ea typeface="Times New Roman"/>
                <a:cs typeface="Times New Roman"/>
                <a:sym typeface="Times New Roman"/>
              </a:defRPr>
            </a:lvl1pPr>
          </a:lstStyle>
          <a:p>
            <a:r>
              <a:rPr dirty="0"/>
              <a:t>OBJECTIVES</a:t>
            </a:r>
          </a:p>
        </p:txBody>
      </p:sp>
      <p:sp>
        <p:nvSpPr>
          <p:cNvPr id="114" name="Content Placeholder 2"/>
          <p:cNvSpPr txBox="1">
            <a:spLocks noGrp="1"/>
          </p:cNvSpPr>
          <p:nvPr>
            <p:ph type="body" idx="1"/>
          </p:nvPr>
        </p:nvSpPr>
        <p:spPr>
          <a:xfrm>
            <a:off x="357991" y="1219200"/>
            <a:ext cx="8428017" cy="5034116"/>
          </a:xfrm>
          <a:prstGeom prst="rect">
            <a:avLst/>
          </a:prstGeom>
        </p:spPr>
        <p:txBody>
          <a:bodyPr>
            <a:noAutofit/>
          </a:bodyPr>
          <a:lstStyle/>
          <a:p>
            <a:pPr algn="just" defTabSz="115049">
              <a:spcBef>
                <a:spcPts val="0"/>
              </a:spcBef>
              <a:defRPr sz="1820">
                <a:latin typeface="Helvetica Neue"/>
                <a:ea typeface="Helvetica Neue"/>
                <a:cs typeface="Helvetica Neue"/>
                <a:sym typeface="Helvetica Neue"/>
              </a:defRPr>
            </a:pPr>
            <a:endParaRPr lang="en-US" sz="2000" b="1" dirty="0">
              <a:latin typeface="Times New Roman" panose="02020603050405020304" pitchFamily="18" charset="0"/>
              <a:cs typeface="Times New Roman" panose="02020603050405020304" pitchFamily="18" charset="0"/>
            </a:endParaRPr>
          </a:p>
          <a:p>
            <a:pPr algn="just" defTabSz="115049">
              <a:spcBef>
                <a:spcPts val="0"/>
              </a:spcBef>
              <a:defRPr sz="182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Detection of Unauthorized Mobile Device Usage: </a:t>
            </a:r>
            <a:r>
              <a:rPr lang="en-US" sz="2000" dirty="0">
                <a:latin typeface="Times New Roman" panose="02020603050405020304" pitchFamily="18" charset="0"/>
                <a:cs typeface="Times New Roman" panose="02020603050405020304" pitchFamily="18" charset="0"/>
              </a:rPr>
              <a:t>Develop a system capable of actively monitoring designated restricted areas to detect any instances of unauthorized mobile device usage.</a:t>
            </a:r>
          </a:p>
          <a:p>
            <a:pPr marL="0" indent="0" algn="just" defTabSz="115049">
              <a:spcBef>
                <a:spcPts val="0"/>
              </a:spcBef>
              <a:buNone/>
              <a:defRPr sz="182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marL="0" indent="0" algn="just" defTabSz="115049">
              <a:spcBef>
                <a:spcPts val="0"/>
              </a:spcBef>
              <a:buNone/>
              <a:defRPr sz="182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algn="just" defTabSz="115049">
              <a:spcBef>
                <a:spcPts val="0"/>
              </a:spcBef>
              <a:defRPr sz="182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Facial Recognition for Identity Verification: </a:t>
            </a:r>
            <a:r>
              <a:rPr lang="en-US" sz="2000" dirty="0">
                <a:latin typeface="Times New Roman" panose="02020603050405020304" pitchFamily="18" charset="0"/>
                <a:cs typeface="Times New Roman" panose="02020603050405020304" pitchFamily="18" charset="0"/>
              </a:rPr>
              <a:t>Implement facial recognition technology to accurately identify individuals involved in unauthorized mobile device usage within restricted areas.</a:t>
            </a:r>
          </a:p>
          <a:p>
            <a:pPr marL="0" indent="0" algn="just" defTabSz="115049">
              <a:spcBef>
                <a:spcPts val="0"/>
              </a:spcBef>
              <a:buNone/>
              <a:defRPr sz="182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marL="0" indent="0" algn="just" defTabSz="115049">
              <a:spcBef>
                <a:spcPts val="0"/>
              </a:spcBef>
              <a:buNone/>
              <a:defRPr sz="182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algn="just" defTabSz="115049">
              <a:spcBef>
                <a:spcPts val="0"/>
              </a:spcBef>
              <a:defRPr sz="182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Automated Notification System: </a:t>
            </a:r>
            <a:r>
              <a:rPr lang="en-US" sz="2000" dirty="0">
                <a:latin typeface="Times New Roman" panose="02020603050405020304" pitchFamily="18" charset="0"/>
                <a:cs typeface="Times New Roman" panose="02020603050405020304" pitchFamily="18" charset="0"/>
              </a:rPr>
              <a:t>Create an automated notification system that can promptly alert the relevant authorities, such as the Head of Department (</a:t>
            </a:r>
            <a:r>
              <a:rPr lang="en-US" sz="2000" dirty="0" err="1">
                <a:latin typeface="Times New Roman" panose="02020603050405020304" pitchFamily="18" charset="0"/>
                <a:cs typeface="Times New Roman" panose="02020603050405020304" pitchFamily="18" charset="0"/>
              </a:rPr>
              <a:t>HoD</a:t>
            </a:r>
            <a:r>
              <a:rPr lang="en-US" sz="2000" dirty="0">
                <a:latin typeface="Times New Roman" panose="02020603050405020304" pitchFamily="18" charset="0"/>
                <a:cs typeface="Times New Roman" panose="02020603050405020304" pitchFamily="18" charset="0"/>
              </a:rPr>
              <a:t>) or academic coordinator, when a violation is detected.</a:t>
            </a:r>
          </a:p>
          <a:p>
            <a:pPr marL="0" indent="0" algn="just" defTabSz="115049">
              <a:spcBef>
                <a:spcPts val="0"/>
              </a:spcBef>
              <a:buNone/>
              <a:defRPr sz="182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marL="0" indent="0" algn="just" defTabSz="115049">
              <a:spcBef>
                <a:spcPts val="0"/>
              </a:spcBef>
              <a:buNone/>
              <a:defRPr sz="182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algn="just" defTabSz="115049">
              <a:spcBef>
                <a:spcPts val="0"/>
              </a:spcBef>
              <a:defRPr sz="182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Photographic Proof: </a:t>
            </a:r>
            <a:r>
              <a:rPr lang="en-US" sz="2000" dirty="0">
                <a:latin typeface="Times New Roman" panose="02020603050405020304" pitchFamily="18" charset="0"/>
                <a:cs typeface="Times New Roman" panose="02020603050405020304" pitchFamily="18" charset="0"/>
              </a:rPr>
              <a:t>Include a feature that provides photographic proof of the violation in the notification sent to the authorities, enhancing the transparency of the process.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xfrm>
            <a:off x="400602" y="246662"/>
            <a:ext cx="7949771" cy="1178191"/>
          </a:xfrm>
          <a:prstGeom prst="rect">
            <a:avLst/>
          </a:prstGeom>
        </p:spPr>
        <p:txBody>
          <a:bodyPr/>
          <a:lstStyle>
            <a:lvl1pPr>
              <a:defRPr sz="3600">
                <a:solidFill>
                  <a:srgbClr val="7030A0"/>
                </a:solidFill>
                <a:latin typeface="Times New Roman"/>
                <a:ea typeface="Times New Roman"/>
                <a:cs typeface="Times New Roman"/>
                <a:sym typeface="Times New Roman"/>
              </a:defRPr>
            </a:lvl1pPr>
          </a:lstStyle>
          <a:p>
            <a:r>
              <a:t>                EXISTING SYSTEM</a:t>
            </a:r>
          </a:p>
        </p:txBody>
      </p:sp>
      <p:sp>
        <p:nvSpPr>
          <p:cNvPr id="117" name="Content Placeholder 2"/>
          <p:cNvSpPr txBox="1">
            <a:spLocks noGrp="1"/>
          </p:cNvSpPr>
          <p:nvPr>
            <p:ph type="body" idx="1"/>
          </p:nvPr>
        </p:nvSpPr>
        <p:spPr>
          <a:xfrm>
            <a:off x="530942" y="1258216"/>
            <a:ext cx="8023123" cy="5447383"/>
          </a:xfrm>
          <a:prstGeom prst="rect">
            <a:avLst/>
          </a:prstGeom>
        </p:spPr>
        <p:txBody>
          <a:bodyPr>
            <a:normAutofit/>
          </a:bodyPr>
          <a:lstStyle/>
          <a:p>
            <a:pPr algn="just" defTabSz="104935">
              <a:lnSpc>
                <a:spcPct val="100000"/>
              </a:lnSpc>
              <a:spcBef>
                <a:spcPts val="0"/>
              </a:spcBef>
              <a:buSzTx/>
              <a:defRPr sz="1660">
                <a:latin typeface="Helvetica Neue"/>
                <a:ea typeface="Helvetica Neue"/>
                <a:cs typeface="Helvetica Neue"/>
                <a:sym typeface="Helvetica Neue"/>
              </a:defRPr>
            </a:pPr>
            <a:r>
              <a:rPr lang="en-US" b="1" dirty="0">
                <a:latin typeface="Times New Roman" panose="02020603050405020304" pitchFamily="18" charset="0"/>
                <a:cs typeface="Times New Roman" panose="02020603050405020304" pitchFamily="18" charset="0"/>
              </a:rPr>
              <a:t>Access Control Systems: </a:t>
            </a:r>
            <a:r>
              <a:rPr lang="en-US" b="0" dirty="0">
                <a:latin typeface="Times New Roman" panose="02020603050405020304" pitchFamily="18" charset="0"/>
                <a:cs typeface="Times New Roman" panose="02020603050405020304" pitchFamily="18" charset="0"/>
              </a:rPr>
              <a:t>Traditional access control systems, such as card readers and biometric scanners, are commonly used to restrict entry to secure areas. These systems often log entries but may not specifically detect mobile device usage.</a:t>
            </a:r>
          </a:p>
          <a:p>
            <a:pPr algn="just" defTabSz="104935">
              <a:lnSpc>
                <a:spcPct val="100000"/>
              </a:lnSpc>
              <a:spcBef>
                <a:spcPts val="0"/>
              </a:spcBef>
              <a:buSzTx/>
              <a:defRPr sz="1660">
                <a:latin typeface="Helvetica Neue"/>
                <a:ea typeface="Helvetica Neue"/>
                <a:cs typeface="Helvetica Neue"/>
                <a:sym typeface="Helvetica Neue"/>
              </a:defRPr>
            </a:pPr>
            <a:endParaRPr lang="en-US" dirty="0">
              <a:latin typeface="Times New Roman" panose="02020603050405020304" pitchFamily="18" charset="0"/>
              <a:cs typeface="Times New Roman" panose="02020603050405020304" pitchFamily="18" charset="0"/>
            </a:endParaRPr>
          </a:p>
          <a:p>
            <a:pPr algn="just" defTabSz="104935">
              <a:lnSpc>
                <a:spcPct val="100000"/>
              </a:lnSpc>
              <a:spcBef>
                <a:spcPts val="0"/>
              </a:spcBef>
              <a:buSzTx/>
              <a:defRPr sz="1660">
                <a:latin typeface="Helvetica Neue"/>
                <a:ea typeface="Helvetica Neue"/>
                <a:cs typeface="Helvetica Neue"/>
                <a:sym typeface="Helvetica Neue"/>
              </a:defRPr>
            </a:pPr>
            <a:endParaRPr lang="en-US" b="0" dirty="0">
              <a:latin typeface="Times New Roman" panose="02020603050405020304" pitchFamily="18" charset="0"/>
              <a:cs typeface="Times New Roman" panose="02020603050405020304" pitchFamily="18" charset="0"/>
            </a:endParaRPr>
          </a:p>
          <a:p>
            <a:pPr algn="just" defTabSz="104935">
              <a:lnSpc>
                <a:spcPct val="100000"/>
              </a:lnSpc>
              <a:spcBef>
                <a:spcPts val="0"/>
              </a:spcBef>
              <a:buSzTx/>
              <a:defRPr sz="1660">
                <a:latin typeface="Helvetica Neue"/>
                <a:ea typeface="Helvetica Neue"/>
                <a:cs typeface="Helvetica Neue"/>
                <a:sym typeface="Helvetica Neue"/>
              </a:defRPr>
            </a:pPr>
            <a:r>
              <a:rPr lang="en-US" b="1" dirty="0">
                <a:latin typeface="Times New Roman" panose="02020603050405020304" pitchFamily="18" charset="0"/>
                <a:cs typeface="Times New Roman" panose="02020603050405020304" pitchFamily="18" charset="0"/>
              </a:rPr>
              <a:t>Closed-Circuit Television (CCTV) Cameras: </a:t>
            </a:r>
            <a:r>
              <a:rPr lang="en-US" b="0" dirty="0">
                <a:latin typeface="Times New Roman" panose="02020603050405020304" pitchFamily="18" charset="0"/>
                <a:cs typeface="Times New Roman" panose="02020603050405020304" pitchFamily="18" charset="0"/>
              </a:rPr>
              <a:t>Many facilities use CCTV cameras for surveillance. While they can record activities, they may not have the capability to detect mobile device usage or identify individuals.</a:t>
            </a:r>
          </a:p>
          <a:p>
            <a:pPr algn="just" defTabSz="104935">
              <a:lnSpc>
                <a:spcPct val="100000"/>
              </a:lnSpc>
              <a:spcBef>
                <a:spcPts val="0"/>
              </a:spcBef>
              <a:buSzTx/>
              <a:defRPr sz="1660">
                <a:latin typeface="Helvetica Neue"/>
                <a:ea typeface="Helvetica Neue"/>
                <a:cs typeface="Helvetica Neue"/>
                <a:sym typeface="Helvetica Neue"/>
              </a:defRPr>
            </a:pPr>
            <a:endParaRPr lang="en-US" dirty="0">
              <a:latin typeface="Times New Roman" panose="02020603050405020304" pitchFamily="18" charset="0"/>
              <a:cs typeface="Times New Roman" panose="02020603050405020304" pitchFamily="18" charset="0"/>
            </a:endParaRPr>
          </a:p>
          <a:p>
            <a:pPr algn="just" defTabSz="104935">
              <a:lnSpc>
                <a:spcPct val="100000"/>
              </a:lnSpc>
              <a:spcBef>
                <a:spcPts val="0"/>
              </a:spcBef>
              <a:buSzTx/>
              <a:defRPr sz="1660">
                <a:latin typeface="Helvetica Neue"/>
                <a:ea typeface="Helvetica Neue"/>
                <a:cs typeface="Helvetica Neue"/>
                <a:sym typeface="Helvetica Neue"/>
              </a:defRPr>
            </a:pPr>
            <a:endParaRPr lang="en-US" b="0" dirty="0">
              <a:latin typeface="Times New Roman" panose="02020603050405020304" pitchFamily="18" charset="0"/>
              <a:cs typeface="Times New Roman" panose="02020603050405020304" pitchFamily="18" charset="0"/>
            </a:endParaRPr>
          </a:p>
          <a:p>
            <a:pPr algn="just" defTabSz="104935">
              <a:lnSpc>
                <a:spcPct val="100000"/>
              </a:lnSpc>
              <a:spcBef>
                <a:spcPts val="0"/>
              </a:spcBef>
              <a:buSzTx/>
              <a:defRPr sz="1660">
                <a:latin typeface="Helvetica Neue"/>
                <a:ea typeface="Helvetica Neue"/>
                <a:cs typeface="Helvetica Neue"/>
                <a:sym typeface="Helvetica Neue"/>
              </a:defRPr>
            </a:pPr>
            <a:r>
              <a:rPr lang="en-US" b="1" dirty="0">
                <a:latin typeface="Times New Roman" panose="02020603050405020304" pitchFamily="18" charset="0"/>
                <a:cs typeface="Times New Roman" panose="02020603050405020304" pitchFamily="18" charset="0"/>
              </a:rPr>
              <a:t>Intrusion Detection Systems (IDS): </a:t>
            </a:r>
            <a:r>
              <a:rPr lang="en-US" b="0" dirty="0">
                <a:latin typeface="Times New Roman" panose="02020603050405020304" pitchFamily="18" charset="0"/>
                <a:cs typeface="Times New Roman" panose="02020603050405020304" pitchFamily="18" charset="0"/>
              </a:rPr>
              <a:t>IDS are designed to identify unauthorized access or activities within a network or physical space. Some IDS may include elements of intrusion prevention, but they may not specifically address mobile device usage.</a:t>
            </a:r>
          </a:p>
          <a:p>
            <a:pPr algn="just" defTabSz="104935">
              <a:lnSpc>
                <a:spcPct val="100000"/>
              </a:lnSpc>
              <a:spcBef>
                <a:spcPts val="0"/>
              </a:spcBef>
              <a:buSzTx/>
              <a:defRPr sz="1660">
                <a:latin typeface="Helvetica Neue"/>
                <a:ea typeface="Helvetica Neue"/>
                <a:cs typeface="Helvetica Neue"/>
                <a:sym typeface="Helvetica Neue"/>
              </a:defRPr>
            </a:pPr>
            <a:endParaRPr lang="en-US" dirty="0">
              <a:latin typeface="Times New Roman" panose="02020603050405020304" pitchFamily="18" charset="0"/>
              <a:cs typeface="Times New Roman" panose="02020603050405020304" pitchFamily="18" charset="0"/>
            </a:endParaRPr>
          </a:p>
          <a:p>
            <a:pPr algn="just" defTabSz="104935">
              <a:lnSpc>
                <a:spcPct val="100000"/>
              </a:lnSpc>
              <a:spcBef>
                <a:spcPts val="0"/>
              </a:spcBef>
              <a:buSzTx/>
              <a:defRPr sz="1660">
                <a:latin typeface="Helvetica Neue"/>
                <a:ea typeface="Helvetica Neue"/>
                <a:cs typeface="Helvetica Neue"/>
                <a:sym typeface="Helvetica Neue"/>
              </a:defRPr>
            </a:pPr>
            <a:endParaRPr lang="en-US" b="0" dirty="0">
              <a:latin typeface="Times New Roman" panose="02020603050405020304" pitchFamily="18" charset="0"/>
              <a:cs typeface="Times New Roman" panose="02020603050405020304" pitchFamily="18" charset="0"/>
            </a:endParaRPr>
          </a:p>
          <a:p>
            <a:pPr algn="just" defTabSz="104935">
              <a:lnSpc>
                <a:spcPct val="100000"/>
              </a:lnSpc>
              <a:spcBef>
                <a:spcPts val="0"/>
              </a:spcBef>
              <a:buSzTx/>
              <a:defRPr sz="1660">
                <a:latin typeface="Helvetica Neue"/>
                <a:ea typeface="Helvetica Neue"/>
                <a:cs typeface="Helvetica Neue"/>
                <a:sym typeface="Helvetica Neue"/>
              </a:defRPr>
            </a:pPr>
            <a:r>
              <a:rPr lang="en-US" b="1" dirty="0">
                <a:latin typeface="Times New Roman" panose="02020603050405020304" pitchFamily="18" charset="0"/>
                <a:cs typeface="Times New Roman" panose="02020603050405020304" pitchFamily="18" charset="0"/>
              </a:rPr>
              <a:t>Attendance and Biometric Systems: </a:t>
            </a:r>
            <a:r>
              <a:rPr lang="en-US" b="0" dirty="0">
                <a:latin typeface="Times New Roman" panose="02020603050405020304" pitchFamily="18" charset="0"/>
                <a:cs typeface="Times New Roman" panose="02020603050405020304" pitchFamily="18" charset="0"/>
              </a:rPr>
              <a:t>Some institutions use biometric systems for attendance purposes. These systems may track entry and exit times but may not specifically address mobile device usage.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216308" y="119983"/>
            <a:ext cx="7007984" cy="1117881"/>
          </a:xfrm>
          <a:prstGeom prst="rect">
            <a:avLst/>
          </a:prstGeom>
        </p:spPr>
        <p:txBody>
          <a:bodyPr/>
          <a:lstStyle>
            <a:lvl1pPr>
              <a:defRPr sz="3600">
                <a:solidFill>
                  <a:srgbClr val="7030A0"/>
                </a:solidFill>
                <a:latin typeface="Times New Roman"/>
                <a:ea typeface="Times New Roman"/>
                <a:cs typeface="Times New Roman"/>
                <a:sym typeface="Times New Roman"/>
              </a:defRPr>
            </a:lvl1pPr>
          </a:lstStyle>
          <a:p>
            <a:r>
              <a:rPr dirty="0"/>
              <a:t>                LI</a:t>
            </a:r>
            <a:r>
              <a:rPr lang="en-US" dirty="0"/>
              <a:t>TERATURE SURVEY</a:t>
            </a:r>
            <a:endParaRPr dirty="0"/>
          </a:p>
        </p:txBody>
      </p:sp>
      <p:sp>
        <p:nvSpPr>
          <p:cNvPr id="3" name="Text Placeholder 2">
            <a:extLst>
              <a:ext uri="{FF2B5EF4-FFF2-40B4-BE49-F238E27FC236}">
                <a16:creationId xmlns:a16="http://schemas.microsoft.com/office/drawing/2014/main" id="{E0EDA301-F091-AFF8-F41E-83E65ADEC7B9}"/>
              </a:ext>
            </a:extLst>
          </p:cNvPr>
          <p:cNvSpPr>
            <a:spLocks noGrp="1"/>
          </p:cNvSpPr>
          <p:nvPr>
            <p:ph type="body" idx="1"/>
          </p:nvPr>
        </p:nvSpPr>
        <p:spPr>
          <a:xfrm>
            <a:off x="555216" y="1237864"/>
            <a:ext cx="8033568" cy="5127805"/>
          </a:xfrm>
        </p:spPr>
        <p:txBody>
          <a:bodyPr>
            <a:noAutofit/>
          </a:bodyPr>
          <a:lstStyle/>
          <a:p>
            <a:pPr algn="just"/>
            <a:r>
              <a:rPr lang="en-US" sz="2000" dirty="0">
                <a:latin typeface="Times New Roman" panose="02020603050405020304" pitchFamily="18" charset="0"/>
                <a:cs typeface="Times New Roman" panose="02020603050405020304" pitchFamily="18" charset="0"/>
              </a:rPr>
              <a:t>In the exploration of existing research and technologies related to the integration of deep learning, facial recognition, and real-time surveillance in educational institutions for security and compliance, numerous studies have illuminated the efficacy of deep learning algorithms in enhancing security systems. Smith et al. (2018) conducted research that successfully integrated deep learning for real-time object detection, establishing a foundation for advanced surveillance solutions [1].</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Jones et al. (2019) further expanded on this, emphasizing the role of deep learning in improving overall security measures within educational settings. This collective body of work signifies the potential of cutting-edge technologies to contribute significantly to the security landscape within educational settings [2]</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Facial recognition technology, a crucial component of identity verification, has been a subject of extensive study in educational environments. Johnson et al. (2019) discussed the implementation of facial recognition systems, emphasizing the need for accuracy and privacy safeguards [3].</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166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216308" y="119983"/>
            <a:ext cx="7007984" cy="1117881"/>
          </a:xfrm>
          <a:prstGeom prst="rect">
            <a:avLst/>
          </a:prstGeom>
        </p:spPr>
        <p:txBody>
          <a:bodyPr/>
          <a:lstStyle>
            <a:lvl1pPr>
              <a:defRPr sz="3600">
                <a:solidFill>
                  <a:srgbClr val="7030A0"/>
                </a:solidFill>
                <a:latin typeface="Times New Roman"/>
                <a:ea typeface="Times New Roman"/>
                <a:cs typeface="Times New Roman"/>
                <a:sym typeface="Times New Roman"/>
              </a:defRPr>
            </a:lvl1pPr>
          </a:lstStyle>
          <a:p>
            <a:r>
              <a:rPr dirty="0"/>
              <a:t>                LI</a:t>
            </a:r>
            <a:r>
              <a:rPr lang="en-US" dirty="0"/>
              <a:t>TERATURE SURVEY</a:t>
            </a:r>
            <a:endParaRPr dirty="0"/>
          </a:p>
        </p:txBody>
      </p:sp>
      <p:sp>
        <p:nvSpPr>
          <p:cNvPr id="3" name="Text Placeholder 2">
            <a:extLst>
              <a:ext uri="{FF2B5EF4-FFF2-40B4-BE49-F238E27FC236}">
                <a16:creationId xmlns:a16="http://schemas.microsoft.com/office/drawing/2014/main" id="{E0EDA301-F091-AFF8-F41E-83E65ADEC7B9}"/>
              </a:ext>
            </a:extLst>
          </p:cNvPr>
          <p:cNvSpPr>
            <a:spLocks noGrp="1"/>
          </p:cNvSpPr>
          <p:nvPr>
            <p:ph type="body" idx="1"/>
          </p:nvPr>
        </p:nvSpPr>
        <p:spPr>
          <a:xfrm>
            <a:off x="555216" y="1610212"/>
            <a:ext cx="8033568" cy="5127805"/>
          </a:xfrm>
        </p:spPr>
        <p:txBody>
          <a:bodyPr>
            <a:normAutofit/>
          </a:bodyPr>
          <a:lstStyle/>
          <a:p>
            <a:pPr algn="just"/>
            <a:r>
              <a:rPr lang="en-US" sz="2000" dirty="0">
                <a:latin typeface="Times New Roman" panose="02020603050405020304" pitchFamily="18" charset="0"/>
                <a:cs typeface="Times New Roman" panose="02020603050405020304" pitchFamily="18" charset="0"/>
              </a:rPr>
              <a:t>The findings were reinforced by recent research conducted by Martinez et al. (2021), which highlighted advancements in facial recognition algorithms, particularly in addressing ethical and privacy considerations in educational security implementations [4].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ethical implications of facial recognition technologies have been critically analyzed by Smith et al. (2018), emphasizing privacy concerns associated with their implementation in educational institutions. The study provides insights into the necessity for ethical considerations and privacy safeguards when deploying advanced security technologies in educational settings. This perspective has been reinforced by the works of Garcia et al. (2020) and Anderson et al. (2021), who explored the ethical dimensions of facial recognition technologies in educational contexts, offering nuanced insights into the intersection of technology and privacy [15] [16].</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482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280763" y="-244125"/>
            <a:ext cx="9744851" cy="1178191"/>
          </a:xfrm>
          <a:prstGeom prst="rect">
            <a:avLst/>
          </a:prstGeom>
        </p:spPr>
        <p:txBody>
          <a:bodyPr/>
          <a:lstStyle>
            <a:lvl1pPr>
              <a:defRPr sz="3600">
                <a:solidFill>
                  <a:srgbClr val="7030A0"/>
                </a:solidFill>
                <a:latin typeface="Times New Roman"/>
                <a:ea typeface="Times New Roman"/>
                <a:cs typeface="Times New Roman"/>
                <a:sym typeface="Times New Roman"/>
              </a:defRPr>
            </a:lvl1pPr>
          </a:lstStyle>
          <a:p>
            <a:r>
              <a:rPr lang="en-IN" i="0" dirty="0">
                <a:latin typeface="Times New Roman" panose="02020603050405020304" pitchFamily="18" charset="0"/>
                <a:cs typeface="Times New Roman" panose="02020603050405020304" pitchFamily="18" charset="0"/>
              </a:rPr>
              <a:t>               SOFTWARE AND HARDWARE</a:t>
            </a:r>
            <a:endParaRPr dirty="0">
              <a:latin typeface="Times New Roman" panose="02020603050405020304" pitchFamily="18" charset="0"/>
              <a:cs typeface="Times New Roman" panose="02020603050405020304" pitchFamily="18" charset="0"/>
            </a:endParaRPr>
          </a:p>
        </p:txBody>
      </p:sp>
      <p:sp>
        <p:nvSpPr>
          <p:cNvPr id="130" name="Content Placeholder 3"/>
          <p:cNvSpPr txBox="1">
            <a:spLocks noGrp="1"/>
          </p:cNvSpPr>
          <p:nvPr>
            <p:ph type="body" idx="1"/>
          </p:nvPr>
        </p:nvSpPr>
        <p:spPr>
          <a:xfrm>
            <a:off x="403122" y="796413"/>
            <a:ext cx="8377083" cy="5850902"/>
          </a:xfrm>
          <a:prstGeom prst="rect">
            <a:avLst/>
          </a:prstGeom>
        </p:spPr>
        <p:txBody>
          <a:bodyPr>
            <a:normAutofit fontScale="92500" lnSpcReduction="10000"/>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  </a:t>
            </a:r>
            <a:r>
              <a:rPr lang="en-IN" dirty="0">
                <a:latin typeface="Times New Roman" panose="02020603050405020304" pitchFamily="18" charset="0"/>
                <a:ea typeface="Calibri" panose="020F0502020204030204" pitchFamily="34" charset="0"/>
                <a:cs typeface="Times New Roman" panose="02020603050405020304" pitchFamily="18" charset="0"/>
              </a:rPr>
              <a:t>4</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 disc or SSD		:  More than 256 GB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Processor			:  Intel 3rd generation or high </a:t>
            </a: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Deep learning frame work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TensorFlow, PyTorch, or Keras to build and train the CNN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Facial Recognition Software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Open CV</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Front end 			</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HTML, CSS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1216709" y="267212"/>
            <a:ext cx="6503844" cy="969736"/>
          </a:xfrm>
          <a:prstGeom prst="rect">
            <a:avLst/>
          </a:prstGeom>
        </p:spPr>
        <p:txBody>
          <a:bodyPr/>
          <a:lstStyle>
            <a:lvl1pPr>
              <a:defRPr sz="3600">
                <a:solidFill>
                  <a:srgbClr val="7030A0"/>
                </a:solidFill>
                <a:latin typeface="Times New Roman"/>
                <a:ea typeface="Times New Roman"/>
                <a:cs typeface="Times New Roman"/>
                <a:sym typeface="Times New Roman"/>
              </a:defRPr>
            </a:lvl1pPr>
          </a:lstStyle>
          <a:p>
            <a:r>
              <a:rPr dirty="0"/>
              <a:t>          </a:t>
            </a:r>
            <a:r>
              <a:rPr lang="en-US" dirty="0"/>
              <a:t>METHODOLGY</a:t>
            </a:r>
            <a:endParaRPr dirty="0"/>
          </a:p>
        </p:txBody>
      </p:sp>
      <p:sp>
        <p:nvSpPr>
          <p:cNvPr id="123" name="Content Placeholder 2"/>
          <p:cNvSpPr txBox="1">
            <a:spLocks noGrp="1"/>
          </p:cNvSpPr>
          <p:nvPr>
            <p:ph type="body" idx="1"/>
          </p:nvPr>
        </p:nvSpPr>
        <p:spPr>
          <a:xfrm>
            <a:off x="398206" y="1479363"/>
            <a:ext cx="8347588" cy="5630113"/>
          </a:xfrm>
          <a:prstGeom prst="rect">
            <a:avLst/>
          </a:prstGeom>
        </p:spPr>
        <p:txBody>
          <a:bodyPr>
            <a:normAutofit/>
          </a:bodyPr>
          <a:lstStyle/>
          <a:p>
            <a:pPr algn="just" defTabSz="37169">
              <a:lnSpc>
                <a:spcPct val="100000"/>
              </a:lnSpc>
              <a:spcBef>
                <a:spcPts val="0"/>
              </a:spcBef>
              <a:buSzTx/>
              <a:defRPr sz="140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Deep Learning-Based Detection: </a:t>
            </a:r>
            <a:r>
              <a:rPr lang="en-US" sz="2000" dirty="0">
                <a:latin typeface="Times New Roman" panose="02020603050405020304" pitchFamily="18" charset="0"/>
                <a:cs typeface="Times New Roman" panose="02020603050405020304" pitchFamily="18" charset="0"/>
              </a:rPr>
              <a:t>The system will employ advanced deep learning algorithms and computer vision techniques to actively monitor designated restricted areas for unauthorized mobile device usage.</a:t>
            </a:r>
          </a:p>
          <a:p>
            <a:pPr algn="just" defTabSz="37169">
              <a:lnSpc>
                <a:spcPct val="100000"/>
              </a:lnSpc>
              <a:spcBef>
                <a:spcPts val="0"/>
              </a:spcBef>
              <a:buSzTx/>
              <a:defRPr sz="140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algn="just" defTabSz="37169">
              <a:lnSpc>
                <a:spcPct val="100000"/>
              </a:lnSpc>
              <a:spcBef>
                <a:spcPts val="0"/>
              </a:spcBef>
              <a:buSzTx/>
              <a:defRPr sz="140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Facial Recognition for Identity Verification: </a:t>
            </a:r>
            <a:r>
              <a:rPr lang="en-US" sz="2000" dirty="0">
                <a:latin typeface="Times New Roman" panose="02020603050405020304" pitchFamily="18" charset="0"/>
                <a:cs typeface="Times New Roman" panose="02020603050405020304" pitchFamily="18" charset="0"/>
              </a:rPr>
              <a:t>When unauthorized mobile device usage is detected, the system will identify the face of the individuals involved.</a:t>
            </a:r>
          </a:p>
          <a:p>
            <a:pPr algn="just" defTabSz="37169">
              <a:lnSpc>
                <a:spcPct val="100000"/>
              </a:lnSpc>
              <a:spcBef>
                <a:spcPts val="0"/>
              </a:spcBef>
              <a:buSzTx/>
              <a:defRPr sz="140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algn="just" defTabSz="37169">
              <a:lnSpc>
                <a:spcPct val="100000"/>
              </a:lnSpc>
              <a:spcBef>
                <a:spcPts val="0"/>
              </a:spcBef>
              <a:buSzTx/>
              <a:defRPr sz="140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Automated Notification System: </a:t>
            </a:r>
            <a:r>
              <a:rPr lang="en-US" sz="2000" dirty="0">
                <a:latin typeface="Times New Roman" panose="02020603050405020304" pitchFamily="18" charset="0"/>
                <a:cs typeface="Times New Roman" panose="02020603050405020304" pitchFamily="18" charset="0"/>
              </a:rPr>
              <a:t>Upon detecting a violation, the system will trigger an automated notification to the responsible authorities, such as the Head of Department (</a:t>
            </a:r>
            <a:r>
              <a:rPr lang="en-US" sz="2000" dirty="0" err="1">
                <a:latin typeface="Times New Roman" panose="02020603050405020304" pitchFamily="18" charset="0"/>
                <a:cs typeface="Times New Roman" panose="02020603050405020304" pitchFamily="18" charset="0"/>
              </a:rPr>
              <a:t>HoD</a:t>
            </a:r>
            <a:r>
              <a:rPr lang="en-US" sz="2000" dirty="0">
                <a:latin typeface="Times New Roman" panose="02020603050405020304" pitchFamily="18" charset="0"/>
                <a:cs typeface="Times New Roman" panose="02020603050405020304" pitchFamily="18" charset="0"/>
              </a:rPr>
              <a:t>) or academic coordinator.</a:t>
            </a:r>
          </a:p>
          <a:p>
            <a:pPr algn="just" defTabSz="37169">
              <a:lnSpc>
                <a:spcPct val="100000"/>
              </a:lnSpc>
              <a:spcBef>
                <a:spcPts val="0"/>
              </a:spcBef>
              <a:buSzTx/>
              <a:defRPr sz="140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a:p>
            <a:pPr algn="just" defTabSz="37169">
              <a:lnSpc>
                <a:spcPct val="100000"/>
              </a:lnSpc>
              <a:spcBef>
                <a:spcPts val="0"/>
              </a:spcBef>
              <a:buSzTx/>
              <a:defRPr sz="1400">
                <a:latin typeface="Helvetica Neue"/>
                <a:ea typeface="Helvetica Neue"/>
                <a:cs typeface="Helvetica Neue"/>
                <a:sym typeface="Helvetica Neue"/>
              </a:defRPr>
            </a:pPr>
            <a:r>
              <a:rPr lang="en-US" sz="2000" b="1" dirty="0">
                <a:latin typeface="Times New Roman" panose="02020603050405020304" pitchFamily="18" charset="0"/>
                <a:cs typeface="Times New Roman" panose="02020603050405020304" pitchFamily="18" charset="0"/>
              </a:rPr>
              <a:t>Photographic Proof: </a:t>
            </a:r>
            <a:r>
              <a:rPr lang="en-US" sz="2000" dirty="0">
                <a:latin typeface="Times New Roman" panose="02020603050405020304" pitchFamily="18" charset="0"/>
                <a:cs typeface="Times New Roman" panose="02020603050405020304" pitchFamily="18" charset="0"/>
              </a:rPr>
              <a:t>The notification sent to authorities will include photographic proof of the violation, enhancing transparency and accountability.</a:t>
            </a:r>
          </a:p>
          <a:p>
            <a:pPr algn="just" defTabSz="37169">
              <a:lnSpc>
                <a:spcPct val="100000"/>
              </a:lnSpc>
              <a:spcBef>
                <a:spcPts val="0"/>
              </a:spcBef>
              <a:buSzTx/>
              <a:defRPr sz="1400">
                <a:latin typeface="Helvetica Neue"/>
                <a:ea typeface="Helvetica Neue"/>
                <a:cs typeface="Helvetica Neue"/>
                <a:sym typeface="Helvetica Neue"/>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87992"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1261</TotalTime>
  <Words>2870</Words>
  <Application>Microsoft Office PowerPoint</Application>
  <PresentationFormat>On-screen Show (4:3)</PresentationFormat>
  <Paragraphs>348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PowerPoint Presentation</vt:lpstr>
      <vt:lpstr>                        OUTLINE </vt:lpstr>
      <vt:lpstr>                   ABSTRACT </vt:lpstr>
      <vt:lpstr>OBJECTIVES</vt:lpstr>
      <vt:lpstr>                EXISTING SYSTEM</vt:lpstr>
      <vt:lpstr>                LITERATURE SURVEY</vt:lpstr>
      <vt:lpstr>                LITERATURE SURVEY</vt:lpstr>
      <vt:lpstr>               SOFTWARE AND HARDWARE</vt:lpstr>
      <vt:lpstr>          METHODOLGY</vt:lpstr>
      <vt:lpstr>METHODOLGY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rajitha unnam</dc:creator>
  <cp:lastModifiedBy>Abdul Yaseen</cp:lastModifiedBy>
  <cp:revision>238</cp:revision>
  <dcterms:modified xsi:type="dcterms:W3CDTF">2024-03-22T13:48:58Z</dcterms:modified>
</cp:coreProperties>
</file>