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156c4fa2fe1_0_5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6c4fa2fe1_0_5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156c4fa2fe1_0_5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56c4fa2fe1_0_5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156c4fa2fe1_0_4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56c4fa2fe1_0_4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g156c4fa2fe1_0_5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56c4fa2fe1_0_5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156c4fa2fe1_0_5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56c4fa2fe1_0_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g156c4fa2fe1_0_5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56c4fa2fe1_0_5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ff0c0dd1c7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f0c0dd1c7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ff0c0dd1c7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f0c0dd1c7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156c4fa2fe1_0_5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56c4fa2fe1_0_5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ff0c0dd1c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f0c0dd1c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144000" cy="1500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Clr>
                <a:srgbClr val="FFC000"/>
              </a:buClr>
              <a:buSzPct val="47000"/>
              <a:buFont typeface="Century Gothic" panose="020B0502020202020204"/>
              <a:buNone/>
            </a:pPr>
            <a:r>
              <a:rPr lang="en-GB" sz="2120">
                <a:latin typeface="Times New Roman" panose="02020603050405020304"/>
                <a:ea typeface="Times New Roman" panose="02020603050405020304"/>
                <a:cs typeface="Times New Roman" panose="02020603050405020304"/>
                <a:sym typeface="Times New Roman" panose="02020603050405020304"/>
              </a:rPr>
              <a:t>          </a:t>
            </a:r>
            <a:r>
              <a:rPr lang="en-GB" sz="2340" b="1">
                <a:latin typeface="Times New Roman" panose="02020603050405020304"/>
                <a:ea typeface="Times New Roman" panose="02020603050405020304"/>
                <a:cs typeface="Times New Roman" panose="02020603050405020304"/>
                <a:sym typeface="Times New Roman" panose="02020603050405020304"/>
              </a:rPr>
              <a:t>SESHADRI RAO GUDLAVALLERU ENGINEERING COLLEGE</a:t>
            </a:r>
            <a:br>
              <a:rPr lang="en-GB" sz="2120">
                <a:latin typeface="Times New Roman" panose="02020603050405020304"/>
                <a:ea typeface="Times New Roman" panose="02020603050405020304"/>
                <a:cs typeface="Times New Roman" panose="02020603050405020304"/>
                <a:sym typeface="Times New Roman" panose="02020603050405020304"/>
              </a:rPr>
            </a:br>
            <a:r>
              <a:rPr lang="en-GB" sz="2120">
                <a:latin typeface="Times New Roman" panose="02020603050405020304"/>
                <a:ea typeface="Times New Roman" panose="02020603050405020304"/>
                <a:cs typeface="Times New Roman" panose="02020603050405020304"/>
                <a:sym typeface="Times New Roman" panose="02020603050405020304"/>
              </a:rPr>
              <a:t>                 </a:t>
            </a:r>
            <a:r>
              <a:rPr lang="en-GB" sz="1400">
                <a:latin typeface="Times New Roman" panose="02020603050405020304"/>
                <a:ea typeface="Times New Roman" panose="02020603050405020304"/>
                <a:cs typeface="Times New Roman" panose="02020603050405020304"/>
                <a:sym typeface="Times New Roman" panose="02020603050405020304"/>
              </a:rPr>
              <a:t>(AN AUTONOMOUS INSTITUTE WITH PERMANENT AFFILIATION TO JNTUK, KAKINADA)</a:t>
            </a:r>
            <a:br>
              <a:rPr lang="en-GB" sz="1400">
                <a:latin typeface="Times New Roman" panose="02020603050405020304"/>
                <a:ea typeface="Times New Roman" panose="02020603050405020304"/>
                <a:cs typeface="Times New Roman" panose="02020603050405020304"/>
                <a:sym typeface="Times New Roman" panose="02020603050405020304"/>
              </a:rPr>
            </a:br>
            <a:r>
              <a:rPr lang="en-GB" sz="1400">
                <a:latin typeface="Times New Roman" panose="02020603050405020304"/>
                <a:ea typeface="Times New Roman" panose="02020603050405020304"/>
                <a:cs typeface="Times New Roman" panose="02020603050405020304"/>
                <a:sym typeface="Times New Roman" panose="02020603050405020304"/>
              </a:rPr>
              <a:t>                           SESHADRI RAO KNOWLEDGE VILLAGE, GUDLAVALLERU – 521356, KRISHNA DISTRICT </a:t>
            </a:r>
            <a:br>
              <a:rPr lang="en-GB" sz="2120">
                <a:latin typeface="Times New Roman" panose="02020603050405020304"/>
                <a:ea typeface="Times New Roman" panose="02020603050405020304"/>
                <a:cs typeface="Times New Roman" panose="02020603050405020304"/>
                <a:sym typeface="Times New Roman" panose="02020603050405020304"/>
              </a:rPr>
            </a:br>
            <a:r>
              <a:rPr lang="en-GB" sz="2120">
                <a:latin typeface="Times New Roman" panose="02020603050405020304"/>
                <a:ea typeface="Times New Roman" panose="02020603050405020304"/>
                <a:cs typeface="Times New Roman" panose="02020603050405020304"/>
                <a:sym typeface="Times New Roman" panose="02020603050405020304"/>
              </a:rPr>
              <a:t>                          </a:t>
            </a:r>
            <a:r>
              <a:rPr lang="en-GB" sz="1400" b="1">
                <a:latin typeface="Times New Roman" panose="02020603050405020304"/>
                <a:ea typeface="Times New Roman" panose="02020603050405020304"/>
                <a:cs typeface="Times New Roman" panose="02020603050405020304"/>
                <a:sym typeface="Times New Roman" panose="02020603050405020304"/>
              </a:rPr>
              <a:t>DEPARTMENT OF ELECTRONICS AND COMMUNICATION ENGINEERING</a:t>
            </a:r>
            <a:br>
              <a:rPr lang="en-GB" sz="1760">
                <a:latin typeface="Times New Roman" panose="02020603050405020304"/>
                <a:ea typeface="Times New Roman" panose="02020603050405020304"/>
                <a:cs typeface="Times New Roman" panose="02020603050405020304"/>
                <a:sym typeface="Times New Roman" panose="02020603050405020304"/>
              </a:rPr>
            </a:br>
            <a:endParaRPr sz="1220">
              <a:latin typeface="Times New Roman" panose="02020603050405020304"/>
              <a:ea typeface="Times New Roman" panose="02020603050405020304"/>
              <a:cs typeface="Times New Roman" panose="02020603050405020304"/>
              <a:sym typeface="Times New Roman" panose="02020603050405020304"/>
            </a:endParaRPr>
          </a:p>
        </p:txBody>
      </p:sp>
      <p:sp>
        <p:nvSpPr>
          <p:cNvPr id="55" name="Google Shape;55;p13"/>
          <p:cNvSpPr txBox="1"/>
          <p:nvPr>
            <p:ph type="subTitle" idx="1"/>
          </p:nvPr>
        </p:nvSpPr>
        <p:spPr>
          <a:xfrm>
            <a:off x="311700" y="2834125"/>
            <a:ext cx="8520600" cy="329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en-GB" sz="133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1620">
                <a:solidFill>
                  <a:schemeClr val="dk1"/>
                </a:solidFill>
                <a:latin typeface="Times New Roman" panose="02020603050405020304"/>
                <a:ea typeface="Times New Roman" panose="02020603050405020304"/>
                <a:cs typeface="Times New Roman" panose="02020603050405020304"/>
                <a:sym typeface="Times New Roman" panose="02020603050405020304"/>
              </a:rPr>
              <a:t>INDUSTRIAL/PRACTICAL TRAINING REPORT ON</a:t>
            </a:r>
            <a:endParaRPr sz="162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80000"/>
              </a:lnSpc>
              <a:spcBef>
                <a:spcPts val="0"/>
              </a:spcBef>
              <a:spcAft>
                <a:spcPts val="0"/>
              </a:spcAft>
              <a:buSzPts val="275"/>
              <a:buNone/>
            </a:pPr>
            <a:endParaRPr sz="133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80000"/>
              </a:lnSpc>
              <a:spcBef>
                <a:spcPts val="0"/>
              </a:spcBef>
              <a:spcAft>
                <a:spcPts val="0"/>
              </a:spcAft>
              <a:buClr>
                <a:srgbClr val="FFC000"/>
              </a:buClr>
              <a:buSzPts val="275"/>
              <a:buFont typeface="Century Gothic" panose="020B0502020202020204"/>
              <a:buNone/>
            </a:pPr>
            <a:br>
              <a:rPr lang="en-GB" sz="1300">
                <a:solidFill>
                  <a:schemeClr val="lt1"/>
                </a:solidFill>
                <a:latin typeface="Times New Roman" panose="02020603050405020304"/>
                <a:ea typeface="Times New Roman" panose="02020603050405020304"/>
                <a:cs typeface="Times New Roman" panose="02020603050405020304"/>
                <a:sym typeface="Times New Roman" panose="02020603050405020304"/>
              </a:rPr>
            </a:b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56" name="Google Shape;56;p13"/>
          <p:cNvPicPr preferRelativeResize="0"/>
          <p:nvPr/>
        </p:nvPicPr>
        <p:blipFill rotWithShape="1">
          <a:blip r:embed="rId1"/>
          <a:srcRect/>
          <a:stretch>
            <a:fillRect/>
          </a:stretch>
        </p:blipFill>
        <p:spPr>
          <a:xfrm>
            <a:off x="3574073" y="1315123"/>
            <a:ext cx="1656300" cy="14670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57" name="Google Shape;57;p13"/>
          <p:cNvSpPr txBox="1"/>
          <p:nvPr/>
        </p:nvSpPr>
        <p:spPr>
          <a:xfrm>
            <a:off x="2226125" y="3057975"/>
            <a:ext cx="6748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VOICE BASED HOME AUTOMATION</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rgbClr val="56C5FF"/>
              </a:buClr>
              <a:buSzPts val="2400"/>
              <a:buFont typeface="Arial" panose="020B0604020202020204"/>
              <a:buNone/>
            </a:pPr>
            <a:r>
              <a:rPr lang="en-GB" sz="1200" b="1">
                <a:solidFill>
                  <a:schemeClr val="dk1"/>
                </a:solidFill>
                <a:latin typeface="Times New Roman" panose="02020603050405020304"/>
                <a:ea typeface="Times New Roman" panose="02020603050405020304"/>
                <a:cs typeface="Times New Roman" panose="02020603050405020304"/>
                <a:sym typeface="Times New Roman" panose="02020603050405020304"/>
              </a:rPr>
              <a:t>                                    Project Batch : ECE-IoT-009</a:t>
            </a:r>
            <a:endParaRPr sz="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8" name="Google Shape;58;p13"/>
          <p:cNvSpPr txBox="1"/>
          <p:nvPr/>
        </p:nvSpPr>
        <p:spPr>
          <a:xfrm>
            <a:off x="311700" y="3666000"/>
            <a:ext cx="77880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Presented by:</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GB" sz="2000">
                <a:solidFill>
                  <a:schemeClr val="dk1"/>
                </a:solidFill>
                <a:latin typeface="Times New Roman" panose="02020603050405020304"/>
                <a:ea typeface="Times New Roman" panose="02020603050405020304"/>
                <a:cs typeface="Times New Roman" panose="02020603050405020304"/>
                <a:sym typeface="Times New Roman" panose="02020603050405020304"/>
              </a:rPr>
              <a:t>20485A0413 - NAZMA SULTANA MOHAMMAD</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spcBef>
                <a:spcPts val="0"/>
              </a:spcBef>
              <a:spcAft>
                <a:spcPts val="0"/>
              </a:spcAft>
              <a:buClr>
                <a:schemeClr val="dk1"/>
              </a:buClr>
              <a:buSzPts val="1100"/>
              <a:buFont typeface="Arial" panose="020B0604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panose="020B0604020202020204"/>
              <a:buNone/>
            </a:pPr>
            <a:r>
              <a:rPr lang="en-GB" sz="2600">
                <a:latin typeface="Times New Roman" panose="02020603050405020304"/>
                <a:ea typeface="Times New Roman" panose="02020603050405020304"/>
                <a:cs typeface="Times New Roman" panose="02020603050405020304"/>
                <a:sym typeface="Times New Roman" panose="02020603050405020304"/>
              </a:rPr>
              <a:t>ADVANTAGES:</a:t>
            </a:r>
            <a:endParaRPr sz="2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990"/>
              <a:buNone/>
            </a:pPr>
            <a:endParaRPr sz="2600"/>
          </a:p>
        </p:txBody>
      </p:sp>
      <p:sp>
        <p:nvSpPr>
          <p:cNvPr id="117" name="Google Shape;117;p22"/>
          <p:cNvSpPr txBox="1"/>
          <p:nvPr>
            <p:ph type="body" idx="1"/>
          </p:nvPr>
        </p:nvSpPr>
        <p:spPr>
          <a:xfrm>
            <a:off x="311700" y="1066200"/>
            <a:ext cx="8520600" cy="3432900"/>
          </a:xfrm>
          <a:prstGeom prst="rect">
            <a:avLst/>
          </a:prstGeom>
        </p:spPr>
        <p:txBody>
          <a:bodyPr spcFirstLastPara="1" wrap="square" lIns="91425" tIns="91425" rIns="91425" bIns="91425" anchor="t" anchorCtr="0">
            <a:normAutofit/>
          </a:bodyPr>
          <a:lstStyle/>
          <a:p>
            <a:pPr marL="457200" lvl="0" indent="-349250" algn="l" rtl="0">
              <a:lnSpc>
                <a:spcPct val="100000"/>
              </a:lnSpc>
              <a:spcBef>
                <a:spcPts val="0"/>
              </a:spcBef>
              <a:spcAft>
                <a:spcPts val="0"/>
              </a:spcAft>
              <a:buClr>
                <a:schemeClr val="dk1"/>
              </a:buClr>
              <a:buSzPts val="1900"/>
              <a:buFont typeface="Times New Roman" panose="02020603050405020304"/>
              <a:buChar char="❏"/>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Devices can be controlled from long distances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00000"/>
              </a:lnSpc>
              <a:spcBef>
                <a:spcPts val="0"/>
              </a:spcBef>
              <a:spcAft>
                <a:spcPts val="0"/>
              </a:spcAft>
              <a:buClr>
                <a:schemeClr val="dk1"/>
              </a:buClr>
              <a:buSzPts val="1900"/>
              <a:buFont typeface="Times New Roman" panose="02020603050405020304"/>
              <a:buChar char="❏"/>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Full control over all smart appliances with only one device</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00000"/>
              </a:lnSpc>
              <a:spcBef>
                <a:spcPts val="0"/>
              </a:spcBef>
              <a:spcAft>
                <a:spcPts val="0"/>
              </a:spcAft>
              <a:buClr>
                <a:schemeClr val="dk1"/>
              </a:buClr>
              <a:buSzPts val="1900"/>
              <a:buFont typeface="Times New Roman" panose="02020603050405020304"/>
              <a:buChar char="❏"/>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for the older generation and disabled persons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r>
              <a:rPr lang="en-GB" sz="2600">
                <a:solidFill>
                  <a:schemeClr val="dk1"/>
                </a:solidFill>
                <a:latin typeface="Times New Roman" panose="02020603050405020304"/>
                <a:ea typeface="Times New Roman" panose="02020603050405020304"/>
                <a:cs typeface="Times New Roman" panose="02020603050405020304"/>
                <a:sym typeface="Times New Roman" panose="02020603050405020304"/>
              </a:rPr>
              <a:t>DISADVANTAGES:</a:t>
            </a:r>
            <a:endParaRPr sz="26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00000"/>
              </a:lnSpc>
              <a:spcBef>
                <a:spcPts val="0"/>
              </a:spcBef>
              <a:spcAft>
                <a:spcPts val="0"/>
              </a:spcAft>
              <a:buClr>
                <a:schemeClr val="dk1"/>
              </a:buClr>
              <a:buSzPts val="1900"/>
              <a:buFont typeface="Times New Roman" panose="02020603050405020304"/>
              <a:buChar char="❏"/>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Reliable internet connection is crucial</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00000"/>
              </a:lnSpc>
              <a:spcBef>
                <a:spcPts val="0"/>
              </a:spcBef>
              <a:spcAft>
                <a:spcPts val="0"/>
              </a:spcAft>
              <a:buClr>
                <a:schemeClr val="dk1"/>
              </a:buClr>
              <a:buSzPts val="1900"/>
              <a:buFont typeface="Times New Roman" panose="02020603050405020304"/>
              <a:buChar char="❏"/>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Not suitable for all type of houses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lnSpc>
                <a:spcPct val="100000"/>
              </a:lnSpc>
              <a:spcBef>
                <a:spcPts val="0"/>
              </a:spcBef>
              <a:spcAft>
                <a:spcPts val="0"/>
              </a:spcAft>
              <a:buClr>
                <a:schemeClr val="dk1"/>
              </a:buClr>
              <a:buSzPts val="1900"/>
              <a:buFont typeface="Times New Roman" panose="02020603050405020304"/>
              <a:buChar char="❏"/>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Maintenance and repair issues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3"/>
          <p:cNvSpPr txBox="1"/>
          <p:nvPr/>
        </p:nvSpPr>
        <p:spPr>
          <a:xfrm>
            <a:off x="913875" y="1780900"/>
            <a:ext cx="7205700" cy="13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700" i="1">
                <a:latin typeface="Times New Roman" panose="02020603050405020304"/>
                <a:ea typeface="Times New Roman" panose="02020603050405020304"/>
                <a:cs typeface="Times New Roman" panose="02020603050405020304"/>
                <a:sym typeface="Times New Roman" panose="02020603050405020304"/>
              </a:rPr>
              <a:t>   </a:t>
            </a:r>
            <a:r>
              <a:rPr lang="en-GB" sz="7700" i="1">
                <a:latin typeface="Times New Roman" panose="02020603050405020304"/>
                <a:ea typeface="Times New Roman" panose="02020603050405020304"/>
                <a:cs typeface="Times New Roman" panose="02020603050405020304"/>
                <a:sym typeface="Times New Roman" panose="02020603050405020304"/>
              </a:rPr>
              <a:t>THANK YOU</a:t>
            </a:r>
            <a:endParaRPr sz="7700" i="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C0C0C"/>
              </a:buClr>
              <a:buSzPts val="990"/>
              <a:buFont typeface="Times New Roman" panose="02020603050405020304"/>
              <a:buNone/>
            </a:pPr>
            <a:r>
              <a:rPr lang="en-GB" sz="2640">
                <a:solidFill>
                  <a:srgbClr val="0C0C0C"/>
                </a:solidFill>
                <a:latin typeface="Times New Roman" panose="02020603050405020304"/>
                <a:ea typeface="Times New Roman" panose="02020603050405020304"/>
                <a:cs typeface="Times New Roman" panose="02020603050405020304"/>
                <a:sym typeface="Times New Roman" panose="02020603050405020304"/>
              </a:rPr>
              <a:t>OBJECTIVE</a:t>
            </a:r>
            <a:r>
              <a:rPr lang="en-US" altLang="en-GB" sz="2640">
                <a:solidFill>
                  <a:srgbClr val="0C0C0C"/>
                </a:solidFill>
                <a:latin typeface="Times New Roman" panose="02020603050405020304"/>
                <a:ea typeface="Times New Roman" panose="02020603050405020304"/>
                <a:cs typeface="Times New Roman" panose="02020603050405020304"/>
                <a:sym typeface="Times New Roman" panose="02020603050405020304"/>
              </a:rPr>
              <a:t>:</a:t>
            </a:r>
            <a:endParaRPr sz="264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990"/>
              <a:buNone/>
            </a:pPr>
            <a:endParaRPr sz="1920">
              <a:latin typeface="Times New Roman" panose="02020603050405020304"/>
              <a:ea typeface="Times New Roman" panose="02020603050405020304"/>
              <a:cs typeface="Times New Roman" panose="02020603050405020304"/>
              <a:sym typeface="Times New Roman" panose="02020603050405020304"/>
            </a:endParaRPr>
          </a:p>
        </p:txBody>
      </p:sp>
      <p:sp>
        <p:nvSpPr>
          <p:cNvPr id="64" name="Google Shape;64;p14"/>
          <p:cNvSpPr txBox="1"/>
          <p:nvPr>
            <p:ph type="body" idx="1"/>
          </p:nvPr>
        </p:nvSpPr>
        <p:spPr>
          <a:xfrm>
            <a:off x="311700" y="11641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The main objective of this project is to</a:t>
            </a:r>
            <a:r>
              <a:rPr lang="en-GB">
                <a:solidFill>
                  <a:schemeClr val="dk1"/>
                </a:solidFill>
              </a:rPr>
              <a:t> use voice commands to execute domiciliary activities.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To help physically challenged and old aged execute task with little mobility using voice commands</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764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latin typeface="Times New Roman" panose="02020603050405020304"/>
                <a:ea typeface="Times New Roman" panose="02020603050405020304"/>
                <a:cs typeface="Times New Roman" panose="02020603050405020304"/>
                <a:sym typeface="Times New Roman" panose="02020603050405020304"/>
              </a:rPr>
              <a:t>ABSTRACT:</a:t>
            </a:r>
            <a:endParaRPr sz="2620">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15"/>
          <p:cNvSpPr txBox="1"/>
          <p:nvPr>
            <p:ph type="body" idx="1"/>
          </p:nvPr>
        </p:nvSpPr>
        <p:spPr>
          <a:xfrm>
            <a:off x="311700" y="9492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900">
                <a:solidFill>
                  <a:schemeClr val="dk1"/>
                </a:solidFill>
                <a:latin typeface="Times New Roman" panose="02020603050405020304"/>
                <a:ea typeface="Times New Roman" panose="02020603050405020304"/>
                <a:cs typeface="Times New Roman" panose="02020603050405020304"/>
                <a:sym typeface="Times New Roman" panose="02020603050405020304"/>
              </a:rPr>
              <a:t>Home automation is one of the major growing industries that has the potential to change people's lives. Some of these home automation systems are aimed at those looking for luxurious and advanced home automation platforms, while others are aimed at those with special needs, such as the elderly and the disabled. A typical wireless home automation system allows one to control household appliances from a wireless centralised unit. Most commercially available home automation systems require these appliances to be specially designed to be compatible with each other and with the control unit. The designed system, that can be integrated into a single portable unit, enables wireless control of lights, fans, air conditioners, television sets, security cameras, electronic doors, computer systems, audio/visual equipment, and other devices.</a:t>
            </a:r>
            <a:endParaRPr sz="19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33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latin typeface="Times New Roman" panose="02020603050405020304"/>
                <a:ea typeface="Times New Roman" panose="02020603050405020304"/>
                <a:cs typeface="Times New Roman" panose="02020603050405020304"/>
                <a:sym typeface="Times New Roman" panose="02020603050405020304"/>
              </a:rPr>
              <a:t>BLOCK DIAGRAM:</a:t>
            </a:r>
            <a:endParaRPr sz="2620">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lang="en-GB"/>
          </a:p>
        </p:txBody>
      </p:sp>
      <p:pic>
        <p:nvPicPr>
          <p:cNvPr id="77" name="Google Shape;77;p16"/>
          <p:cNvPicPr preferRelativeResize="0"/>
          <p:nvPr/>
        </p:nvPicPr>
        <p:blipFill>
          <a:blip r:embed="rId1"/>
          <a:stretch>
            <a:fillRect/>
          </a:stretch>
        </p:blipFill>
        <p:spPr>
          <a:xfrm>
            <a:off x="1323975" y="1300525"/>
            <a:ext cx="6818925" cy="335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C0C0C"/>
              </a:buClr>
              <a:buSzPts val="3500"/>
              <a:buFont typeface="Times New Roman" panose="02020603050405020304"/>
              <a:buNone/>
            </a:pPr>
            <a:r>
              <a:rPr lang="en-US" altLang="en-GB" sz="2600">
                <a:solidFill>
                  <a:srgbClr val="0C0C0C"/>
                </a:solidFill>
                <a:latin typeface="Times New Roman" panose="02020603050405020304"/>
                <a:ea typeface="Times New Roman" panose="02020603050405020304"/>
                <a:cs typeface="Times New Roman" panose="02020603050405020304"/>
                <a:sym typeface="Times New Roman" panose="02020603050405020304"/>
              </a:rPr>
              <a:t>TOOLS</a:t>
            </a:r>
            <a:r>
              <a:rPr lang="en-GB" sz="2600">
                <a:solidFill>
                  <a:srgbClr val="0C0C0C"/>
                </a:solidFill>
                <a:latin typeface="Times New Roman" panose="02020603050405020304"/>
                <a:ea typeface="Times New Roman" panose="02020603050405020304"/>
                <a:cs typeface="Times New Roman" panose="02020603050405020304"/>
                <a:sym typeface="Times New Roman" panose="02020603050405020304"/>
              </a:rPr>
              <a:t> REQUIRED:</a:t>
            </a:r>
            <a:endParaRPr sz="260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600">
              <a:latin typeface="Times New Roman" panose="02020603050405020304"/>
              <a:ea typeface="Times New Roman" panose="02020603050405020304"/>
              <a:cs typeface="Times New Roman" panose="02020603050405020304"/>
              <a:sym typeface="Times New Roman" panose="02020603050405020304"/>
            </a:endParaRPr>
          </a:p>
        </p:txBody>
      </p:sp>
      <p:sp>
        <p:nvSpPr>
          <p:cNvPr id="83" name="Google Shape;83;p17"/>
          <p:cNvSpPr txBox="1"/>
          <p:nvPr>
            <p:ph type="body" idx="1"/>
          </p:nvPr>
        </p:nvSpPr>
        <p:spPr>
          <a:xfrm>
            <a:off x="311700" y="1140775"/>
            <a:ext cx="8520600" cy="3416400"/>
          </a:xfrm>
          <a:prstGeom prst="rect">
            <a:avLst/>
          </a:prstGeom>
        </p:spPr>
        <p:txBody>
          <a:bodyPr spcFirstLastPara="1" wrap="square" lIns="91425" tIns="91425" rIns="91425" bIns="91425" anchor="t" anchorCtr="0">
            <a:normAutofit/>
          </a:bodyPr>
          <a:lstStyle/>
          <a:p>
            <a:pPr marL="457200" lvl="0" indent="-354965" algn="l" rtl="0">
              <a:lnSpc>
                <a:spcPct val="95000"/>
              </a:lnSpc>
              <a:spcBef>
                <a:spcPts val="0"/>
              </a:spcBef>
              <a:spcAft>
                <a:spcPts val="0"/>
              </a:spcAft>
              <a:buClr>
                <a:srgbClr val="0C0C0C"/>
              </a:buClr>
              <a:buSzPts val="1989"/>
              <a:buFont typeface="Times New Roman" panose="02020603050405020304"/>
              <a:buChar char="❏"/>
            </a:pPr>
            <a:r>
              <a:rPr sz="1985">
                <a:solidFill>
                  <a:srgbClr val="0C0C0C"/>
                </a:solidFill>
                <a:latin typeface="Times New Roman" panose="02020603050405020304"/>
                <a:ea typeface="Times New Roman" panose="02020603050405020304"/>
                <a:cs typeface="Times New Roman" panose="02020603050405020304"/>
                <a:sym typeface="Times New Roman" panose="02020603050405020304"/>
              </a:rPr>
              <a:t>IBM Cloud</a:t>
            </a:r>
            <a:endParaRPr lang="en-GB" sz="199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4965" algn="l" rtl="0">
              <a:lnSpc>
                <a:spcPct val="95000"/>
              </a:lnSpc>
              <a:spcBef>
                <a:spcPts val="0"/>
              </a:spcBef>
              <a:spcAft>
                <a:spcPts val="0"/>
              </a:spcAft>
              <a:buClr>
                <a:srgbClr val="0C0C0C"/>
              </a:buClr>
              <a:buSzPts val="1989"/>
              <a:buFont typeface="Times New Roman" panose="02020603050405020304"/>
              <a:buChar char="❏"/>
            </a:pPr>
            <a:r>
              <a:rPr lang="en-GB" sz="1990">
                <a:solidFill>
                  <a:srgbClr val="0C0C0C"/>
                </a:solidFill>
                <a:latin typeface="Times New Roman" panose="02020603050405020304"/>
                <a:ea typeface="Times New Roman" panose="02020603050405020304"/>
                <a:cs typeface="Times New Roman" panose="02020603050405020304"/>
                <a:sym typeface="Times New Roman" panose="02020603050405020304"/>
              </a:rPr>
              <a:t>IBM Watson IoT Platform</a:t>
            </a:r>
            <a:endParaRPr sz="199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4965" algn="l" rtl="0">
              <a:lnSpc>
                <a:spcPct val="95000"/>
              </a:lnSpc>
              <a:spcBef>
                <a:spcPts val="0"/>
              </a:spcBef>
              <a:spcAft>
                <a:spcPts val="0"/>
              </a:spcAft>
              <a:buClr>
                <a:srgbClr val="0C0C0C"/>
              </a:buClr>
              <a:buSzPts val="1989"/>
              <a:buFont typeface="Times New Roman" panose="02020603050405020304"/>
              <a:buChar char="❏"/>
            </a:pPr>
            <a:r>
              <a:rPr sz="1985">
                <a:solidFill>
                  <a:srgbClr val="0C0C0C"/>
                </a:solidFill>
                <a:latin typeface="Times New Roman" panose="02020603050405020304"/>
                <a:ea typeface="Times New Roman" panose="02020603050405020304"/>
                <a:cs typeface="Times New Roman" panose="02020603050405020304"/>
                <a:sym typeface="Times New Roman" panose="02020603050405020304"/>
              </a:rPr>
              <a:t>IBM Nodered</a:t>
            </a:r>
            <a:endParaRPr sz="1985">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4965" algn="l" rtl="0">
              <a:lnSpc>
                <a:spcPct val="95000"/>
              </a:lnSpc>
              <a:spcBef>
                <a:spcPts val="0"/>
              </a:spcBef>
              <a:spcAft>
                <a:spcPts val="0"/>
              </a:spcAft>
              <a:buClr>
                <a:srgbClr val="0C0C0C"/>
              </a:buClr>
              <a:buSzPts val="1989"/>
              <a:buFont typeface="Times New Roman" panose="02020603050405020304"/>
              <a:buChar char="❏"/>
            </a:pPr>
            <a:r>
              <a:rPr lang="en-GB" sz="1990">
                <a:solidFill>
                  <a:srgbClr val="0C0C0C"/>
                </a:solidFill>
                <a:latin typeface="Times New Roman" panose="02020603050405020304"/>
                <a:ea typeface="Times New Roman" panose="02020603050405020304"/>
                <a:cs typeface="Times New Roman" panose="02020603050405020304"/>
                <a:sym typeface="Times New Roman" panose="02020603050405020304"/>
              </a:rPr>
              <a:t>Text to Speech Service</a:t>
            </a:r>
            <a:endParaRPr sz="199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4965" algn="l" rtl="0">
              <a:lnSpc>
                <a:spcPct val="95000"/>
              </a:lnSpc>
              <a:spcBef>
                <a:spcPts val="0"/>
              </a:spcBef>
              <a:spcAft>
                <a:spcPts val="0"/>
              </a:spcAft>
              <a:buClr>
                <a:srgbClr val="0C0C0C"/>
              </a:buClr>
              <a:buSzPts val="1989"/>
              <a:buFont typeface="Times New Roman" panose="02020603050405020304"/>
              <a:buChar char="❏"/>
            </a:pPr>
            <a:r>
              <a:rPr lang="en-GB" sz="1990">
                <a:solidFill>
                  <a:srgbClr val="0C0C0C"/>
                </a:solidFill>
                <a:latin typeface="Times New Roman" panose="02020603050405020304"/>
                <a:ea typeface="Times New Roman" panose="02020603050405020304"/>
                <a:cs typeface="Times New Roman" panose="02020603050405020304"/>
                <a:sym typeface="Times New Roman" panose="02020603050405020304"/>
              </a:rPr>
              <a:t>Speech to Text Service</a:t>
            </a:r>
            <a:endParaRPr sz="199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4965" algn="l" rtl="0">
              <a:lnSpc>
                <a:spcPct val="95000"/>
              </a:lnSpc>
              <a:spcBef>
                <a:spcPts val="0"/>
              </a:spcBef>
              <a:spcAft>
                <a:spcPts val="0"/>
              </a:spcAft>
              <a:buClr>
                <a:srgbClr val="0C0C0C"/>
              </a:buClr>
              <a:buSzPts val="1989"/>
              <a:buFont typeface="Times New Roman" panose="02020603050405020304"/>
              <a:buChar char="❏"/>
            </a:pPr>
            <a:r>
              <a:rPr sz="1985">
                <a:solidFill>
                  <a:srgbClr val="0C0C0C"/>
                </a:solidFill>
                <a:latin typeface="Times New Roman" panose="02020603050405020304"/>
                <a:ea typeface="Times New Roman" panose="02020603050405020304"/>
                <a:cs typeface="Times New Roman" panose="02020603050405020304"/>
                <a:sym typeface="Times New Roman" panose="02020603050405020304"/>
              </a:rPr>
              <a:t>IBM Watson Assistant</a:t>
            </a:r>
            <a:endParaRPr sz="1985">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54965" algn="l" rtl="0">
              <a:lnSpc>
                <a:spcPct val="95000"/>
              </a:lnSpc>
              <a:spcBef>
                <a:spcPts val="0"/>
              </a:spcBef>
              <a:spcAft>
                <a:spcPts val="0"/>
              </a:spcAft>
              <a:buClr>
                <a:srgbClr val="0C0C0C"/>
              </a:buClr>
              <a:buSzPts val="1989"/>
              <a:buFont typeface="Times New Roman" panose="02020603050405020304"/>
              <a:buChar char="❏"/>
            </a:pPr>
            <a:r>
              <a:rPr lang="en-US" altLang="en-GB" sz="1990">
                <a:solidFill>
                  <a:srgbClr val="0C0C0C"/>
                </a:solidFill>
                <a:latin typeface="Times New Roman" panose="02020603050405020304"/>
                <a:ea typeface="Times New Roman" panose="02020603050405020304"/>
                <a:cs typeface="Times New Roman" panose="02020603050405020304"/>
                <a:sym typeface="Times New Roman" panose="02020603050405020304"/>
              </a:rPr>
              <a:t>P</a:t>
            </a:r>
            <a:r>
              <a:rPr lang="en-GB" sz="1990">
                <a:solidFill>
                  <a:srgbClr val="0C0C0C"/>
                </a:solidFill>
                <a:latin typeface="Times New Roman" panose="02020603050405020304"/>
                <a:ea typeface="Times New Roman" panose="02020603050405020304"/>
                <a:cs typeface="Times New Roman" panose="02020603050405020304"/>
                <a:sym typeface="Times New Roman" panose="02020603050405020304"/>
              </a:rPr>
              <a:t>ython IDE</a:t>
            </a:r>
            <a:endParaRPr sz="199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5000"/>
              </a:lnSpc>
              <a:spcBef>
                <a:spcPts val="1200"/>
              </a:spcBef>
              <a:spcAft>
                <a:spcPts val="1200"/>
              </a:spcAft>
              <a:buNone/>
            </a:pPr>
            <a:endParaRPr sz="199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latin typeface="Times New Roman" panose="02020603050405020304"/>
                <a:ea typeface="Times New Roman" panose="02020603050405020304"/>
                <a:cs typeface="Times New Roman" panose="02020603050405020304"/>
                <a:sym typeface="Times New Roman" panose="02020603050405020304"/>
              </a:rPr>
              <a:t>PYTHON CODE:</a:t>
            </a:r>
            <a:endParaRPr sz="2620">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lang="en-GB"/>
          </a:p>
        </p:txBody>
      </p:sp>
      <p:pic>
        <p:nvPicPr>
          <p:cNvPr id="90" name="Google Shape;90;p18"/>
          <p:cNvPicPr preferRelativeResize="0"/>
          <p:nvPr/>
        </p:nvPicPr>
        <p:blipFill>
          <a:blip r:embed="rId1"/>
          <a:stretch>
            <a:fillRect/>
          </a:stretch>
        </p:blipFill>
        <p:spPr>
          <a:xfrm>
            <a:off x="877025" y="1152475"/>
            <a:ext cx="7098600"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latin typeface="Times New Roman" panose="02020603050405020304"/>
                <a:ea typeface="Times New Roman" panose="02020603050405020304"/>
                <a:cs typeface="Times New Roman" panose="02020603050405020304"/>
                <a:sym typeface="Times New Roman" panose="02020603050405020304"/>
              </a:rPr>
              <a:t>PYTHON CODE OUTPUT:</a:t>
            </a:r>
            <a:endParaRPr sz="2620">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lang="en-GB"/>
          </a:p>
        </p:txBody>
      </p:sp>
      <p:pic>
        <p:nvPicPr>
          <p:cNvPr id="97" name="Google Shape;97;p19"/>
          <p:cNvPicPr preferRelativeResize="0"/>
          <p:nvPr/>
        </p:nvPicPr>
        <p:blipFill>
          <a:blip r:embed="rId1"/>
          <a:stretch>
            <a:fillRect/>
          </a:stretch>
        </p:blipFill>
        <p:spPr>
          <a:xfrm>
            <a:off x="1167125" y="1152475"/>
            <a:ext cx="6809749" cy="365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C0C0C"/>
              </a:buClr>
              <a:buSzPts val="990"/>
              <a:buFont typeface="Times New Roman" panose="02020603050405020304"/>
              <a:buNone/>
            </a:pPr>
            <a:r>
              <a:rPr lang="en-GB" sz="2600">
                <a:solidFill>
                  <a:srgbClr val="0C0C0C"/>
                </a:solidFill>
                <a:latin typeface="Times New Roman" panose="02020603050405020304"/>
                <a:ea typeface="Times New Roman" panose="02020603050405020304"/>
                <a:cs typeface="Times New Roman" panose="02020603050405020304"/>
                <a:sym typeface="Times New Roman" panose="02020603050405020304"/>
              </a:rPr>
              <a:t>NODE – RED FLOW:</a:t>
            </a:r>
            <a:endParaRPr sz="2600">
              <a:solidFill>
                <a:srgbClr val="0C0C0C"/>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990"/>
              <a:buNone/>
            </a:pPr>
            <a:endParaRPr sz="2600">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lang="en-GB"/>
          </a:p>
        </p:txBody>
      </p:sp>
      <p:pic>
        <p:nvPicPr>
          <p:cNvPr id="104" name="Google Shape;104;p20"/>
          <p:cNvPicPr preferRelativeResize="0"/>
          <p:nvPr/>
        </p:nvPicPr>
        <p:blipFill>
          <a:blip r:embed="rId1"/>
          <a:stretch>
            <a:fillRect/>
          </a:stretch>
        </p:blipFill>
        <p:spPr>
          <a:xfrm>
            <a:off x="1034250" y="1105600"/>
            <a:ext cx="7075501" cy="3510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620">
                <a:latin typeface="Times New Roman" panose="02020603050405020304"/>
                <a:ea typeface="Times New Roman" panose="02020603050405020304"/>
                <a:cs typeface="Times New Roman" panose="02020603050405020304"/>
                <a:sym typeface="Times New Roman" panose="02020603050405020304"/>
              </a:rPr>
              <a:t>NODE-RED DASHBOARD:</a:t>
            </a:r>
            <a:endParaRPr sz="2620">
              <a:latin typeface="Times New Roman" panose="02020603050405020304"/>
              <a:ea typeface="Times New Roman" panose="02020603050405020304"/>
              <a:cs typeface="Times New Roman" panose="02020603050405020304"/>
              <a:sym typeface="Times New Roman" panose="02020603050405020304"/>
            </a:endParaRPr>
          </a:p>
        </p:txBody>
      </p:sp>
      <p:sp>
        <p:nvSpPr>
          <p:cNvPr id="110" name="Google Shape;110;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lang="en-GB"/>
          </a:p>
        </p:txBody>
      </p:sp>
      <p:pic>
        <p:nvPicPr>
          <p:cNvPr id="111" name="Google Shape;111;p21"/>
          <p:cNvPicPr preferRelativeResize="0"/>
          <p:nvPr/>
        </p:nvPicPr>
        <p:blipFill>
          <a:blip r:embed="rId1"/>
          <a:stretch>
            <a:fillRect/>
          </a:stretch>
        </p:blipFill>
        <p:spPr>
          <a:xfrm>
            <a:off x="1047500" y="1152475"/>
            <a:ext cx="7210499" cy="35185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Words>
  <Application>WPS Presentation</Application>
  <PresentationFormat/>
  <Paragraphs>74</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Century Gothic</vt:lpstr>
      <vt:lpstr>Times New Roman</vt:lpstr>
      <vt:lpstr>Microsoft YaHei</vt:lpstr>
      <vt:lpstr>Arial Unicode MS</vt:lpstr>
      <vt:lpstr>Simple Light</vt:lpstr>
      <vt:lpstr>          SESHADRI RAO GUDLAVALLERU ENGINEERING COLLEGE                  (AN AUTONOMOUS INSTITUTE WITH PERMANENT AFFILIATION TO JNTUK, KAKINADA)                            SESHADRI RAO KNOWLEDGE VILLAGE, GUDLAVALLERU – 521356, KRISHNA DISTRICT                            DEPARTMENT OF ELECTRONICS AND COMMUNICATION ENGINEERING </vt:lpstr>
      <vt:lpstr>OBJECTIVES OF THE PROJECT:</vt:lpstr>
      <vt:lpstr>ABSTRACT:</vt:lpstr>
      <vt:lpstr>BLOCK DIAGRAM:</vt:lpstr>
      <vt:lpstr>TOOLS REQUIRED:</vt:lpstr>
      <vt:lpstr>PYTHON CODE:</vt:lpstr>
      <vt:lpstr>PYTHON CODE OUTPUT:</vt:lpstr>
      <vt:lpstr>NODE – RED FLOW:</vt:lpstr>
      <vt:lpstr>NODE-RED DASHBOARD:</vt:lpstr>
      <vt:lpstr>ADVANTAGES: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SESHADRI RAO GUDLAVALLERU ENGINEERING COLLEGE                  (AN AUTONOMOUS INSTITUTE WITH PERMANENT AFFILIATION TO JNTUK, KAKINADA)                            SESHADRI RAO KNOWLEDGE VILLAGE, GUDLAVALLERU – 521356, KRISHNA DISTRICT                            DEPARTMENT OF ELECTRONICS AND COMMUNICATION ENGINEERING </dc:title>
  <dc:creator/>
  <cp:lastModifiedBy>hp</cp:lastModifiedBy>
  <cp:revision>6</cp:revision>
  <dcterms:created xsi:type="dcterms:W3CDTF">2022-10-30T18:08:00Z</dcterms:created>
  <dcterms:modified xsi:type="dcterms:W3CDTF">2022-10-30T20:07:14Z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E8BB4D3ADC6D4B54901424C4FEA502E4</vt:lpwstr>
  </property>
  <property fmtid="{D5CDD505-2E9C-101B-9397-08002B2CF9AE}" pid="3" name="KSOProductBuildVer">
    <vt:lpwstr>1033-11.2.0.11214</vt:lpwstr>
  </property>
</Properties>
</file>