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65" r:id="rId5"/>
    <p:sldId id="270" r:id="rId6"/>
    <p:sldId id="260" r:id="rId7"/>
    <p:sldId id="266" r:id="rId8"/>
    <p:sldId id="264"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58E"/>
    <a:srgbClr val="F5F5EB"/>
    <a:srgbClr val="D25A6A"/>
    <a:srgbClr val="F4F1ED"/>
    <a:srgbClr val="202020"/>
    <a:srgbClr val="578C91"/>
    <a:srgbClr val="81B1B5"/>
    <a:srgbClr val="588D92"/>
    <a:srgbClr val="5A8E93"/>
    <a:srgbClr val="598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84" autoAdjust="0"/>
  </p:normalViewPr>
  <p:slideViewPr>
    <p:cSldViewPr snapToGrid="0">
      <p:cViewPr varScale="1">
        <p:scale>
          <a:sx n="81" d="100"/>
          <a:sy n="81" d="100"/>
        </p:scale>
        <p:origin x="-78" y="-714"/>
      </p:cViewPr>
      <p:guideLst>
        <p:guide orient="horz" pos="1686"/>
        <p:guide pos="3840"/>
        <p:guide pos="996"/>
        <p:guide pos="2461"/>
        <p:guide pos="5266"/>
        <p:guide pos="66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50E5A-F4CA-4EB8-BD29-76AC404E1B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CC7CB-0EB1-4104-BC56-88F3C6AF33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0" cy="2387601"/>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41"/>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8"/>
            <a:ext cx="2628900" cy="5811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8"/>
            <a:ext cx="7734300" cy="581183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44"/>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6"/>
            <a:ext cx="5181600" cy="4351337"/>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6"/>
            <a:ext cx="5181600" cy="4351337"/>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4"/>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91" y="1681164"/>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91" y="2505078"/>
            <a:ext cx="5157787" cy="3684589"/>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4"/>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8"/>
            <a:ext cx="5183188" cy="3684589"/>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6" y="457199"/>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8"/>
            <a:ext cx="6172200" cy="48736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96" y="2057400"/>
            <a:ext cx="3932237" cy="38115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6" y="457199"/>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96" y="2057400"/>
            <a:ext cx="3932237" cy="38115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69E4566-12A2-466F-B588-7192F95B54D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E7EE60-814F-4264-8A96-2B5B55D2A8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6"/>
            <a:ext cx="10515600" cy="4351337"/>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B69E4566-12A2-466F-B588-7192F95B54D5}"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B2E7EE60-814F-4264-8A96-2B5B55D2A8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wmf"/><Relationship Id="rId2" Type="http://schemas.openxmlformats.org/officeDocument/2006/relationships/oleObject" Target="../embeddings/oleObject1.bin"/><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image" Target="../media/image6.wmf"/><Relationship Id="rId12" Type="http://schemas.openxmlformats.org/officeDocument/2006/relationships/oleObject" Target="../embeddings/oleObject7.bin"/><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21" name="直接连接符 20"/>
          <p:cNvCxnSpPr/>
          <p:nvPr/>
        </p:nvCxnSpPr>
        <p:spPr>
          <a:xfrm>
            <a:off x="2550331" y="3185203"/>
            <a:ext cx="6408000" cy="0"/>
          </a:xfrm>
          <a:prstGeom prst="line">
            <a:avLst/>
          </a:prstGeom>
          <a:ln>
            <a:solidFill>
              <a:srgbClr val="F5F5EB">
                <a:alpha val="50000"/>
              </a:srgb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285088" y="4048675"/>
            <a:ext cx="2780689" cy="1014730"/>
          </a:xfrm>
          <a:prstGeom prst="rect">
            <a:avLst/>
          </a:prstGeom>
          <a:noFill/>
        </p:spPr>
        <p:txBody>
          <a:bodyPr wrap="square" rtlCol="0">
            <a:spAutoFit/>
          </a:bodyPr>
          <a:lstStyle/>
          <a:p>
            <a:pPr>
              <a:lnSpc>
                <a:spcPct val="150000"/>
              </a:lnSpc>
            </a:pPr>
            <a:r>
              <a:rPr lang="zh-CN" altLang="en-US" sz="2000" dirty="0" smtClean="0">
                <a:solidFill>
                  <a:srgbClr val="F5F4F1"/>
                </a:solidFill>
                <a:latin typeface="微软雅黑" panose="020B0503020204020204" pitchFamily="34" charset="-122"/>
                <a:ea typeface="微软雅黑" panose="020B0503020204020204" pitchFamily="34" charset="-122"/>
              </a:rPr>
              <a:t>汇报人：阚晓立</a:t>
            </a:r>
            <a:endParaRPr lang="en-US" altLang="zh-CN" sz="2000" dirty="0" smtClean="0">
              <a:solidFill>
                <a:srgbClr val="F5F4F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F5F4F1"/>
                </a:solidFill>
                <a:latin typeface="微软雅黑" panose="020B0503020204020204" pitchFamily="34" charset="-122"/>
                <a:ea typeface="微软雅黑" panose="020B0503020204020204" pitchFamily="34" charset="-122"/>
              </a:rPr>
              <a:t>导   师：陈志立教授 </a:t>
            </a:r>
            <a:endParaRPr lang="zh-CN" altLang="en-US" sz="2000" dirty="0">
              <a:solidFill>
                <a:srgbClr val="F5F4F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866937" y="1027353"/>
            <a:ext cx="7343063" cy="1983740"/>
          </a:xfrm>
          <a:prstGeom prst="rect">
            <a:avLst/>
          </a:prstGeom>
          <a:noFill/>
        </p:spPr>
        <p:txBody>
          <a:bodyPr wrap="square" rtlCol="0">
            <a:spAutoFit/>
          </a:bodyPr>
          <a:lstStyle/>
          <a:p>
            <a:pPr algn="ctr">
              <a:lnSpc>
                <a:spcPct val="150000"/>
              </a:lnSpc>
            </a:pPr>
            <a:r>
              <a:rPr lang="zh-CN" altLang="en-US" sz="5400" dirty="0" smtClean="0">
                <a:solidFill>
                  <a:srgbClr val="F5F4F1"/>
                </a:solidFill>
                <a:latin typeface="华康俪金黑W8(P)" panose="020B0800000000000000" pitchFamily="34" charset="-122"/>
                <a:ea typeface="华康俪金黑W8(P)" panose="020B0800000000000000" pitchFamily="34" charset="-122"/>
              </a:rPr>
              <a:t>学业综合</a:t>
            </a:r>
            <a:r>
              <a:rPr lang="zh-CN" altLang="en-US" sz="5400" dirty="0">
                <a:solidFill>
                  <a:srgbClr val="F5F4F1"/>
                </a:solidFill>
                <a:latin typeface="华康俪金黑W8(P)" panose="020B0800000000000000" pitchFamily="34" charset="-122"/>
                <a:ea typeface="华康俪金黑W8(P)" panose="020B0800000000000000" pitchFamily="34" charset="-122"/>
              </a:rPr>
              <a:t>汇报</a:t>
            </a:r>
            <a:endParaRPr lang="en-US" altLang="zh-CN" sz="5400" dirty="0" smtClean="0">
              <a:solidFill>
                <a:srgbClr val="F5F4F1"/>
              </a:solidFill>
              <a:latin typeface="华康俪金黑W8(P)" panose="020B0800000000000000" pitchFamily="34" charset="-122"/>
              <a:ea typeface="华康俪金黑W8(P)" panose="020B0800000000000000" pitchFamily="34" charset="-122"/>
            </a:endParaRPr>
          </a:p>
          <a:p>
            <a:pPr algn="ctr">
              <a:lnSpc>
                <a:spcPct val="150000"/>
              </a:lnSpc>
            </a:pPr>
            <a:r>
              <a:rPr lang="en-US" altLang="zh-CN" sz="2800" dirty="0" smtClean="0">
                <a:solidFill>
                  <a:srgbClr val="F5F4F1"/>
                </a:solidFill>
                <a:latin typeface="楷体" panose="02010609060101010101" pitchFamily="49" charset="-122"/>
                <a:ea typeface="楷体" panose="02010609060101010101" pitchFamily="49" charset="-122"/>
              </a:rPr>
              <a:t>2017-2018</a:t>
            </a:r>
            <a:r>
              <a:rPr lang="zh-CN" altLang="en-US" sz="2800" dirty="0" smtClean="0">
                <a:solidFill>
                  <a:srgbClr val="F5F4F1"/>
                </a:solidFill>
                <a:latin typeface="楷体" panose="02010609060101010101" pitchFamily="49" charset="-122"/>
                <a:ea typeface="楷体" panose="02010609060101010101" pitchFamily="49" charset="-122"/>
              </a:rPr>
              <a:t>学年</a:t>
            </a:r>
            <a:endParaRPr lang="zh-CN" altLang="en-US" sz="2800" dirty="0">
              <a:solidFill>
                <a:srgbClr val="F5F4F1"/>
              </a:solidFill>
              <a:latin typeface="楷体" panose="02010609060101010101" pitchFamily="49" charset="-122"/>
              <a:ea typeface="楷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78" name="矩形 77"/>
          <p:cNvSpPr/>
          <p:nvPr/>
        </p:nvSpPr>
        <p:spPr>
          <a:xfrm>
            <a:off x="0" y="0"/>
            <a:ext cx="12191999" cy="1611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4585400" y="451600"/>
            <a:ext cx="2293704" cy="707886"/>
          </a:xfrm>
          <a:prstGeom prst="rect">
            <a:avLst/>
          </a:prstGeom>
          <a:noFill/>
        </p:spPr>
        <p:txBody>
          <a:bodyPr wrap="square" rtlCol="0">
            <a:spAutoFit/>
          </a:bodyPr>
          <a:lstStyle/>
          <a:p>
            <a:r>
              <a:rPr lang="zh-CN" altLang="en-US" sz="4000" dirty="0" smtClean="0">
                <a:solidFill>
                  <a:srgbClr val="F5F5EB"/>
                </a:solidFill>
                <a:latin typeface="华康俪金黑W8(P)" panose="020B0800000000000000" pitchFamily="34" charset="-122"/>
                <a:ea typeface="华康俪金黑W8(P)" panose="020B0800000000000000" pitchFamily="34" charset="-122"/>
              </a:rPr>
              <a:t>报告内容</a:t>
            </a:r>
            <a:endParaRPr lang="zh-CN" altLang="en-US" sz="4000" dirty="0">
              <a:solidFill>
                <a:srgbClr val="F5F5EB"/>
              </a:solidFill>
              <a:latin typeface="华康俪金黑W8(P)" panose="020B0800000000000000" pitchFamily="34" charset="-122"/>
              <a:ea typeface="华康俪金黑W8(P)" panose="020B0800000000000000" pitchFamily="34" charset="-122"/>
            </a:endParaRPr>
          </a:p>
        </p:txBody>
      </p:sp>
      <p:sp>
        <p:nvSpPr>
          <p:cNvPr id="85" name="文本框 84"/>
          <p:cNvSpPr txBox="1"/>
          <p:nvPr/>
        </p:nvSpPr>
        <p:spPr>
          <a:xfrm>
            <a:off x="4078615" y="3882001"/>
            <a:ext cx="3351020" cy="460375"/>
          </a:xfrm>
          <a:prstGeom prst="rect">
            <a:avLst/>
          </a:prstGeom>
          <a:noFill/>
        </p:spPr>
        <p:txBody>
          <a:bodyPr wrap="square" rtlCol="0">
            <a:spAutoFit/>
          </a:bodyPr>
          <a:lstStyle/>
          <a:p>
            <a:pPr algn="just"/>
            <a:r>
              <a:rPr lang="en-US" altLang="zh-CN" sz="2400" dirty="0" smtClean="0">
                <a:solidFill>
                  <a:schemeClr val="accent1"/>
                </a:solidFill>
                <a:latin typeface="微软雅黑" panose="020B0503020204020204" pitchFamily="34" charset="-122"/>
                <a:ea typeface="微软雅黑" panose="020B0503020204020204" pitchFamily="34" charset="-122"/>
              </a:rPr>
              <a:t>2</a:t>
            </a:r>
            <a:r>
              <a:rPr lang="zh-CN" altLang="en-US" sz="2400" dirty="0" smtClean="0">
                <a:solidFill>
                  <a:schemeClr val="accent1"/>
                </a:solidFill>
                <a:latin typeface="微软雅黑" panose="020B0503020204020204" pitchFamily="34" charset="-122"/>
                <a:ea typeface="微软雅黑" panose="020B0503020204020204" pitchFamily="34" charset="-122"/>
              </a:rPr>
              <a:t>、研究方向情况</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5673053" y="5009438"/>
            <a:ext cx="3268860" cy="461665"/>
          </a:xfrm>
          <a:prstGeom prst="rect">
            <a:avLst/>
          </a:prstGeom>
          <a:noFill/>
        </p:spPr>
        <p:txBody>
          <a:bodyPr wrap="square" rtlCol="0">
            <a:spAutoFit/>
          </a:bodyPr>
          <a:lstStyle/>
          <a:p>
            <a:pPr algn="just"/>
            <a:r>
              <a:rPr lang="en-US" altLang="zh-CN" sz="2400" dirty="0" smtClean="0">
                <a:solidFill>
                  <a:schemeClr val="accent1"/>
                </a:solidFill>
                <a:latin typeface="微软雅黑" panose="020B0503020204020204" pitchFamily="34" charset="-122"/>
                <a:ea typeface="微软雅黑" panose="020B0503020204020204" pitchFamily="34" charset="-122"/>
              </a:rPr>
              <a:t>3</a:t>
            </a:r>
            <a:r>
              <a:rPr lang="zh-CN" altLang="en-US" sz="2400" dirty="0" smtClean="0">
                <a:solidFill>
                  <a:schemeClr val="accent1"/>
                </a:solidFill>
                <a:latin typeface="微软雅黑" panose="020B0503020204020204" pitchFamily="34" charset="-122"/>
                <a:ea typeface="微软雅黑" panose="020B0503020204020204" pitchFamily="34" charset="-122"/>
              </a:rPr>
              <a:t>、今后工作规划</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718672" y="2721060"/>
            <a:ext cx="3315583" cy="461665"/>
          </a:xfrm>
          <a:prstGeom prst="rect">
            <a:avLst/>
          </a:prstGeom>
          <a:noFill/>
        </p:spPr>
        <p:txBody>
          <a:bodyPr wrap="square" rtlCol="0">
            <a:spAutoFit/>
          </a:bodyPr>
          <a:lstStyle/>
          <a:p>
            <a:pPr algn="just"/>
            <a:r>
              <a:rPr lang="en-US" altLang="zh-CN" sz="2400" dirty="0" smtClean="0">
                <a:solidFill>
                  <a:schemeClr val="accent1"/>
                </a:solidFill>
                <a:latin typeface="微软雅黑" panose="020B0503020204020204" pitchFamily="34" charset="-122"/>
                <a:ea typeface="微软雅黑" panose="020B0503020204020204" pitchFamily="34" charset="-122"/>
              </a:rPr>
              <a:t>1</a:t>
            </a:r>
            <a:r>
              <a:rPr lang="zh-CN" altLang="en-US" sz="2400" dirty="0" smtClean="0">
                <a:solidFill>
                  <a:schemeClr val="accent1"/>
                </a:solidFill>
                <a:latin typeface="微软雅黑" panose="020B0503020204020204" pitchFamily="34" charset="-122"/>
                <a:ea typeface="微软雅黑" panose="020B0503020204020204" pitchFamily="34" charset="-122"/>
              </a:rPr>
              <a:t>、基础课程学习</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40" name="椭圆 39"/>
          <p:cNvSpPr/>
          <p:nvPr/>
        </p:nvSpPr>
        <p:spPr>
          <a:xfrm>
            <a:off x="798830" y="182289"/>
            <a:ext cx="252000" cy="252000"/>
          </a:xfrm>
          <a:prstGeom prst="ellipse">
            <a:avLst/>
          </a:prstGeom>
          <a:solidFill>
            <a:srgbClr val="CF4D5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3" name="任意多边形 42"/>
          <p:cNvSpPr/>
          <p:nvPr/>
        </p:nvSpPr>
        <p:spPr>
          <a:xfrm>
            <a:off x="12399" y="85551"/>
            <a:ext cx="786431" cy="961406"/>
          </a:xfrm>
          <a:custGeom>
            <a:avLst/>
            <a:gdLst>
              <a:gd name="connsiteX0" fmla="*/ 313206 w 947387"/>
              <a:gd name="connsiteY0" fmla="*/ 0 h 1268362"/>
              <a:gd name="connsiteX1" fmla="*/ 947387 w 947387"/>
              <a:gd name="connsiteY1" fmla="*/ 634181 h 1268362"/>
              <a:gd name="connsiteX2" fmla="*/ 313206 w 947387"/>
              <a:gd name="connsiteY2" fmla="*/ 1268362 h 1268362"/>
              <a:gd name="connsiteX3" fmla="*/ 66354 w 947387"/>
              <a:gd name="connsiteY3" fmla="*/ 1218525 h 1268362"/>
              <a:gd name="connsiteX4" fmla="*/ 0 w 947387"/>
              <a:gd name="connsiteY4" fmla="*/ 1182509 h 1268362"/>
              <a:gd name="connsiteX5" fmla="*/ 0 w 947387"/>
              <a:gd name="connsiteY5" fmla="*/ 85853 h 1268362"/>
              <a:gd name="connsiteX6" fmla="*/ 66354 w 947387"/>
              <a:gd name="connsiteY6" fmla="*/ 49837 h 1268362"/>
              <a:gd name="connsiteX7" fmla="*/ 313206 w 947387"/>
              <a:gd name="connsiteY7" fmla="*/ 0 h 12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7387" h="1268362">
                <a:moveTo>
                  <a:pt x="313206" y="0"/>
                </a:moveTo>
                <a:cubicBezTo>
                  <a:pt x="663454" y="0"/>
                  <a:pt x="947387" y="283933"/>
                  <a:pt x="947387" y="634181"/>
                </a:cubicBezTo>
                <a:cubicBezTo>
                  <a:pt x="947387" y="984429"/>
                  <a:pt x="663454" y="1268362"/>
                  <a:pt x="313206" y="1268362"/>
                </a:cubicBezTo>
                <a:cubicBezTo>
                  <a:pt x="225644" y="1268362"/>
                  <a:pt x="142227" y="1250616"/>
                  <a:pt x="66354" y="1218525"/>
                </a:cubicBezTo>
                <a:lnTo>
                  <a:pt x="0" y="1182509"/>
                </a:lnTo>
                <a:lnTo>
                  <a:pt x="0" y="85853"/>
                </a:lnTo>
                <a:lnTo>
                  <a:pt x="66354" y="49837"/>
                </a:lnTo>
                <a:cubicBezTo>
                  <a:pt x="142227" y="17746"/>
                  <a:pt x="225644" y="0"/>
                  <a:pt x="31320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9" name="直接连接符 8"/>
          <p:cNvCxnSpPr/>
          <p:nvPr/>
        </p:nvCxnSpPr>
        <p:spPr>
          <a:xfrm>
            <a:off x="1259174" y="972463"/>
            <a:ext cx="10932826" cy="0"/>
          </a:xfrm>
          <a:prstGeom prst="line">
            <a:avLst/>
          </a:prstGeom>
          <a:ln w="76200">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6776" y="164225"/>
            <a:ext cx="8799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smtClean="0">
                <a:ln>
                  <a:noFill/>
                </a:ln>
                <a:solidFill>
                  <a:srgbClr val="F5F5EB"/>
                </a:solidFill>
                <a:effectLst/>
                <a:uLnTx/>
                <a:uFillTx/>
                <a:latin typeface="Broadway" panose="04040905080B02020502" pitchFamily="82" charset="0"/>
                <a:ea typeface="微软雅黑" panose="020B0503020204020204" pitchFamily="34" charset="-122"/>
                <a:cs typeface="+mn-cs"/>
              </a:rPr>
              <a:t>01</a:t>
            </a:r>
            <a:endParaRPr kumimoji="0" lang="zh-CN" altLang="en-US" sz="3600" b="1" i="0" u="none" strike="noStrike" kern="1200" cap="none" spc="0" normalizeH="0" baseline="0" noProof="0" dirty="0">
              <a:ln>
                <a:noFill/>
              </a:ln>
              <a:solidFill>
                <a:srgbClr val="F5F5EB"/>
              </a:solidFill>
              <a:effectLst/>
              <a:uLnTx/>
              <a:uFillTx/>
              <a:latin typeface="Broadway" panose="04040905080B02020502" pitchFamily="82" charset="0"/>
              <a:ea typeface="微软雅黑" panose="020B0503020204020204" pitchFamily="34" charset="-122"/>
              <a:cs typeface="+mn-cs"/>
            </a:endParaRPr>
          </a:p>
        </p:txBody>
      </p:sp>
      <p:sp>
        <p:nvSpPr>
          <p:cNvPr id="94" name="文本框 93"/>
          <p:cNvSpPr txBox="1"/>
          <p:nvPr/>
        </p:nvSpPr>
        <p:spPr>
          <a:xfrm>
            <a:off x="1155853" y="349426"/>
            <a:ext cx="2477275"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rPr>
              <a:t>基础课程学习</a:t>
            </a:r>
            <a:endParaRPr kumimoji="0" lang="zh-CN" altLang="en-US" sz="2400" b="0" i="0" u="none" strike="noStrike" kern="120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0" y="6199464"/>
            <a:ext cx="12192000" cy="658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506855" y="1979295"/>
            <a:ext cx="3867150" cy="3046095"/>
          </a:xfrm>
          <a:prstGeom prst="rect">
            <a:avLst/>
          </a:prstGeom>
          <a:noFill/>
        </p:spPr>
        <p:txBody>
          <a:bodyPr wrap="square" rtlCol="0">
            <a:spAutoFit/>
          </a:bodyPr>
          <a:p>
            <a:r>
              <a:rPr lang="zh-CN" altLang="en-US" sz="2400" dirty="0" smtClean="0">
                <a:solidFill>
                  <a:schemeClr val="accent1"/>
                </a:solidFill>
                <a:latin typeface="微软雅黑" panose="020B0503020204020204" pitchFamily="34" charset="-122"/>
                <a:ea typeface="微软雅黑" panose="020B0503020204020204" pitchFamily="34" charset="-122"/>
              </a:rPr>
              <a:t>组合数学</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算法设计与分析</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高级计算机网络</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可证明安全理论</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653530" y="2091055"/>
            <a:ext cx="3867150" cy="2676525"/>
          </a:xfrm>
          <a:prstGeom prst="rect">
            <a:avLst/>
          </a:prstGeom>
          <a:noFill/>
        </p:spPr>
        <p:txBody>
          <a:bodyPr wrap="square" rtlCol="0">
            <a:spAutoFit/>
          </a:bodyPr>
          <a:p>
            <a:r>
              <a:rPr lang="zh-CN" altLang="en-US" sz="2400" dirty="0" smtClean="0">
                <a:solidFill>
                  <a:schemeClr val="accent1"/>
                </a:solidFill>
                <a:latin typeface="微软雅黑" panose="020B0503020204020204" pitchFamily="34" charset="-122"/>
                <a:ea typeface="微软雅黑" panose="020B0503020204020204" pitchFamily="34" charset="-122"/>
              </a:rPr>
              <a:t>分组密码的设计与分析</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大数据技术原理与应用</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机器学习</a:t>
            </a:r>
            <a:endParaRPr lang="zh-CN" altLang="en-US" sz="2400" dirty="0" smtClean="0">
              <a:solidFill>
                <a:schemeClr val="accent1"/>
              </a:solidFill>
              <a:latin typeface="微软雅黑" panose="020B0503020204020204" pitchFamily="34" charset="-122"/>
              <a:ea typeface="微软雅黑" panose="020B0503020204020204" pitchFamily="34" charset="-122"/>
            </a:endParaRPr>
          </a:p>
          <a:p>
            <a:endParaRPr lang="zh-CN" altLang="en-US" sz="2400" dirty="0" smtClean="0">
              <a:solidFill>
                <a:schemeClr val="accent1"/>
              </a:solidFill>
              <a:latin typeface="微软雅黑" panose="020B0503020204020204" pitchFamily="34" charset="-122"/>
              <a:ea typeface="微软雅黑" panose="020B0503020204020204" pitchFamily="34" charset="-122"/>
            </a:endParaRPr>
          </a:p>
          <a:p>
            <a:r>
              <a:rPr lang="zh-CN" altLang="en-US" sz="2400" dirty="0" smtClean="0">
                <a:solidFill>
                  <a:schemeClr val="accent1"/>
                </a:solidFill>
                <a:latin typeface="微软雅黑" panose="020B0503020204020204" pitchFamily="34" charset="-122"/>
                <a:ea typeface="微软雅黑" panose="020B0503020204020204" pitchFamily="34" charset="-122"/>
              </a:rPr>
              <a:t>计算机专业英语</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40" name="椭圆 39"/>
          <p:cNvSpPr/>
          <p:nvPr/>
        </p:nvSpPr>
        <p:spPr>
          <a:xfrm>
            <a:off x="798830" y="182289"/>
            <a:ext cx="252000" cy="252000"/>
          </a:xfrm>
          <a:prstGeom prst="ellipse">
            <a:avLst/>
          </a:prstGeom>
          <a:solidFill>
            <a:srgbClr val="CF4D5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12399" y="85551"/>
            <a:ext cx="786431" cy="961406"/>
          </a:xfrm>
          <a:custGeom>
            <a:avLst/>
            <a:gdLst>
              <a:gd name="connsiteX0" fmla="*/ 313206 w 947387"/>
              <a:gd name="connsiteY0" fmla="*/ 0 h 1268362"/>
              <a:gd name="connsiteX1" fmla="*/ 947387 w 947387"/>
              <a:gd name="connsiteY1" fmla="*/ 634181 h 1268362"/>
              <a:gd name="connsiteX2" fmla="*/ 313206 w 947387"/>
              <a:gd name="connsiteY2" fmla="*/ 1268362 h 1268362"/>
              <a:gd name="connsiteX3" fmla="*/ 66354 w 947387"/>
              <a:gd name="connsiteY3" fmla="*/ 1218525 h 1268362"/>
              <a:gd name="connsiteX4" fmla="*/ 0 w 947387"/>
              <a:gd name="connsiteY4" fmla="*/ 1182509 h 1268362"/>
              <a:gd name="connsiteX5" fmla="*/ 0 w 947387"/>
              <a:gd name="connsiteY5" fmla="*/ 85853 h 1268362"/>
              <a:gd name="connsiteX6" fmla="*/ 66354 w 947387"/>
              <a:gd name="connsiteY6" fmla="*/ 49837 h 1268362"/>
              <a:gd name="connsiteX7" fmla="*/ 313206 w 947387"/>
              <a:gd name="connsiteY7" fmla="*/ 0 h 12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7387" h="1268362">
                <a:moveTo>
                  <a:pt x="313206" y="0"/>
                </a:moveTo>
                <a:cubicBezTo>
                  <a:pt x="663454" y="0"/>
                  <a:pt x="947387" y="283933"/>
                  <a:pt x="947387" y="634181"/>
                </a:cubicBezTo>
                <a:cubicBezTo>
                  <a:pt x="947387" y="984429"/>
                  <a:pt x="663454" y="1268362"/>
                  <a:pt x="313206" y="1268362"/>
                </a:cubicBezTo>
                <a:cubicBezTo>
                  <a:pt x="225644" y="1268362"/>
                  <a:pt x="142227" y="1250616"/>
                  <a:pt x="66354" y="1218525"/>
                </a:cubicBezTo>
                <a:lnTo>
                  <a:pt x="0" y="1182509"/>
                </a:lnTo>
                <a:lnTo>
                  <a:pt x="0" y="85853"/>
                </a:lnTo>
                <a:lnTo>
                  <a:pt x="66354" y="49837"/>
                </a:lnTo>
                <a:cubicBezTo>
                  <a:pt x="142227" y="17746"/>
                  <a:pt x="225644" y="0"/>
                  <a:pt x="31320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59174" y="972463"/>
            <a:ext cx="10932826" cy="0"/>
          </a:xfrm>
          <a:prstGeom prst="line">
            <a:avLst/>
          </a:prstGeom>
          <a:ln w="76200">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6776" y="164225"/>
            <a:ext cx="879982" cy="646331"/>
          </a:xfrm>
          <a:prstGeom prst="rect">
            <a:avLst/>
          </a:prstGeom>
          <a:noFill/>
        </p:spPr>
        <p:txBody>
          <a:bodyPr wrap="square" rtlCol="0">
            <a:spAutoFit/>
          </a:bodyPr>
          <a:lstStyle/>
          <a:p>
            <a:r>
              <a:rPr lang="en-US" altLang="zh-CN" sz="3600" b="1" dirty="0" smtClean="0">
                <a:solidFill>
                  <a:srgbClr val="F5F5EB"/>
                </a:solidFill>
                <a:latin typeface="Broadway" panose="04040905080B02020502" pitchFamily="82" charset="0"/>
                <a:ea typeface="微软雅黑" panose="020B0503020204020204" pitchFamily="34" charset="-122"/>
              </a:rPr>
              <a:t>02</a:t>
            </a:r>
            <a:endParaRPr lang="zh-CN" altLang="en-US" sz="3600" b="1" dirty="0">
              <a:solidFill>
                <a:srgbClr val="F5F5EB"/>
              </a:solidFill>
              <a:latin typeface="Broadway" panose="04040905080B02020502" pitchFamily="82" charset="0"/>
              <a:ea typeface="微软雅黑" panose="020B0503020204020204" pitchFamily="34" charset="-122"/>
            </a:endParaRPr>
          </a:p>
        </p:txBody>
      </p:sp>
      <p:sp>
        <p:nvSpPr>
          <p:cNvPr id="94" name="文本框 93"/>
          <p:cNvSpPr txBox="1"/>
          <p:nvPr/>
        </p:nvSpPr>
        <p:spPr>
          <a:xfrm>
            <a:off x="1171575" y="335280"/>
            <a:ext cx="2129790" cy="460375"/>
          </a:xfrm>
          <a:prstGeom prst="rect">
            <a:avLst/>
          </a:prstGeom>
          <a:noFill/>
        </p:spPr>
        <p:txBody>
          <a:bodyPr wrap="square" rtlCol="0">
            <a:spAutoFit/>
          </a:bodyPr>
          <a:lstStyle/>
          <a:p>
            <a:pPr lvl="0" algn="dist"/>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研究方向情况</a:t>
            </a:r>
            <a:endParaRPr lang="zh-CN" altLang="en-US" sz="2400" dirty="0" smtClean="0">
              <a:solidFill>
                <a:schemeClr val="accent1"/>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6199464"/>
            <a:ext cx="12192000" cy="658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301365" y="1149350"/>
            <a:ext cx="8736330" cy="5003800"/>
            <a:chOff x="5199" y="1810"/>
            <a:chExt cx="13758" cy="7880"/>
          </a:xfrm>
        </p:grpSpPr>
        <p:sp>
          <p:nvSpPr>
            <p:cNvPr id="26" name="矩形 25"/>
            <p:cNvSpPr/>
            <p:nvPr/>
          </p:nvSpPr>
          <p:spPr>
            <a:xfrm>
              <a:off x="5199" y="1810"/>
              <a:ext cx="13758" cy="7880"/>
            </a:xfrm>
            <a:prstGeom prst="rect">
              <a:avLst/>
            </a:prstGeom>
            <a:solidFill>
              <a:srgbClr val="F5F5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35" name="图片 3"/>
            <p:cNvPicPr>
              <a:picLocks noChangeAspect="1"/>
            </p:cNvPicPr>
            <p:nvPr/>
          </p:nvPicPr>
          <p:blipFill>
            <a:blip r:embed="rId1"/>
            <a:stretch>
              <a:fillRect/>
            </a:stretch>
          </p:blipFill>
          <p:spPr>
            <a:xfrm>
              <a:off x="5587" y="2295"/>
              <a:ext cx="12983" cy="6910"/>
            </a:xfrm>
            <a:prstGeom prst="rect">
              <a:avLst/>
            </a:prstGeom>
            <a:noFill/>
            <a:ln w="9525">
              <a:solidFill>
                <a:schemeClr val="accent1"/>
              </a:solidFill>
            </a:ln>
          </p:spPr>
        </p:pic>
      </p:grpSp>
      <p:sp>
        <p:nvSpPr>
          <p:cNvPr id="3" name="矩形 2"/>
          <p:cNvSpPr/>
          <p:nvPr/>
        </p:nvSpPr>
        <p:spPr>
          <a:xfrm>
            <a:off x="544195" y="1779270"/>
            <a:ext cx="2757805" cy="4373880"/>
          </a:xfrm>
          <a:prstGeom prst="rect">
            <a:avLst/>
          </a:prstGeom>
          <a:solidFill>
            <a:srgbClr val="F5F5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定义</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设</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有随机算法   ， 为      </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算法   所有可能的输出构成的集合。对于任意两个邻近数据集  和  </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数据集间只相差一条记录</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rPr>
              <a:t>，若算法  满足：</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endParaRPr>
          </a:p>
          <a:p>
            <a:pPr algn="l"/>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黑体" panose="02010609060101010101" charset="-122"/>
            </a:endParaRPr>
          </a:p>
        </p:txBody>
      </p:sp>
      <p:sp>
        <p:nvSpPr>
          <p:cNvPr id="5" name="矩形 4"/>
          <p:cNvSpPr/>
          <p:nvPr/>
        </p:nvSpPr>
        <p:spPr>
          <a:xfrm>
            <a:off x="543952" y="1149612"/>
            <a:ext cx="2757686" cy="629175"/>
          </a:xfrm>
          <a:prstGeom prst="rect">
            <a:avLst/>
          </a:prstGeom>
          <a:solidFill>
            <a:schemeClr val="accent1"/>
          </a:solidFill>
          <a:ln>
            <a:solidFill>
              <a:srgbClr val="418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smtClean="0"/>
              <a:t>研究方向</a:t>
            </a:r>
            <a:endParaRPr lang="zh-CN" altLang="en-US" dirty="0"/>
          </a:p>
        </p:txBody>
      </p:sp>
      <p:sp>
        <p:nvSpPr>
          <p:cNvPr id="6" name="文本框 5"/>
          <p:cNvSpPr txBox="1"/>
          <p:nvPr/>
        </p:nvSpPr>
        <p:spPr>
          <a:xfrm>
            <a:off x="979163" y="2175175"/>
            <a:ext cx="1887264" cy="400110"/>
          </a:xfrm>
          <a:prstGeom prst="rect">
            <a:avLst/>
          </a:prstGeom>
          <a:noFill/>
        </p:spPr>
        <p:txBody>
          <a:bodyPr wrap="square" rtlCol="0">
            <a:spAutoFit/>
          </a:bodyPr>
          <a:p>
            <a:pPr algn="dist"/>
            <a:r>
              <a:rPr lang="zh-CN" altLang="en-US" sz="2000" b="1" dirty="0" smtClean="0">
                <a:solidFill>
                  <a:schemeClr val="accent1"/>
                </a:solidFill>
                <a:latin typeface="微软雅黑" panose="020B0503020204020204" pitchFamily="34" charset="-122"/>
                <a:ea typeface="微软雅黑" panose="020B0503020204020204" pitchFamily="34" charset="-122"/>
              </a:rPr>
              <a:t>差分隐私</a:t>
            </a:r>
            <a:endParaRPr lang="zh-CN" altLang="en-US" sz="2000" b="1" dirty="0" smtClean="0">
              <a:solidFill>
                <a:schemeClr val="accent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609600" y="2617470"/>
            <a:ext cx="2626995" cy="3432175"/>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 name="对象 7">
            <a:hlinkClick r:id="" action="ppaction://ole?verb="/>
          </p:cNvPr>
          <p:cNvGraphicFramePr>
            <a:graphicFrameLocks noChangeAspect="1"/>
          </p:cNvGraphicFramePr>
          <p:nvPr/>
        </p:nvGraphicFramePr>
        <p:xfrm>
          <a:off x="2428875" y="3244850"/>
          <a:ext cx="232410" cy="201295"/>
        </p:xfrm>
        <a:graphic>
          <a:graphicData uri="http://schemas.openxmlformats.org/presentationml/2006/ole">
            <mc:AlternateContent xmlns:mc="http://schemas.openxmlformats.org/markup-compatibility/2006">
              <mc:Choice xmlns:v="urn:schemas-microsoft-com:vml" Requires="v">
                <p:oleObj spid="_x0000_s1025" name="" r:id="rId2" imgW="190500" imgH="165100" progId="Equation.KSEE3">
                  <p:embed/>
                </p:oleObj>
              </mc:Choice>
              <mc:Fallback>
                <p:oleObj name="" r:id="rId2" imgW="190500" imgH="165100" progId="Equation.KSEE3">
                  <p:embed/>
                  <p:pic>
                    <p:nvPicPr>
                      <p:cNvPr id="0" name="图片 1024"/>
                      <p:cNvPicPr/>
                      <p:nvPr/>
                    </p:nvPicPr>
                    <p:blipFill>
                      <a:blip r:embed="rId3"/>
                      <a:stretch>
                        <a:fillRect/>
                      </a:stretch>
                    </p:blipFill>
                    <p:spPr>
                      <a:xfrm>
                        <a:off x="2428875" y="3244850"/>
                        <a:ext cx="232410" cy="20129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797493" y="3244850"/>
          <a:ext cx="186055" cy="216535"/>
        </p:xfrm>
        <a:graphic>
          <a:graphicData uri="http://schemas.openxmlformats.org/presentationml/2006/ole">
            <mc:AlternateContent xmlns:mc="http://schemas.openxmlformats.org/markup-compatibility/2006">
              <mc:Choice xmlns:v="urn:schemas-microsoft-com:vml" Requires="v">
                <p:oleObj spid="_x0000_s11" name="" r:id="rId4" imgW="152400" imgH="177165" progId="Equation.KSEE3">
                  <p:embed/>
                </p:oleObj>
              </mc:Choice>
              <mc:Fallback>
                <p:oleObj name="" r:id="rId4" imgW="152400" imgH="177165" progId="Equation.KSEE3">
                  <p:embed/>
                  <p:pic>
                    <p:nvPicPr>
                      <p:cNvPr id="0" name="图片 1024"/>
                      <p:cNvPicPr/>
                      <p:nvPr/>
                    </p:nvPicPr>
                    <p:blipFill>
                      <a:blip r:embed="rId5"/>
                      <a:stretch>
                        <a:fillRect/>
                      </a:stretch>
                    </p:blipFill>
                    <p:spPr>
                      <a:xfrm>
                        <a:off x="2797493" y="3244850"/>
                        <a:ext cx="186055" cy="21653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100455" y="3484880"/>
          <a:ext cx="232410" cy="201295"/>
        </p:xfrm>
        <a:graphic>
          <a:graphicData uri="http://schemas.openxmlformats.org/presentationml/2006/ole">
            <mc:AlternateContent xmlns:mc="http://schemas.openxmlformats.org/markup-compatibility/2006">
              <mc:Choice xmlns:v="urn:schemas-microsoft-com:vml" Requires="v">
                <p:oleObj spid="_x0000_s19" name="" r:id="rId6" imgW="190500" imgH="165100" progId="Equation.KSEE3">
                  <p:embed/>
                </p:oleObj>
              </mc:Choice>
              <mc:Fallback>
                <p:oleObj name="" r:id="rId6" imgW="190500" imgH="165100" progId="Equation.KSEE3">
                  <p:embed/>
                  <p:pic>
                    <p:nvPicPr>
                      <p:cNvPr id="0" name="图片 1024"/>
                      <p:cNvPicPr/>
                      <p:nvPr/>
                    </p:nvPicPr>
                    <p:blipFill>
                      <a:blip r:embed="rId3"/>
                      <a:stretch>
                        <a:fillRect/>
                      </a:stretch>
                    </p:blipFill>
                    <p:spPr>
                      <a:xfrm>
                        <a:off x="1100455" y="3484880"/>
                        <a:ext cx="232410" cy="20129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283970" y="3970655"/>
          <a:ext cx="201930" cy="201295"/>
        </p:xfrm>
        <a:graphic>
          <a:graphicData uri="http://schemas.openxmlformats.org/presentationml/2006/ole">
            <mc:AlternateContent xmlns:mc="http://schemas.openxmlformats.org/markup-compatibility/2006">
              <mc:Choice xmlns:v="urn:schemas-microsoft-com:vml" Requires="v">
                <p:oleObj spid="_x0000_s25" name="" r:id="rId7" imgW="165100" imgH="165100" progId="Equation.KSEE3">
                  <p:embed/>
                </p:oleObj>
              </mc:Choice>
              <mc:Fallback>
                <p:oleObj name="" r:id="rId7" imgW="165100" imgH="165100" progId="Equation.KSEE3">
                  <p:embed/>
                  <p:pic>
                    <p:nvPicPr>
                      <p:cNvPr id="0" name="图片 1024"/>
                      <p:cNvPicPr/>
                      <p:nvPr/>
                    </p:nvPicPr>
                    <p:blipFill>
                      <a:blip r:embed="rId8"/>
                      <a:stretch>
                        <a:fillRect/>
                      </a:stretch>
                    </p:blipFill>
                    <p:spPr>
                      <a:xfrm>
                        <a:off x="1283970" y="3970655"/>
                        <a:ext cx="201930" cy="20129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687195" y="3970655"/>
          <a:ext cx="232410" cy="201295"/>
        </p:xfrm>
        <a:graphic>
          <a:graphicData uri="http://schemas.openxmlformats.org/presentationml/2006/ole">
            <mc:AlternateContent xmlns:mc="http://schemas.openxmlformats.org/markup-compatibility/2006">
              <mc:Choice xmlns:v="urn:schemas-microsoft-com:vml" Requires="v">
                <p:oleObj spid="_x0000_s28" name="" r:id="rId9" imgW="190500" imgH="165100" progId="Equation.KSEE3">
                  <p:embed/>
                </p:oleObj>
              </mc:Choice>
              <mc:Fallback>
                <p:oleObj name="" r:id="rId9" imgW="190500" imgH="165100" progId="Equation.KSEE3">
                  <p:embed/>
                  <p:pic>
                    <p:nvPicPr>
                      <p:cNvPr id="0" name="图片 1024"/>
                      <p:cNvPicPr/>
                      <p:nvPr/>
                    </p:nvPicPr>
                    <p:blipFill>
                      <a:blip r:embed="rId10"/>
                      <a:stretch>
                        <a:fillRect/>
                      </a:stretch>
                    </p:blipFill>
                    <p:spPr>
                      <a:xfrm>
                        <a:off x="1687195" y="3970655"/>
                        <a:ext cx="232410" cy="2012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2565400" y="4232910"/>
          <a:ext cx="232410" cy="201295"/>
        </p:xfrm>
        <a:graphic>
          <a:graphicData uri="http://schemas.openxmlformats.org/presentationml/2006/ole">
            <mc:AlternateContent xmlns:mc="http://schemas.openxmlformats.org/markup-compatibility/2006">
              <mc:Choice xmlns:v="urn:schemas-microsoft-com:vml" Requires="v">
                <p:oleObj spid="_x0000_s32" name="" r:id="rId11" imgW="190500" imgH="165100" progId="Equation.KSEE3">
                  <p:embed/>
                </p:oleObj>
              </mc:Choice>
              <mc:Fallback>
                <p:oleObj name="" r:id="rId11" imgW="190500" imgH="165100" progId="Equation.KSEE3">
                  <p:embed/>
                  <p:pic>
                    <p:nvPicPr>
                      <p:cNvPr id="0" name="图片 1024"/>
                      <p:cNvPicPr/>
                      <p:nvPr/>
                    </p:nvPicPr>
                    <p:blipFill>
                      <a:blip r:embed="rId3"/>
                      <a:stretch>
                        <a:fillRect/>
                      </a:stretch>
                    </p:blipFill>
                    <p:spPr>
                      <a:xfrm>
                        <a:off x="2565400" y="4232910"/>
                        <a:ext cx="232410" cy="201295"/>
                      </a:xfrm>
                      <a:prstGeom prst="rect">
                        <a:avLst/>
                      </a:prstGeom>
                    </p:spPr>
                  </p:pic>
                </p:oleObj>
              </mc:Fallback>
            </mc:AlternateContent>
          </a:graphicData>
        </a:graphic>
      </p:graphicFrame>
      <p:graphicFrame>
        <p:nvGraphicFramePr>
          <p:cNvPr id="20487" name="对象 9">
            <a:hlinkClick r:id="" action="ppaction://ole?verb="/>
          </p:cNvPr>
          <p:cNvGraphicFramePr>
            <a:graphicFrameLocks noChangeAspect="1"/>
          </p:cNvGraphicFramePr>
          <p:nvPr/>
        </p:nvGraphicFramePr>
        <p:xfrm>
          <a:off x="688340" y="4698365"/>
          <a:ext cx="2470150" cy="264160"/>
        </p:xfrm>
        <a:graphic>
          <a:graphicData uri="http://schemas.openxmlformats.org/presentationml/2006/ole">
            <mc:AlternateContent xmlns:mc="http://schemas.openxmlformats.org/markup-compatibility/2006">
              <mc:Choice xmlns:v="urn:schemas-microsoft-com:vml" Requires="v">
                <p:oleObj spid="_x0000_s3087" name="" r:id="rId12" imgW="2133600" imgH="228600" progId="Equation.KSEE3">
                  <p:embed/>
                </p:oleObj>
              </mc:Choice>
              <mc:Fallback>
                <p:oleObj name="" r:id="rId12" imgW="2133600" imgH="228600" progId="Equation.KSEE3">
                  <p:embed/>
                  <p:pic>
                    <p:nvPicPr>
                      <p:cNvPr id="0" name="图片 3086"/>
                      <p:cNvPicPr/>
                      <p:nvPr/>
                    </p:nvPicPr>
                    <p:blipFill>
                      <a:blip r:embed="rId13"/>
                      <a:stretch>
                        <a:fillRect/>
                      </a:stretch>
                    </p:blipFill>
                    <p:spPr>
                      <a:xfrm>
                        <a:off x="688340" y="4698365"/>
                        <a:ext cx="2470150" cy="2641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40" name="椭圆 39"/>
          <p:cNvSpPr/>
          <p:nvPr/>
        </p:nvSpPr>
        <p:spPr>
          <a:xfrm>
            <a:off x="798830" y="182289"/>
            <a:ext cx="252000" cy="252000"/>
          </a:xfrm>
          <a:prstGeom prst="ellipse">
            <a:avLst/>
          </a:prstGeom>
          <a:solidFill>
            <a:srgbClr val="CF4D5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12399" y="85551"/>
            <a:ext cx="786431" cy="961406"/>
          </a:xfrm>
          <a:custGeom>
            <a:avLst/>
            <a:gdLst>
              <a:gd name="connsiteX0" fmla="*/ 313206 w 947387"/>
              <a:gd name="connsiteY0" fmla="*/ 0 h 1268362"/>
              <a:gd name="connsiteX1" fmla="*/ 947387 w 947387"/>
              <a:gd name="connsiteY1" fmla="*/ 634181 h 1268362"/>
              <a:gd name="connsiteX2" fmla="*/ 313206 w 947387"/>
              <a:gd name="connsiteY2" fmla="*/ 1268362 h 1268362"/>
              <a:gd name="connsiteX3" fmla="*/ 66354 w 947387"/>
              <a:gd name="connsiteY3" fmla="*/ 1218525 h 1268362"/>
              <a:gd name="connsiteX4" fmla="*/ 0 w 947387"/>
              <a:gd name="connsiteY4" fmla="*/ 1182509 h 1268362"/>
              <a:gd name="connsiteX5" fmla="*/ 0 w 947387"/>
              <a:gd name="connsiteY5" fmla="*/ 85853 h 1268362"/>
              <a:gd name="connsiteX6" fmla="*/ 66354 w 947387"/>
              <a:gd name="connsiteY6" fmla="*/ 49837 h 1268362"/>
              <a:gd name="connsiteX7" fmla="*/ 313206 w 947387"/>
              <a:gd name="connsiteY7" fmla="*/ 0 h 12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7387" h="1268362">
                <a:moveTo>
                  <a:pt x="313206" y="0"/>
                </a:moveTo>
                <a:cubicBezTo>
                  <a:pt x="663454" y="0"/>
                  <a:pt x="947387" y="283933"/>
                  <a:pt x="947387" y="634181"/>
                </a:cubicBezTo>
                <a:cubicBezTo>
                  <a:pt x="947387" y="984429"/>
                  <a:pt x="663454" y="1268362"/>
                  <a:pt x="313206" y="1268362"/>
                </a:cubicBezTo>
                <a:cubicBezTo>
                  <a:pt x="225644" y="1268362"/>
                  <a:pt x="142227" y="1250616"/>
                  <a:pt x="66354" y="1218525"/>
                </a:cubicBezTo>
                <a:lnTo>
                  <a:pt x="0" y="1182509"/>
                </a:lnTo>
                <a:lnTo>
                  <a:pt x="0" y="85853"/>
                </a:lnTo>
                <a:lnTo>
                  <a:pt x="66354" y="49837"/>
                </a:lnTo>
                <a:cubicBezTo>
                  <a:pt x="142227" y="17746"/>
                  <a:pt x="225644" y="0"/>
                  <a:pt x="31320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59174" y="972463"/>
            <a:ext cx="10932826" cy="0"/>
          </a:xfrm>
          <a:prstGeom prst="line">
            <a:avLst/>
          </a:prstGeom>
          <a:ln w="76200">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6776" y="164225"/>
            <a:ext cx="879982" cy="646331"/>
          </a:xfrm>
          <a:prstGeom prst="rect">
            <a:avLst/>
          </a:prstGeom>
          <a:noFill/>
        </p:spPr>
        <p:txBody>
          <a:bodyPr wrap="square" rtlCol="0">
            <a:spAutoFit/>
          </a:bodyPr>
          <a:lstStyle/>
          <a:p>
            <a:r>
              <a:rPr lang="en-US" altLang="zh-CN" sz="3600" b="1" dirty="0" smtClean="0">
                <a:solidFill>
                  <a:srgbClr val="F5F5EB"/>
                </a:solidFill>
                <a:latin typeface="Broadway" panose="04040905080B02020502" pitchFamily="82" charset="0"/>
                <a:ea typeface="微软雅黑" panose="020B0503020204020204" pitchFamily="34" charset="-122"/>
              </a:rPr>
              <a:t>02</a:t>
            </a:r>
            <a:endParaRPr lang="zh-CN" altLang="en-US" sz="3600" b="1" dirty="0">
              <a:solidFill>
                <a:srgbClr val="F5F5EB"/>
              </a:solidFill>
              <a:latin typeface="Broadway" panose="04040905080B02020502" pitchFamily="82" charset="0"/>
              <a:ea typeface="微软雅黑" panose="020B0503020204020204" pitchFamily="34" charset="-122"/>
            </a:endParaRPr>
          </a:p>
        </p:txBody>
      </p:sp>
      <p:sp>
        <p:nvSpPr>
          <p:cNvPr id="94" name="文本框 93"/>
          <p:cNvSpPr txBox="1"/>
          <p:nvPr/>
        </p:nvSpPr>
        <p:spPr>
          <a:xfrm>
            <a:off x="1171575" y="335280"/>
            <a:ext cx="2152650" cy="460375"/>
          </a:xfrm>
          <a:prstGeom prst="rect">
            <a:avLst/>
          </a:prstGeom>
          <a:noFill/>
        </p:spPr>
        <p:txBody>
          <a:bodyPr wrap="square" rtlCol="0">
            <a:spAutoFit/>
          </a:bodyPr>
          <a:lstStyle/>
          <a:p>
            <a:pPr lvl="0" algn="dist"/>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研究方向情况</a:t>
            </a:r>
            <a:endParaRPr lang="zh-CN" altLang="en-US" sz="2400" dirty="0" smtClean="0">
              <a:solidFill>
                <a:schemeClr val="accent1"/>
              </a:solidFill>
              <a:latin typeface="微软雅黑" panose="020B0503020204020204" pitchFamily="34" charset="-122"/>
              <a:ea typeface="微软雅黑" panose="020B0503020204020204" pitchFamily="34" charset="-122"/>
              <a:sym typeface="+mn-ea"/>
            </a:endParaRPr>
          </a:p>
        </p:txBody>
      </p:sp>
      <p:grpSp>
        <p:nvGrpSpPr>
          <p:cNvPr id="38" name="组合 37"/>
          <p:cNvGrpSpPr/>
          <p:nvPr/>
        </p:nvGrpSpPr>
        <p:grpSpPr>
          <a:xfrm>
            <a:off x="612140" y="1735455"/>
            <a:ext cx="10968990" cy="889000"/>
            <a:chOff x="923" y="3948"/>
            <a:chExt cx="17274" cy="1400"/>
          </a:xfrm>
        </p:grpSpPr>
        <p:grpSp>
          <p:nvGrpSpPr>
            <p:cNvPr id="5" name="组合 4"/>
            <p:cNvGrpSpPr/>
            <p:nvPr/>
          </p:nvGrpSpPr>
          <p:grpSpPr>
            <a:xfrm>
              <a:off x="1849" y="3964"/>
              <a:ext cx="997" cy="997"/>
              <a:chOff x="1744706" y="3555940"/>
              <a:chExt cx="633412" cy="633412"/>
            </a:xfrm>
          </p:grpSpPr>
          <p:sp>
            <p:nvSpPr>
              <p:cNvPr id="6" name="椭圆 5"/>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Freeform 14"/>
              <p:cNvSpPr>
                <a:spLocks noEditPoints="1"/>
              </p:cNvSpPr>
              <p:nvPr/>
            </p:nvSpPr>
            <p:spPr bwMode="auto">
              <a:xfrm>
                <a:off x="1923652" y="3670080"/>
                <a:ext cx="275520" cy="405132"/>
              </a:xfrm>
              <a:custGeom>
                <a:avLst/>
                <a:gdLst>
                  <a:gd name="T0" fmla="*/ 110 w 157"/>
                  <a:gd name="T1" fmla="*/ 3 h 231"/>
                  <a:gd name="T2" fmla="*/ 13 w 157"/>
                  <a:gd name="T3" fmla="*/ 36 h 231"/>
                  <a:gd name="T4" fmla="*/ 3 w 157"/>
                  <a:gd name="T5" fmla="*/ 75 h 231"/>
                  <a:gd name="T6" fmla="*/ 5 w 157"/>
                  <a:gd name="T7" fmla="*/ 201 h 231"/>
                  <a:gd name="T8" fmla="*/ 42 w 157"/>
                  <a:gd name="T9" fmla="*/ 229 h 231"/>
                  <a:gd name="T10" fmla="*/ 52 w 157"/>
                  <a:gd name="T11" fmla="*/ 229 h 231"/>
                  <a:gd name="T12" fmla="*/ 150 w 157"/>
                  <a:gd name="T13" fmla="*/ 193 h 231"/>
                  <a:gd name="T14" fmla="*/ 156 w 157"/>
                  <a:gd name="T15" fmla="*/ 170 h 231"/>
                  <a:gd name="T16" fmla="*/ 155 w 157"/>
                  <a:gd name="T17" fmla="*/ 29 h 231"/>
                  <a:gd name="T18" fmla="*/ 152 w 157"/>
                  <a:gd name="T19" fmla="*/ 27 h 231"/>
                  <a:gd name="T20" fmla="*/ 150 w 157"/>
                  <a:gd name="T21" fmla="*/ 27 h 231"/>
                  <a:gd name="T22" fmla="*/ 88 w 157"/>
                  <a:gd name="T23" fmla="*/ 51 h 231"/>
                  <a:gd name="T24" fmla="*/ 87 w 157"/>
                  <a:gd name="T25" fmla="*/ 51 h 231"/>
                  <a:gd name="T26" fmla="*/ 53 w 157"/>
                  <a:gd name="T27" fmla="*/ 64 h 231"/>
                  <a:gd name="T28" fmla="*/ 51 w 157"/>
                  <a:gd name="T29" fmla="*/ 65 h 231"/>
                  <a:gd name="T30" fmla="*/ 87 w 157"/>
                  <a:gd name="T31" fmla="*/ 51 h 231"/>
                  <a:gd name="T32" fmla="*/ 150 w 157"/>
                  <a:gd name="T33" fmla="*/ 27 h 231"/>
                  <a:gd name="T34" fmla="*/ 145 w 157"/>
                  <a:gd name="T35" fmla="*/ 24 h 231"/>
                  <a:gd name="T36" fmla="*/ 40 w 157"/>
                  <a:gd name="T37" fmla="*/ 64 h 231"/>
                  <a:gd name="T38" fmla="*/ 43 w 157"/>
                  <a:gd name="T39" fmla="*/ 65 h 231"/>
                  <a:gd name="T40" fmla="*/ 42 w 157"/>
                  <a:gd name="T41" fmla="*/ 65 h 231"/>
                  <a:gd name="T42" fmla="*/ 36 w 157"/>
                  <a:gd name="T43" fmla="*/ 62 h 231"/>
                  <a:gd name="T44" fmla="*/ 142 w 157"/>
                  <a:gd name="T45" fmla="*/ 22 h 231"/>
                  <a:gd name="T46" fmla="*/ 137 w 157"/>
                  <a:gd name="T47" fmla="*/ 19 h 231"/>
                  <a:gd name="T48" fmla="*/ 31 w 157"/>
                  <a:gd name="T49" fmla="*/ 59 h 231"/>
                  <a:gd name="T50" fmla="*/ 27 w 157"/>
                  <a:gd name="T51" fmla="*/ 57 h 231"/>
                  <a:gd name="T52" fmla="*/ 134 w 157"/>
                  <a:gd name="T53" fmla="*/ 17 h 231"/>
                  <a:gd name="T54" fmla="*/ 130 w 157"/>
                  <a:gd name="T55" fmla="*/ 15 h 231"/>
                  <a:gd name="T56" fmla="*/ 23 w 157"/>
                  <a:gd name="T57" fmla="*/ 55 h 231"/>
                  <a:gd name="T58" fmla="*/ 21 w 157"/>
                  <a:gd name="T59" fmla="*/ 53 h 231"/>
                  <a:gd name="T60" fmla="*/ 127 w 157"/>
                  <a:gd name="T61" fmla="*/ 13 h 231"/>
                  <a:gd name="T62" fmla="*/ 123 w 157"/>
                  <a:gd name="T63" fmla="*/ 10 h 231"/>
                  <a:gd name="T64" fmla="*/ 17 w 157"/>
                  <a:gd name="T65" fmla="*/ 50 h 231"/>
                  <a:gd name="T66" fmla="*/ 26 w 157"/>
                  <a:gd name="T67" fmla="*/ 42 h 231"/>
                  <a:gd name="T68" fmla="*/ 120 w 157"/>
                  <a:gd name="T69" fmla="*/ 9 h 231"/>
                  <a:gd name="T70" fmla="*/ 110 w 157"/>
                  <a:gd name="T71" fmla="*/ 3 h 231"/>
                  <a:gd name="T72" fmla="*/ 27 w 157"/>
                  <a:gd name="T73" fmla="*/ 57 h 231"/>
                  <a:gd name="T74" fmla="*/ 23 w 157"/>
                  <a:gd name="T75" fmla="*/ 55 h 231"/>
                  <a:gd name="T76" fmla="*/ 27 w 157"/>
                  <a:gd name="T77" fmla="*/ 57 h 231"/>
                  <a:gd name="T78" fmla="*/ 18 w 157"/>
                  <a:gd name="T79" fmla="*/ 51 h 231"/>
                  <a:gd name="T80" fmla="*/ 17 w 157"/>
                  <a:gd name="T81" fmla="*/ 50 h 231"/>
                  <a:gd name="T82" fmla="*/ 18 w 157"/>
                  <a:gd name="T83" fmla="*/ 51 h 231"/>
                  <a:gd name="T84" fmla="*/ 70 w 157"/>
                  <a:gd name="T85" fmla="*/ 108 h 231"/>
                  <a:gd name="T86" fmla="*/ 67 w 157"/>
                  <a:gd name="T87" fmla="*/ 105 h 231"/>
                  <a:gd name="T88" fmla="*/ 68 w 157"/>
                  <a:gd name="T89" fmla="*/ 88 h 231"/>
                  <a:gd name="T90" fmla="*/ 71 w 157"/>
                  <a:gd name="T91" fmla="*/ 83 h 231"/>
                  <a:gd name="T92" fmla="*/ 142 w 157"/>
                  <a:gd name="T93" fmla="*/ 60 h 231"/>
                  <a:gd name="T94" fmla="*/ 145 w 157"/>
                  <a:gd name="T95" fmla="*/ 63 h 231"/>
                  <a:gd name="T96" fmla="*/ 145 w 157"/>
                  <a:gd name="T97" fmla="*/ 80 h 231"/>
                  <a:gd name="T98" fmla="*/ 142 w 157"/>
                  <a:gd name="T99" fmla="*/ 85 h 231"/>
                  <a:gd name="T100" fmla="*/ 70 w 157"/>
                  <a:gd name="T101"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8" name="组合 7"/>
            <p:cNvGrpSpPr/>
            <p:nvPr/>
          </p:nvGrpSpPr>
          <p:grpSpPr>
            <a:xfrm>
              <a:off x="4525" y="3964"/>
              <a:ext cx="997" cy="997"/>
              <a:chOff x="3231450" y="3555940"/>
              <a:chExt cx="633412" cy="633412"/>
            </a:xfrm>
          </p:grpSpPr>
          <p:sp>
            <p:nvSpPr>
              <p:cNvPr id="10" name="椭圆 9"/>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Freeform 29"/>
              <p:cNvSpPr>
                <a:spLocks noEditPoints="1"/>
              </p:cNvSpPr>
              <p:nvPr/>
            </p:nvSpPr>
            <p:spPr bwMode="auto">
              <a:xfrm>
                <a:off x="3410691" y="3702149"/>
                <a:ext cx="274930" cy="340994"/>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grpSp>
          <p:nvGrpSpPr>
            <p:cNvPr id="19" name="组合 18"/>
            <p:cNvGrpSpPr/>
            <p:nvPr/>
          </p:nvGrpSpPr>
          <p:grpSpPr>
            <a:xfrm>
              <a:off x="7472" y="3964"/>
              <a:ext cx="997" cy="997"/>
              <a:chOff x="4916977" y="3555940"/>
              <a:chExt cx="633412" cy="633412"/>
            </a:xfrm>
          </p:grpSpPr>
          <p:sp>
            <p:nvSpPr>
              <p:cNvPr id="24" name="椭圆 23"/>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Freeform 24"/>
              <p:cNvSpPr>
                <a:spLocks noEditPoints="1"/>
              </p:cNvSpPr>
              <p:nvPr/>
            </p:nvSpPr>
            <p:spPr bwMode="auto">
              <a:xfrm>
                <a:off x="5068142" y="3730839"/>
                <a:ext cx="331082" cy="283614"/>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grpSp>
          <p:nvGrpSpPr>
            <p:cNvPr id="27" name="组合 26"/>
            <p:cNvGrpSpPr/>
            <p:nvPr/>
          </p:nvGrpSpPr>
          <p:grpSpPr>
            <a:xfrm>
              <a:off x="10477" y="3948"/>
              <a:ext cx="997" cy="997"/>
              <a:chOff x="6443478" y="3555940"/>
              <a:chExt cx="633412" cy="633412"/>
            </a:xfrm>
          </p:grpSpPr>
          <p:sp>
            <p:nvSpPr>
              <p:cNvPr id="28" name="椭圆 27"/>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Freeform 13"/>
              <p:cNvSpPr>
                <a:spLocks noEditPoints="1"/>
              </p:cNvSpPr>
              <p:nvPr/>
            </p:nvSpPr>
            <p:spPr bwMode="auto">
              <a:xfrm>
                <a:off x="6582884" y="3680358"/>
                <a:ext cx="354600" cy="38457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cxnSp>
          <p:nvCxnSpPr>
            <p:cNvPr id="32" name="直接连接符 31"/>
            <p:cNvCxnSpPr/>
            <p:nvPr/>
          </p:nvCxnSpPr>
          <p:spPr>
            <a:xfrm>
              <a:off x="923" y="5225"/>
              <a:ext cx="1727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4205" y="3955"/>
              <a:ext cx="997" cy="997"/>
              <a:chOff x="8009736" y="3555940"/>
              <a:chExt cx="633412" cy="633412"/>
            </a:xfrm>
          </p:grpSpPr>
          <p:sp>
            <p:nvSpPr>
              <p:cNvPr id="35" name="椭圆 34"/>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Freeform 15"/>
              <p:cNvSpPr>
                <a:spLocks noEditPoints="1"/>
              </p:cNvSpPr>
              <p:nvPr/>
            </p:nvSpPr>
            <p:spPr bwMode="auto">
              <a:xfrm>
                <a:off x="8154960" y="3675625"/>
                <a:ext cx="342964" cy="394044"/>
              </a:xfrm>
              <a:custGeom>
                <a:avLst/>
                <a:gdLst>
                  <a:gd name="T0" fmla="*/ 25 w 98"/>
                  <a:gd name="T1" fmla="*/ 8 h 111"/>
                  <a:gd name="T2" fmla="*/ 26 w 98"/>
                  <a:gd name="T3" fmla="*/ 14 h 111"/>
                  <a:gd name="T4" fmla="*/ 6 w 98"/>
                  <a:gd name="T5" fmla="*/ 7 h 111"/>
                  <a:gd name="T6" fmla="*/ 1 w 98"/>
                  <a:gd name="T7" fmla="*/ 10 h 111"/>
                  <a:gd name="T8" fmla="*/ 0 w 98"/>
                  <a:gd name="T9" fmla="*/ 26 h 111"/>
                  <a:gd name="T10" fmla="*/ 4 w 98"/>
                  <a:gd name="T11" fmla="*/ 48 h 111"/>
                  <a:gd name="T12" fmla="*/ 21 w 98"/>
                  <a:gd name="T13" fmla="*/ 62 h 111"/>
                  <a:gd name="T14" fmla="*/ 25 w 98"/>
                  <a:gd name="T15" fmla="*/ 62 h 111"/>
                  <a:gd name="T16" fmla="*/ 25 w 98"/>
                  <a:gd name="T17" fmla="*/ 62 h 111"/>
                  <a:gd name="T18" fmla="*/ 39 w 98"/>
                  <a:gd name="T19" fmla="*/ 65 h 111"/>
                  <a:gd name="T20" fmla="*/ 39 w 98"/>
                  <a:gd name="T21" fmla="*/ 80 h 111"/>
                  <a:gd name="T22" fmla="*/ 33 w 98"/>
                  <a:gd name="T23" fmla="*/ 80 h 111"/>
                  <a:gd name="T24" fmla="*/ 33 w 98"/>
                  <a:gd name="T25" fmla="*/ 85 h 111"/>
                  <a:gd name="T26" fmla="*/ 19 w 98"/>
                  <a:gd name="T27" fmla="*/ 85 h 111"/>
                  <a:gd name="T28" fmla="*/ 19 w 98"/>
                  <a:gd name="T29" fmla="*/ 111 h 111"/>
                  <a:gd name="T30" fmla="*/ 80 w 98"/>
                  <a:gd name="T31" fmla="*/ 111 h 111"/>
                  <a:gd name="T32" fmla="*/ 80 w 98"/>
                  <a:gd name="T33" fmla="*/ 85 h 111"/>
                  <a:gd name="T34" fmla="*/ 65 w 98"/>
                  <a:gd name="T35" fmla="*/ 85 h 111"/>
                  <a:gd name="T36" fmla="*/ 65 w 98"/>
                  <a:gd name="T37" fmla="*/ 80 h 111"/>
                  <a:gd name="T38" fmla="*/ 59 w 98"/>
                  <a:gd name="T39" fmla="*/ 80 h 111"/>
                  <a:gd name="T40" fmla="*/ 59 w 98"/>
                  <a:gd name="T41" fmla="*/ 65 h 111"/>
                  <a:gd name="T42" fmla="*/ 73 w 98"/>
                  <a:gd name="T43" fmla="*/ 62 h 111"/>
                  <a:gd name="T44" fmla="*/ 73 w 98"/>
                  <a:gd name="T45" fmla="*/ 62 h 111"/>
                  <a:gd name="T46" fmla="*/ 77 w 98"/>
                  <a:gd name="T47" fmla="*/ 62 h 111"/>
                  <a:gd name="T48" fmla="*/ 93 w 98"/>
                  <a:gd name="T49" fmla="*/ 48 h 111"/>
                  <a:gd name="T50" fmla="*/ 98 w 98"/>
                  <a:gd name="T51" fmla="*/ 26 h 111"/>
                  <a:gd name="T52" fmla="*/ 97 w 98"/>
                  <a:gd name="T53" fmla="*/ 10 h 111"/>
                  <a:gd name="T54" fmla="*/ 91 w 98"/>
                  <a:gd name="T55" fmla="*/ 7 h 111"/>
                  <a:gd name="T56" fmla="*/ 72 w 98"/>
                  <a:gd name="T57" fmla="*/ 14 h 111"/>
                  <a:gd name="T58" fmla="*/ 72 w 98"/>
                  <a:gd name="T59" fmla="*/ 8 h 111"/>
                  <a:gd name="T60" fmla="*/ 75 w 98"/>
                  <a:gd name="T61" fmla="*/ 8 h 111"/>
                  <a:gd name="T62" fmla="*/ 75 w 98"/>
                  <a:gd name="T63" fmla="*/ 0 h 111"/>
                  <a:gd name="T64" fmla="*/ 21 w 98"/>
                  <a:gd name="T65" fmla="*/ 0 h 111"/>
                  <a:gd name="T66" fmla="*/ 21 w 98"/>
                  <a:gd name="T67" fmla="*/ 8 h 111"/>
                  <a:gd name="T68" fmla="*/ 25 w 98"/>
                  <a:gd name="T69" fmla="*/ 8 h 111"/>
                  <a:gd name="T70" fmla="*/ 78 w 98"/>
                  <a:gd name="T71" fmla="*/ 53 h 111"/>
                  <a:gd name="T72" fmla="*/ 73 w 98"/>
                  <a:gd name="T73" fmla="*/ 25 h 111"/>
                  <a:gd name="T74" fmla="*/ 76 w 98"/>
                  <a:gd name="T75" fmla="*/ 28 h 111"/>
                  <a:gd name="T76" fmla="*/ 82 w 98"/>
                  <a:gd name="T77" fmla="*/ 22 h 111"/>
                  <a:gd name="T78" fmla="*/ 80 w 98"/>
                  <a:gd name="T79" fmla="*/ 20 h 111"/>
                  <a:gd name="T80" fmla="*/ 89 w 98"/>
                  <a:gd name="T81" fmla="*/ 17 h 111"/>
                  <a:gd name="T82" fmla="*/ 90 w 98"/>
                  <a:gd name="T83" fmla="*/ 25 h 111"/>
                  <a:gd name="T84" fmla="*/ 86 w 98"/>
                  <a:gd name="T85" fmla="*/ 45 h 111"/>
                  <a:gd name="T86" fmla="*/ 78 w 98"/>
                  <a:gd name="T87" fmla="*/ 53 h 111"/>
                  <a:gd name="T88" fmla="*/ 24 w 98"/>
                  <a:gd name="T89" fmla="*/ 25 h 111"/>
                  <a:gd name="T90" fmla="*/ 19 w 98"/>
                  <a:gd name="T91" fmla="*/ 53 h 111"/>
                  <a:gd name="T92" fmla="*/ 12 w 98"/>
                  <a:gd name="T93" fmla="*/ 45 h 111"/>
                  <a:gd name="T94" fmla="*/ 8 w 98"/>
                  <a:gd name="T95" fmla="*/ 25 h 111"/>
                  <a:gd name="T96" fmla="*/ 8 w 98"/>
                  <a:gd name="T97" fmla="*/ 17 h 111"/>
                  <a:gd name="T98" fmla="*/ 18 w 98"/>
                  <a:gd name="T99" fmla="*/ 20 h 111"/>
                  <a:gd name="T100" fmla="*/ 16 w 98"/>
                  <a:gd name="T101" fmla="*/ 22 h 111"/>
                  <a:gd name="T102" fmla="*/ 21 w 98"/>
                  <a:gd name="T103" fmla="*/ 28 h 111"/>
                  <a:gd name="T104" fmla="*/ 24 w 98"/>
                  <a:gd name="T105" fmla="*/ 25 h 111"/>
                  <a:gd name="T106" fmla="*/ 41 w 98"/>
                  <a:gd name="T107" fmla="*/ 13 h 111"/>
                  <a:gd name="T108" fmla="*/ 41 w 98"/>
                  <a:gd name="T109" fmla="*/ 57 h 111"/>
                  <a:gd name="T110" fmla="*/ 32 w 98"/>
                  <a:gd name="T111" fmla="*/ 52 h 111"/>
                  <a:gd name="T112" fmla="*/ 35 w 98"/>
                  <a:gd name="T113" fmla="*/ 18 h 111"/>
                  <a:gd name="T114" fmla="*/ 35 w 98"/>
                  <a:gd name="T115" fmla="*/ 13 h 111"/>
                  <a:gd name="T116" fmla="*/ 41 w 98"/>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sp>
          <p:nvSpPr>
            <p:cNvPr id="37" name="六边形 36"/>
            <p:cNvSpPr/>
            <p:nvPr/>
          </p:nvSpPr>
          <p:spPr>
            <a:xfrm>
              <a:off x="2177" y="5078"/>
              <a:ext cx="314" cy="271"/>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六边形 49"/>
            <p:cNvSpPr/>
            <p:nvPr/>
          </p:nvSpPr>
          <p:spPr>
            <a:xfrm>
              <a:off x="4880" y="5078"/>
              <a:ext cx="314" cy="271"/>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六边形 54"/>
            <p:cNvSpPr/>
            <p:nvPr/>
          </p:nvSpPr>
          <p:spPr>
            <a:xfrm>
              <a:off x="7814" y="5078"/>
              <a:ext cx="314" cy="271"/>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六边形 59"/>
            <p:cNvSpPr/>
            <p:nvPr/>
          </p:nvSpPr>
          <p:spPr>
            <a:xfrm>
              <a:off x="10818" y="5078"/>
              <a:ext cx="314" cy="271"/>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六边形 64"/>
            <p:cNvSpPr/>
            <p:nvPr/>
          </p:nvSpPr>
          <p:spPr>
            <a:xfrm>
              <a:off x="14547" y="5078"/>
              <a:ext cx="314" cy="271"/>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文本框 38"/>
          <p:cNvSpPr txBox="1"/>
          <p:nvPr/>
        </p:nvSpPr>
        <p:spPr>
          <a:xfrm>
            <a:off x="639445" y="2952750"/>
            <a:ext cx="1737360" cy="953135"/>
          </a:xfrm>
          <a:prstGeom prst="rect">
            <a:avLst/>
          </a:prstGeom>
          <a:noFill/>
        </p:spPr>
        <p:txBody>
          <a:bodyPr wrap="square" rtlCol="0">
            <a:spAutoFit/>
          </a:bodyPr>
          <a:p>
            <a:r>
              <a:rPr lang="en-US" altLang="zh-CN" sz="1400" b="1">
                <a:latin typeface="仿宋" panose="02010609060101010101" charset="-122"/>
                <a:ea typeface="仿宋" panose="02010609060101010101" charset="-122"/>
                <a:cs typeface="仿宋" panose="02010609060101010101" charset="-122"/>
              </a:rPr>
              <a:t>C.Dwork</a:t>
            </a:r>
            <a:r>
              <a:rPr lang="zh-CN" altLang="en-US" sz="1400" b="1">
                <a:latin typeface="仿宋" panose="02010609060101010101" charset="-122"/>
                <a:ea typeface="仿宋" panose="02010609060101010101" charset="-122"/>
                <a:cs typeface="仿宋" panose="02010609060101010101" charset="-122"/>
              </a:rPr>
              <a:t>首次提出了差分隐私，在发布整体信息的同时可以保护个人隐私 </a:t>
            </a:r>
            <a:endParaRPr lang="zh-CN" altLang="en-US" sz="1400" b="1">
              <a:latin typeface="仿宋" panose="02010609060101010101" charset="-122"/>
              <a:ea typeface="仿宋" panose="02010609060101010101" charset="-122"/>
              <a:cs typeface="仿宋" panose="02010609060101010101" charset="-122"/>
            </a:endParaRPr>
          </a:p>
        </p:txBody>
      </p:sp>
      <p:sp>
        <p:nvSpPr>
          <p:cNvPr id="44" name="文本框 43"/>
          <p:cNvSpPr txBox="1"/>
          <p:nvPr/>
        </p:nvSpPr>
        <p:spPr>
          <a:xfrm>
            <a:off x="2376805" y="2952115"/>
            <a:ext cx="1737360" cy="1599565"/>
          </a:xfrm>
          <a:prstGeom prst="rect">
            <a:avLst/>
          </a:prstGeom>
          <a:noFill/>
        </p:spPr>
        <p:txBody>
          <a:bodyPr wrap="square" rtlCol="0">
            <a:spAutoFit/>
          </a:bodyPr>
          <a:p>
            <a:pPr algn="l"/>
            <a:r>
              <a:rPr lang="zh-CN" altLang="en-US" sz="1400" b="1">
                <a:latin typeface="仿宋" panose="02010609060101010101" charset="-122"/>
                <a:ea typeface="仿宋" panose="02010609060101010101" charset="-122"/>
                <a:cs typeface="仿宋" panose="02010609060101010101" charset="-122"/>
                <a:sym typeface="+mn-ea"/>
              </a:rPr>
              <a:t>A</a:t>
            </a:r>
            <a:r>
              <a:rPr lang="en-US" altLang="zh-CN" sz="1400" b="1">
                <a:latin typeface="仿宋" panose="02010609060101010101" charset="-122"/>
                <a:ea typeface="仿宋" panose="02010609060101010101" charset="-122"/>
                <a:cs typeface="仿宋" panose="02010609060101010101" charset="-122"/>
                <a:sym typeface="+mn-ea"/>
              </a:rPr>
              <a:t>ndrés M E, Bordenabe N E, Chatzikokolakis K</a:t>
            </a:r>
            <a:r>
              <a:rPr lang="zh-CN" altLang="en-US" sz="1400" b="1">
                <a:latin typeface="仿宋" panose="02010609060101010101" charset="-122"/>
                <a:ea typeface="仿宋" panose="02010609060101010101" charset="-122"/>
                <a:cs typeface="仿宋" panose="02010609060101010101" charset="-122"/>
              </a:rPr>
              <a:t>提出了利用差分隐私，在发布单个位置点的同时保护个人隐私 </a:t>
            </a:r>
            <a:endParaRPr lang="zh-CN" altLang="en-US" sz="1400" b="1">
              <a:latin typeface="仿宋" panose="02010609060101010101" charset="-122"/>
              <a:ea typeface="仿宋" panose="02010609060101010101" charset="-122"/>
              <a:cs typeface="仿宋" panose="02010609060101010101" charset="-122"/>
            </a:endParaRPr>
          </a:p>
        </p:txBody>
      </p:sp>
      <p:sp>
        <p:nvSpPr>
          <p:cNvPr id="46" name="文本框 45"/>
          <p:cNvSpPr txBox="1"/>
          <p:nvPr/>
        </p:nvSpPr>
        <p:spPr>
          <a:xfrm>
            <a:off x="4218940" y="2952750"/>
            <a:ext cx="1737360" cy="1383665"/>
          </a:xfrm>
          <a:prstGeom prst="rect">
            <a:avLst/>
          </a:prstGeom>
          <a:noFill/>
        </p:spPr>
        <p:txBody>
          <a:bodyPr wrap="square" rtlCol="0">
            <a:spAutoFit/>
          </a:bodyPr>
          <a:p>
            <a:r>
              <a:rPr lang="en-US" altLang="zh-CN" sz="1400" b="1">
                <a:latin typeface="仿宋" panose="02010609060101010101" charset="-122"/>
                <a:ea typeface="仿宋" panose="02010609060101010101" charset="-122"/>
                <a:cs typeface="仿宋" panose="02010609060101010101" charset="-122"/>
                <a:sym typeface="+mn-ea"/>
              </a:rPr>
              <a:t>He X, Cormode G, Machanavajjhala A</a:t>
            </a:r>
            <a:r>
              <a:rPr lang="zh-CN" altLang="en-US" sz="1400" b="1">
                <a:latin typeface="仿宋" panose="02010609060101010101" charset="-122"/>
                <a:ea typeface="仿宋" panose="02010609060101010101" charset="-122"/>
                <a:cs typeface="仿宋" panose="02010609060101010101" charset="-122"/>
                <a:sym typeface="+mn-ea"/>
              </a:rPr>
              <a:t>提出了对于不同时空分辨率率下利用差分隐私保护用户的轨迹信息</a:t>
            </a:r>
            <a:r>
              <a:rPr lang="en-US" altLang="zh-CN" sz="1400" b="1">
                <a:latin typeface="仿宋" panose="02010609060101010101" charset="-122"/>
                <a:ea typeface="仿宋" panose="02010609060101010101" charset="-122"/>
                <a:cs typeface="仿宋" panose="02010609060101010101" charset="-122"/>
              </a:rPr>
              <a:t> </a:t>
            </a:r>
            <a:endParaRPr lang="en-US" altLang="zh-CN" sz="1400" b="1">
              <a:latin typeface="仿宋" panose="02010609060101010101" charset="-122"/>
              <a:ea typeface="仿宋" panose="02010609060101010101" charset="-122"/>
              <a:cs typeface="仿宋" panose="02010609060101010101" charset="-122"/>
            </a:endParaRPr>
          </a:p>
        </p:txBody>
      </p:sp>
      <p:sp>
        <p:nvSpPr>
          <p:cNvPr id="47" name="文本框 46"/>
          <p:cNvSpPr txBox="1"/>
          <p:nvPr/>
        </p:nvSpPr>
        <p:spPr>
          <a:xfrm>
            <a:off x="6126480" y="2952115"/>
            <a:ext cx="1737360" cy="1383665"/>
          </a:xfrm>
          <a:prstGeom prst="rect">
            <a:avLst/>
          </a:prstGeom>
          <a:noFill/>
        </p:spPr>
        <p:txBody>
          <a:bodyPr wrap="square" rtlCol="0">
            <a:spAutoFit/>
          </a:bodyPr>
          <a:p>
            <a:r>
              <a:rPr lang="zh-CN" altLang="en-US" sz="1400" b="1">
                <a:latin typeface="仿宋" panose="02010609060101010101" charset="-122"/>
                <a:ea typeface="仿宋" panose="02010609060101010101" charset="-122"/>
                <a:cs typeface="仿宋" panose="02010609060101010101" charset="-122"/>
                <a:sym typeface="+mn-ea"/>
              </a:rPr>
              <a:t>H.Li, L.Xiong, X. Jiang, and J.Liu提出对于动态数据集发布时，利用差分隐私自适应采样发布数据的方法</a:t>
            </a:r>
            <a:endParaRPr lang="zh-CN" altLang="en-US" sz="1400" b="1">
              <a:latin typeface="仿宋" panose="02010609060101010101" charset="-122"/>
              <a:ea typeface="仿宋" panose="02010609060101010101" charset="-122"/>
              <a:cs typeface="仿宋" panose="02010609060101010101" charset="-122"/>
            </a:endParaRPr>
          </a:p>
        </p:txBody>
      </p:sp>
      <p:sp>
        <p:nvSpPr>
          <p:cNvPr id="48" name="文本框 47"/>
          <p:cNvSpPr txBox="1"/>
          <p:nvPr/>
        </p:nvSpPr>
        <p:spPr>
          <a:xfrm>
            <a:off x="8494395" y="2952115"/>
            <a:ext cx="1737360" cy="1383665"/>
          </a:xfrm>
          <a:prstGeom prst="rect">
            <a:avLst/>
          </a:prstGeom>
          <a:noFill/>
        </p:spPr>
        <p:txBody>
          <a:bodyPr wrap="square" rtlCol="0">
            <a:spAutoFit/>
          </a:bodyPr>
          <a:p>
            <a:r>
              <a:rPr lang="en-US" altLang="zh-CN" sz="1400" b="1">
                <a:latin typeface="仿宋" panose="02010609060101010101" charset="-122"/>
                <a:ea typeface="仿宋" panose="02010609060101010101" charset="-122"/>
                <a:cs typeface="仿宋" panose="02010609060101010101" charset="-122"/>
                <a:sym typeface="+mn-ea"/>
              </a:rPr>
              <a:t>Xu F, Tu Z, Li Y</a:t>
            </a:r>
            <a:r>
              <a:rPr lang="zh-CN" altLang="en-US" sz="1400" b="1">
                <a:latin typeface="仿宋" panose="02010609060101010101" charset="-122"/>
                <a:ea typeface="仿宋" panose="02010609060101010101" charset="-122"/>
                <a:cs typeface="仿宋" panose="02010609060101010101" charset="-122"/>
                <a:sym typeface="+mn-ea"/>
              </a:rPr>
              <a:t>提出了一种针对基于移动基站发布用户的聚合数据并不能保护用户轨迹隐私的攻击模型</a:t>
            </a:r>
            <a:endParaRPr lang="zh-CN" altLang="en-US" sz="1400" b="1">
              <a:latin typeface="仿宋" panose="02010609060101010101" charset="-122"/>
              <a:ea typeface="仿宋" panose="02010609060101010101" charset="-122"/>
              <a:cs typeface="仿宋" panose="02010609060101010101" charset="-122"/>
              <a:sym typeface="+mn-ea"/>
            </a:endParaRPr>
          </a:p>
        </p:txBody>
      </p:sp>
      <p:sp>
        <p:nvSpPr>
          <p:cNvPr id="54" name="文本框 53"/>
          <p:cNvSpPr txBox="1"/>
          <p:nvPr/>
        </p:nvSpPr>
        <p:spPr>
          <a:xfrm>
            <a:off x="612140" y="5225415"/>
            <a:ext cx="10946765" cy="1568450"/>
          </a:xfrm>
          <a:prstGeom prst="rect">
            <a:avLst/>
          </a:prstGeom>
          <a:noFill/>
        </p:spPr>
        <p:txBody>
          <a:bodyPr wrap="square" rtlCol="0">
            <a:spAutoFit/>
          </a:bodyPr>
          <a:p>
            <a:r>
              <a:rPr lang="zh-CN" altLang="en-US" sz="1200"/>
              <a:t>[</a:t>
            </a:r>
            <a:r>
              <a:rPr lang="en-US" altLang="zh-CN" sz="1200"/>
              <a:t>1</a:t>
            </a:r>
            <a:r>
              <a:rPr lang="zh-CN" altLang="en-US" sz="1200"/>
              <a:t>] C. Dwork, “Differential privacy,” in ICALP’06, 2006</a:t>
            </a:r>
            <a:endParaRPr lang="zh-CN" altLang="en-US" sz="1200"/>
          </a:p>
          <a:p>
            <a:r>
              <a:rPr lang="en-US" altLang="zh-CN" sz="1200"/>
              <a:t>[2] </a:t>
            </a:r>
            <a:r>
              <a:rPr lang="zh-CN" altLang="en-US" sz="1200"/>
              <a:t>Andrés M E, Bordenabe N E, Chatzikokolakis K, et al. Geo-indistinguishability: differential privacy for location-based systems[J]. Corr, 2012:901-914.</a:t>
            </a:r>
            <a:endParaRPr lang="zh-CN" altLang="en-US" sz="1200"/>
          </a:p>
          <a:p>
            <a:r>
              <a:rPr lang="en-US" altLang="zh-CN" sz="1200"/>
              <a:t>[3]</a:t>
            </a:r>
            <a:r>
              <a:rPr lang="zh-CN" altLang="en-US" sz="1200"/>
              <a:t>He X, Cormode G, Machanavajjhala A, et al. DPT: differentially private trajectory synthesis using hierarchical reference systems[J]. Proceedings of the Vldb Endowment, 2015, 8(11):1154-1165.</a:t>
            </a:r>
            <a:endParaRPr lang="zh-CN" altLang="en-US" sz="1200"/>
          </a:p>
          <a:p>
            <a:r>
              <a:rPr lang="en-US" altLang="zh-CN" sz="1200"/>
              <a:t>[4]H. Li, L. Xiong, X. Jiang, and J. Liu. Differentially private histogram publication for dynamic datasets: an adaptive sampling approach. In CIKM, pages 1001–1010, 2015.</a:t>
            </a:r>
            <a:endParaRPr lang="en-US" altLang="zh-CN" sz="1200"/>
          </a:p>
          <a:p>
            <a:r>
              <a:rPr lang="en-US" altLang="zh-CN" sz="1200"/>
              <a:t>[5]Xu F, Tu Z, Li Y, et al. Trajectory Recovery From Ash: User Privacy Is NOT Preserved in Aggregated Mobility Data[C]// International Conference on World Wide Web. International World Wide Web Conferences Steering Committee, 2017:1241-1250.</a:t>
            </a:r>
            <a:endParaRPr lang="en-US" altLang="zh-CN" sz="1200"/>
          </a:p>
        </p:txBody>
      </p:sp>
      <p:sp>
        <p:nvSpPr>
          <p:cNvPr id="59" name="文本框 58"/>
          <p:cNvSpPr txBox="1"/>
          <p:nvPr/>
        </p:nvSpPr>
        <p:spPr>
          <a:xfrm>
            <a:off x="1132012" y="267735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2006</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2839527" y="267735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2012</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4701982" y="267735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2015</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70" name="文本框 69"/>
          <p:cNvSpPr txBox="1"/>
          <p:nvPr/>
        </p:nvSpPr>
        <p:spPr>
          <a:xfrm>
            <a:off x="6609522" y="267735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2015</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71" name="文本框 70"/>
          <p:cNvSpPr txBox="1"/>
          <p:nvPr/>
        </p:nvSpPr>
        <p:spPr>
          <a:xfrm>
            <a:off x="8976802" y="267735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2017</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40" name="椭圆 39"/>
          <p:cNvSpPr/>
          <p:nvPr/>
        </p:nvSpPr>
        <p:spPr>
          <a:xfrm>
            <a:off x="798830" y="182289"/>
            <a:ext cx="252000" cy="252000"/>
          </a:xfrm>
          <a:prstGeom prst="ellipse">
            <a:avLst/>
          </a:prstGeom>
          <a:solidFill>
            <a:srgbClr val="CF4D5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12399" y="85551"/>
            <a:ext cx="786431" cy="961406"/>
          </a:xfrm>
          <a:custGeom>
            <a:avLst/>
            <a:gdLst>
              <a:gd name="connsiteX0" fmla="*/ 313206 w 947387"/>
              <a:gd name="connsiteY0" fmla="*/ 0 h 1268362"/>
              <a:gd name="connsiteX1" fmla="*/ 947387 w 947387"/>
              <a:gd name="connsiteY1" fmla="*/ 634181 h 1268362"/>
              <a:gd name="connsiteX2" fmla="*/ 313206 w 947387"/>
              <a:gd name="connsiteY2" fmla="*/ 1268362 h 1268362"/>
              <a:gd name="connsiteX3" fmla="*/ 66354 w 947387"/>
              <a:gd name="connsiteY3" fmla="*/ 1218525 h 1268362"/>
              <a:gd name="connsiteX4" fmla="*/ 0 w 947387"/>
              <a:gd name="connsiteY4" fmla="*/ 1182509 h 1268362"/>
              <a:gd name="connsiteX5" fmla="*/ 0 w 947387"/>
              <a:gd name="connsiteY5" fmla="*/ 85853 h 1268362"/>
              <a:gd name="connsiteX6" fmla="*/ 66354 w 947387"/>
              <a:gd name="connsiteY6" fmla="*/ 49837 h 1268362"/>
              <a:gd name="connsiteX7" fmla="*/ 313206 w 947387"/>
              <a:gd name="connsiteY7" fmla="*/ 0 h 12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7387" h="1268362">
                <a:moveTo>
                  <a:pt x="313206" y="0"/>
                </a:moveTo>
                <a:cubicBezTo>
                  <a:pt x="663454" y="0"/>
                  <a:pt x="947387" y="283933"/>
                  <a:pt x="947387" y="634181"/>
                </a:cubicBezTo>
                <a:cubicBezTo>
                  <a:pt x="947387" y="984429"/>
                  <a:pt x="663454" y="1268362"/>
                  <a:pt x="313206" y="1268362"/>
                </a:cubicBezTo>
                <a:cubicBezTo>
                  <a:pt x="225644" y="1268362"/>
                  <a:pt x="142227" y="1250616"/>
                  <a:pt x="66354" y="1218525"/>
                </a:cubicBezTo>
                <a:lnTo>
                  <a:pt x="0" y="1182509"/>
                </a:lnTo>
                <a:lnTo>
                  <a:pt x="0" y="85853"/>
                </a:lnTo>
                <a:lnTo>
                  <a:pt x="66354" y="49837"/>
                </a:lnTo>
                <a:cubicBezTo>
                  <a:pt x="142227" y="17746"/>
                  <a:pt x="225644" y="0"/>
                  <a:pt x="31320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59174" y="972463"/>
            <a:ext cx="10932826" cy="0"/>
          </a:xfrm>
          <a:prstGeom prst="line">
            <a:avLst/>
          </a:prstGeom>
          <a:ln w="76200">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6776" y="164225"/>
            <a:ext cx="879982" cy="646331"/>
          </a:xfrm>
          <a:prstGeom prst="rect">
            <a:avLst/>
          </a:prstGeom>
          <a:noFill/>
        </p:spPr>
        <p:txBody>
          <a:bodyPr wrap="square" rtlCol="0">
            <a:spAutoFit/>
          </a:bodyPr>
          <a:lstStyle/>
          <a:p>
            <a:r>
              <a:rPr lang="en-US" altLang="zh-CN" sz="3600" b="1" dirty="0" smtClean="0">
                <a:solidFill>
                  <a:srgbClr val="F5F5EB"/>
                </a:solidFill>
                <a:latin typeface="Broadway" panose="04040905080B02020502" pitchFamily="82" charset="0"/>
                <a:ea typeface="微软雅黑" panose="020B0503020204020204" pitchFamily="34" charset="-122"/>
              </a:rPr>
              <a:t>02</a:t>
            </a:r>
            <a:endParaRPr lang="zh-CN" altLang="en-US" sz="3600" b="1" dirty="0">
              <a:solidFill>
                <a:srgbClr val="F5F5EB"/>
              </a:solidFill>
              <a:latin typeface="Broadway" panose="04040905080B02020502" pitchFamily="82" charset="0"/>
              <a:ea typeface="微软雅黑" panose="020B0503020204020204" pitchFamily="34" charset="-122"/>
            </a:endParaRPr>
          </a:p>
        </p:txBody>
      </p:sp>
      <p:sp>
        <p:nvSpPr>
          <p:cNvPr id="94" name="文本框 93"/>
          <p:cNvSpPr txBox="1"/>
          <p:nvPr/>
        </p:nvSpPr>
        <p:spPr>
          <a:xfrm>
            <a:off x="1171390" y="335437"/>
            <a:ext cx="2208827" cy="461665"/>
          </a:xfrm>
          <a:prstGeom prst="rect">
            <a:avLst/>
          </a:prstGeom>
          <a:noFill/>
        </p:spPr>
        <p:txBody>
          <a:bodyPr wrap="square" rtlCol="0">
            <a:spAutoFit/>
          </a:bodyPr>
          <a:lstStyle/>
          <a:p>
            <a:pPr lvl="0" algn="dist"/>
            <a:r>
              <a:rPr lang="zh-CN" altLang="en-US" sz="2400" dirty="0" smtClean="0">
                <a:solidFill>
                  <a:schemeClr val="accent1"/>
                </a:solidFill>
                <a:latin typeface="微软雅黑" panose="020B0503020204020204" pitchFamily="34" charset="-122"/>
                <a:ea typeface="微软雅黑" panose="020B0503020204020204" pitchFamily="34" charset="-122"/>
              </a:rPr>
              <a:t>论文学习情况</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nvSpPr>
        <p:spPr>
          <a:xfrm>
            <a:off x="0" y="6199464"/>
            <a:ext cx="12192000" cy="658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371600" y="1095491"/>
            <a:ext cx="10433538" cy="4822918"/>
          </a:xfrm>
          <a:prstGeom prst="rect">
            <a:avLst/>
          </a:prstGeom>
          <a:solidFill>
            <a:srgbClr val="F5F5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solidFill>
              </a:rPr>
              <a:t>[1]</a:t>
            </a:r>
            <a:r>
              <a:rPr lang="zh-CN" altLang="en-US" sz="1400">
                <a:solidFill>
                  <a:schemeClr val="tx1"/>
                </a:solidFill>
              </a:rPr>
              <a:t>Li N, Min L, Su D, et al. Differential Privacy:From Theory to Practice[J]. Synthesis Lectures on Information Security Privacy &amp; Trust, 2016, 8(4):138.</a:t>
            </a:r>
            <a:endParaRPr lang="zh-CN" altLang="en-US" sz="1400">
              <a:solidFill>
                <a:schemeClr val="tx1"/>
              </a:solidFill>
            </a:endParaRPr>
          </a:p>
          <a:p>
            <a:pPr algn="l"/>
            <a:r>
              <a:rPr lang="en-US" altLang="zh-CN" sz="1400">
                <a:solidFill>
                  <a:schemeClr val="tx1"/>
                </a:solidFill>
              </a:rPr>
              <a:t>[2]Fan L, Xiong L. An Adaptive Approach to Real-Time Aggregate Monitoring with Differential Privacy[J]. IEEE Transactions on Knowledge &amp; Data Engineering, 2014, 26(9):1-1.</a:t>
            </a:r>
            <a:endParaRPr lang="en-US" altLang="zh-CN" sz="1400">
              <a:solidFill>
                <a:schemeClr val="tx1"/>
              </a:solidFill>
            </a:endParaRPr>
          </a:p>
          <a:p>
            <a:pPr algn="l"/>
            <a:r>
              <a:rPr lang="en-US" altLang="zh-CN" sz="1400">
                <a:solidFill>
                  <a:schemeClr val="tx1"/>
                </a:solidFill>
              </a:rPr>
              <a:t>[3]Tu Z, Zhao K, Xu F, et al. Beyond K-Anonymity: Protect Your Trajectory from Semantic Attack[C]// IEEE International Conference on Sensing, Communication, and NETWORKING. IEEE, 2017:1-9.</a:t>
            </a:r>
            <a:endParaRPr lang="en-US" altLang="zh-CN" sz="1400">
              <a:solidFill>
                <a:schemeClr val="tx1"/>
              </a:solidFill>
            </a:endParaRPr>
          </a:p>
          <a:p>
            <a:pPr algn="l"/>
            <a:r>
              <a:rPr lang="en-US" altLang="zh-CN" sz="1400">
                <a:solidFill>
                  <a:schemeClr val="tx1"/>
                </a:solidFill>
              </a:rPr>
              <a:t>[4]Kellaris G, Papadopoulos S, Xiao X, et al. Differentially private event sequences over infinite streams[J]. Proceedings of the Vldb Endowment, 2014, 7(12):1155-1166.</a:t>
            </a:r>
            <a:endParaRPr lang="en-US" altLang="zh-CN" sz="1400">
              <a:solidFill>
                <a:schemeClr val="tx1"/>
              </a:solidFill>
            </a:endParaRPr>
          </a:p>
          <a:p>
            <a:pPr algn="l"/>
            <a:r>
              <a:rPr lang="en-US" altLang="zh-CN" sz="1400">
                <a:solidFill>
                  <a:schemeClr val="tx1"/>
                </a:solidFill>
              </a:rPr>
              <a:t>[5]</a:t>
            </a:r>
            <a:r>
              <a:rPr lang="zh-CN" altLang="en-US" sz="1400">
                <a:solidFill>
                  <a:schemeClr val="tx1"/>
                </a:solidFill>
                <a:sym typeface="+mn-ea"/>
              </a:rPr>
              <a:t>Andrés M E, Bordenabe N E, Chatzikokolakis K, et al. Geo-indistinguishability: differential privacy for location-based systems[J]. Corr, 2012:901-914.</a:t>
            </a:r>
            <a:endParaRPr lang="en-US" altLang="zh-CN" sz="1400">
              <a:solidFill>
                <a:schemeClr val="tx1"/>
              </a:solidFill>
            </a:endParaRPr>
          </a:p>
          <a:p>
            <a:pPr algn="l"/>
            <a:r>
              <a:rPr lang="en-US" altLang="zh-CN" sz="1400">
                <a:solidFill>
                  <a:schemeClr val="tx1"/>
                </a:solidFill>
              </a:rPr>
              <a:t>[6]</a:t>
            </a:r>
            <a:r>
              <a:rPr lang="zh-CN" altLang="en-US" sz="1400">
                <a:solidFill>
                  <a:schemeClr val="tx1"/>
                </a:solidFill>
                <a:sym typeface="+mn-ea"/>
              </a:rPr>
              <a:t>He X, Cormode G, Machanavajjhala A, et al. DPT: differentially private trajectory synthesis using hierarchical reference systems[J]. Proceedings of the Vldb Endowment, 2015, 8(11):1154-1165.</a:t>
            </a:r>
            <a:endParaRPr lang="en-US" altLang="zh-CN" sz="1400">
              <a:solidFill>
                <a:schemeClr val="tx1"/>
              </a:solidFill>
            </a:endParaRPr>
          </a:p>
          <a:p>
            <a:pPr algn="l"/>
            <a:r>
              <a:rPr lang="en-US" altLang="zh-CN" sz="1400">
                <a:solidFill>
                  <a:schemeClr val="tx1"/>
                </a:solidFill>
              </a:rPr>
              <a:t>[7]</a:t>
            </a:r>
            <a:r>
              <a:rPr lang="en-US" altLang="zh-CN" sz="1400">
                <a:solidFill>
                  <a:schemeClr val="tx1"/>
                </a:solidFill>
                <a:sym typeface="+mn-ea"/>
              </a:rPr>
              <a:t>]H. Li, L. Xiong, X. Jiang, and J. Liu. Differentially private histogram publication for dynamic datasets: an adaptive sampling approach. In CIKM, pages 1001–1010, 2015.</a:t>
            </a:r>
            <a:endParaRPr lang="en-US" altLang="zh-CN" sz="1400">
              <a:solidFill>
                <a:schemeClr val="tx1"/>
              </a:solidFill>
            </a:endParaRPr>
          </a:p>
          <a:p>
            <a:pPr algn="l"/>
            <a:r>
              <a:rPr lang="en-US" altLang="zh-CN" sz="1400">
                <a:solidFill>
                  <a:schemeClr val="tx1"/>
                </a:solidFill>
              </a:rPr>
              <a:t>[8]</a:t>
            </a:r>
            <a:r>
              <a:rPr lang="en-US" altLang="zh-CN" sz="1400">
                <a:solidFill>
                  <a:schemeClr val="tx1"/>
                </a:solidFill>
                <a:sym typeface="+mn-ea"/>
              </a:rPr>
              <a:t>Xu F, Tu Z, Li Y, et al. Trajectory Recovery From Ash: User Privacy Is NOT Preserved in Aggregated Mobility Data[C]// International Conference on World Wide Web. International World Wide Web Conferences Steering Committee, 2017:1241-1250.</a:t>
            </a:r>
            <a:endParaRPr lang="en-US" altLang="zh-CN" sz="1400">
              <a:solidFill>
                <a:schemeClr val="tx1"/>
              </a:solidFill>
            </a:endParaRPr>
          </a:p>
          <a:p>
            <a:pPr algn="l"/>
            <a:r>
              <a:rPr lang="en-US" altLang="zh-CN" sz="1400">
                <a:solidFill>
                  <a:schemeClr val="tx1"/>
                </a:solidFill>
              </a:rPr>
              <a:t>[9]Xu J, Zhang Z, Xiao X, et al. Differentially private histogram publication[J]. Vldb Journal, 2013, 22(6):797-822.</a:t>
            </a:r>
            <a:endParaRPr lang="en-US" altLang="zh-CN" sz="1400">
              <a:solidFill>
                <a:schemeClr val="tx1"/>
              </a:solidFill>
            </a:endParaRPr>
          </a:p>
          <a:p>
            <a:pPr algn="l"/>
            <a:r>
              <a:rPr lang="en-US" altLang="zh-CN" sz="1400">
                <a:solidFill>
                  <a:schemeClr val="tx1"/>
                </a:solidFill>
              </a:rPr>
              <a:t>[10]Zhang Y, Mao Y, Zhong S. Joint Differentially Private Gale–Shapley Mechanisms for Location Privacy Protection in Mobile Traffic Offloading Systems[M]. IEEE Press, 2016.</a:t>
            </a:r>
            <a:endParaRPr lang="en-US" altLang="zh-CN" sz="1400">
              <a:solidFill>
                <a:schemeClr val="tx1"/>
              </a:solidFill>
            </a:endParaRPr>
          </a:p>
          <a:p>
            <a:pPr algn="l"/>
            <a:r>
              <a:rPr lang="en-US" altLang="zh-CN" sz="1400">
                <a:solidFill>
                  <a:schemeClr val="tx1"/>
                </a:solidFill>
              </a:rPr>
              <a:t>[11]Liu C, Chakraborty S, Mittal P. Dependence Makes You Vulnerable: Differential Privacy Under Dependent Tuples[C]// Network and Distributed System Security Symposium. 2016.</a:t>
            </a:r>
            <a:endParaRPr lang="en-US" altLang="zh-CN" sz="140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B"/>
        </a:solidFill>
        <a:effectLst/>
      </p:bgPr>
    </p:bg>
    <p:spTree>
      <p:nvGrpSpPr>
        <p:cNvPr id="1" name=""/>
        <p:cNvGrpSpPr/>
        <p:nvPr/>
      </p:nvGrpSpPr>
      <p:grpSpPr>
        <a:xfrm>
          <a:off x="0" y="0"/>
          <a:ext cx="0" cy="0"/>
          <a:chOff x="0" y="0"/>
          <a:chExt cx="0" cy="0"/>
        </a:xfrm>
      </p:grpSpPr>
      <p:sp>
        <p:nvSpPr>
          <p:cNvPr id="40" name="椭圆 39"/>
          <p:cNvSpPr/>
          <p:nvPr/>
        </p:nvSpPr>
        <p:spPr>
          <a:xfrm>
            <a:off x="798830" y="182289"/>
            <a:ext cx="252000" cy="252000"/>
          </a:xfrm>
          <a:prstGeom prst="ellipse">
            <a:avLst/>
          </a:prstGeom>
          <a:solidFill>
            <a:srgbClr val="CF4D5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3" name="任意多边形 42"/>
          <p:cNvSpPr/>
          <p:nvPr/>
        </p:nvSpPr>
        <p:spPr>
          <a:xfrm>
            <a:off x="12399" y="85551"/>
            <a:ext cx="786431" cy="961406"/>
          </a:xfrm>
          <a:custGeom>
            <a:avLst/>
            <a:gdLst>
              <a:gd name="connsiteX0" fmla="*/ 313206 w 947387"/>
              <a:gd name="connsiteY0" fmla="*/ 0 h 1268362"/>
              <a:gd name="connsiteX1" fmla="*/ 947387 w 947387"/>
              <a:gd name="connsiteY1" fmla="*/ 634181 h 1268362"/>
              <a:gd name="connsiteX2" fmla="*/ 313206 w 947387"/>
              <a:gd name="connsiteY2" fmla="*/ 1268362 h 1268362"/>
              <a:gd name="connsiteX3" fmla="*/ 66354 w 947387"/>
              <a:gd name="connsiteY3" fmla="*/ 1218525 h 1268362"/>
              <a:gd name="connsiteX4" fmla="*/ 0 w 947387"/>
              <a:gd name="connsiteY4" fmla="*/ 1182509 h 1268362"/>
              <a:gd name="connsiteX5" fmla="*/ 0 w 947387"/>
              <a:gd name="connsiteY5" fmla="*/ 85853 h 1268362"/>
              <a:gd name="connsiteX6" fmla="*/ 66354 w 947387"/>
              <a:gd name="connsiteY6" fmla="*/ 49837 h 1268362"/>
              <a:gd name="connsiteX7" fmla="*/ 313206 w 947387"/>
              <a:gd name="connsiteY7" fmla="*/ 0 h 126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7387" h="1268362">
                <a:moveTo>
                  <a:pt x="313206" y="0"/>
                </a:moveTo>
                <a:cubicBezTo>
                  <a:pt x="663454" y="0"/>
                  <a:pt x="947387" y="283933"/>
                  <a:pt x="947387" y="634181"/>
                </a:cubicBezTo>
                <a:cubicBezTo>
                  <a:pt x="947387" y="984429"/>
                  <a:pt x="663454" y="1268362"/>
                  <a:pt x="313206" y="1268362"/>
                </a:cubicBezTo>
                <a:cubicBezTo>
                  <a:pt x="225644" y="1268362"/>
                  <a:pt x="142227" y="1250616"/>
                  <a:pt x="66354" y="1218525"/>
                </a:cubicBezTo>
                <a:lnTo>
                  <a:pt x="0" y="1182509"/>
                </a:lnTo>
                <a:lnTo>
                  <a:pt x="0" y="85853"/>
                </a:lnTo>
                <a:lnTo>
                  <a:pt x="66354" y="49837"/>
                </a:lnTo>
                <a:cubicBezTo>
                  <a:pt x="142227" y="17746"/>
                  <a:pt x="225644" y="0"/>
                  <a:pt x="31320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9" name="直接连接符 8"/>
          <p:cNvCxnSpPr/>
          <p:nvPr/>
        </p:nvCxnSpPr>
        <p:spPr>
          <a:xfrm>
            <a:off x="1259174" y="972463"/>
            <a:ext cx="10932826" cy="0"/>
          </a:xfrm>
          <a:prstGeom prst="line">
            <a:avLst/>
          </a:prstGeom>
          <a:ln w="76200">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6776" y="164225"/>
            <a:ext cx="8799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smtClean="0">
                <a:ln>
                  <a:noFill/>
                </a:ln>
                <a:solidFill>
                  <a:srgbClr val="F5F5EB"/>
                </a:solidFill>
                <a:effectLst/>
                <a:uLnTx/>
                <a:uFillTx/>
                <a:latin typeface="Broadway" panose="04040905080B02020502" pitchFamily="82" charset="0"/>
                <a:ea typeface="微软雅黑" panose="020B0503020204020204" pitchFamily="34" charset="-122"/>
                <a:cs typeface="+mn-cs"/>
              </a:rPr>
              <a:t>03</a:t>
            </a:r>
            <a:endParaRPr kumimoji="0" lang="zh-CN" altLang="en-US" sz="3600" b="1" i="0" u="none" strike="noStrike" kern="1200" cap="none" spc="0" normalizeH="0" baseline="0" noProof="0" dirty="0">
              <a:ln>
                <a:noFill/>
              </a:ln>
              <a:solidFill>
                <a:srgbClr val="F5F5EB"/>
              </a:solidFill>
              <a:effectLst/>
              <a:uLnTx/>
              <a:uFillTx/>
              <a:latin typeface="Broadway" panose="04040905080B02020502" pitchFamily="82" charset="0"/>
              <a:ea typeface="微软雅黑" panose="020B0503020204020204" pitchFamily="34" charset="-122"/>
              <a:cs typeface="+mn-cs"/>
            </a:endParaRPr>
          </a:p>
        </p:txBody>
      </p:sp>
      <p:sp>
        <p:nvSpPr>
          <p:cNvPr id="94" name="文本框 93"/>
          <p:cNvSpPr txBox="1"/>
          <p:nvPr/>
        </p:nvSpPr>
        <p:spPr>
          <a:xfrm>
            <a:off x="1270897" y="399120"/>
            <a:ext cx="215849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rPr>
              <a:t>今后工作规划</a:t>
            </a:r>
            <a:endParaRPr kumimoji="0" lang="zh-CN" altLang="en-US" sz="2400" b="0" i="0" u="none" strike="noStrike" kern="120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0" y="6199464"/>
            <a:ext cx="12192000" cy="658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矩形 25"/>
          <p:cNvSpPr/>
          <p:nvPr/>
        </p:nvSpPr>
        <p:spPr>
          <a:xfrm>
            <a:off x="1662378" y="1223988"/>
            <a:ext cx="8605640" cy="4822918"/>
          </a:xfrm>
          <a:prstGeom prst="rect">
            <a:avLst/>
          </a:prstGeom>
          <a:solidFill>
            <a:srgbClr val="F5F5E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grpSp>
        <p:nvGrpSpPr>
          <p:cNvPr id="10" name="组合 9"/>
          <p:cNvGrpSpPr/>
          <p:nvPr/>
        </p:nvGrpSpPr>
        <p:grpSpPr>
          <a:xfrm>
            <a:off x="2202772" y="2020777"/>
            <a:ext cx="7850039" cy="2799813"/>
            <a:chOff x="2202330" y="1767312"/>
            <a:chExt cx="7966960" cy="1019364"/>
          </a:xfrm>
        </p:grpSpPr>
        <p:sp>
          <p:nvSpPr>
            <p:cNvPr id="8" name="文本框 7"/>
            <p:cNvSpPr txBox="1"/>
            <p:nvPr/>
          </p:nvSpPr>
          <p:spPr>
            <a:xfrm>
              <a:off x="2202330" y="1767312"/>
              <a:ext cx="7902429" cy="537523"/>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sym typeface="+mn-ea"/>
                </a:rPr>
                <a:t>总结：</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阅读了与自己的研究方向相关的相关文献，对差分隐私和位置轨迹数据的  发布有了大致的了解；</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2.</a:t>
              </a:r>
              <a:r>
                <a:rPr lang="zh-CN" altLang="en-US">
                  <a:latin typeface="宋体" panose="02010600030101010101" pitchFamily="2" charset="-122"/>
                  <a:ea typeface="宋体" panose="02010600030101010101" pitchFamily="2" charset="-122"/>
                  <a:sym typeface="+mn-ea"/>
                </a:rPr>
                <a:t>已有一篇关于差分隐私机制下保护用户轨迹的专利</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sym typeface="+mn-ea"/>
                </a:rPr>
                <a:t>3.</a:t>
              </a:r>
              <a:r>
                <a:rPr lang="zh-CN" altLang="en-US">
                  <a:latin typeface="宋体" panose="02010600030101010101" pitchFamily="2" charset="-122"/>
                  <a:ea typeface="宋体" panose="02010600030101010101" pitchFamily="2" charset="-122"/>
                  <a:sym typeface="+mn-ea"/>
                </a:rPr>
                <a:t>正在写一篇利用差分隐私机制去保护移动基站数据的发布的文章。</a:t>
              </a:r>
              <a:endParaRPr lang="zh-CN" altLang="en-US" dirty="0">
                <a:solidFill>
                  <a:srgbClr val="C00000"/>
                </a:solidFill>
              </a:endParaRPr>
            </a:p>
          </p:txBody>
        </p:sp>
        <p:sp>
          <p:nvSpPr>
            <p:cNvPr id="17" name="文本框 16"/>
            <p:cNvSpPr txBox="1"/>
            <p:nvPr/>
          </p:nvSpPr>
          <p:spPr>
            <a:xfrm>
              <a:off x="2266861" y="2450984"/>
              <a:ext cx="7902429" cy="33569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sym typeface="+mn-ea"/>
                </a:rPr>
                <a:t>展望：</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进一步完善实验代码，完成论文的编写；</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sym typeface="+mn-ea"/>
                </a:rPr>
                <a:t>2.</a:t>
              </a:r>
              <a:r>
                <a:rPr lang="zh-CN" altLang="en-US">
                  <a:latin typeface="宋体" panose="02010600030101010101" pitchFamily="2" charset="-122"/>
                  <a:ea typeface="宋体" panose="02010600030101010101" pitchFamily="2" charset="-122"/>
                  <a:sym typeface="+mn-ea"/>
                </a:rPr>
                <a:t>继续阅读相关的优秀文献，更加深入的了解差分隐私在机制设计中的应用。</a:t>
              </a:r>
              <a:endParaRPr lang="en-US" altLang="zh-CN" dirty="0" smtClean="0">
                <a:solidFill>
                  <a:srgbClr val="0070C0"/>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矩形 2"/>
          <p:cNvSpPr>
            <a:spLocks noChangeArrowheads="1"/>
          </p:cNvSpPr>
          <p:nvPr>
            <p:custDataLst>
              <p:tags r:id="rId1"/>
            </p:custDataLst>
          </p:nvPr>
        </p:nvSpPr>
        <p:spPr bwMode="auto">
          <a:xfrm>
            <a:off x="-25141" y="2401122"/>
            <a:ext cx="12217141" cy="1713678"/>
          </a:xfrm>
          <a:prstGeom prst="rect">
            <a:avLst/>
          </a:prstGeom>
          <a:solidFill>
            <a:srgbClr val="F5F5EB"/>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Narrow" panose="020B0606020202030204" pitchFamily="34" charset="0"/>
              <a:ea typeface="微软雅黑" panose="020B0503020204020204" pitchFamily="34" charset="-122"/>
            </a:endParaRPr>
          </a:p>
        </p:txBody>
      </p:sp>
      <p:sp>
        <p:nvSpPr>
          <p:cNvPr id="3" name="文本框 2"/>
          <p:cNvSpPr txBox="1"/>
          <p:nvPr/>
        </p:nvSpPr>
        <p:spPr>
          <a:xfrm>
            <a:off x="3114441" y="2750129"/>
            <a:ext cx="5131937" cy="1015663"/>
          </a:xfrm>
          <a:prstGeom prst="rect">
            <a:avLst/>
          </a:prstGeom>
          <a:noFill/>
        </p:spPr>
        <p:txBody>
          <a:bodyPr wrap="square" rtlCol="0">
            <a:spAutoFit/>
          </a:bodyPr>
          <a:lstStyle/>
          <a:p>
            <a:pPr algn="dist"/>
            <a:r>
              <a:rPr lang="en-US" altLang="zh-CN" sz="6000" b="1" dirty="0" smtClean="0">
                <a:solidFill>
                  <a:schemeClr val="accent1"/>
                </a:solidFill>
                <a:latin typeface="Broadway" panose="04040905080B02020502" pitchFamily="82" charset="0"/>
              </a:rPr>
              <a:t>Thank you</a:t>
            </a:r>
            <a:endParaRPr lang="en-US" altLang="zh-CN" sz="6000" b="1" dirty="0" smtClean="0">
              <a:solidFill>
                <a:schemeClr val="accent1"/>
              </a:solidFill>
              <a:latin typeface="Broadway" panose="04040905080B020205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MH" val="20151215173831"/>
  <p:tag name="MH_LIBRARY" val="GRAPHIC"/>
  <p:tag name="MH_ORDER" val="矩形 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3456</Words>
  <Application>WPS 演示</Application>
  <PresentationFormat>自定义</PresentationFormat>
  <Paragraphs>107</Paragraphs>
  <Slides>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7</vt:i4>
      </vt:variant>
      <vt:variant>
        <vt:lpstr>幻灯片标题</vt:lpstr>
      </vt:variant>
      <vt:variant>
        <vt:i4>8</vt:i4>
      </vt:variant>
    </vt:vector>
  </HeadingPairs>
  <TitlesOfParts>
    <vt:vector size="30" baseType="lpstr">
      <vt:lpstr>Arial</vt:lpstr>
      <vt:lpstr>宋体</vt:lpstr>
      <vt:lpstr>Wingdings</vt:lpstr>
      <vt:lpstr>微软雅黑</vt:lpstr>
      <vt:lpstr>华康俪金黑W8(P)</vt:lpstr>
      <vt:lpstr>楷体</vt:lpstr>
      <vt:lpstr>等线</vt:lpstr>
      <vt:lpstr>Broadway</vt:lpstr>
      <vt:lpstr>黑体</vt:lpstr>
      <vt:lpstr>仿宋</vt:lpstr>
      <vt:lpstr>Calibri</vt:lpstr>
      <vt:lpstr>Arial Narrow</vt:lpstr>
      <vt:lpstr>Arial Unicode MS</vt:lpstr>
      <vt:lpstr>等线 Light</vt:lpstr>
      <vt:lpstr>Office 主题​​</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微软用户1</dc:creator>
  <cp:lastModifiedBy>三</cp:lastModifiedBy>
  <cp:revision>87</cp:revision>
  <dcterms:created xsi:type="dcterms:W3CDTF">2015-12-15T06:05:00Z</dcterms:created>
  <dcterms:modified xsi:type="dcterms:W3CDTF">2018-09-26T06:24:06Z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