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7" r:id="rId12"/>
    <p:sldId id="265" r:id="rId13"/>
    <p:sldId id="266" r:id="rId14"/>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84" autoAdjust="0"/>
    <p:restoredTop sz="94660"/>
  </p:normalViewPr>
  <p:slideViewPr>
    <p:cSldViewPr>
      <p:cViewPr>
        <p:scale>
          <a:sx n="57" d="100"/>
          <a:sy n="57" d="100"/>
        </p:scale>
        <p:origin x="-1747" y="-629"/>
      </p:cViewPr>
      <p:guideLst>
        <p:guide orient="horz" pos="2160"/>
        <p:guide pos="3840"/>
      </p:guideLst>
    </p:cSldViewPr>
  </p:slideViewPr>
  <p:notesTextViewPr>
    <p:cViewPr>
      <p:scale>
        <a:sx n="75" d="100"/>
        <a:sy n="75"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23722206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3"/>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3"/>
        <p:cNvGrpSpPr/>
        <p:nvPr/>
      </p:nvGrpSpPr>
      <p:grpSpPr>
        <a:xfrm>
          <a:off x="0" y="0"/>
          <a:ext cx="0" cy="0"/>
          <a:chOff x="0" y="0"/>
          <a:chExt cx="0" cy="0"/>
        </a:xfrm>
      </p:grpSpPr>
      <p:sp>
        <p:nvSpPr>
          <p:cNvPr id="84" name="Google Shape;84;p20"/>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1"/>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1"/>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1"/>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0"/>
        <p:cNvGrpSpPr/>
        <p:nvPr/>
      </p:nvGrpSpPr>
      <p:grpSpPr>
        <a:xfrm>
          <a:off x="0" y="0"/>
          <a:ext cx="0" cy="0"/>
          <a:chOff x="0" y="0"/>
          <a:chExt cx="0" cy="0"/>
        </a:xfrm>
      </p:grpSpPr>
      <p:sp>
        <p:nvSpPr>
          <p:cNvPr id="91" name="Google Shape;91;p22"/>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2"/>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2"/>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5"/>
        <p:cNvGrpSpPr/>
        <p:nvPr/>
      </p:nvGrpSpPr>
      <p:grpSpPr>
        <a:xfrm>
          <a:off x="0" y="0"/>
          <a:ext cx="0" cy="0"/>
          <a:chOff x="0" y="0"/>
          <a:chExt cx="0" cy="0"/>
        </a:xfrm>
      </p:grpSpPr>
      <p:sp>
        <p:nvSpPr>
          <p:cNvPr id="96" name="Google Shape;96;p23"/>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3"/>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3"/>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3"/>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4"/>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5"/>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5"/>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5"/>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6"/>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6"/>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6"/>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6"/>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6"/>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6"/>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5"/>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777240" y="6634440"/>
            <a:ext cx="5781600" cy="220680"/>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6559200" y="6634440"/>
            <a:ext cx="5194800" cy="220680"/>
          </a:xfrm>
          <a:prstGeom prst="rect">
            <a:avLst/>
          </a:prstGeom>
          <a:solidFill>
            <a:srgbClr val="0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1754360" y="6636960"/>
            <a:ext cx="437400" cy="22068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0"/>
            <a:ext cx="12191760" cy="232560"/>
          </a:xfrm>
          <a:prstGeom prst="rect">
            <a:avLst/>
          </a:prstGeom>
          <a:solidFill>
            <a:srgbClr val="0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6634440"/>
            <a:ext cx="776880" cy="22104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4"/>
          <p:cNvSpPr txBox="1">
            <a:spLocks noGrp="1"/>
          </p:cNvSpPr>
          <p:nvPr>
            <p:ph type="body" idx="1"/>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14"/>
          <p:cNvSpPr/>
          <p:nvPr/>
        </p:nvSpPr>
        <p:spPr>
          <a:xfrm>
            <a:off x="777240" y="6642720"/>
            <a:ext cx="5653800" cy="214920"/>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Dept. of Computer Science and Engineering</a:t>
            </a:r>
            <a:endParaRPr sz="1600" b="0" i="0" u="none" strike="noStrike" cap="none">
              <a:solidFill>
                <a:schemeClr val="dk1"/>
              </a:solidFill>
              <a:latin typeface="Arial"/>
              <a:ea typeface="Arial"/>
              <a:cs typeface="Arial"/>
              <a:sym typeface="Arial"/>
            </a:endParaRPr>
          </a:p>
        </p:txBody>
      </p:sp>
      <p:sp>
        <p:nvSpPr>
          <p:cNvPr id="65" name="Google Shape;65;p14"/>
          <p:cNvSpPr/>
          <p:nvPr/>
        </p:nvSpPr>
        <p:spPr>
          <a:xfrm>
            <a:off x="6431400" y="6642000"/>
            <a:ext cx="5322600" cy="21564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Srinivasa Ramanujan Institute of Technology</a:t>
            </a:r>
            <a:endParaRPr sz="1600" b="0" i="0" u="none" strike="noStrike" cap="none">
              <a:solidFill>
                <a:schemeClr val="dk1"/>
              </a:solidFill>
              <a:latin typeface="Arial"/>
              <a:ea typeface="Arial"/>
              <a:cs typeface="Arial"/>
              <a:sym typeface="Arial"/>
            </a:endParaRPr>
          </a:p>
        </p:txBody>
      </p:sp>
      <p:sp>
        <p:nvSpPr>
          <p:cNvPr id="66" name="Google Shape;66;p14"/>
          <p:cNvSpPr/>
          <p:nvPr/>
        </p:nvSpPr>
        <p:spPr>
          <a:xfrm>
            <a:off x="11754360" y="6642000"/>
            <a:ext cx="437400" cy="2156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pPr marL="0" marR="0" lvl="0" indent="0" algn="ctr" rtl="0">
                <a:lnSpc>
                  <a:spcPct val="100000"/>
                </a:lnSpc>
                <a:spcBef>
                  <a:spcPts val="0"/>
                </a:spcBef>
                <a:spcAft>
                  <a:spcPts val="0"/>
                </a:spcAft>
                <a:buNone/>
              </a:pPr>
              <a:t>‹#›</a:t>
            </a:fld>
            <a:endParaRPr sz="1600" b="0" i="0" u="none" strike="noStrike" cap="none">
              <a:solidFill>
                <a:schemeClr val="dk1"/>
              </a:solidFill>
              <a:latin typeface="Arial"/>
              <a:ea typeface="Arial"/>
              <a:cs typeface="Arial"/>
              <a:sym typeface="Arial"/>
            </a:endParaRPr>
          </a:p>
        </p:txBody>
      </p:sp>
      <p:sp>
        <p:nvSpPr>
          <p:cNvPr id="67" name="Google Shape;67;p14"/>
          <p:cNvSpPr/>
          <p:nvPr/>
        </p:nvSpPr>
        <p:spPr>
          <a:xfrm>
            <a:off x="0" y="0"/>
            <a:ext cx="12191760" cy="232560"/>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1" u="none" strike="noStrike" cap="none" dirty="0">
                <a:solidFill>
                  <a:srgbClr val="FFFFFF"/>
                </a:solidFill>
                <a:latin typeface="Times New Roman"/>
                <a:ea typeface="Arial"/>
                <a:cs typeface="Times New Roman"/>
                <a:sym typeface="Times New Roman"/>
              </a:rPr>
              <a:t>Recognizing Nutrient Deficiency in Paddy Crop using Image Processing</a:t>
            </a:r>
            <a:endParaRPr lang="en-IN" sz="1500" b="0" i="0" u="none" strike="noStrike" cap="none" dirty="0">
              <a:solidFill>
                <a:schemeClr val="dk1"/>
              </a:solidFill>
              <a:latin typeface="Arial"/>
              <a:ea typeface="Arial"/>
              <a:cs typeface="Arial"/>
              <a:sym typeface="Arial"/>
            </a:endParaRPr>
          </a:p>
        </p:txBody>
      </p:sp>
      <p:pic>
        <p:nvPicPr>
          <p:cNvPr id="68" name="Google Shape;68;p14"/>
          <p:cNvPicPr preferRelativeResize="0"/>
          <p:nvPr/>
        </p:nvPicPr>
        <p:blipFill rotWithShape="1">
          <a:blip r:embed="rId14">
            <a:alphaModFix/>
          </a:blip>
          <a:srcRect/>
          <a:stretch/>
        </p:blipFill>
        <p:spPr>
          <a:xfrm>
            <a:off x="11506320" y="5956200"/>
            <a:ext cx="685440" cy="685440"/>
          </a:xfrm>
          <a:prstGeom prst="rect">
            <a:avLst/>
          </a:prstGeom>
          <a:noFill/>
          <a:ln>
            <a:noFill/>
          </a:ln>
        </p:spPr>
      </p:pic>
      <p:sp>
        <p:nvSpPr>
          <p:cNvPr id="69" name="Google Shape;69;p14"/>
          <p:cNvSpPr/>
          <p:nvPr/>
        </p:nvSpPr>
        <p:spPr>
          <a:xfrm>
            <a:off x="0" y="6642720"/>
            <a:ext cx="776880" cy="214920"/>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A - 16</a:t>
            </a:r>
            <a:endParaRPr sz="1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IEECON.2018.8712217.pdf" TargetMode="External"/><Relationship Id="rId2" Type="http://schemas.openxmlformats.org/officeDocument/2006/relationships/hyperlink" Target="nutrients%20deficiency1.pdf" TargetMode="External"/><Relationship Id="rId1" Type="http://schemas.openxmlformats.org/officeDocument/2006/relationships/slideLayout" Target="../slideLayouts/slideLayout14.xml"/><Relationship Id="rId4" Type="http://schemas.openxmlformats.org/officeDocument/2006/relationships/hyperlink" Target="IRJET-V9I8325.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204G1A0520/CSE-2020-24-Batch-A16"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Paper%201.pdf"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ICWT50448.2020.9243623.pdf" TargetMode="External"/><Relationship Id="rId4" Type="http://schemas.openxmlformats.org/officeDocument/2006/relationships/hyperlink" Target="Plant%20nutrient%20deficiency%20pape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7"/>
          <p:cNvSpPr/>
          <p:nvPr/>
        </p:nvSpPr>
        <p:spPr>
          <a:xfrm>
            <a:off x="3381356" y="2500306"/>
            <a:ext cx="5336916" cy="8978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400" b="0" i="1" u="none" strike="noStrike" cap="none" dirty="0">
                <a:solidFill>
                  <a:srgbClr val="000000"/>
                </a:solidFill>
                <a:latin typeface="Times New Roman"/>
                <a:ea typeface="Times New Roman"/>
                <a:cs typeface="Times New Roman"/>
                <a:sym typeface="Times New Roman"/>
              </a:rPr>
              <a:t>Under the guidance of</a:t>
            </a:r>
            <a:endParaRPr sz="1400"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2400" dirty="0">
                <a:latin typeface="Times New Roman"/>
                <a:ea typeface="Times New Roman"/>
                <a:cs typeface="Times New Roman"/>
                <a:sym typeface="Times New Roman"/>
              </a:rPr>
              <a:t>Mr. P. </a:t>
            </a:r>
            <a:r>
              <a:rPr lang="en-US" sz="2400" dirty="0" err="1">
                <a:latin typeface="Times New Roman"/>
                <a:ea typeface="Times New Roman"/>
                <a:cs typeface="Times New Roman"/>
                <a:sym typeface="Times New Roman"/>
              </a:rPr>
              <a:t>Veera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Prakash</a:t>
            </a:r>
            <a:r>
              <a:rPr lang="en-US" sz="2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M.Tech</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Ph.D</a:t>
            </a:r>
            <a:r>
              <a:rPr lang="en-US" sz="1400" b="0" i="0" u="none" strike="noStrike" cap="none" dirty="0">
                <a:solidFill>
                  <a:srgbClr val="000000"/>
                </a:solidFill>
                <a:latin typeface="Times New Roman"/>
                <a:ea typeface="Times New Roman"/>
                <a:cs typeface="Times New Roman"/>
                <a:sym typeface="Times New Roman"/>
              </a:rPr>
              <a:t>), MIEI, MCSI</a:t>
            </a:r>
            <a:endParaRPr sz="1400" b="0" i="0" u="none" strike="noStrike" cap="none">
              <a:solidFill>
                <a:schemeClr val="dk1"/>
              </a:solidFill>
              <a:latin typeface="Arial"/>
              <a:ea typeface="Arial"/>
              <a:cs typeface="Arial"/>
              <a:sym typeface="Arial"/>
            </a:endParaRPr>
          </a:p>
          <a:p>
            <a:pPr marL="0" marR="0" lvl="0" indent="0" algn="ctr" rtl="0">
              <a:lnSpc>
                <a:spcPct val="90000"/>
              </a:lnSpc>
              <a:spcBef>
                <a:spcPts val="201"/>
              </a:spcBef>
              <a:spcAft>
                <a:spcPts val="0"/>
              </a:spcAft>
              <a:buNone/>
            </a:pPr>
            <a:r>
              <a:rPr lang="en-US" sz="1400" b="0" i="0" u="none" strike="noStrike" cap="none" dirty="0">
                <a:solidFill>
                  <a:srgbClr val="000000"/>
                </a:solidFill>
                <a:latin typeface="Times New Roman"/>
                <a:ea typeface="Times New Roman"/>
                <a:cs typeface="Times New Roman"/>
                <a:sym typeface="Times New Roman"/>
              </a:rPr>
              <a:t>Assistant Professor &amp; HOD</a:t>
            </a:r>
            <a:endParaRPr sz="1400" b="0" i="0" u="none" strike="noStrike" cap="none">
              <a:solidFill>
                <a:schemeClr val="dk1"/>
              </a:solidFill>
              <a:latin typeface="Arial"/>
              <a:ea typeface="Arial"/>
              <a:cs typeface="Arial"/>
              <a:sym typeface="Arial"/>
            </a:endParaRPr>
          </a:p>
        </p:txBody>
      </p:sp>
      <p:sp>
        <p:nvSpPr>
          <p:cNvPr id="124" name="Google Shape;124;p27"/>
          <p:cNvSpPr/>
          <p:nvPr/>
        </p:nvSpPr>
        <p:spPr>
          <a:xfrm>
            <a:off x="1514520" y="5162400"/>
            <a:ext cx="9162720" cy="14266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394" b="0" i="0" u="none" strike="noStrike" cap="none" dirty="0">
                <a:solidFill>
                  <a:srgbClr val="000000"/>
                </a:solidFill>
                <a:latin typeface="Times New Roman"/>
                <a:ea typeface="Times New Roman"/>
                <a:cs typeface="Times New Roman"/>
                <a:sym typeface="Times New Roman"/>
              </a:rPr>
              <a:t>Department of Computer Science and Engineering      </a:t>
            </a:r>
            <a:endParaRPr sz="2394" b="0" i="0" u="none" strike="noStrike" cap="none">
              <a:solidFill>
                <a:schemeClr val="dk1"/>
              </a:solidFill>
              <a:latin typeface="Arial"/>
              <a:ea typeface="Arial"/>
              <a:cs typeface="Arial"/>
              <a:sym typeface="Arial"/>
            </a:endParaRPr>
          </a:p>
          <a:p>
            <a:pPr marL="0" marR="0" lvl="0" indent="0" algn="ctr" rtl="0">
              <a:lnSpc>
                <a:spcPct val="90000"/>
              </a:lnSpc>
              <a:spcBef>
                <a:spcPts val="499"/>
              </a:spcBef>
              <a:spcAft>
                <a:spcPts val="0"/>
              </a:spcAft>
              <a:buNone/>
            </a:pPr>
            <a:r>
              <a:rPr lang="en-US" sz="3705" b="0" i="0" u="none" strike="noStrike" cap="none" dirty="0" err="1">
                <a:solidFill>
                  <a:srgbClr val="FF0000"/>
                </a:solidFill>
                <a:latin typeface="Times New Roman"/>
                <a:ea typeface="Times New Roman"/>
                <a:cs typeface="Times New Roman"/>
                <a:sym typeface="Times New Roman"/>
              </a:rPr>
              <a:t>Srinivasa</a:t>
            </a:r>
            <a:r>
              <a:rPr lang="en-US" sz="3705" b="0" i="0" u="none" strike="noStrike" cap="none" dirty="0">
                <a:solidFill>
                  <a:srgbClr val="FF0000"/>
                </a:solidFill>
                <a:latin typeface="Times New Roman"/>
                <a:ea typeface="Times New Roman"/>
                <a:cs typeface="Times New Roman"/>
                <a:sym typeface="Times New Roman"/>
              </a:rPr>
              <a:t> </a:t>
            </a:r>
            <a:r>
              <a:rPr lang="en-US" sz="3705" b="0" i="0" u="none" strike="noStrike" cap="none" dirty="0" err="1">
                <a:solidFill>
                  <a:srgbClr val="FF0000"/>
                </a:solidFill>
                <a:latin typeface="Times New Roman"/>
                <a:ea typeface="Times New Roman"/>
                <a:cs typeface="Times New Roman"/>
                <a:sym typeface="Times New Roman"/>
              </a:rPr>
              <a:t>Ramanujan</a:t>
            </a:r>
            <a:r>
              <a:rPr lang="en-US" sz="3705" b="0" i="0" u="none" strike="noStrike" cap="none" dirty="0">
                <a:solidFill>
                  <a:srgbClr val="FF0000"/>
                </a:solidFill>
                <a:latin typeface="Times New Roman"/>
                <a:ea typeface="Times New Roman"/>
                <a:cs typeface="Times New Roman"/>
                <a:sym typeface="Times New Roman"/>
              </a:rPr>
              <a:t> Institute of Technology</a:t>
            </a:r>
            <a:endParaRPr sz="3705"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26" b="1" i="0" u="none" strike="noStrike" cap="none" dirty="0">
                <a:solidFill>
                  <a:srgbClr val="000000"/>
                </a:solidFill>
                <a:latin typeface="Times New Roman"/>
                <a:ea typeface="Times New Roman"/>
                <a:cs typeface="Times New Roman"/>
                <a:sym typeface="Times New Roman"/>
              </a:rPr>
              <a:t>(</a:t>
            </a:r>
            <a:r>
              <a:rPr lang="en-US" sz="1140" b="1" i="0" u="none" strike="noStrike" cap="none" dirty="0" err="1">
                <a:solidFill>
                  <a:srgbClr val="000000"/>
                </a:solidFill>
                <a:latin typeface="Verdana"/>
                <a:ea typeface="Verdana"/>
                <a:cs typeface="Verdana"/>
                <a:sym typeface="Verdana"/>
              </a:rPr>
              <a:t>Autonomus</a:t>
            </a:r>
            <a:r>
              <a:rPr lang="en-US" sz="1140" b="1" i="0" u="none" strike="noStrike" cap="none" dirty="0">
                <a:solidFill>
                  <a:srgbClr val="000000"/>
                </a:solidFill>
                <a:latin typeface="Verdana"/>
                <a:ea typeface="Verdana"/>
                <a:cs typeface="Verdana"/>
                <a:sym typeface="Verdana"/>
              </a:rPr>
              <a:t>)</a:t>
            </a:r>
            <a:endParaRPr sz="1140" b="0" i="0" u="none" strike="noStrike" cap="none">
              <a:solidFill>
                <a:schemeClr val="dk1"/>
              </a:solidFill>
              <a:latin typeface="Arial"/>
              <a:ea typeface="Arial"/>
              <a:cs typeface="Arial"/>
              <a:sym typeface="Arial"/>
            </a:endParaRPr>
          </a:p>
          <a:p>
            <a:pPr marL="0" marR="0" lvl="0" indent="0" algn="ctr" rtl="0">
              <a:lnSpc>
                <a:spcPct val="90000"/>
              </a:lnSpc>
              <a:spcBef>
                <a:spcPts val="1001"/>
              </a:spcBef>
              <a:spcAft>
                <a:spcPts val="0"/>
              </a:spcAft>
              <a:buNone/>
            </a:pPr>
            <a:r>
              <a:rPr lang="en-US" sz="1425" b="1" i="0" u="none" strike="noStrike" cap="none" dirty="0">
                <a:solidFill>
                  <a:srgbClr val="1F4E79"/>
                </a:solidFill>
                <a:latin typeface="Times New Roman"/>
                <a:ea typeface="Times New Roman"/>
                <a:cs typeface="Times New Roman"/>
                <a:sym typeface="Times New Roman"/>
              </a:rPr>
              <a:t>2023 - 2024</a:t>
            </a:r>
            <a:endParaRPr sz="1425" b="0" i="0" u="none" strike="noStrike" cap="none">
              <a:solidFill>
                <a:schemeClr val="dk1"/>
              </a:solidFill>
              <a:latin typeface="Arial"/>
              <a:ea typeface="Arial"/>
              <a:cs typeface="Arial"/>
              <a:sym typeface="Arial"/>
            </a:endParaRPr>
          </a:p>
          <a:p>
            <a:pPr marL="0" marR="0" lvl="0" indent="0" algn="ctr" rtl="0">
              <a:lnSpc>
                <a:spcPct val="90000"/>
              </a:lnSpc>
              <a:spcBef>
                <a:spcPts val="1100"/>
              </a:spcBef>
              <a:spcAft>
                <a:spcPts val="0"/>
              </a:spcAft>
              <a:buNone/>
            </a:pPr>
            <a:endParaRPr sz="1425" b="0" i="0" u="none" strike="noStrike" cap="none">
              <a:solidFill>
                <a:schemeClr val="dk1"/>
              </a:solidFill>
              <a:latin typeface="Arial"/>
              <a:ea typeface="Arial"/>
              <a:cs typeface="Arial"/>
              <a:sym typeface="Arial"/>
            </a:endParaRPr>
          </a:p>
        </p:txBody>
      </p:sp>
      <p:sp>
        <p:nvSpPr>
          <p:cNvPr id="125" name="Google Shape;125;p27"/>
          <p:cNvSpPr/>
          <p:nvPr/>
        </p:nvSpPr>
        <p:spPr>
          <a:xfrm>
            <a:off x="3686713" y="1643050"/>
            <a:ext cx="2571768"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dirty="0">
                <a:latin typeface="Times New Roman"/>
                <a:cs typeface="Times New Roman"/>
                <a:sym typeface="Times New Roman"/>
              </a:rPr>
              <a:t>N. Hari Krishna</a:t>
            </a:r>
            <a:endParaRPr sz="2288" b="0" i="0" u="none" strike="noStrike" cap="none" dirty="0">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21</a:t>
            </a:r>
            <a:r>
              <a:rPr lang="en-US" sz="1056" b="0" i="0" u="none" strike="noStrike" cap="none" dirty="0">
                <a:solidFill>
                  <a:srgbClr val="000000"/>
                </a:solidFill>
                <a:latin typeface="Times New Roman"/>
                <a:ea typeface="Times New Roman"/>
                <a:cs typeface="Times New Roman"/>
                <a:sym typeface="Times New Roman"/>
              </a:rPr>
              <a:t>4G5A0505</a:t>
            </a:r>
            <a:endParaRPr sz="1056" b="0" i="0" u="none" strike="noStrike" cap="none" dirty="0">
              <a:solidFill>
                <a:schemeClr val="dk1"/>
              </a:solidFill>
              <a:latin typeface="Arial"/>
              <a:ea typeface="Arial"/>
              <a:cs typeface="Arial"/>
              <a:sym typeface="Arial"/>
            </a:endParaRPr>
          </a:p>
        </p:txBody>
      </p:sp>
      <p:sp>
        <p:nvSpPr>
          <p:cNvPr id="126" name="Google Shape;126;p27"/>
          <p:cNvSpPr/>
          <p:nvPr/>
        </p:nvSpPr>
        <p:spPr>
          <a:xfrm>
            <a:off x="6778152" y="1643050"/>
            <a:ext cx="2017080"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b="0" i="0" u="none" strike="noStrike" cap="none" dirty="0">
                <a:solidFill>
                  <a:schemeClr val="dk1"/>
                </a:solidFill>
                <a:latin typeface="Times New Roman"/>
                <a:ea typeface="Arial"/>
                <a:cs typeface="Times New Roman"/>
                <a:sym typeface="Times New Roman"/>
              </a:rPr>
              <a:t>P. </a:t>
            </a:r>
            <a:r>
              <a:rPr lang="en-US" sz="2288" b="0" i="0" u="none" strike="noStrike" cap="none" dirty="0" err="1">
                <a:solidFill>
                  <a:schemeClr val="dk1"/>
                </a:solidFill>
                <a:latin typeface="Times New Roman"/>
                <a:ea typeface="Arial"/>
                <a:cs typeface="Times New Roman"/>
                <a:sym typeface="Times New Roman"/>
              </a:rPr>
              <a:t>Nandini</a:t>
            </a:r>
            <a:endParaRPr sz="2288"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20</a:t>
            </a:r>
            <a:r>
              <a:rPr lang="en-US" sz="1056" b="0" i="0" u="none" strike="noStrike" cap="none" dirty="0">
                <a:solidFill>
                  <a:srgbClr val="000000"/>
                </a:solidFill>
                <a:latin typeface="Times New Roman"/>
                <a:ea typeface="Times New Roman"/>
                <a:cs typeface="Times New Roman"/>
                <a:sym typeface="Times New Roman"/>
              </a:rPr>
              <a:t>4G1A0564</a:t>
            </a:r>
            <a:endParaRPr sz="1056" b="0" i="0" u="none" strike="noStrike" cap="none">
              <a:solidFill>
                <a:schemeClr val="dk1"/>
              </a:solidFill>
              <a:latin typeface="Arial"/>
              <a:ea typeface="Arial"/>
              <a:cs typeface="Arial"/>
              <a:sym typeface="Arial"/>
            </a:endParaRPr>
          </a:p>
        </p:txBody>
      </p:sp>
      <p:sp>
        <p:nvSpPr>
          <p:cNvPr id="127" name="Google Shape;127;p27"/>
          <p:cNvSpPr/>
          <p:nvPr/>
        </p:nvSpPr>
        <p:spPr>
          <a:xfrm>
            <a:off x="320760" y="1598760"/>
            <a:ext cx="2846282" cy="5842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dirty="0">
                <a:latin typeface="Times New Roman"/>
                <a:cs typeface="Times New Roman"/>
                <a:sym typeface="Times New Roman"/>
              </a:rPr>
              <a:t>K. J. </a:t>
            </a:r>
            <a:r>
              <a:rPr lang="en-US" sz="2288" dirty="0" err="1">
                <a:latin typeface="Times New Roman"/>
                <a:cs typeface="Times New Roman"/>
                <a:sym typeface="Times New Roman"/>
              </a:rPr>
              <a:t>Bharath</a:t>
            </a:r>
            <a:r>
              <a:rPr lang="en-US" sz="2288" dirty="0">
                <a:latin typeface="Times New Roman"/>
                <a:cs typeface="Times New Roman"/>
                <a:sym typeface="Times New Roman"/>
              </a:rPr>
              <a:t> Kumar</a:t>
            </a:r>
            <a:endParaRPr sz="2288"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204G1A0520</a:t>
            </a:r>
            <a:endParaRPr sz="1056" b="0" i="0" u="none" strike="noStrike" cap="none">
              <a:solidFill>
                <a:schemeClr val="dk1"/>
              </a:solidFill>
              <a:latin typeface="Arial"/>
              <a:ea typeface="Arial"/>
              <a:cs typeface="Arial"/>
              <a:sym typeface="Arial"/>
            </a:endParaRPr>
          </a:p>
        </p:txBody>
      </p:sp>
      <p:sp>
        <p:nvSpPr>
          <p:cNvPr id="128" name="Google Shape;128;p27"/>
          <p:cNvSpPr/>
          <p:nvPr/>
        </p:nvSpPr>
        <p:spPr>
          <a:xfrm>
            <a:off x="754920" y="335160"/>
            <a:ext cx="10527840" cy="857520"/>
          </a:xfrm>
          <a:prstGeom prst="roundRect">
            <a:avLst>
              <a:gd name="adj" fmla="val 16667"/>
            </a:avLst>
          </a:prstGeom>
          <a:solidFill>
            <a:srgbClr val="FF6600"/>
          </a:solidFill>
          <a:ln>
            <a:noFill/>
          </a:ln>
          <a:effectLst>
            <a:outerShdw blurRad="57240" dist="19080" dir="5400000" algn="ctr" rotWithShape="0">
              <a:srgbClr val="000000">
                <a:alpha val="62745"/>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200" dirty="0">
                <a:solidFill>
                  <a:srgbClr val="FFFFFF"/>
                </a:solidFill>
                <a:latin typeface="Times New Roman"/>
                <a:cs typeface="Times New Roman"/>
                <a:sym typeface="Times New Roman"/>
              </a:rPr>
              <a:t>R</a:t>
            </a:r>
            <a:r>
              <a:rPr lang="en-US" sz="3200" b="0" i="0" u="none" strike="noStrike" cap="none" dirty="0">
                <a:solidFill>
                  <a:srgbClr val="FFFFFF"/>
                </a:solidFill>
                <a:latin typeface="Times New Roman"/>
                <a:ea typeface="Arial"/>
                <a:cs typeface="Times New Roman"/>
                <a:sym typeface="Times New Roman"/>
              </a:rPr>
              <a:t>ecognizing Nutrient Deficiency in </a:t>
            </a:r>
            <a:r>
              <a:rPr lang="en-US" sz="3200" dirty="0">
                <a:solidFill>
                  <a:srgbClr val="FFFFFF"/>
                </a:solidFill>
                <a:latin typeface="Times New Roman"/>
                <a:cs typeface="Times New Roman"/>
                <a:sym typeface="Times New Roman"/>
              </a:rPr>
              <a:t>Paddy</a:t>
            </a:r>
            <a:r>
              <a:rPr lang="en-US" sz="3200" b="0" i="0" u="none" strike="noStrike" cap="none" dirty="0">
                <a:solidFill>
                  <a:srgbClr val="FFFFFF"/>
                </a:solidFill>
                <a:latin typeface="Times New Roman"/>
                <a:ea typeface="Arial"/>
                <a:cs typeface="Times New Roman"/>
                <a:sym typeface="Times New Roman"/>
              </a:rPr>
              <a:t> Crop using Image Processing</a:t>
            </a:r>
            <a:endParaRPr sz="3200" b="0" i="0" u="none" strike="noStrike" cap="none" dirty="0">
              <a:solidFill>
                <a:schemeClr val="dk1"/>
              </a:solidFill>
              <a:latin typeface="Arial"/>
              <a:ea typeface="Arial"/>
              <a:cs typeface="Arial"/>
              <a:sym typeface="Arial"/>
            </a:endParaRPr>
          </a:p>
        </p:txBody>
      </p:sp>
      <p:sp>
        <p:nvSpPr>
          <p:cNvPr id="129" name="Google Shape;129;p27"/>
          <p:cNvSpPr/>
          <p:nvPr/>
        </p:nvSpPr>
        <p:spPr>
          <a:xfrm>
            <a:off x="2714760" y="1261800"/>
            <a:ext cx="6761880" cy="349920"/>
          </a:xfrm>
          <a:prstGeom prst="rect">
            <a:avLst/>
          </a:prstGeom>
          <a:noFill/>
          <a:ln>
            <a:noFill/>
          </a:ln>
        </p:spPr>
        <p:txBody>
          <a:bodyPr spcFirstLastPara="1" wrap="square" lIns="90000" tIns="45000" rIns="90000" bIns="45000" anchor="t" anchorCtr="0">
            <a:no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sz="1600" b="0" i="0" u="none" strike="noStrike" cap="none">
              <a:solidFill>
                <a:schemeClr val="dk1"/>
              </a:solidFill>
              <a:latin typeface="Arial"/>
              <a:ea typeface="Arial"/>
              <a:cs typeface="Arial"/>
              <a:sym typeface="Arial"/>
            </a:endParaRPr>
          </a:p>
        </p:txBody>
      </p:sp>
      <p:pic>
        <p:nvPicPr>
          <p:cNvPr id="130" name="Google Shape;130;p27"/>
          <p:cNvPicPr preferRelativeResize="0"/>
          <p:nvPr/>
        </p:nvPicPr>
        <p:blipFill rotWithShape="1">
          <a:blip r:embed="rId3">
            <a:alphaModFix/>
          </a:blip>
          <a:srcRect/>
          <a:stretch/>
        </p:blipFill>
        <p:spPr>
          <a:xfrm>
            <a:off x="5174280" y="3476880"/>
            <a:ext cx="1843200" cy="1685160"/>
          </a:xfrm>
          <a:prstGeom prst="rect">
            <a:avLst/>
          </a:prstGeom>
          <a:noFill/>
          <a:ln>
            <a:noFill/>
          </a:ln>
        </p:spPr>
      </p:pic>
      <p:sp>
        <p:nvSpPr>
          <p:cNvPr id="131" name="Google Shape;131;p27"/>
          <p:cNvSpPr/>
          <p:nvPr/>
        </p:nvSpPr>
        <p:spPr>
          <a:xfrm>
            <a:off x="9349920" y="1636560"/>
            <a:ext cx="2175368"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62" dirty="0">
                <a:latin typeface="Times New Roman"/>
                <a:cs typeface="Times New Roman"/>
                <a:sym typeface="Times New Roman"/>
              </a:rPr>
              <a:t>M. </a:t>
            </a:r>
            <a:r>
              <a:rPr lang="en-US" sz="2262" dirty="0" err="1">
                <a:latin typeface="Times New Roman"/>
                <a:cs typeface="Times New Roman"/>
                <a:sym typeface="Times New Roman"/>
              </a:rPr>
              <a:t>Gnapika</a:t>
            </a:r>
            <a:r>
              <a:rPr lang="en-US" sz="2262" dirty="0">
                <a:latin typeface="Times New Roman"/>
                <a:cs typeface="Times New Roman"/>
                <a:sym typeface="Times New Roman"/>
              </a:rPr>
              <a:t> </a:t>
            </a:r>
            <a:r>
              <a:rPr lang="en-US" sz="2262" dirty="0" err="1">
                <a:latin typeface="Times New Roman"/>
                <a:cs typeface="Times New Roman"/>
                <a:sym typeface="Times New Roman"/>
              </a:rPr>
              <a:t>Bai</a:t>
            </a:r>
            <a:endParaRPr sz="2262"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44" b="0" i="0" u="none" strike="noStrike" cap="none" dirty="0">
                <a:solidFill>
                  <a:srgbClr val="000000"/>
                </a:solidFill>
                <a:latin typeface="Times New Roman"/>
                <a:ea typeface="Times New Roman"/>
                <a:cs typeface="Times New Roman"/>
                <a:sym typeface="Times New Roman"/>
              </a:rPr>
              <a:t>Roll No. </a:t>
            </a:r>
            <a:r>
              <a:rPr lang="en-US" sz="1044" dirty="0">
                <a:latin typeface="Times New Roman"/>
                <a:ea typeface="Times New Roman"/>
                <a:cs typeface="Times New Roman"/>
                <a:sym typeface="Times New Roman"/>
              </a:rPr>
              <a:t>20</a:t>
            </a:r>
            <a:r>
              <a:rPr lang="en-US" sz="1044" b="0" i="0" u="none" strike="noStrike" cap="none" dirty="0">
                <a:solidFill>
                  <a:srgbClr val="000000"/>
                </a:solidFill>
                <a:latin typeface="Times New Roman"/>
                <a:ea typeface="Times New Roman"/>
                <a:cs typeface="Times New Roman"/>
                <a:sym typeface="Times New Roman"/>
              </a:rPr>
              <a:t>4G1A0533</a:t>
            </a:r>
            <a:endParaRPr sz="1044"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ubtitle 2"/>
          <p:cNvSpPr>
            <a:spLocks noGrp="1"/>
          </p:cNvSpPr>
          <p:nvPr>
            <p:ph type="subTitle" idx="1"/>
          </p:nvPr>
        </p:nvSpPr>
        <p:spPr>
          <a:xfrm>
            <a:off x="199440" y="1285860"/>
            <a:ext cx="11778840" cy="5572140"/>
          </a:xfrm>
        </p:spPr>
        <p:txBody>
          <a:bodyPr/>
          <a:lstStyle/>
          <a:p>
            <a:pPr marL="50800" indent="0" algn="just">
              <a:buNone/>
            </a:pPr>
            <a:r>
              <a:rPr lang="en-US" dirty="0" smtClean="0">
                <a:latin typeface="Times New Roman" pitchFamily="18" charset="0"/>
                <a:cs typeface="Times New Roman" pitchFamily="18" charset="0"/>
              </a:rPr>
              <a:t>[4].A. </a:t>
            </a:r>
            <a:r>
              <a:rPr lang="en-US" dirty="0" err="1" smtClean="0">
                <a:latin typeface="Times New Roman" pitchFamily="18" charset="0"/>
                <a:cs typeface="Times New Roman" pitchFamily="18" charset="0"/>
              </a:rPr>
              <a:t>Pushpa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Athisaya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Sakila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Rani</a:t>
            </a:r>
            <a:r>
              <a:rPr lang="en-US" dirty="0" smtClean="0">
                <a:latin typeface="Times New Roman" pitchFamily="18" charset="0"/>
                <a:cs typeface="Times New Roman" pitchFamily="18" charset="0"/>
              </a:rPr>
              <a:t>, N. Suresh Singh, “</a:t>
            </a:r>
            <a:r>
              <a:rPr lang="en-US" dirty="0" smtClean="0">
                <a:latin typeface="Times New Roman" pitchFamily="18" charset="0"/>
                <a:cs typeface="Times New Roman" pitchFamily="18" charset="0"/>
                <a:hlinkClick r:id="rId2" action="ppaction://hlinkfile"/>
              </a:rPr>
              <a:t>Protecting the environment from pollution through early detection of infections on crops using the deep belief network in paddy</a:t>
            </a:r>
            <a:r>
              <a:rPr lang="en-US" dirty="0" smtClean="0">
                <a:latin typeface="Times New Roman" pitchFamily="18" charset="0"/>
                <a:cs typeface="Times New Roman" pitchFamily="18" charset="0"/>
              </a:rPr>
              <a:t>”, Total Environment Research Themes 3-4 (2022) 100020.</a:t>
            </a:r>
          </a:p>
          <a:p>
            <a:pPr algn="just">
              <a:buNone/>
            </a:pP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5</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Ukrit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watchareeruetai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Pavit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Noinongyao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Chaiwat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Wattanapaiboonsuk</a:t>
            </a:r>
            <a:r>
              <a:rPr lang="en-US" dirty="0" smtClean="0">
                <a:latin typeface="Times New Roman" pitchFamily="18" charset="0"/>
                <a:cs typeface="Times New Roman" pitchFamily="18" charset="0"/>
              </a:rPr>
              <a:t>,</a:t>
            </a:r>
          </a:p>
          <a:p>
            <a:pPr algn="just">
              <a:buNone/>
            </a:pPr>
            <a:r>
              <a:rPr lang="en-US" dirty="0" err="1" smtClean="0">
                <a:latin typeface="Times New Roman" pitchFamily="18" charset="0"/>
                <a:cs typeface="Times New Roman" pitchFamily="18" charset="0"/>
              </a:rPr>
              <a:t>Puriwat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Khantiviriya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Sutswat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Duangsrisai</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3" action="ppaction://hlinkfile"/>
              </a:rPr>
              <a:t>Identification of plant Nutrient</a:t>
            </a:r>
          </a:p>
          <a:p>
            <a:pPr algn="just">
              <a:buNone/>
            </a:pPr>
            <a:r>
              <a:rPr lang="en-US" dirty="0" smtClean="0">
                <a:latin typeface="Times New Roman" pitchFamily="18" charset="0"/>
                <a:cs typeface="Times New Roman" pitchFamily="18" charset="0"/>
                <a:hlinkClick r:id="rId3" action="ppaction://hlinkfile"/>
              </a:rPr>
              <a:t>Deficiencies Using </a:t>
            </a:r>
            <a:r>
              <a:rPr lang="en-US" dirty="0" err="1" smtClean="0">
                <a:latin typeface="Times New Roman" pitchFamily="18" charset="0"/>
                <a:cs typeface="Times New Roman" pitchFamily="18" charset="0"/>
                <a:hlinkClick r:id="rId3" action="ppaction://hlinkfile"/>
              </a:rPr>
              <a:t>Convolutional</a:t>
            </a:r>
            <a:r>
              <a:rPr lang="en-US" dirty="0" smtClean="0">
                <a:latin typeface="Times New Roman" pitchFamily="18" charset="0"/>
                <a:cs typeface="Times New Roman" pitchFamily="18" charset="0"/>
                <a:hlinkClick r:id="rId3" action="ppaction://hlinkfile"/>
              </a:rPr>
              <a:t> Neural Networks</a:t>
            </a:r>
            <a:r>
              <a:rPr lang="en-US" dirty="0" smtClean="0">
                <a:latin typeface="Times New Roman" pitchFamily="18" charset="0"/>
                <a:cs typeface="Times New Roman" pitchFamily="18" charset="0"/>
              </a:rPr>
              <a:t>”, IEECON </a:t>
            </a:r>
            <a:r>
              <a:rPr lang="en-US" dirty="0" smtClean="0">
                <a:latin typeface="Times New Roman" pitchFamily="18" charset="0"/>
                <a:cs typeface="Times New Roman" pitchFamily="18" charset="0"/>
              </a:rPr>
              <a:t>2018</a:t>
            </a:r>
          </a:p>
          <a:p>
            <a:pPr lvl="0" algn="just">
              <a:buNone/>
            </a:pPr>
            <a:r>
              <a:rPr lang="en-US" dirty="0" smtClean="0">
                <a:solidFill>
                  <a:srgbClr val="000000"/>
                </a:solidFill>
                <a:latin typeface="Times New Roman"/>
                <a:ea typeface="Times New Roman"/>
                <a:cs typeface="Times New Roman"/>
                <a:sym typeface="Times New Roman"/>
              </a:rPr>
              <a:t>[6].</a:t>
            </a:r>
            <a:r>
              <a:rPr lang="en-US" dirty="0" smtClean="0">
                <a:solidFill>
                  <a:srgbClr val="000000"/>
                </a:solidFill>
                <a:latin typeface="Times New Roman"/>
                <a:ea typeface="Times New Roman"/>
                <a:cs typeface="Times New Roman"/>
                <a:sym typeface="Times New Roman"/>
              </a:rPr>
              <a:t>Mr. Vijay J. </a:t>
            </a:r>
            <a:r>
              <a:rPr lang="en-US" dirty="0" err="1" smtClean="0">
                <a:solidFill>
                  <a:srgbClr val="000000"/>
                </a:solidFill>
                <a:latin typeface="Times New Roman"/>
                <a:ea typeface="Times New Roman"/>
                <a:cs typeface="Times New Roman"/>
                <a:sym typeface="Times New Roman"/>
              </a:rPr>
              <a:t>Kadam</a:t>
            </a:r>
            <a:r>
              <a:rPr lang="en-US" dirty="0" smtClean="0">
                <a:solidFill>
                  <a:srgbClr val="000000"/>
                </a:solidFill>
                <a:latin typeface="Times New Roman"/>
                <a:ea typeface="Times New Roman"/>
                <a:cs typeface="Times New Roman"/>
                <a:sym typeface="Times New Roman"/>
              </a:rPr>
              <a:t>, Prof. Dr. T.B. </a:t>
            </a:r>
            <a:r>
              <a:rPr lang="en-US" dirty="0" err="1" smtClean="0">
                <a:solidFill>
                  <a:srgbClr val="000000"/>
                </a:solidFill>
                <a:latin typeface="Times New Roman"/>
                <a:ea typeface="Times New Roman"/>
                <a:cs typeface="Times New Roman"/>
                <a:sym typeface="Times New Roman"/>
              </a:rPr>
              <a:t>Mohite-Patil</a:t>
            </a:r>
            <a:r>
              <a:rPr lang="en-US" dirty="0" smtClean="0">
                <a:solidFill>
                  <a:srgbClr val="000000"/>
                </a:solidFill>
                <a:latin typeface="Times New Roman"/>
                <a:ea typeface="Times New Roman"/>
                <a:cs typeface="Times New Roman"/>
                <a:sym typeface="Times New Roman"/>
              </a:rPr>
              <a:t>, “</a:t>
            </a:r>
            <a:r>
              <a:rPr lang="en-US" dirty="0" smtClean="0">
                <a:solidFill>
                  <a:srgbClr val="000000"/>
                </a:solidFill>
                <a:latin typeface="Times New Roman"/>
                <a:ea typeface="Times New Roman"/>
                <a:cs typeface="Times New Roman"/>
                <a:sym typeface="Times New Roman"/>
                <a:hlinkClick r:id="rId4" action="ppaction://hlinkfile"/>
              </a:rPr>
              <a:t>DETECTION OF</a:t>
            </a:r>
          </a:p>
          <a:p>
            <a:pPr lvl="0" algn="just">
              <a:buNone/>
            </a:pPr>
            <a:r>
              <a:rPr lang="en-US" dirty="0" smtClean="0">
                <a:solidFill>
                  <a:srgbClr val="000000"/>
                </a:solidFill>
                <a:latin typeface="Times New Roman"/>
                <a:ea typeface="Times New Roman"/>
                <a:cs typeface="Times New Roman"/>
                <a:sym typeface="Times New Roman"/>
                <a:hlinkClick r:id="rId4" action="ppaction://hlinkfile"/>
              </a:rPr>
              <a:t>NUTRIENT DEFICIENCIES IN CROPS USING SUPPORT VECTOR</a:t>
            </a:r>
          </a:p>
          <a:p>
            <a:pPr lvl="0" algn="just">
              <a:buNone/>
            </a:pPr>
            <a:r>
              <a:rPr lang="en-US" dirty="0" smtClean="0">
                <a:solidFill>
                  <a:srgbClr val="000000"/>
                </a:solidFill>
                <a:latin typeface="Times New Roman"/>
                <a:ea typeface="Times New Roman"/>
                <a:cs typeface="Times New Roman"/>
                <a:sym typeface="Times New Roman"/>
                <a:hlinkClick r:id="rId4" action="ppaction://hlinkfile"/>
              </a:rPr>
              <a:t>MACHINE (SVM)</a:t>
            </a:r>
            <a:r>
              <a:rPr lang="en-US" dirty="0" smtClean="0">
                <a:solidFill>
                  <a:srgbClr val="000000"/>
                </a:solidFill>
                <a:latin typeface="Times New Roman"/>
                <a:ea typeface="Times New Roman"/>
                <a:cs typeface="Times New Roman"/>
                <a:sym typeface="Times New Roman"/>
              </a:rPr>
              <a:t>”, International Research Journal of Engineering and</a:t>
            </a:r>
          </a:p>
          <a:p>
            <a:pPr lvl="0" algn="just">
              <a:buNone/>
            </a:pPr>
            <a:r>
              <a:rPr lang="en-US" dirty="0" smtClean="0">
                <a:solidFill>
                  <a:srgbClr val="000000"/>
                </a:solidFill>
                <a:latin typeface="Times New Roman"/>
                <a:ea typeface="Times New Roman"/>
                <a:cs typeface="Times New Roman"/>
                <a:sym typeface="Times New Roman"/>
              </a:rPr>
              <a:t>Technology (IRJET), Volume: 09 Issue: 08 | Aug 2022.</a:t>
            </a:r>
          </a:p>
          <a:p>
            <a:pPr algn="just">
              <a:buNone/>
            </a:pPr>
            <a:endParaRPr lang="en-US" dirty="0" smtClean="0">
              <a:latin typeface="Times New Roman" pitchFamily="18" charset="0"/>
              <a:cs typeface="Times New Roman" pitchFamily="18" charset="0"/>
            </a:endParaRPr>
          </a:p>
          <a:p>
            <a:pPr marL="50800" indent="0">
              <a:buNone/>
            </a:pPr>
            <a:endParaRPr lang="en-US" dirty="0">
              <a:latin typeface="Times New Roman" pitchFamily="18" charset="0"/>
              <a:cs typeface="Times New Roman" pitchFamily="18" charset="0"/>
            </a:endParaRPr>
          </a:p>
        </p:txBody>
      </p:sp>
      <p:sp>
        <p:nvSpPr>
          <p:cNvPr id="4" name="Google Shape;178;p35"/>
          <p:cNvSpPr txBox="1">
            <a:spLocks/>
          </p:cNvSpPr>
          <p:nvPr/>
        </p:nvSpPr>
        <p:spPr>
          <a:xfrm>
            <a:off x="240" y="21429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defTabSz="914400" rtl="0" eaLnBrk="1" fontAlgn="auto" latinLnBrk="0" hangingPunct="1">
              <a:lnSpc>
                <a:spcPct val="90000"/>
              </a:lnSpc>
              <a:spcBef>
                <a:spcPts val="0"/>
              </a:spcBef>
              <a:spcAft>
                <a:spcPts val="0"/>
              </a:spcAft>
              <a:buClr>
                <a:srgbClr val="FFFFFF"/>
              </a:buClr>
              <a:buSzPts val="4400"/>
              <a:buFont typeface="Times New Roman"/>
              <a:buNone/>
              <a:tabLst/>
              <a:defRPr/>
            </a:pPr>
            <a:r>
              <a:rPr kumimoji="0" lang="en-US" sz="4400" b="0" i="0" u="none" strike="noStrike" kern="0" cap="none" spc="0" normalizeH="0" baseline="0" noProof="0" dirty="0" smtClean="0">
                <a:ln>
                  <a:noFill/>
                </a:ln>
                <a:solidFill>
                  <a:srgbClr val="FFFFFF"/>
                </a:solidFill>
                <a:effectLst/>
                <a:uLnTx/>
                <a:uFillTx/>
                <a:latin typeface="Times New Roman"/>
                <a:ea typeface="Times New Roman"/>
                <a:cs typeface="Times New Roman"/>
                <a:sym typeface="Times New Roman"/>
              </a:rPr>
              <a:t> References (</a:t>
            </a:r>
            <a:r>
              <a:rPr kumimoji="0" lang="en-US" sz="4400" b="0" i="0" u="none" strike="noStrike" kern="0" cap="none" spc="0" normalizeH="0" baseline="0" noProof="0" dirty="0" err="1" smtClean="0">
                <a:ln>
                  <a:noFill/>
                </a:ln>
                <a:solidFill>
                  <a:srgbClr val="FFFFFF"/>
                </a:solidFill>
                <a:effectLst/>
                <a:uLnTx/>
                <a:uFillTx/>
                <a:latin typeface="Times New Roman"/>
                <a:ea typeface="Times New Roman"/>
                <a:cs typeface="Times New Roman"/>
                <a:sym typeface="Times New Roman"/>
              </a:rPr>
              <a:t>Contd</a:t>
            </a:r>
            <a:r>
              <a:rPr kumimoji="0" lang="en-US" sz="4400" b="0" i="0" u="none" strike="noStrike" kern="0" cap="none" spc="0" normalizeH="0" baseline="0" noProof="0" dirty="0" smtClean="0">
                <a:ln>
                  <a:noFill/>
                </a:ln>
                <a:solidFill>
                  <a:srgbClr val="FFFFFF"/>
                </a:solidFill>
                <a:effectLst/>
                <a:uLnTx/>
                <a:uFillTx/>
                <a:latin typeface="Times New Roman"/>
                <a:ea typeface="Times New Roman"/>
                <a:cs typeface="Times New Roman"/>
                <a:sym typeface="Times New Roman"/>
              </a:rPr>
              <a:t>…)</a:t>
            </a:r>
            <a:endParaRPr kumimoji="0" lang="en-US"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Git Hub Dashboards of each student</a:t>
            </a:r>
            <a:endParaRPr sz="4400" b="0" i="0" u="none" strike="noStrike" cap="none">
              <a:solidFill>
                <a:srgbClr val="000000"/>
              </a:solidFill>
              <a:latin typeface="Calibri"/>
              <a:ea typeface="Calibri"/>
              <a:cs typeface="Calibri"/>
              <a:sym typeface="Calibri"/>
            </a:endParaRPr>
          </a:p>
        </p:txBody>
      </p:sp>
      <p:sp>
        <p:nvSpPr>
          <p:cNvPr id="185" name="Google Shape;185;p36"/>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228600" lvl="0" indent="-50800" algn="just">
              <a:spcBef>
                <a:spcPts val="0"/>
              </a:spcBef>
              <a:buNone/>
            </a:pPr>
            <a:r>
              <a:rPr lang="en-US" sz="2800" b="0" i="0" u="none" strike="noStrike" cap="none" dirty="0" err="1">
                <a:solidFill>
                  <a:srgbClr val="000000"/>
                </a:solidFill>
                <a:latin typeface="Times New Roman"/>
                <a:ea typeface="Times New Roman"/>
                <a:cs typeface="Times New Roman"/>
                <a:sym typeface="Times New Roman"/>
              </a:rPr>
              <a:t>GitHub</a:t>
            </a:r>
            <a:r>
              <a:rPr lang="en-US" sz="2800" b="0" i="0" u="none" strike="noStrike" cap="none" dirty="0">
                <a:solidFill>
                  <a:srgbClr val="000000"/>
                </a:solidFill>
                <a:latin typeface="Times New Roman"/>
                <a:ea typeface="Times New Roman"/>
                <a:cs typeface="Times New Roman"/>
                <a:sym typeface="Times New Roman"/>
              </a:rPr>
              <a:t> Link : </a:t>
            </a:r>
            <a:r>
              <a:rPr lang="en-US" dirty="0">
                <a:hlinkClick r:id="rId3"/>
              </a:rPr>
              <a:t>204G1A0520/CSE-2020-24-Batch-A16 (github.com)</a:t>
            </a:r>
            <a:endParaRPr lang="en-US" dirty="0"/>
          </a:p>
          <a:p>
            <a:pPr marL="228600" lvl="0" indent="-50800" algn="just">
              <a:spcBef>
                <a:spcPts val="0"/>
              </a:spcBef>
              <a:buNone/>
            </a:pPr>
            <a:endParaRPr sz="2800" b="0" i="0" u="none" strike="noStrike" cap="none">
              <a:solidFill>
                <a:srgbClr val="000000"/>
              </a:solidFill>
              <a:latin typeface="Times New Roman"/>
              <a:ea typeface="Times New Roman"/>
              <a:cs typeface="Times New Roman"/>
              <a:sym typeface="Times New Roman"/>
            </a:endParaRPr>
          </a:p>
        </p:txBody>
      </p:sp>
      <p:pic>
        <p:nvPicPr>
          <p:cNvPr id="1026" name="Picture 2" descr="C:\Users\USER\Pictures\github.png"/>
          <p:cNvPicPr>
            <a:picLocks noChangeAspect="1" noChangeArrowheads="1"/>
          </p:cNvPicPr>
          <p:nvPr/>
        </p:nvPicPr>
        <p:blipFill>
          <a:blip r:embed="rId4"/>
          <a:srcRect/>
          <a:stretch>
            <a:fillRect/>
          </a:stretch>
        </p:blipFill>
        <p:spPr bwMode="auto">
          <a:xfrm>
            <a:off x="238085" y="1643050"/>
            <a:ext cx="11358642" cy="471490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p:nvPr/>
        </p:nvSpPr>
        <p:spPr>
          <a:xfrm>
            <a:off x="2632680" y="2375640"/>
            <a:ext cx="8892608" cy="1654920"/>
          </a:xfrm>
          <a:prstGeom prst="rect">
            <a:avLst/>
          </a:prstGeom>
          <a:noFill/>
          <a:ln>
            <a:noFill/>
          </a:ln>
        </p:spPr>
        <p:txBody>
          <a:bodyPr spcFirstLastPara="1" wrap="square" lIns="90000" tIns="45000" rIns="90000" bIns="45000" anchor="t" anchorCtr="0">
            <a:noAutofit/>
          </a:bodyPr>
          <a:lstStyle/>
          <a:p>
            <a:pPr marL="0" marR="0" lvl="0" indent="0" algn="l" rtl="0">
              <a:lnSpc>
                <a:spcPct val="107000"/>
              </a:lnSpc>
              <a:spcBef>
                <a:spcPts val="0"/>
              </a:spcBef>
              <a:spcAft>
                <a:spcPts val="0"/>
              </a:spcAft>
              <a:buNone/>
            </a:pPr>
            <a:r>
              <a:rPr lang="en-US" sz="9600" b="0" i="1" u="none" strike="noStrike" cap="none" dirty="0">
                <a:solidFill>
                  <a:srgbClr val="FF6600"/>
                </a:solidFill>
                <a:latin typeface="Times New Roman"/>
                <a:ea typeface="Times New Roman"/>
                <a:cs typeface="Times New Roman"/>
                <a:sym typeface="Times New Roman"/>
              </a:rPr>
              <a:t>Any Queries?</a:t>
            </a:r>
            <a:endParaRPr sz="96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Contents</a:t>
            </a:r>
            <a:endParaRPr sz="4400" b="0" i="0" u="none" strike="noStrike" cap="none">
              <a:solidFill>
                <a:srgbClr val="000000"/>
              </a:solidFill>
              <a:latin typeface="Calibri"/>
              <a:ea typeface="Calibri"/>
              <a:cs typeface="Calibri"/>
              <a:sym typeface="Calibri"/>
            </a:endParaRPr>
          </a:p>
        </p:txBody>
      </p:sp>
      <p:sp>
        <p:nvSpPr>
          <p:cNvPr id="137" name="Google Shape;137;p28"/>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462240" marR="0" lvl="0" indent="-462240" algn="just" rtl="0">
              <a:lnSpc>
                <a:spcPct val="90000"/>
              </a:lnSpc>
              <a:spcBef>
                <a:spcPts val="0"/>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Abstract</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Problem statement</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Objectives of Project</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Literature survey for first objective </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Literature survey for second objective</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Proposed Work -(Methods to be followed for proposed system) </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References</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GitHub Link</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Queries</a:t>
            </a:r>
            <a:endParaRPr/>
          </a:p>
          <a:p>
            <a:pPr marL="228600" marR="0" lvl="0" indent="-50800" algn="just" rtl="0">
              <a:lnSpc>
                <a:spcPct val="90000"/>
              </a:lnSpc>
              <a:spcBef>
                <a:spcPts val="1001"/>
              </a:spcBef>
              <a:spcAft>
                <a:spcPts val="0"/>
              </a:spcAft>
              <a:buClr>
                <a:schemeClr val="dk1"/>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Abstract</a:t>
            </a:r>
            <a:endParaRPr sz="2800" b="0" i="0" u="none" strike="noStrike" cap="none">
              <a:solidFill>
                <a:srgbClr val="000000"/>
              </a:solidFill>
              <a:latin typeface="Calibri"/>
              <a:ea typeface="Calibri"/>
              <a:cs typeface="Calibri"/>
              <a:sym typeface="Calibri"/>
            </a:endParaRPr>
          </a:p>
        </p:txBody>
      </p:sp>
      <p:sp>
        <p:nvSpPr>
          <p:cNvPr id="143" name="Google Shape;143;p29"/>
          <p:cNvSpPr txBox="1">
            <a:spLocks noGrp="1"/>
          </p:cNvSpPr>
          <p:nvPr>
            <p:ph type="body" idx="4294967295"/>
          </p:nvPr>
        </p:nvSpPr>
        <p:spPr>
          <a:xfrm>
            <a:off x="479376" y="1063850"/>
            <a:ext cx="11418800" cy="5760720"/>
          </a:xfrm>
          <a:prstGeom prst="rect">
            <a:avLst/>
          </a:prstGeom>
          <a:noFill/>
          <a:ln>
            <a:noFill/>
          </a:ln>
        </p:spPr>
        <p:txBody>
          <a:bodyPr spcFirstLastPara="1" wrap="square" lIns="91425" tIns="45700" rIns="91425" bIns="45700" anchor="t" anchorCtr="0">
            <a:noAutofit/>
          </a:bodyPr>
          <a:lstStyle/>
          <a:p>
            <a:pPr marL="50800" indent="0" algn="just">
              <a:buNone/>
            </a:pPr>
            <a:r>
              <a:rPr lang="en-GB" sz="2200" dirty="0">
                <a:latin typeface="Times New Roman" pitchFamily="18" charset="0"/>
                <a:cs typeface="Times New Roman" pitchFamily="18" charset="0"/>
              </a:rPr>
              <a:t>In the economic landscape of India, agriculture stands as a pivotal sector encompassing both plant cultivation for food production and the management of domesticated animals. Nutrient management forms a cornerstone of agricultural practices, profoundly influencing crop growth and productivity. Just as with other crops, rice is susceptible to diseases, pests, and nutrient deficiencies, necessitating continuous advancements in agricultural techniques to bolster output.</a:t>
            </a:r>
          </a:p>
          <a:p>
            <a:pPr marL="50800" indent="0" algn="just">
              <a:buNone/>
            </a:pPr>
            <a:r>
              <a:rPr lang="en-GB" sz="2200" dirty="0">
                <a:latin typeface="Times New Roman" pitchFamily="18" charset="0"/>
                <a:cs typeface="Times New Roman" pitchFamily="18" charset="0"/>
              </a:rPr>
              <a:t>In this context, a notable transformation has swept through agriculture, aiming to amplify yields. Focusing on rice, a vital food source, this study captures images of paddy plant leaves, subsequently subjecting them to Convolutional Neural Network (CNN) processing. By employing image processing methodologies, a model is constructed to identify various deficiencies present in the leaves. Notably, the proposed approach leverages </a:t>
            </a:r>
            <a:r>
              <a:rPr lang="en-GB" sz="2200" dirty="0" err="1">
                <a:latin typeface="Times New Roman" pitchFamily="18" charset="0"/>
                <a:cs typeface="Times New Roman" pitchFamily="18" charset="0"/>
              </a:rPr>
              <a:t>color</a:t>
            </a:r>
            <a:r>
              <a:rPr lang="en-GB" sz="2200" dirty="0">
                <a:latin typeface="Times New Roman" pitchFamily="18" charset="0"/>
                <a:cs typeface="Times New Roman" pitchFamily="18" charset="0"/>
              </a:rPr>
              <a:t> and textural characteristics to effectively detect and categorize inadequacies</a:t>
            </a:r>
            <a:r>
              <a:rPr lang="en-GB" sz="2200" dirty="0" smtClean="0">
                <a:latin typeface="Times New Roman" pitchFamily="18" charset="0"/>
                <a:cs typeface="Times New Roman" pitchFamily="18" charset="0"/>
              </a:rPr>
              <a:t>. The </a:t>
            </a:r>
            <a:r>
              <a:rPr lang="en-GB" sz="2200" dirty="0">
                <a:latin typeface="Times New Roman" pitchFamily="18" charset="0"/>
                <a:cs typeface="Times New Roman" pitchFamily="18" charset="0"/>
              </a:rPr>
              <a:t>integration of CNN technology offers a potent avenue for promptly identifying nutrient insufficiencies within leaves. This proactive identification equips farmers with the information needed to undertake timely corrective measures. Ultimately, this research contributes to the evolution of agriculture by facilitating the detection and rectification of nutrient-related challenges, thereby fostering improved crop health and overall agricultural productivity.</a:t>
            </a:r>
          </a:p>
          <a:p>
            <a:pPr marL="50800" indent="0">
              <a:buNone/>
            </a:pP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Problem Statement</a:t>
            </a:r>
            <a:endParaRPr sz="4400" b="0" i="0" u="none" strike="noStrike" cap="none">
              <a:solidFill>
                <a:srgbClr val="000000"/>
              </a:solidFill>
              <a:latin typeface="Calibri"/>
              <a:ea typeface="Calibri"/>
              <a:cs typeface="Calibri"/>
              <a:sym typeface="Calibri"/>
            </a:endParaRPr>
          </a:p>
        </p:txBody>
      </p:sp>
      <p:sp>
        <p:nvSpPr>
          <p:cNvPr id="149" name="Google Shape;149;p30"/>
          <p:cNvSpPr txBox="1">
            <a:spLocks noGrp="1"/>
          </p:cNvSpPr>
          <p:nvPr>
            <p:ph type="body" idx="4294967295"/>
          </p:nvPr>
        </p:nvSpPr>
        <p:spPr>
          <a:xfrm>
            <a:off x="199440" y="1097280"/>
            <a:ext cx="11459520" cy="5075280"/>
          </a:xfrm>
          <a:prstGeom prst="rect">
            <a:avLst/>
          </a:prstGeom>
          <a:noFill/>
          <a:ln>
            <a:noFill/>
          </a:ln>
        </p:spPr>
        <p:txBody>
          <a:bodyPr spcFirstLastPara="1" wrap="square" lIns="91425" tIns="45700" rIns="91425" bIns="45700" anchor="t" anchorCtr="0">
            <a:normAutofit lnSpcReduction="10000"/>
          </a:bodyPr>
          <a:lstStyle/>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In </a:t>
            </a:r>
            <a:r>
              <a:rPr lang="en-GB" dirty="0">
                <a:latin typeface="Times New Roman" pitchFamily="18" charset="0"/>
                <a:cs typeface="Times New Roman" pitchFamily="18" charset="0"/>
              </a:rPr>
              <a:t>India's agriculture-driven economy, nutrient management is pivotal for crop production. Rice, a key crop, faces issues like diseases and nutrient deficiencies. Agricultural practices are evolving to improve output. This study employs Convolutional Neural Networks (CNNs) to process rice leaf images, aiming to develop a model that detects nutrient deficiencies based on </a:t>
            </a:r>
            <a:r>
              <a:rPr lang="en-GB" dirty="0" err="1">
                <a:latin typeface="Times New Roman" pitchFamily="18" charset="0"/>
                <a:cs typeface="Times New Roman" pitchFamily="18" charset="0"/>
              </a:rPr>
              <a:t>color</a:t>
            </a:r>
            <a:r>
              <a:rPr lang="en-GB" dirty="0">
                <a:latin typeface="Times New Roman" pitchFamily="18" charset="0"/>
                <a:cs typeface="Times New Roman" pitchFamily="18" charset="0"/>
              </a:rPr>
              <a:t> and texture. </a:t>
            </a:r>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The </a:t>
            </a:r>
            <a:r>
              <a:rPr lang="en-GB" dirty="0">
                <a:latin typeface="Times New Roman" pitchFamily="18" charset="0"/>
                <a:cs typeface="Times New Roman" pitchFamily="18" charset="0"/>
              </a:rPr>
              <a:t>challenge is to swiftly and accurately identify these deficiencies, enabling timely corrective action by farmers. This research seeks to enhance agricultural practices by providing a tool for optimizing crop health and productivity in rice cultivation.</a:t>
            </a:r>
          </a:p>
          <a:p>
            <a:pPr marL="50800" indent="0" algn="just">
              <a:buNone/>
            </a:pPr>
            <a:r>
              <a:rPr lang="en-GB" dirty="0">
                <a:latin typeface="Times New Roman" pitchFamily="18" charset="0"/>
                <a:cs typeface="Times New Roman" pitchFamily="18" charset="0"/>
              </a:rPr>
              <a:t/>
            </a:r>
            <a:br>
              <a:rPr lang="en-GB" dirty="0">
                <a:latin typeface="Times New Roman" pitchFamily="18" charset="0"/>
                <a:cs typeface="Times New Roman" pitchFamily="18" charset="0"/>
              </a:rPr>
            </a:br>
            <a:endParaRPr sz="2800" b="0" i="0" u="none" strike="noStrike" cap="none" dirty="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Objectives of Project</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407368" y="1133280"/>
            <a:ext cx="11570912" cy="5394600"/>
          </a:xfrm>
          <a:prstGeom prst="rect">
            <a:avLst/>
          </a:prstGeom>
          <a:noFill/>
          <a:ln>
            <a:noFill/>
          </a:ln>
        </p:spPr>
        <p:txBody>
          <a:bodyPr spcFirstLastPara="1" wrap="square" lIns="91425" tIns="45700" rIns="91425" bIns="45700" anchor="t" anchorCtr="0">
            <a:normAutofit/>
          </a:bodyPr>
          <a:lstStyle/>
          <a:p>
            <a:pPr marL="0" lvl="0" indent="0" algn="just">
              <a:spcBef>
                <a:spcPts val="1001"/>
              </a:spcBef>
              <a:buClr>
                <a:srgbClr val="000000"/>
              </a:buClr>
              <a:buNone/>
            </a:pPr>
            <a:endParaRPr lang="en-GB" b="1" dirty="0" smtClean="0">
              <a:solidFill>
                <a:srgbClr val="000000"/>
              </a:solidFill>
              <a:latin typeface="Times New Roman"/>
              <a:ea typeface="Times New Roman"/>
              <a:cs typeface="Times New Roman"/>
              <a:sym typeface="Times New Roman"/>
            </a:endParaRPr>
          </a:p>
          <a:p>
            <a:pPr marL="0" lvl="0" indent="0" algn="just">
              <a:spcBef>
                <a:spcPts val="1001"/>
              </a:spcBef>
              <a:buClr>
                <a:srgbClr val="000000"/>
              </a:buClr>
              <a:buNone/>
            </a:pPr>
            <a:r>
              <a:rPr lang="en-GB" b="1" dirty="0" smtClean="0">
                <a:solidFill>
                  <a:srgbClr val="000000"/>
                </a:solidFill>
                <a:latin typeface="Times New Roman"/>
                <a:ea typeface="Times New Roman"/>
                <a:cs typeface="Times New Roman"/>
                <a:sym typeface="Times New Roman"/>
              </a:rPr>
              <a:t>Research Objective-1: </a:t>
            </a:r>
            <a:r>
              <a:rPr lang="en-GB" dirty="0" smtClean="0">
                <a:solidFill>
                  <a:srgbClr val="000000"/>
                </a:solidFill>
                <a:latin typeface="Times New Roman"/>
                <a:ea typeface="Times New Roman"/>
                <a:cs typeface="Times New Roman"/>
                <a:sym typeface="Times New Roman"/>
              </a:rPr>
              <a:t>Develop </a:t>
            </a:r>
            <a:r>
              <a:rPr lang="en-GB" dirty="0">
                <a:solidFill>
                  <a:srgbClr val="000000"/>
                </a:solidFill>
                <a:latin typeface="Times New Roman"/>
                <a:ea typeface="Times New Roman"/>
                <a:cs typeface="Times New Roman"/>
                <a:sym typeface="Times New Roman"/>
              </a:rPr>
              <a:t>a smart system using CNNs to spot nutrient problems in rice leaves quickly and precisely, aiding farmers in timely corrective actions.</a:t>
            </a:r>
          </a:p>
          <a:p>
            <a:pPr lvl="0" indent="-457200" algn="just">
              <a:spcBef>
                <a:spcPts val="1001"/>
              </a:spcBef>
              <a:buClr>
                <a:srgbClr val="000000"/>
              </a:buClr>
              <a:buFont typeface="Arial" panose="020B0604020202020204" pitchFamily="34" charset="0"/>
              <a:buChar char="•"/>
            </a:pPr>
            <a:endParaRPr lang="en-GB" dirty="0">
              <a:solidFill>
                <a:srgbClr val="000000"/>
              </a:solidFill>
              <a:latin typeface="Times New Roman"/>
              <a:ea typeface="Times New Roman"/>
              <a:cs typeface="Times New Roman"/>
              <a:sym typeface="Times New Roman"/>
            </a:endParaRPr>
          </a:p>
          <a:p>
            <a:pPr marL="0" lvl="0" indent="0" algn="just">
              <a:spcBef>
                <a:spcPts val="1001"/>
              </a:spcBef>
              <a:buClr>
                <a:srgbClr val="000000"/>
              </a:buClr>
              <a:buNone/>
            </a:pPr>
            <a:r>
              <a:rPr lang="en-GB" b="1" dirty="0">
                <a:solidFill>
                  <a:srgbClr val="000000"/>
                </a:solidFill>
                <a:latin typeface="Times New Roman"/>
                <a:ea typeface="Times New Roman"/>
                <a:cs typeface="Times New Roman"/>
                <a:sym typeface="Times New Roman"/>
              </a:rPr>
              <a:t>Research </a:t>
            </a:r>
            <a:r>
              <a:rPr lang="en-GB" b="1" dirty="0" smtClean="0">
                <a:solidFill>
                  <a:srgbClr val="000000"/>
                </a:solidFill>
                <a:latin typeface="Times New Roman"/>
                <a:ea typeface="Times New Roman"/>
                <a:cs typeface="Times New Roman"/>
                <a:sym typeface="Times New Roman"/>
              </a:rPr>
              <a:t>Objective-2: </a:t>
            </a:r>
            <a:r>
              <a:rPr lang="en-GB" dirty="0" smtClean="0">
                <a:solidFill>
                  <a:srgbClr val="000000"/>
                </a:solidFill>
                <a:latin typeface="Times New Roman"/>
                <a:ea typeface="Times New Roman"/>
                <a:cs typeface="Times New Roman"/>
                <a:sym typeface="Times New Roman"/>
              </a:rPr>
              <a:t>Evaluate </a:t>
            </a:r>
            <a:r>
              <a:rPr lang="en-GB" dirty="0">
                <a:solidFill>
                  <a:srgbClr val="000000"/>
                </a:solidFill>
                <a:latin typeface="Times New Roman"/>
                <a:ea typeface="Times New Roman"/>
                <a:cs typeface="Times New Roman"/>
                <a:sym typeface="Times New Roman"/>
              </a:rPr>
              <a:t>the real-world potential of the </a:t>
            </a:r>
            <a:r>
              <a:rPr lang="en-GB" dirty="0" smtClean="0">
                <a:solidFill>
                  <a:srgbClr val="000000"/>
                </a:solidFill>
                <a:latin typeface="Times New Roman"/>
                <a:ea typeface="Times New Roman"/>
                <a:cs typeface="Times New Roman"/>
                <a:sym typeface="Times New Roman"/>
              </a:rPr>
              <a:t>Deep </a:t>
            </a:r>
            <a:r>
              <a:rPr lang="en-GB" dirty="0" smtClean="0">
                <a:solidFill>
                  <a:srgbClr val="000000"/>
                </a:solidFill>
                <a:latin typeface="Times New Roman"/>
                <a:ea typeface="Times New Roman"/>
                <a:cs typeface="Times New Roman"/>
                <a:sym typeface="Times New Roman"/>
              </a:rPr>
              <a:t>CNN-based </a:t>
            </a:r>
            <a:r>
              <a:rPr lang="en-GB" dirty="0">
                <a:solidFill>
                  <a:srgbClr val="000000"/>
                </a:solidFill>
                <a:latin typeface="Times New Roman"/>
                <a:ea typeface="Times New Roman"/>
                <a:cs typeface="Times New Roman"/>
                <a:sym typeface="Times New Roman"/>
              </a:rPr>
              <a:t>solution to detect nutrient deficiencies in rice crops, enhancing crop health management practices.</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b="0" i="0" u="none" strike="noStrike" cap="none" dirty="0">
                <a:solidFill>
                  <a:srgbClr val="000000"/>
                </a:solidFill>
                <a:latin typeface="Times New Roman"/>
                <a:ea typeface="Times New Roman"/>
                <a:cs typeface="Times New Roman"/>
                <a:sym typeface="Times New Roman"/>
              </a:rPr>
              <a:t>Literature survey for first objective </a:t>
            </a:r>
            <a:endParaRPr sz="2800" b="0" i="0" u="none" strike="noStrike" cap="none" dirty="0">
              <a:solidFill>
                <a:srgbClr val="000000"/>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xmlns="" val="1832361929"/>
              </p:ext>
            </p:extLst>
          </p:nvPr>
        </p:nvGraphicFramePr>
        <p:xfrm>
          <a:off x="-1" y="928671"/>
          <a:ext cx="11668165" cy="5715038"/>
        </p:xfrm>
        <a:graphic>
          <a:graphicData uri="http://schemas.openxmlformats.org/drawingml/2006/table">
            <a:tbl>
              <a:tblPr firstRow="1" bandRow="1">
                <a:tableStyleId>{69012ECD-51FC-41F1-AA8D-1B2483CD663E}</a:tableStyleId>
              </a:tblPr>
              <a:tblGrid>
                <a:gridCol w="650147">
                  <a:extLst>
                    <a:ext uri="{9D8B030D-6E8A-4147-A177-3AD203B41FA5}">
                      <a16:colId xmlns="" xmlns:a16="http://schemas.microsoft.com/office/drawing/2014/main" val="720827713"/>
                    </a:ext>
                  </a:extLst>
                </a:gridCol>
                <a:gridCol w="1935213">
                  <a:extLst>
                    <a:ext uri="{9D8B030D-6E8A-4147-A177-3AD203B41FA5}">
                      <a16:colId xmlns="" xmlns:a16="http://schemas.microsoft.com/office/drawing/2014/main" val="566664756"/>
                    </a:ext>
                  </a:extLst>
                </a:gridCol>
                <a:gridCol w="2483236">
                  <a:extLst>
                    <a:ext uri="{9D8B030D-6E8A-4147-A177-3AD203B41FA5}">
                      <a16:colId xmlns="" xmlns:a16="http://schemas.microsoft.com/office/drawing/2014/main" val="2583442079"/>
                    </a:ext>
                  </a:extLst>
                </a:gridCol>
                <a:gridCol w="2134009">
                  <a:extLst>
                    <a:ext uri="{9D8B030D-6E8A-4147-A177-3AD203B41FA5}">
                      <a16:colId xmlns="" xmlns:a16="http://schemas.microsoft.com/office/drawing/2014/main" val="3053239561"/>
                    </a:ext>
                  </a:extLst>
                </a:gridCol>
                <a:gridCol w="1746891">
                  <a:extLst>
                    <a:ext uri="{9D8B030D-6E8A-4147-A177-3AD203B41FA5}">
                      <a16:colId xmlns="" xmlns:a16="http://schemas.microsoft.com/office/drawing/2014/main" val="2878787163"/>
                    </a:ext>
                  </a:extLst>
                </a:gridCol>
                <a:gridCol w="2718669">
                  <a:extLst>
                    <a:ext uri="{9D8B030D-6E8A-4147-A177-3AD203B41FA5}">
                      <a16:colId xmlns="" xmlns:a16="http://schemas.microsoft.com/office/drawing/2014/main" val="2465018948"/>
                    </a:ext>
                  </a:extLst>
                </a:gridCol>
              </a:tblGrid>
              <a:tr h="1049254">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Publisher/Journal</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Authors</a:t>
                      </a:r>
                      <a:r>
                        <a:rPr lang="en-US" sz="1600" baseline="0" dirty="0">
                          <a:latin typeface="Times New Roman" panose="02020603050405020304" pitchFamily="18" charset="0"/>
                          <a:cs typeface="Times New Roman" panose="02020603050405020304" pitchFamily="18" charset="0"/>
                        </a:rPr>
                        <a:t>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 of Publication</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Summary</a:t>
                      </a:r>
                      <a:r>
                        <a:rPr lang="en-US" sz="1600" baseline="0" dirty="0">
                          <a:latin typeface="Times New Roman" panose="02020603050405020304" pitchFamily="18" charset="0"/>
                          <a:cs typeface="Times New Roman" panose="02020603050405020304" pitchFamily="18" charset="0"/>
                        </a:rPr>
                        <a:t> of the paper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3499334"/>
                  </a:ext>
                </a:extLst>
              </a:tr>
              <a:tr h="2680136">
                <a:tc>
                  <a:txBody>
                    <a:bodyPr/>
                    <a:lstStyle/>
                    <a:p>
                      <a:pPr algn="ctr"/>
                      <a:r>
                        <a:rPr lang="en-US" sz="1500" dirty="0">
                          <a:latin typeface="Times New Roman" panose="02020603050405020304" pitchFamily="18" charset="0"/>
                          <a:cs typeface="Times New Roman" panose="02020603050405020304" pitchFamily="18" charset="0"/>
                        </a:rPr>
                        <a:t> [1]</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s-ES" sz="1550" dirty="0" smtClean="0">
                          <a:latin typeface="Times New Roman" panose="02020603050405020304" pitchFamily="18" charset="0"/>
                          <a:cs typeface="Times New Roman" panose="02020603050405020304" pitchFamily="18" charset="0"/>
                        </a:rPr>
                        <a:t>International</a:t>
                      </a:r>
                      <a:r>
                        <a:rPr lang="es-ES" sz="1550" baseline="0" dirty="0" smtClean="0">
                          <a:latin typeface="Times New Roman" panose="02020603050405020304" pitchFamily="18" charset="0"/>
                          <a:cs typeface="Times New Roman" panose="02020603050405020304" pitchFamily="18" charset="0"/>
                        </a:rPr>
                        <a:t> </a:t>
                      </a:r>
                      <a:r>
                        <a:rPr lang="es-ES" sz="1550" baseline="0" dirty="0" err="1" smtClean="0">
                          <a:latin typeface="Times New Roman" panose="02020603050405020304" pitchFamily="18" charset="0"/>
                          <a:cs typeface="Times New Roman" panose="02020603050405020304" pitchFamily="18" charset="0"/>
                        </a:rPr>
                        <a:t>Journal</a:t>
                      </a:r>
                      <a:r>
                        <a:rPr lang="es-ES" sz="1550" baseline="0" dirty="0" smtClean="0">
                          <a:latin typeface="Times New Roman" panose="02020603050405020304" pitchFamily="18" charset="0"/>
                          <a:cs typeface="Times New Roman" panose="02020603050405020304" pitchFamily="18" charset="0"/>
                        </a:rPr>
                        <a:t> of </a:t>
                      </a:r>
                      <a:r>
                        <a:rPr lang="es-ES" sz="1550" baseline="0" dirty="0" err="1" smtClean="0">
                          <a:latin typeface="Times New Roman" panose="02020603050405020304" pitchFamily="18" charset="0"/>
                          <a:cs typeface="Times New Roman" panose="02020603050405020304" pitchFamily="18" charset="0"/>
                        </a:rPr>
                        <a:t>Recent</a:t>
                      </a:r>
                      <a:r>
                        <a:rPr lang="es-ES" sz="1550" baseline="0" dirty="0" smtClean="0">
                          <a:latin typeface="Times New Roman" panose="02020603050405020304" pitchFamily="18" charset="0"/>
                          <a:cs typeface="Times New Roman" panose="02020603050405020304" pitchFamily="18" charset="0"/>
                        </a:rPr>
                        <a:t> </a:t>
                      </a:r>
                      <a:r>
                        <a:rPr lang="es-ES" sz="1550" baseline="0" dirty="0" err="1" smtClean="0">
                          <a:latin typeface="Times New Roman" panose="02020603050405020304" pitchFamily="18" charset="0"/>
                          <a:cs typeface="Times New Roman" panose="02020603050405020304" pitchFamily="18" charset="0"/>
                        </a:rPr>
                        <a:t>Technology</a:t>
                      </a:r>
                      <a:r>
                        <a:rPr lang="es-ES" sz="1550" baseline="0" dirty="0" smtClean="0">
                          <a:latin typeface="Times New Roman" panose="02020603050405020304" pitchFamily="18" charset="0"/>
                          <a:cs typeface="Times New Roman" panose="02020603050405020304" pitchFamily="18" charset="0"/>
                        </a:rPr>
                        <a:t> and </a:t>
                      </a:r>
                      <a:r>
                        <a:rPr lang="es-ES" sz="1550" baseline="0" dirty="0" err="1" smtClean="0">
                          <a:latin typeface="Times New Roman" panose="02020603050405020304" pitchFamily="18" charset="0"/>
                          <a:cs typeface="Times New Roman" panose="02020603050405020304" pitchFamily="18" charset="0"/>
                        </a:rPr>
                        <a:t>Engineering</a:t>
                      </a:r>
                      <a:r>
                        <a:rPr lang="es-ES" sz="1550" baseline="0" dirty="0" smtClean="0">
                          <a:latin typeface="Times New Roman" panose="02020603050405020304" pitchFamily="18" charset="0"/>
                          <a:cs typeface="Times New Roman" panose="02020603050405020304" pitchFamily="18" charset="0"/>
                        </a:rPr>
                        <a:t> (IJRTE)</a:t>
                      </a:r>
                      <a:endParaRPr lang="en-IN" sz="15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1500" dirty="0" smtClean="0">
                          <a:latin typeface="Times New Roman" panose="02020603050405020304" pitchFamily="18" charset="0"/>
                          <a:cs typeface="Times New Roman" panose="02020603050405020304" pitchFamily="18" charset="0"/>
                        </a:rPr>
                        <a:t>Machine</a:t>
                      </a:r>
                      <a:r>
                        <a:rPr lang="en-US" sz="1500" baseline="0" dirty="0" smtClean="0">
                          <a:latin typeface="Times New Roman" panose="02020603050405020304" pitchFamily="18" charset="0"/>
                          <a:cs typeface="Times New Roman" panose="02020603050405020304" pitchFamily="18" charset="0"/>
                        </a:rPr>
                        <a:t> Learning Based Nutrient Deficiency Detection in Crops.</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N" sz="1500" dirty="0" smtClean="0">
                          <a:latin typeface="Times New Roman" panose="02020603050405020304" pitchFamily="18" charset="0"/>
                          <a:cs typeface="Times New Roman" panose="02020603050405020304" pitchFamily="18" charset="0"/>
                        </a:rPr>
                        <a:t>1.Amritha</a:t>
                      </a:r>
                      <a:r>
                        <a:rPr lang="en-IN" sz="1500" baseline="0" dirty="0" smtClean="0">
                          <a:latin typeface="Times New Roman" panose="02020603050405020304" pitchFamily="18" charset="0"/>
                          <a:cs typeface="Times New Roman" panose="02020603050405020304" pitchFamily="18" charset="0"/>
                        </a:rPr>
                        <a:t> T</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2.Gokulalakshmi</a:t>
                      </a:r>
                      <a:r>
                        <a:rPr lang="en-IN" sz="1500" baseline="0" dirty="0" smtClean="0">
                          <a:latin typeface="Times New Roman" panose="02020603050405020304" pitchFamily="18" charset="0"/>
                          <a:cs typeface="Times New Roman" panose="02020603050405020304" pitchFamily="18" charset="0"/>
                        </a:rPr>
                        <a:t> T</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3.Umamaheshwari</a:t>
                      </a:r>
                      <a:r>
                        <a:rPr lang="en-IN" sz="1500" baseline="0" dirty="0" smtClean="0">
                          <a:latin typeface="Times New Roman" panose="02020603050405020304" pitchFamily="18" charset="0"/>
                          <a:cs typeface="Times New Roman" panose="02020603050405020304" pitchFamily="18" charset="0"/>
                        </a:rPr>
                        <a:t> P</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4.T</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Rajasekar</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500" dirty="0" smtClean="0">
                          <a:latin typeface="Times New Roman" panose="02020603050405020304" pitchFamily="18" charset="0"/>
                          <a:cs typeface="Times New Roman" panose="02020603050405020304" pitchFamily="18" charset="0"/>
                        </a:rPr>
                        <a:t>2020</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500" dirty="0" smtClean="0">
                          <a:latin typeface="Times New Roman" panose="02020603050405020304" pitchFamily="18" charset="0"/>
                          <a:cs typeface="Times New Roman" panose="02020603050405020304" pitchFamily="18" charset="0"/>
                        </a:rPr>
                        <a:t>This research</a:t>
                      </a:r>
                      <a:r>
                        <a:rPr lang="en-IN" sz="1500" baseline="0" dirty="0" smtClean="0">
                          <a:latin typeface="Times New Roman" panose="02020603050405020304" pitchFamily="18" charset="0"/>
                          <a:cs typeface="Times New Roman" panose="02020603050405020304" pitchFamily="18" charset="0"/>
                        </a:rPr>
                        <a:t> Machine Learning Based Nutrient deficit detection in crops attempts to create an automated robotic vehicle that identifies nutrient deficit in crops just by collecting </a:t>
                      </a:r>
                      <a:r>
                        <a:rPr lang="en-IN" sz="1500" dirty="0" smtClean="0">
                          <a:latin typeface="Times New Roman" panose="02020603050405020304" pitchFamily="18" charset="0"/>
                          <a:cs typeface="Times New Roman" panose="02020603050405020304" pitchFamily="18" charset="0"/>
                        </a:rPr>
                        <a:t> an image</a:t>
                      </a:r>
                      <a:r>
                        <a:rPr lang="en-IN" sz="1500" baseline="0" dirty="0" smtClean="0">
                          <a:latin typeface="Times New Roman" panose="02020603050405020304" pitchFamily="18" charset="0"/>
                          <a:cs typeface="Times New Roman" panose="02020603050405020304" pitchFamily="18" charset="0"/>
                        </a:rPr>
                        <a:t> of the crop plants leaves. </a:t>
                      </a:r>
                      <a:r>
                        <a:rPr lang="en-IN" sz="1500" baseline="0" dirty="0" smtClean="0">
                          <a:solidFill>
                            <a:srgbClr val="FF0000"/>
                          </a:solidFill>
                          <a:latin typeface="Times New Roman" panose="02020603050405020304" pitchFamily="18" charset="0"/>
                          <a:cs typeface="Times New Roman" panose="02020603050405020304" pitchFamily="18" charset="0"/>
                        </a:rPr>
                        <a:t>The captured images is then processed by using the </a:t>
                      </a:r>
                      <a:r>
                        <a:rPr lang="en-IN" sz="1500" baseline="0" dirty="0" err="1" smtClean="0">
                          <a:solidFill>
                            <a:srgbClr val="FF0000"/>
                          </a:solidFill>
                          <a:latin typeface="Times New Roman" panose="02020603050405020304" pitchFamily="18" charset="0"/>
                          <a:cs typeface="Times New Roman" panose="02020603050405020304" pitchFamily="18" charset="0"/>
                        </a:rPr>
                        <a:t>convolutional</a:t>
                      </a:r>
                      <a:r>
                        <a:rPr lang="en-IN" sz="1500" baseline="0" dirty="0" smtClean="0">
                          <a:solidFill>
                            <a:srgbClr val="FF0000"/>
                          </a:solidFill>
                          <a:latin typeface="Times New Roman" panose="02020603050405020304" pitchFamily="18" charset="0"/>
                          <a:cs typeface="Times New Roman" panose="02020603050405020304" pitchFamily="18" charset="0"/>
                        </a:rPr>
                        <a:t> neural networks (CNN).</a:t>
                      </a:r>
                      <a:endParaRPr lang="en-IN" sz="15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 xmlns:a16="http://schemas.microsoft.com/office/drawing/2014/main" val="1547577701"/>
                  </a:ext>
                </a:extLst>
              </a:tr>
              <a:tr h="1985648">
                <a:tc gridSpan="6">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sp>
        <p:nvSpPr>
          <p:cNvPr id="5" name="Rectangle 4"/>
          <p:cNvSpPr/>
          <p:nvPr/>
        </p:nvSpPr>
        <p:spPr>
          <a:xfrm rot="16200000">
            <a:off x="10707983" y="2108494"/>
            <a:ext cx="2467069" cy="456972"/>
          </a:xfrm>
          <a:prstGeom prst="rect">
            <a:avLst/>
          </a:prstGeom>
          <a:solidFill>
            <a:schemeClr val="accent2">
              <a:lumMod val="60000"/>
              <a:lumOff val="4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Additional </a:t>
            </a:r>
            <a:r>
              <a:rPr lang="en-US" sz="1500" dirty="0">
                <a:solidFill>
                  <a:schemeClr val="tx1"/>
                </a:solidFill>
                <a:latin typeface="Times New Roman" panose="02020603050405020304" pitchFamily="18" charset="0"/>
                <a:cs typeface="Times New Roman" panose="02020603050405020304" pitchFamily="18" charset="0"/>
              </a:rPr>
              <a:t>Summary</a:t>
            </a:r>
            <a:endParaRPr lang="en-IN" sz="15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1331633882"/>
              </p:ext>
            </p:extLst>
          </p:nvPr>
        </p:nvGraphicFramePr>
        <p:xfrm>
          <a:off x="12192000" y="1103445"/>
          <a:ext cx="6829043" cy="2452357"/>
        </p:xfrm>
        <a:graphic>
          <a:graphicData uri="http://schemas.openxmlformats.org/drawingml/2006/table">
            <a:tbl>
              <a:tblPr firstRow="1" bandRow="1">
                <a:tableStyleId>{5C22544A-7EE6-4342-B048-85BDC9FD1C3A}</a:tableStyleId>
              </a:tblPr>
              <a:tblGrid>
                <a:gridCol w="2525605">
                  <a:extLst>
                    <a:ext uri="{9D8B030D-6E8A-4147-A177-3AD203B41FA5}">
                      <a16:colId xmlns="" xmlns:a16="http://schemas.microsoft.com/office/drawing/2014/main" val="4111305687"/>
                    </a:ext>
                  </a:extLst>
                </a:gridCol>
                <a:gridCol w="2066100">
                  <a:extLst>
                    <a:ext uri="{9D8B030D-6E8A-4147-A177-3AD203B41FA5}">
                      <a16:colId xmlns="" xmlns:a16="http://schemas.microsoft.com/office/drawing/2014/main" val="135340123"/>
                    </a:ext>
                  </a:extLst>
                </a:gridCol>
                <a:gridCol w="2237338">
                  <a:extLst>
                    <a:ext uri="{9D8B030D-6E8A-4147-A177-3AD203B41FA5}">
                      <a16:colId xmlns="" xmlns:a16="http://schemas.microsoft.com/office/drawing/2014/main" val="846758422"/>
                    </a:ext>
                  </a:extLst>
                </a:gridCol>
              </a:tblGrid>
              <a:tr h="346396">
                <a:tc>
                  <a:txBody>
                    <a:bodyPr/>
                    <a:lstStyle/>
                    <a:p>
                      <a:pPr algn="ctr"/>
                      <a:r>
                        <a:rPr lang="en-US" sz="1500" baseline="0" dirty="0">
                          <a:latin typeface="Times New Roman" panose="02020603050405020304" pitchFamily="18" charset="0"/>
                          <a:cs typeface="Times New Roman" panose="02020603050405020304" pitchFamily="18" charset="0"/>
                        </a:rPr>
                        <a:t>Algorithms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      </a:t>
                      </a:r>
                      <a:r>
                        <a:rPr lang="en-US" sz="1500" baseline="0" dirty="0" err="1">
                          <a:latin typeface="Times New Roman" panose="02020603050405020304" pitchFamily="18" charset="0"/>
                          <a:cs typeface="Times New Roman" panose="02020603050405020304" pitchFamily="18" charset="0"/>
                        </a:rPr>
                        <a:t>DataSets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Improvements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78010582"/>
                  </a:ext>
                </a:extLst>
              </a:tr>
              <a:tr h="2105961">
                <a:tc>
                  <a:txBody>
                    <a:bodyPr/>
                    <a:lstStyle/>
                    <a:p>
                      <a:r>
                        <a:rPr lang="en-US" sz="1500" baseline="0" dirty="0" smtClean="0">
                          <a:latin typeface="Times New Roman" panose="02020603050405020304" pitchFamily="18" charset="0"/>
                          <a:cs typeface="Times New Roman" panose="02020603050405020304" pitchFamily="18" charset="0"/>
                        </a:rPr>
                        <a:t>CNN model along with Canny operator.</a:t>
                      </a:r>
                      <a:endParaRPr lang="en-US"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baseline="0" dirty="0" smtClean="0">
                          <a:latin typeface="Times New Roman" panose="02020603050405020304" pitchFamily="18" charset="0"/>
                          <a:cs typeface="Times New Roman" panose="02020603050405020304" pitchFamily="18" charset="0"/>
                        </a:rPr>
                        <a:t>The amount of fertilizer for the corresponding nutrient deficiency is also displayed. Thus, entire agricultural work can be integrated in a single system.</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546937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1458 -0.00115 L -0.59909 0.00324 " pathEditMode="relative" rAng="0" ptsTypes="AA">
                                      <p:cBhvr>
                                        <p:cTn id="6" dur="2000" fill="hold"/>
                                        <p:tgtEl>
                                          <p:spTgt spid="6"/>
                                        </p:tgtEl>
                                        <p:attrNameLst>
                                          <p:attrName>ppt_x</p:attrName>
                                          <p:attrName>ppt_y</p:attrName>
                                        </p:attrNameLst>
                                      </p:cBhvr>
                                      <p:rCtr x="-30690"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Literature survey for second objective </a:t>
            </a:r>
            <a:endParaRPr sz="2800" b="0" i="0" u="none" strike="noStrike" cap="none">
              <a:solidFill>
                <a:srgbClr val="000000"/>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xmlns="" val="1832361929"/>
              </p:ext>
            </p:extLst>
          </p:nvPr>
        </p:nvGraphicFramePr>
        <p:xfrm>
          <a:off x="-1" y="928671"/>
          <a:ext cx="11668165" cy="5715040"/>
        </p:xfrm>
        <a:graphic>
          <a:graphicData uri="http://schemas.openxmlformats.org/drawingml/2006/table">
            <a:tbl>
              <a:tblPr firstRow="1" bandRow="1">
                <a:tableStyleId>{69012ECD-51FC-41F1-AA8D-1B2483CD663E}</a:tableStyleId>
              </a:tblPr>
              <a:tblGrid>
                <a:gridCol w="650147">
                  <a:extLst>
                    <a:ext uri="{9D8B030D-6E8A-4147-A177-3AD203B41FA5}">
                      <a16:colId xmlns="" xmlns:a16="http://schemas.microsoft.com/office/drawing/2014/main" val="720827713"/>
                    </a:ext>
                  </a:extLst>
                </a:gridCol>
                <a:gridCol w="1935213">
                  <a:extLst>
                    <a:ext uri="{9D8B030D-6E8A-4147-A177-3AD203B41FA5}">
                      <a16:colId xmlns="" xmlns:a16="http://schemas.microsoft.com/office/drawing/2014/main" val="566664756"/>
                    </a:ext>
                  </a:extLst>
                </a:gridCol>
                <a:gridCol w="2483236">
                  <a:extLst>
                    <a:ext uri="{9D8B030D-6E8A-4147-A177-3AD203B41FA5}">
                      <a16:colId xmlns="" xmlns:a16="http://schemas.microsoft.com/office/drawing/2014/main" val="2583442079"/>
                    </a:ext>
                  </a:extLst>
                </a:gridCol>
                <a:gridCol w="2134009">
                  <a:extLst>
                    <a:ext uri="{9D8B030D-6E8A-4147-A177-3AD203B41FA5}">
                      <a16:colId xmlns="" xmlns:a16="http://schemas.microsoft.com/office/drawing/2014/main" val="3053239561"/>
                    </a:ext>
                  </a:extLst>
                </a:gridCol>
                <a:gridCol w="1746891">
                  <a:extLst>
                    <a:ext uri="{9D8B030D-6E8A-4147-A177-3AD203B41FA5}">
                      <a16:colId xmlns="" xmlns:a16="http://schemas.microsoft.com/office/drawing/2014/main" val="2878787163"/>
                    </a:ext>
                  </a:extLst>
                </a:gridCol>
                <a:gridCol w="2718669">
                  <a:extLst>
                    <a:ext uri="{9D8B030D-6E8A-4147-A177-3AD203B41FA5}">
                      <a16:colId xmlns="" xmlns:a16="http://schemas.microsoft.com/office/drawing/2014/main" val="2465018948"/>
                    </a:ext>
                  </a:extLst>
                </a:gridCol>
              </a:tblGrid>
              <a:tr h="1175813">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Publisher/Journal</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Authors</a:t>
                      </a:r>
                      <a:r>
                        <a:rPr lang="en-US" sz="1600" baseline="0" dirty="0">
                          <a:latin typeface="Times New Roman" panose="02020603050405020304" pitchFamily="18" charset="0"/>
                          <a:cs typeface="Times New Roman" panose="02020603050405020304" pitchFamily="18" charset="0"/>
                        </a:rPr>
                        <a:t>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 of Publication</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Summary</a:t>
                      </a:r>
                      <a:r>
                        <a:rPr lang="en-US" sz="1600" baseline="0" dirty="0">
                          <a:latin typeface="Times New Roman" panose="02020603050405020304" pitchFamily="18" charset="0"/>
                          <a:cs typeface="Times New Roman" panose="02020603050405020304" pitchFamily="18" charset="0"/>
                        </a:rPr>
                        <a:t> of the paper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3499334"/>
                  </a:ext>
                </a:extLst>
              </a:tr>
              <a:tr h="2314073">
                <a:tc>
                  <a:txBody>
                    <a:bodyPr/>
                    <a:lstStyle/>
                    <a:p>
                      <a:pPr algn="ct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[2]</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s-ES" sz="1550" dirty="0" smtClean="0">
                          <a:latin typeface="Times New Roman" panose="02020603050405020304" pitchFamily="18" charset="0"/>
                          <a:cs typeface="Times New Roman" panose="02020603050405020304" pitchFamily="18" charset="0"/>
                        </a:rPr>
                        <a:t>ICIC</a:t>
                      </a:r>
                      <a:r>
                        <a:rPr lang="es-ES" sz="1550" baseline="0" dirty="0" smtClean="0">
                          <a:latin typeface="Times New Roman" panose="02020603050405020304" pitchFamily="18" charset="0"/>
                          <a:cs typeface="Times New Roman" panose="02020603050405020304" pitchFamily="18" charset="0"/>
                        </a:rPr>
                        <a:t> Express </a:t>
                      </a:r>
                      <a:r>
                        <a:rPr lang="es-ES" sz="1550" baseline="0" dirty="0" err="1" smtClean="0">
                          <a:latin typeface="Times New Roman" panose="02020603050405020304" pitchFamily="18" charset="0"/>
                          <a:cs typeface="Times New Roman" panose="02020603050405020304" pitchFamily="18" charset="0"/>
                        </a:rPr>
                        <a:t>Letters</a:t>
                      </a:r>
                      <a:endParaRPr lang="en-IN" sz="15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1500" baseline="0" dirty="0" smtClean="0">
                          <a:latin typeface="Times New Roman" panose="02020603050405020304" pitchFamily="18" charset="0"/>
                          <a:cs typeface="Times New Roman" panose="02020603050405020304" pitchFamily="18" charset="0"/>
                        </a:rPr>
                        <a:t>PLANT NUTRIENT DEFICIENCY USING DEEP CONVOLUTIONAL NEURAL NETWORKS.</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N" sz="1500" dirty="0" smtClean="0">
                          <a:latin typeface="Times New Roman" panose="02020603050405020304" pitchFamily="18" charset="0"/>
                          <a:cs typeface="Times New Roman" panose="02020603050405020304" pitchFamily="18" charset="0"/>
                        </a:rPr>
                        <a:t>1.Lili</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Ayu</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Wulandhari</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2.Alexander</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Agung</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Santoso</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Gunawan</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3.Arie</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Qurania</a:t>
                      </a:r>
                      <a:r>
                        <a:rPr lang="en-IN" sz="1500" baseline="0" dirty="0" smtClean="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4.Prihastuti</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Harsani</a:t>
                      </a:r>
                      <a:r>
                        <a:rPr lang="en-IN" sz="1500" baseline="0" dirty="0" smtClean="0">
                          <a:latin typeface="Times New Roman" panose="02020603050405020304" pitchFamily="18" charset="0"/>
                          <a:cs typeface="Times New Roman" panose="02020603050405020304" pitchFamily="18" charset="0"/>
                        </a:rPr>
                        <a:t> </a:t>
                      </a:r>
                    </a:p>
                    <a:p>
                      <a:r>
                        <a:rPr lang="en-IN" sz="1500" baseline="0" dirty="0" smtClean="0">
                          <a:latin typeface="Times New Roman" panose="02020603050405020304" pitchFamily="18" charset="0"/>
                          <a:cs typeface="Times New Roman" panose="02020603050405020304" pitchFamily="18" charset="0"/>
                        </a:rPr>
                        <a:t>5.Triastinurmiatiningsih </a:t>
                      </a:r>
                      <a:r>
                        <a:rPr lang="en-IN" sz="1500" baseline="0" dirty="0" err="1" smtClean="0">
                          <a:latin typeface="Times New Roman" panose="02020603050405020304" pitchFamily="18" charset="0"/>
                          <a:cs typeface="Times New Roman" panose="02020603050405020304" pitchFamily="18" charset="0"/>
                        </a:rPr>
                        <a:t>Ferdy</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Tarawan</a:t>
                      </a:r>
                      <a:r>
                        <a:rPr lang="en-IN" sz="1500" baseline="0" dirty="0" smtClean="0">
                          <a:latin typeface="Times New Roman" panose="02020603050405020304" pitchFamily="18" charset="0"/>
                          <a:cs typeface="Times New Roman" panose="02020603050405020304" pitchFamily="18" charset="0"/>
                        </a:rPr>
                        <a:t> </a:t>
                      </a:r>
                    </a:p>
                    <a:p>
                      <a:r>
                        <a:rPr lang="en-IN" sz="1500" baseline="0" dirty="0" smtClean="0">
                          <a:latin typeface="Times New Roman" panose="02020603050405020304" pitchFamily="18" charset="0"/>
                          <a:cs typeface="Times New Roman" panose="02020603050405020304" pitchFamily="18" charset="0"/>
                        </a:rPr>
                        <a:t>6.Riska </a:t>
                      </a:r>
                      <a:r>
                        <a:rPr lang="en-IN" sz="1500" baseline="0" dirty="0" err="1" smtClean="0">
                          <a:latin typeface="Times New Roman" panose="02020603050405020304" pitchFamily="18" charset="0"/>
                          <a:cs typeface="Times New Roman" panose="02020603050405020304" pitchFamily="18" charset="0"/>
                        </a:rPr>
                        <a:t>Fauzia</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Hermawan</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500" dirty="0" smtClean="0">
                          <a:latin typeface="Times New Roman" panose="02020603050405020304" pitchFamily="18" charset="0"/>
                          <a:cs typeface="Times New Roman" panose="02020603050405020304" pitchFamily="18" charset="0"/>
                        </a:rPr>
                        <a:t>2019</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500" dirty="0" smtClean="0">
                          <a:latin typeface="Times New Roman" panose="02020603050405020304" pitchFamily="18" charset="0"/>
                          <a:cs typeface="Times New Roman" panose="02020603050405020304" pitchFamily="18" charset="0"/>
                        </a:rPr>
                        <a:t>This</a:t>
                      </a:r>
                      <a:r>
                        <a:rPr lang="en-IN" sz="1500" baseline="0" dirty="0" smtClean="0">
                          <a:latin typeface="Times New Roman" panose="02020603050405020304" pitchFamily="18" charset="0"/>
                          <a:cs typeface="Times New Roman" panose="02020603050405020304" pitchFamily="18" charset="0"/>
                        </a:rPr>
                        <a:t> paper proposes a deep </a:t>
                      </a:r>
                      <a:r>
                        <a:rPr lang="en-IN" sz="1500" baseline="0" dirty="0" err="1" smtClean="0">
                          <a:latin typeface="Times New Roman" panose="02020603050405020304" pitchFamily="18" charset="0"/>
                          <a:cs typeface="Times New Roman" panose="02020603050405020304" pitchFamily="18" charset="0"/>
                        </a:rPr>
                        <a:t>convolutional</a:t>
                      </a:r>
                      <a:r>
                        <a:rPr lang="en-IN" sz="1500" baseline="0" dirty="0" smtClean="0">
                          <a:latin typeface="Times New Roman" panose="02020603050405020304" pitchFamily="18" charset="0"/>
                          <a:cs typeface="Times New Roman" panose="02020603050405020304" pitchFamily="18" charset="0"/>
                        </a:rPr>
                        <a:t> neural network to diagnose condition based on image of plants. </a:t>
                      </a:r>
                      <a:r>
                        <a:rPr lang="en-IN" sz="1500" baseline="0" dirty="0" smtClean="0">
                          <a:solidFill>
                            <a:srgbClr val="FF0000"/>
                          </a:solidFill>
                          <a:latin typeface="Times New Roman" panose="02020603050405020304" pitchFamily="18" charset="0"/>
                          <a:cs typeface="Times New Roman" panose="02020603050405020304" pitchFamily="18" charset="0"/>
                        </a:rPr>
                        <a:t>The experimental results show that fine tuning approach achieves the best accuracy, namely 96% and 86% for training and testing.</a:t>
                      </a:r>
                      <a:endParaRPr lang="en-IN" sz="15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 xmlns:a16="http://schemas.microsoft.com/office/drawing/2014/main" val="1547577701"/>
                  </a:ext>
                </a:extLst>
              </a:tr>
              <a:tr h="2225154">
                <a:tc gridSpan="6">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sp>
        <p:nvSpPr>
          <p:cNvPr id="5" name="Rectangle 4"/>
          <p:cNvSpPr/>
          <p:nvPr/>
        </p:nvSpPr>
        <p:spPr>
          <a:xfrm rot="16200000">
            <a:off x="10707983" y="2108494"/>
            <a:ext cx="2467069" cy="456972"/>
          </a:xfrm>
          <a:prstGeom prst="rect">
            <a:avLst/>
          </a:prstGeom>
          <a:solidFill>
            <a:schemeClr val="accent2">
              <a:lumMod val="60000"/>
              <a:lumOff val="4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Additional </a:t>
            </a:r>
            <a:r>
              <a:rPr lang="en-US" sz="1500" dirty="0">
                <a:solidFill>
                  <a:schemeClr val="tx1"/>
                </a:solidFill>
                <a:latin typeface="Times New Roman" panose="02020603050405020304" pitchFamily="18" charset="0"/>
                <a:cs typeface="Times New Roman" panose="02020603050405020304" pitchFamily="18" charset="0"/>
              </a:rPr>
              <a:t>Summary</a:t>
            </a:r>
            <a:endParaRPr lang="en-IN" sz="15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1331633882"/>
              </p:ext>
            </p:extLst>
          </p:nvPr>
        </p:nvGraphicFramePr>
        <p:xfrm>
          <a:off x="12192000" y="1103445"/>
          <a:ext cx="6829043" cy="2452357"/>
        </p:xfrm>
        <a:graphic>
          <a:graphicData uri="http://schemas.openxmlformats.org/drawingml/2006/table">
            <a:tbl>
              <a:tblPr firstRow="1" bandRow="1">
                <a:tableStyleId>{5C22544A-7EE6-4342-B048-85BDC9FD1C3A}</a:tableStyleId>
              </a:tblPr>
              <a:tblGrid>
                <a:gridCol w="2525605">
                  <a:extLst>
                    <a:ext uri="{9D8B030D-6E8A-4147-A177-3AD203B41FA5}">
                      <a16:colId xmlns="" xmlns:a16="http://schemas.microsoft.com/office/drawing/2014/main" val="4111305687"/>
                    </a:ext>
                  </a:extLst>
                </a:gridCol>
                <a:gridCol w="2066100">
                  <a:extLst>
                    <a:ext uri="{9D8B030D-6E8A-4147-A177-3AD203B41FA5}">
                      <a16:colId xmlns="" xmlns:a16="http://schemas.microsoft.com/office/drawing/2014/main" val="135340123"/>
                    </a:ext>
                  </a:extLst>
                </a:gridCol>
                <a:gridCol w="2237338">
                  <a:extLst>
                    <a:ext uri="{9D8B030D-6E8A-4147-A177-3AD203B41FA5}">
                      <a16:colId xmlns="" xmlns:a16="http://schemas.microsoft.com/office/drawing/2014/main" val="846758422"/>
                    </a:ext>
                  </a:extLst>
                </a:gridCol>
              </a:tblGrid>
              <a:tr h="346396">
                <a:tc>
                  <a:txBody>
                    <a:bodyPr/>
                    <a:lstStyle/>
                    <a:p>
                      <a:pPr algn="ctr"/>
                      <a:r>
                        <a:rPr lang="en-US" sz="1500" baseline="0" dirty="0">
                          <a:latin typeface="Times New Roman" panose="02020603050405020304" pitchFamily="18" charset="0"/>
                          <a:cs typeface="Times New Roman" panose="02020603050405020304" pitchFamily="18" charset="0"/>
                        </a:rPr>
                        <a:t>Algorithms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      </a:t>
                      </a:r>
                      <a:r>
                        <a:rPr lang="en-US" sz="1500" baseline="0" dirty="0" err="1">
                          <a:latin typeface="Times New Roman" panose="02020603050405020304" pitchFamily="18" charset="0"/>
                          <a:cs typeface="Times New Roman" panose="02020603050405020304" pitchFamily="18" charset="0"/>
                        </a:rPr>
                        <a:t>DataSets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Improvements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78010582"/>
                  </a:ext>
                </a:extLst>
              </a:tr>
              <a:tr h="2105961">
                <a:tc>
                  <a:txBody>
                    <a:bodyPr/>
                    <a:lstStyle/>
                    <a:p>
                      <a:r>
                        <a:rPr lang="en-US" sz="1500" baseline="0" dirty="0" smtClean="0">
                          <a:latin typeface="Times New Roman" panose="02020603050405020304" pitchFamily="18" charset="0"/>
                          <a:cs typeface="Times New Roman" panose="02020603050405020304" pitchFamily="18" charset="0"/>
                        </a:rPr>
                        <a:t>CNN model along with Inception-</a:t>
                      </a:r>
                      <a:r>
                        <a:rPr lang="en-US" sz="1500" baseline="0" dirty="0" err="1" smtClean="0">
                          <a:latin typeface="Times New Roman" panose="02020603050405020304" pitchFamily="18" charset="0"/>
                          <a:cs typeface="Times New Roman" panose="02020603050405020304" pitchFamily="18" charset="0"/>
                        </a:rPr>
                        <a:t>Resnet</a:t>
                      </a:r>
                      <a:r>
                        <a:rPr lang="en-US" sz="1500" baseline="0" dirty="0" smtClean="0">
                          <a:latin typeface="Times New Roman" panose="02020603050405020304" pitchFamily="18" charset="0"/>
                          <a:cs typeface="Times New Roman" panose="02020603050405020304" pitchFamily="18" charset="0"/>
                        </a:rPr>
                        <a:t> architecture</a:t>
                      </a:r>
                      <a:endParaRPr lang="en-US"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err="1" smtClean="0">
                          <a:latin typeface="Times New Roman" panose="02020603050405020304" pitchFamily="18" charset="0"/>
                          <a:cs typeface="Times New Roman" panose="02020603050405020304" pitchFamily="18" charset="0"/>
                        </a:rPr>
                        <a:t>ImageNet</a:t>
                      </a:r>
                      <a:r>
                        <a:rPr lang="en-US" sz="1500" baseline="0" dirty="0" smtClean="0">
                          <a:latin typeface="Times New Roman" panose="02020603050405020304" pitchFamily="18" charset="0"/>
                          <a:cs typeface="Times New Roman" panose="02020603050405020304" pitchFamily="18" charset="0"/>
                        </a:rPr>
                        <a:t> Dataset</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baseline="0" dirty="0" smtClean="0">
                          <a:latin typeface="Times New Roman" panose="02020603050405020304" pitchFamily="18" charset="0"/>
                          <a:cs typeface="Times New Roman" panose="02020603050405020304" pitchFamily="18" charset="0"/>
                        </a:rPr>
                        <a:t>The model is re-trained using okra plant images data. A few experiments are conducted by changing the </a:t>
                      </a:r>
                      <a:r>
                        <a:rPr lang="en-IN" sz="1500" baseline="0" dirty="0" err="1" smtClean="0">
                          <a:latin typeface="Times New Roman" panose="02020603050405020304" pitchFamily="18" charset="0"/>
                          <a:cs typeface="Times New Roman" panose="02020603050405020304" pitchFamily="18" charset="0"/>
                        </a:rPr>
                        <a:t>hyperparameter</a:t>
                      </a:r>
                      <a:r>
                        <a:rPr lang="en-IN" sz="1500" baseline="0" dirty="0" smtClean="0">
                          <a:latin typeface="Times New Roman" panose="02020603050405020304" pitchFamily="18" charset="0"/>
                          <a:cs typeface="Times New Roman" panose="02020603050405020304" pitchFamily="18" charset="0"/>
                        </a:rPr>
                        <a:t> such as learning rate and epochs.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546937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1458 -0.00115 L -0.59909 0.00324 " pathEditMode="relative" rAng="0" ptsTypes="AA">
                                      <p:cBhvr>
                                        <p:cTn id="6" dur="2000" fill="hold"/>
                                        <p:tgtEl>
                                          <p:spTgt spid="6"/>
                                        </p:tgtEl>
                                        <p:attrNameLst>
                                          <p:attrName>ppt_x</p:attrName>
                                          <p:attrName>ppt_y</p:attrName>
                                        </p:attrNameLst>
                                      </p:cBhvr>
                                      <p:rCtr x="-30690"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body" idx="4294967295"/>
          </p:nvPr>
        </p:nvSpPr>
        <p:spPr>
          <a:xfrm>
            <a:off x="199440" y="1025280"/>
            <a:ext cx="11288520" cy="5134320"/>
          </a:xfrm>
          <a:prstGeom prst="rect">
            <a:avLst/>
          </a:prstGeom>
          <a:solidFill>
            <a:srgbClr val="FFFFFF"/>
          </a:solidFill>
          <a:ln w="12600" cap="flat" cmpd="sng">
            <a:solidFill>
              <a:srgbClr val="FFFFFF"/>
            </a:solidFill>
            <a:prstDash val="solid"/>
            <a:miter lim="8000"/>
            <a:headEnd type="none" w="sm" len="sm"/>
            <a:tailEnd type="none" w="sm" len="sm"/>
          </a:ln>
        </p:spPr>
        <p:txBody>
          <a:bodyPr spcFirstLastPara="1" wrap="square" lIns="91425" tIns="45700" rIns="91425" bIns="45700" anchor="t" anchorCtr="0">
            <a:normAutofit/>
          </a:bodyPr>
          <a:lstStyle/>
          <a:p>
            <a:pPr lvl="0" indent="-457200" algn="just">
              <a:spcBef>
                <a:spcPts val="0"/>
              </a:spcBef>
              <a:buClr>
                <a:srgbClr val="000000"/>
              </a:buClr>
              <a:buFont typeface="Noto Sans Symbols"/>
              <a:buChar char="⮚"/>
            </a:pPr>
            <a:r>
              <a:rPr lang="en-US" dirty="0" smtClean="0">
                <a:solidFill>
                  <a:srgbClr val="000000"/>
                </a:solidFill>
                <a:latin typeface="Times New Roman"/>
                <a:ea typeface="Times New Roman"/>
                <a:cs typeface="Times New Roman"/>
                <a:sym typeface="Times New Roman"/>
              </a:rPr>
              <a:t>The proposed system aims to develop an innovative deficiencies in paddy crops using image processing specifically CNN. The images will be preprocessed to enhance quality. It is an effective method uses various models like </a:t>
            </a:r>
            <a:r>
              <a:rPr lang="en-US" dirty="0" smtClean="0">
                <a:solidFill>
                  <a:srgbClr val="000000"/>
                </a:solidFill>
                <a:latin typeface="Times New Roman"/>
                <a:ea typeface="Times New Roman"/>
                <a:cs typeface="Times New Roman"/>
                <a:sym typeface="Times New Roman"/>
              </a:rPr>
              <a:t>2D CNN. </a:t>
            </a:r>
            <a:endParaRPr lang="en-US" dirty="0" smtClean="0">
              <a:solidFill>
                <a:srgbClr val="000000"/>
              </a:solidFill>
              <a:latin typeface="Times New Roman"/>
              <a:ea typeface="Times New Roman"/>
              <a:cs typeface="Times New Roman"/>
              <a:sym typeface="Times New Roman"/>
            </a:endParaRPr>
          </a:p>
          <a:p>
            <a:pPr lvl="0" indent="-457200" algn="just">
              <a:spcBef>
                <a:spcPts val="0"/>
              </a:spcBef>
              <a:buClr>
                <a:srgbClr val="000000"/>
              </a:buClr>
              <a:buFont typeface="Noto Sans Symbols"/>
              <a:buChar char="⮚"/>
            </a:pPr>
            <a:endParaRPr lang="en-US" dirty="0">
              <a:solidFill>
                <a:srgbClr val="000000"/>
              </a:solidFill>
              <a:latin typeface="Times New Roman"/>
              <a:ea typeface="Times New Roman"/>
              <a:cs typeface="Times New Roman"/>
              <a:sym typeface="Times New Roman"/>
            </a:endParaRPr>
          </a:p>
          <a:p>
            <a:pPr lvl="0" indent="-457200" algn="just">
              <a:spcBef>
                <a:spcPts val="0"/>
              </a:spcBef>
              <a:buClr>
                <a:srgbClr val="000000"/>
              </a:buClr>
              <a:buFont typeface="Noto Sans Symbols"/>
              <a:buChar char="⮚"/>
            </a:pPr>
            <a:r>
              <a:rPr lang="en-US" dirty="0" smtClean="0">
                <a:solidFill>
                  <a:srgbClr val="000000"/>
                </a:solidFill>
                <a:latin typeface="Times New Roman"/>
                <a:ea typeface="Times New Roman"/>
                <a:cs typeface="Times New Roman"/>
                <a:sym typeface="Times New Roman"/>
              </a:rPr>
              <a:t>Initially the images of various types of leaves are captured and RGB images are represented in Hue Intensity Saturation (HIS) </a:t>
            </a:r>
            <a:r>
              <a:rPr lang="en-US" dirty="0" err="1" smtClean="0">
                <a:solidFill>
                  <a:srgbClr val="000000"/>
                </a:solidFill>
                <a:latin typeface="Times New Roman"/>
                <a:ea typeface="Times New Roman"/>
                <a:cs typeface="Times New Roman"/>
                <a:sym typeface="Times New Roman"/>
              </a:rPr>
              <a:t>colour</a:t>
            </a:r>
            <a:r>
              <a:rPr lang="en-US" dirty="0" smtClean="0">
                <a:solidFill>
                  <a:srgbClr val="000000"/>
                </a:solidFill>
                <a:latin typeface="Times New Roman"/>
                <a:ea typeface="Times New Roman"/>
                <a:cs typeface="Times New Roman"/>
                <a:sym typeface="Times New Roman"/>
              </a:rPr>
              <a:t> model. The main features are extracted for </a:t>
            </a:r>
            <a:r>
              <a:rPr lang="en-US" dirty="0" err="1" smtClean="0">
                <a:solidFill>
                  <a:srgbClr val="000000"/>
                </a:solidFill>
                <a:latin typeface="Times New Roman"/>
                <a:ea typeface="Times New Roman"/>
                <a:cs typeface="Times New Roman"/>
                <a:sym typeface="Times New Roman"/>
              </a:rPr>
              <a:t>colour</a:t>
            </a:r>
            <a:r>
              <a:rPr lang="en-US" dirty="0" smtClean="0">
                <a:solidFill>
                  <a:srgbClr val="000000"/>
                </a:solidFill>
                <a:latin typeface="Times New Roman"/>
                <a:ea typeface="Times New Roman"/>
                <a:cs typeface="Times New Roman"/>
                <a:sym typeface="Times New Roman"/>
              </a:rPr>
              <a:t> and texture. </a:t>
            </a:r>
          </a:p>
          <a:p>
            <a:pPr lvl="0" indent="-457200" algn="just">
              <a:spcBef>
                <a:spcPts val="0"/>
              </a:spcBef>
              <a:buClr>
                <a:srgbClr val="000000"/>
              </a:buClr>
              <a:buFont typeface="Noto Sans Symbols"/>
              <a:buChar char="⮚"/>
            </a:pPr>
            <a:endParaRPr lang="en-US" dirty="0">
              <a:solidFill>
                <a:srgbClr val="000000"/>
              </a:solidFill>
              <a:latin typeface="Times New Roman"/>
              <a:ea typeface="Times New Roman"/>
              <a:cs typeface="Times New Roman"/>
              <a:sym typeface="Times New Roman"/>
            </a:endParaRPr>
          </a:p>
          <a:p>
            <a:pPr lvl="0" indent="-457200" algn="just">
              <a:spcBef>
                <a:spcPts val="0"/>
              </a:spcBef>
              <a:buClr>
                <a:srgbClr val="000000"/>
              </a:buClr>
              <a:buFont typeface="Noto Sans Symbols"/>
              <a:buChar char="⮚"/>
            </a:pPr>
            <a:r>
              <a:rPr lang="en-US" dirty="0" smtClean="0">
                <a:solidFill>
                  <a:srgbClr val="000000"/>
                </a:solidFill>
                <a:latin typeface="Times New Roman"/>
                <a:ea typeface="Times New Roman"/>
                <a:cs typeface="Times New Roman"/>
                <a:sym typeface="Times New Roman"/>
              </a:rPr>
              <a:t>The system then identifies and classify nutrients deficiency symptoms, by combining image processing techniques and CNN technology, the proposed system strives to offer an efficient and accessible solution for detection of nutrient deficiencies in paddy crops.</a:t>
            </a:r>
            <a:endParaRPr sz="2800" b="0" i="0" u="none" strike="noStrike" cap="none" dirty="0">
              <a:solidFill>
                <a:srgbClr val="000000"/>
              </a:solidFill>
              <a:latin typeface="Times New Roman"/>
              <a:ea typeface="Times New Roman"/>
              <a:cs typeface="Times New Roman"/>
              <a:sym typeface="Times New Roman"/>
            </a:endParaRPr>
          </a:p>
        </p:txBody>
      </p:sp>
      <p:sp>
        <p:nvSpPr>
          <p:cNvPr id="173" name="Google Shape;173;p34"/>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Proposed System</a:t>
            </a:r>
            <a:endParaRPr sz="44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 References</a:t>
            </a:r>
            <a:endParaRPr sz="4400" b="0" i="0" u="none" strike="noStrike" cap="none">
              <a:solidFill>
                <a:srgbClr val="000000"/>
              </a:solidFill>
              <a:latin typeface="Calibri"/>
              <a:ea typeface="Calibri"/>
              <a:cs typeface="Calibri"/>
              <a:sym typeface="Calibri"/>
            </a:endParaRPr>
          </a:p>
        </p:txBody>
      </p:sp>
      <p:sp>
        <p:nvSpPr>
          <p:cNvPr id="179" name="Google Shape;179;p35"/>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000000"/>
              </a:buClr>
              <a:buSzPts val="2800"/>
              <a:buNone/>
            </a:pPr>
            <a:r>
              <a:rPr lang="en-US" sz="2800" b="0" i="0" u="none" strike="noStrike" cap="none" dirty="0">
                <a:solidFill>
                  <a:srgbClr val="000000"/>
                </a:solidFill>
                <a:latin typeface="Times New Roman"/>
                <a:ea typeface="Times New Roman"/>
                <a:cs typeface="Times New Roman"/>
                <a:sym typeface="Times New Roman"/>
              </a:rPr>
              <a:t>[1</a:t>
            </a:r>
            <a:r>
              <a:rPr lang="en-US" sz="2800" b="0" i="0" u="none" strike="noStrike" cap="none" dirty="0" smtClean="0">
                <a:solidFill>
                  <a:srgbClr val="000000"/>
                </a:solidFill>
                <a:latin typeface="Times New Roman"/>
                <a:ea typeface="Times New Roman"/>
                <a:cs typeface="Times New Roman"/>
                <a:sym typeface="Times New Roman"/>
              </a:rPr>
              <a:t>].</a:t>
            </a:r>
            <a:r>
              <a:rPr lang="en-US" dirty="0" err="1" smtClean="0">
                <a:solidFill>
                  <a:srgbClr val="000000"/>
                </a:solidFill>
                <a:latin typeface="Times New Roman"/>
                <a:ea typeface="Times New Roman"/>
                <a:cs typeface="Times New Roman"/>
                <a:sym typeface="Times New Roman"/>
              </a:rPr>
              <a:t>Amritha</a:t>
            </a:r>
            <a:r>
              <a:rPr lang="en-US" dirty="0" smtClean="0">
                <a:solidFill>
                  <a:srgbClr val="000000"/>
                </a:solidFill>
                <a:latin typeface="Times New Roman"/>
                <a:ea typeface="Times New Roman"/>
                <a:cs typeface="Times New Roman"/>
                <a:sym typeface="Times New Roman"/>
              </a:rPr>
              <a:t> T, </a:t>
            </a:r>
            <a:r>
              <a:rPr lang="en-US" dirty="0" err="1" smtClean="0">
                <a:solidFill>
                  <a:srgbClr val="000000"/>
                </a:solidFill>
                <a:latin typeface="Times New Roman"/>
                <a:ea typeface="Times New Roman"/>
                <a:cs typeface="Times New Roman"/>
                <a:sym typeface="Times New Roman"/>
              </a:rPr>
              <a:t>Gokulalakshmi</a:t>
            </a:r>
            <a:r>
              <a:rPr lang="en-US" dirty="0" smtClean="0">
                <a:solidFill>
                  <a:srgbClr val="000000"/>
                </a:solidFill>
                <a:latin typeface="Times New Roman"/>
                <a:ea typeface="Times New Roman"/>
                <a:cs typeface="Times New Roman"/>
                <a:sym typeface="Times New Roman"/>
              </a:rPr>
              <a:t> T, </a:t>
            </a:r>
            <a:r>
              <a:rPr lang="en-US" dirty="0" err="1" smtClean="0">
                <a:solidFill>
                  <a:srgbClr val="000000"/>
                </a:solidFill>
                <a:latin typeface="Times New Roman"/>
                <a:ea typeface="Times New Roman"/>
                <a:cs typeface="Times New Roman"/>
                <a:sym typeface="Times New Roman"/>
              </a:rPr>
              <a:t>Umamaheshwari</a:t>
            </a:r>
            <a:r>
              <a:rPr lang="en-US" dirty="0" smtClean="0">
                <a:solidFill>
                  <a:srgbClr val="000000"/>
                </a:solidFill>
                <a:latin typeface="Times New Roman"/>
                <a:ea typeface="Times New Roman"/>
                <a:cs typeface="Times New Roman"/>
                <a:sym typeface="Times New Roman"/>
              </a:rPr>
              <a:t> P, T </a:t>
            </a:r>
            <a:r>
              <a:rPr lang="en-US" dirty="0" err="1" smtClean="0">
                <a:solidFill>
                  <a:srgbClr val="000000"/>
                </a:solidFill>
                <a:latin typeface="Times New Roman"/>
                <a:ea typeface="Times New Roman"/>
                <a:cs typeface="Times New Roman"/>
                <a:sym typeface="Times New Roman"/>
              </a:rPr>
              <a:t>Rajasekar</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M.Tech</a:t>
            </a:r>
            <a:r>
              <a:rPr lang="en-US" sz="2800" b="0" i="0" u="none" strike="noStrike" cap="none" dirty="0" smtClean="0">
                <a:solidFill>
                  <a:srgbClr val="000000"/>
                </a:solidFill>
                <a:latin typeface="Times New Roman"/>
                <a:ea typeface="Times New Roman"/>
                <a:cs typeface="Times New Roman"/>
                <a:sym typeface="Times New Roman"/>
              </a:rPr>
              <a:t>, “</a:t>
            </a:r>
            <a:r>
              <a:rPr lang="en-US" u="sng" dirty="0" smtClean="0">
                <a:solidFill>
                  <a:schemeClr val="hlink"/>
                </a:solidFill>
                <a:latin typeface="Times New Roman"/>
                <a:ea typeface="Times New Roman"/>
                <a:cs typeface="Times New Roman"/>
                <a:sym typeface="Times New Roman"/>
                <a:hlinkClick r:id="rId3" action="ppaction://hlinkfile"/>
              </a:rPr>
              <a:t>Machine Learning Based Nutrient Deficiency Detection in Crops</a:t>
            </a:r>
            <a:r>
              <a:rPr lang="en-US" sz="2800" b="0" i="0" u="none" strike="noStrike" cap="none" dirty="0" smtClean="0">
                <a:solidFill>
                  <a:srgbClr val="000000"/>
                </a:solidFill>
                <a:latin typeface="Times New Roman"/>
                <a:ea typeface="Times New Roman"/>
                <a:cs typeface="Times New Roman"/>
                <a:sym typeface="Times New Roman"/>
              </a:rPr>
              <a:t>”,</a:t>
            </a:r>
            <a:r>
              <a:rPr lang="en-US" sz="2800" b="0" i="0" u="none" strike="noStrike" cap="none" dirty="0">
                <a:solidFill>
                  <a:srgbClr val="000000"/>
                </a:solidFill>
                <a:latin typeface="Times New Roman"/>
                <a:ea typeface="Times New Roman"/>
                <a:cs typeface="Times New Roman"/>
                <a:sym typeface="Times New Roman"/>
              </a:rPr>
              <a:t> International </a:t>
            </a:r>
            <a:r>
              <a:rPr lang="en-US" dirty="0" smtClean="0">
                <a:solidFill>
                  <a:srgbClr val="000000"/>
                </a:solidFill>
                <a:latin typeface="Times New Roman"/>
                <a:ea typeface="Times New Roman"/>
                <a:cs typeface="Times New Roman"/>
                <a:sym typeface="Times New Roman"/>
              </a:rPr>
              <a:t>Journal of Recent Technology and Engineering (IJRTE)</a:t>
            </a:r>
            <a:r>
              <a:rPr lang="en-US" sz="2800" b="0" i="0" u="none" strike="noStrike" cap="none" dirty="0" smtClean="0">
                <a:solidFill>
                  <a:srgbClr val="000000"/>
                </a:solidFill>
                <a:latin typeface="Times New Roman"/>
                <a:ea typeface="Times New Roman"/>
                <a:cs typeface="Times New Roman"/>
                <a:sym typeface="Times New Roman"/>
              </a:rPr>
              <a:t>, ISSN: 2277-3878, Volume-8 Issue-6, March 2020.</a:t>
            </a:r>
          </a:p>
          <a:p>
            <a:pPr marL="0" lvl="0" indent="0" algn="just">
              <a:spcBef>
                <a:spcPts val="0"/>
              </a:spcBef>
              <a:buClr>
                <a:srgbClr val="000000"/>
              </a:buClr>
              <a:buNone/>
            </a:pPr>
            <a:r>
              <a:rPr lang="en-US" dirty="0" smtClean="0">
                <a:solidFill>
                  <a:srgbClr val="000000"/>
                </a:solidFill>
                <a:latin typeface="Times New Roman"/>
                <a:ea typeface="Times New Roman"/>
                <a:cs typeface="Times New Roman"/>
                <a:sym typeface="Times New Roman"/>
              </a:rPr>
              <a:t>[2].</a:t>
            </a:r>
            <a:r>
              <a:rPr lang="en-US" dirty="0" err="1" smtClean="0">
                <a:solidFill>
                  <a:srgbClr val="000000"/>
                </a:solidFill>
                <a:latin typeface="Times New Roman"/>
                <a:ea typeface="Times New Roman"/>
                <a:cs typeface="Times New Roman"/>
                <a:sym typeface="Times New Roman"/>
              </a:rPr>
              <a:t>Lili</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Ayu</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Wulandhari</a:t>
            </a:r>
            <a:r>
              <a:rPr lang="en-US" dirty="0" smtClean="0">
                <a:solidFill>
                  <a:srgbClr val="000000"/>
                </a:solidFill>
                <a:latin typeface="Times New Roman"/>
                <a:ea typeface="Times New Roman"/>
                <a:cs typeface="Times New Roman"/>
                <a:sym typeface="Times New Roman"/>
              </a:rPr>
              <a:t>, Alexander </a:t>
            </a:r>
            <a:r>
              <a:rPr lang="en-US" dirty="0" err="1" smtClean="0">
                <a:solidFill>
                  <a:srgbClr val="000000"/>
                </a:solidFill>
                <a:latin typeface="Times New Roman"/>
                <a:ea typeface="Times New Roman"/>
                <a:cs typeface="Times New Roman"/>
                <a:sym typeface="Times New Roman"/>
              </a:rPr>
              <a:t>Agung</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Santoso</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Gunawan</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Arie</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Qurania</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Prihastuti</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Harsani</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Triastinurmiatiningsih</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Ferdy</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Tarawan</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Riska</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Fauzia</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Hermawan</a:t>
            </a:r>
            <a:r>
              <a:rPr lang="en-US" dirty="0" smtClean="0">
                <a:solidFill>
                  <a:srgbClr val="000000"/>
                </a:solidFill>
                <a:latin typeface="Times New Roman"/>
                <a:ea typeface="Times New Roman"/>
                <a:cs typeface="Times New Roman"/>
                <a:sym typeface="Times New Roman"/>
              </a:rPr>
              <a:t>, “</a:t>
            </a:r>
            <a:r>
              <a:rPr lang="en-US" dirty="0" smtClean="0">
                <a:solidFill>
                  <a:srgbClr val="000000"/>
                </a:solidFill>
                <a:latin typeface="Times New Roman"/>
                <a:ea typeface="Times New Roman"/>
                <a:cs typeface="Times New Roman"/>
                <a:sym typeface="Times New Roman"/>
                <a:hlinkClick r:id="rId4" action="ppaction://hlinkfile"/>
              </a:rPr>
              <a:t>PLANT NUTRIENT DEFICIENCY DETECTION USING DEEP CONVOLUTIONAL NEURAL NETWORK</a:t>
            </a:r>
            <a:r>
              <a:rPr lang="en-US" dirty="0" smtClean="0">
                <a:solidFill>
                  <a:srgbClr val="000000"/>
                </a:solidFill>
                <a:latin typeface="Times New Roman"/>
                <a:ea typeface="Times New Roman"/>
                <a:cs typeface="Times New Roman"/>
                <a:sym typeface="Times New Roman"/>
              </a:rPr>
              <a:t>”, ICIC Express Letters Volume 13, Number 10, October 2019.</a:t>
            </a:r>
          </a:p>
          <a:p>
            <a:pPr marL="0" lvl="0" indent="0" algn="just">
              <a:spcBef>
                <a:spcPts val="0"/>
              </a:spcBef>
              <a:buClr>
                <a:srgbClr val="000000"/>
              </a:buClr>
              <a:buNone/>
            </a:pPr>
            <a:r>
              <a:rPr lang="en-US" sz="2800" b="0" i="0" u="none" strike="noStrike" cap="none" dirty="0" smtClean="0">
                <a:solidFill>
                  <a:srgbClr val="000000"/>
                </a:solidFill>
                <a:latin typeface="Times New Roman"/>
                <a:ea typeface="Times New Roman"/>
                <a:cs typeface="Times New Roman"/>
                <a:sym typeface="Times New Roman"/>
              </a:rPr>
              <a:t>[3].</a:t>
            </a:r>
            <a:r>
              <a:rPr lang="en-US" sz="2800" b="0" i="0" u="none" strike="noStrike" cap="none" dirty="0" err="1" smtClean="0">
                <a:solidFill>
                  <a:srgbClr val="000000"/>
                </a:solidFill>
                <a:latin typeface="Times New Roman"/>
                <a:ea typeface="Times New Roman"/>
                <a:cs typeface="Times New Roman"/>
                <a:sym typeface="Times New Roman"/>
              </a:rPr>
              <a:t>Lia</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Kamelia</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Titik</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Khawa</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Binti</a:t>
            </a:r>
            <a:r>
              <a:rPr lang="en-US" sz="2800" b="0" i="0" u="none" strike="noStrike" cap="none" dirty="0" smtClean="0">
                <a:solidFill>
                  <a:srgbClr val="000000"/>
                </a:solidFill>
                <a:latin typeface="Times New Roman"/>
                <a:ea typeface="Times New Roman"/>
                <a:cs typeface="Times New Roman"/>
                <a:sym typeface="Times New Roman"/>
              </a:rPr>
              <a:t> Abdul </a:t>
            </a:r>
            <a:r>
              <a:rPr lang="en-US" sz="2800" b="0" i="0" u="none" strike="noStrike" cap="none" dirty="0" err="1" smtClean="0">
                <a:solidFill>
                  <a:srgbClr val="000000"/>
                </a:solidFill>
                <a:latin typeface="Times New Roman"/>
                <a:ea typeface="Times New Roman"/>
                <a:cs typeface="Times New Roman"/>
                <a:sym typeface="Times New Roman"/>
              </a:rPr>
              <a:t>Rahman</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Hoga</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Saragih</a:t>
            </a:r>
            <a:r>
              <a:rPr lang="en-US" sz="2800" b="0" i="0" u="none" strike="noStrike" cap="none" dirty="0" smtClean="0">
                <a:solidFill>
                  <a:srgbClr val="000000"/>
                </a:solidFill>
                <a:latin typeface="Times New Roman"/>
                <a:ea typeface="Times New Roman"/>
                <a:cs typeface="Times New Roman"/>
                <a:sym typeface="Times New Roman"/>
              </a:rPr>
              <a:t>, Reni </a:t>
            </a:r>
            <a:r>
              <a:rPr lang="en-US" sz="2800" b="0" i="0" u="none" strike="noStrike" cap="none" dirty="0" err="1" smtClean="0">
                <a:solidFill>
                  <a:srgbClr val="000000"/>
                </a:solidFill>
                <a:latin typeface="Times New Roman"/>
                <a:ea typeface="Times New Roman"/>
                <a:cs typeface="Times New Roman"/>
                <a:sym typeface="Times New Roman"/>
              </a:rPr>
              <a:t>Haerani</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smtClean="0">
                <a:solidFill>
                  <a:srgbClr val="000000"/>
                </a:solidFill>
                <a:latin typeface="Times New Roman"/>
                <a:ea typeface="Times New Roman"/>
                <a:cs typeface="Times New Roman"/>
                <a:sym typeface="Times New Roman"/>
                <a:hlinkClick r:id="rId5" action="ppaction://hlinkfile"/>
              </a:rPr>
              <a:t>The Comprehensive Review on Detection of Macro Nutrients Deficiency in Plants Based on The Image Processing Technique</a:t>
            </a:r>
            <a:r>
              <a:rPr lang="en-US" sz="2800" b="0" i="0" u="none" strike="noStrike" cap="none" dirty="0" smtClean="0">
                <a:solidFill>
                  <a:srgbClr val="000000"/>
                </a:solidFill>
                <a:latin typeface="Times New Roman"/>
                <a:ea typeface="Times New Roman"/>
                <a:cs typeface="Times New Roman"/>
                <a:sym typeface="Times New Roman"/>
              </a:rPr>
              <a:t>”, Auckland University of Technology, December 2020.</a:t>
            </a:r>
            <a:endParaRPr lang="en-US" sz="2800" b="0" i="0" u="none" strike="noStrike" cap="none" dirty="0">
              <a:solidFill>
                <a:srgbClr val="000000"/>
              </a:solidFill>
              <a:latin typeface="Times New Roman"/>
              <a:ea typeface="Times New Roman"/>
              <a:cs typeface="Times New Roman"/>
              <a:sym typeface="Times New Roman"/>
            </a:endParaRPr>
          </a:p>
          <a:p>
            <a:pPr marL="577800" marR="0" lvl="0" indent="-577800" algn="just" rtl="0">
              <a:lnSpc>
                <a:spcPct val="90000"/>
              </a:lnSpc>
              <a:spcBef>
                <a:spcPts val="0"/>
              </a:spcBef>
              <a:spcAft>
                <a:spcPts val="0"/>
              </a:spcAft>
              <a:buClr>
                <a:srgbClr val="000000"/>
              </a:buClr>
              <a:buSzPts val="2800"/>
              <a:buFont typeface="Arial"/>
              <a:buChar char="•"/>
            </a:pPr>
            <a:endParaRPr sz="2800" b="0" i="0" u="none" strike="noStrike" cap="none" dirty="0">
              <a:solidFill>
                <a:srgbClr val="000000"/>
              </a:solidFill>
              <a:latin typeface="Times New Roman"/>
              <a:ea typeface="Times New Roman"/>
              <a:cs typeface="Times New Roman"/>
              <a:sym typeface="Times New Roman"/>
            </a:endParaRPr>
          </a:p>
          <a:p>
            <a:pPr marL="577800" marR="0" lvl="0" indent="-400000" algn="just" rtl="0">
              <a:lnSpc>
                <a:spcPct val="90000"/>
              </a:lnSpc>
              <a:spcBef>
                <a:spcPts val="1001"/>
              </a:spcBef>
              <a:spcAft>
                <a:spcPts val="0"/>
              </a:spcAft>
              <a:buClr>
                <a:schemeClr val="dk1"/>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1534</TotalTime>
  <Words>1056</Words>
  <Application>Microsoft Office PowerPoint</Application>
  <PresentationFormat>Custom</PresentationFormat>
  <Paragraphs>111</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Slide 1</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Slide 10</vt:lpstr>
      <vt:lpstr>Git Hub Dashboards of each student</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Nara Hari Krishna</dc:creator>
  <cp:lastModifiedBy>USER</cp:lastModifiedBy>
  <cp:revision>111</cp:revision>
  <dcterms:modified xsi:type="dcterms:W3CDTF">2023-08-16T09:52:10Z</dcterms:modified>
</cp:coreProperties>
</file>