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2" r:id="rId1"/>
    <p:sldMasterId id="2147483673" r:id="rId2"/>
  </p:sldMasterIdLst>
  <p:notesMasterIdLst>
    <p:notesMasterId r:id="rId39"/>
  </p:notesMasterIdLst>
  <p:sldIdLst>
    <p:sldId id="256" r:id="rId3"/>
    <p:sldId id="268" r:id="rId4"/>
    <p:sldId id="286" r:id="rId5"/>
    <p:sldId id="257" r:id="rId6"/>
    <p:sldId id="258" r:id="rId7"/>
    <p:sldId id="259" r:id="rId8"/>
    <p:sldId id="260" r:id="rId9"/>
    <p:sldId id="261" r:id="rId10"/>
    <p:sldId id="269" r:id="rId11"/>
    <p:sldId id="296" r:id="rId12"/>
    <p:sldId id="297" r:id="rId13"/>
    <p:sldId id="273" r:id="rId14"/>
    <p:sldId id="274" r:id="rId15"/>
    <p:sldId id="275" r:id="rId16"/>
    <p:sldId id="276" r:id="rId17"/>
    <p:sldId id="292" r:id="rId18"/>
    <p:sldId id="299" r:id="rId19"/>
    <p:sldId id="290" r:id="rId20"/>
    <p:sldId id="291" r:id="rId21"/>
    <p:sldId id="298" r:id="rId22"/>
    <p:sldId id="293" r:id="rId23"/>
    <p:sldId id="294" r:id="rId24"/>
    <p:sldId id="295" r:id="rId25"/>
    <p:sldId id="262" r:id="rId26"/>
    <p:sldId id="270" r:id="rId27"/>
    <p:sldId id="302" r:id="rId28"/>
    <p:sldId id="304" r:id="rId29"/>
    <p:sldId id="282" r:id="rId30"/>
    <p:sldId id="283" r:id="rId31"/>
    <p:sldId id="284" r:id="rId32"/>
    <p:sldId id="285" r:id="rId33"/>
    <p:sldId id="263" r:id="rId34"/>
    <p:sldId id="264" r:id="rId35"/>
    <p:sldId id="267" r:id="rId36"/>
    <p:sldId id="265" r:id="rId37"/>
    <p:sldId id="266" r:id="rId38"/>
  </p:sldIdLst>
  <p:sldSz cx="12192000" cy="6858000"/>
  <p:notesSz cx="7559675" cy="106918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8809" autoAdjust="0"/>
    <p:restoredTop sz="94660"/>
  </p:normalViewPr>
  <p:slideViewPr>
    <p:cSldViewPr>
      <p:cViewPr>
        <p:scale>
          <a:sx n="75" d="100"/>
          <a:sy n="75" d="100"/>
        </p:scale>
        <p:origin x="-802" y="-235"/>
      </p:cViewPr>
      <p:guideLst>
        <p:guide orient="horz" pos="2160"/>
        <p:guide pos="3840"/>
      </p:guideLst>
    </p:cSldViewPr>
  </p:slideViewPr>
  <p:notesTextViewPr>
    <p:cViewPr>
      <p:scale>
        <a:sx n="75" d="100"/>
        <a:sy n="75"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 xmlns:p14="http://schemas.microsoft.com/office/powerpoint/2010/main" val="237222060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1: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7: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p7: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7: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p7: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8: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p8: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9: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6" name="Google Shape;176;p9: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0: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p10: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1: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9" name="Google Shape;189;p11: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2: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2: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3: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p3: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4: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p4: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5: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5: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6: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6: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7: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p7: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7: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p7: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7: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p7: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3"/>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3"/>
        <p:cNvGrpSpPr/>
        <p:nvPr/>
      </p:nvGrpSpPr>
      <p:grpSpPr>
        <a:xfrm>
          <a:off x="0" y="0"/>
          <a:ext cx="0" cy="0"/>
          <a:chOff x="0" y="0"/>
          <a:chExt cx="0" cy="0"/>
        </a:xfrm>
      </p:grpSpPr>
      <p:sp>
        <p:nvSpPr>
          <p:cNvPr id="44" name="Google Shape;44;p11"/>
          <p:cNvSpPr txBox="1">
            <a:spLocks noGrp="1"/>
          </p:cNvSpPr>
          <p:nvPr>
            <p:ph type="title"/>
          </p:nvPr>
        </p:nvSpPr>
        <p:spPr>
          <a:xfrm>
            <a:off x="0" y="232920"/>
            <a:ext cx="12191760" cy="7146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11"/>
          <p:cNvSpPr txBox="1">
            <a:spLocks noGrp="1"/>
          </p:cNvSpPr>
          <p:nvPr>
            <p:ph type="body" idx="1"/>
          </p:nvPr>
        </p:nvSpPr>
        <p:spPr>
          <a:xfrm>
            <a:off x="199440" y="1097280"/>
            <a:ext cx="1177884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1"/>
          <p:cNvSpPr txBox="1">
            <a:spLocks noGrp="1"/>
          </p:cNvSpPr>
          <p:nvPr>
            <p:ph type="body" idx="2"/>
          </p:nvPr>
        </p:nvSpPr>
        <p:spPr>
          <a:xfrm>
            <a:off x="199440" y="3915000"/>
            <a:ext cx="1177884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0" y="232920"/>
            <a:ext cx="12191760" cy="7146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199440" y="1097280"/>
            <a:ext cx="574776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234840" y="1097280"/>
            <a:ext cx="574776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body" idx="3"/>
          </p:nvPr>
        </p:nvSpPr>
        <p:spPr>
          <a:xfrm>
            <a:off x="199440" y="3915000"/>
            <a:ext cx="574776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12"/>
          <p:cNvSpPr txBox="1">
            <a:spLocks noGrp="1"/>
          </p:cNvSpPr>
          <p:nvPr>
            <p:ph type="body" idx="4"/>
          </p:nvPr>
        </p:nvSpPr>
        <p:spPr>
          <a:xfrm>
            <a:off x="6234840" y="3915000"/>
            <a:ext cx="574776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0" y="232920"/>
            <a:ext cx="12191760" cy="7146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13"/>
          <p:cNvSpPr txBox="1">
            <a:spLocks noGrp="1"/>
          </p:cNvSpPr>
          <p:nvPr>
            <p:ph type="body" idx="1"/>
          </p:nvPr>
        </p:nvSpPr>
        <p:spPr>
          <a:xfrm>
            <a:off x="199440" y="1097280"/>
            <a:ext cx="379260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6" name="Google Shape;56;p13"/>
          <p:cNvSpPr txBox="1">
            <a:spLocks noGrp="1"/>
          </p:cNvSpPr>
          <p:nvPr>
            <p:ph type="body" idx="2"/>
          </p:nvPr>
        </p:nvSpPr>
        <p:spPr>
          <a:xfrm>
            <a:off x="4182120" y="1097280"/>
            <a:ext cx="379260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13"/>
          <p:cNvSpPr txBox="1">
            <a:spLocks noGrp="1"/>
          </p:cNvSpPr>
          <p:nvPr>
            <p:ph type="body" idx="3"/>
          </p:nvPr>
        </p:nvSpPr>
        <p:spPr>
          <a:xfrm>
            <a:off x="8164800" y="1097280"/>
            <a:ext cx="379260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13"/>
          <p:cNvSpPr txBox="1">
            <a:spLocks noGrp="1"/>
          </p:cNvSpPr>
          <p:nvPr>
            <p:ph type="body" idx="4"/>
          </p:nvPr>
        </p:nvSpPr>
        <p:spPr>
          <a:xfrm>
            <a:off x="199440" y="3915000"/>
            <a:ext cx="379260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5"/>
          </p:nvPr>
        </p:nvSpPr>
        <p:spPr>
          <a:xfrm>
            <a:off x="4182120" y="3915000"/>
            <a:ext cx="379260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13"/>
          <p:cNvSpPr txBox="1">
            <a:spLocks noGrp="1"/>
          </p:cNvSpPr>
          <p:nvPr>
            <p:ph type="body" idx="6"/>
          </p:nvPr>
        </p:nvSpPr>
        <p:spPr>
          <a:xfrm>
            <a:off x="8164800" y="3915000"/>
            <a:ext cx="379260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70"/>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0" y="232920"/>
            <a:ext cx="12191760" cy="714600"/>
          </a:xfrm>
          <a:prstGeom prst="rect">
            <a:avLst/>
          </a:prstGeom>
          <a:noFill/>
          <a:ln>
            <a:noFill/>
          </a:ln>
          <a:effectLst>
            <a:outerShdw blurRad="44280" dist="28080" dir="5400000" rotWithShape="0">
              <a:srgbClr val="000000">
                <a:alpha val="31764"/>
              </a:srgbClr>
            </a:outerShdw>
          </a:effectLst>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6"/>
          <p:cNvSpPr txBox="1">
            <a:spLocks noGrp="1"/>
          </p:cNvSpPr>
          <p:nvPr>
            <p:ph type="subTitle" idx="1"/>
          </p:nvPr>
        </p:nvSpPr>
        <p:spPr>
          <a:xfrm>
            <a:off x="199440" y="1097280"/>
            <a:ext cx="11778840" cy="539460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a:off x="0" y="232920"/>
            <a:ext cx="12191760" cy="714600"/>
          </a:xfrm>
          <a:prstGeom prst="rect">
            <a:avLst/>
          </a:prstGeom>
          <a:noFill/>
          <a:ln>
            <a:noFill/>
          </a:ln>
          <a:effectLst>
            <a:outerShdw blurRad="44280" dist="28080" dir="5400000" rotWithShape="0">
              <a:srgbClr val="000000">
                <a:alpha val="31764"/>
              </a:srgbClr>
            </a:outerShdw>
          </a:effectLst>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7"/>
          <p:cNvSpPr txBox="1">
            <a:spLocks noGrp="1"/>
          </p:cNvSpPr>
          <p:nvPr>
            <p:ph type="body" idx="1"/>
          </p:nvPr>
        </p:nvSpPr>
        <p:spPr>
          <a:xfrm>
            <a:off x="199440" y="1097280"/>
            <a:ext cx="11778840" cy="53946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77"/>
        <p:cNvGrpSpPr/>
        <p:nvPr/>
      </p:nvGrpSpPr>
      <p:grpSpPr>
        <a:xfrm>
          <a:off x="0" y="0"/>
          <a:ext cx="0" cy="0"/>
          <a:chOff x="0" y="0"/>
          <a:chExt cx="0" cy="0"/>
        </a:xfrm>
      </p:grpSpPr>
      <p:sp>
        <p:nvSpPr>
          <p:cNvPr id="78" name="Google Shape;78;p18"/>
          <p:cNvSpPr txBox="1">
            <a:spLocks noGrp="1"/>
          </p:cNvSpPr>
          <p:nvPr>
            <p:ph type="title"/>
          </p:nvPr>
        </p:nvSpPr>
        <p:spPr>
          <a:xfrm>
            <a:off x="0" y="232920"/>
            <a:ext cx="12191760" cy="714600"/>
          </a:xfrm>
          <a:prstGeom prst="rect">
            <a:avLst/>
          </a:prstGeom>
          <a:noFill/>
          <a:ln>
            <a:noFill/>
          </a:ln>
          <a:effectLst>
            <a:outerShdw blurRad="44280" dist="28080" dir="5400000" rotWithShape="0">
              <a:srgbClr val="000000">
                <a:alpha val="31764"/>
              </a:srgbClr>
            </a:outerShdw>
          </a:effectLst>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18"/>
          <p:cNvSpPr txBox="1">
            <a:spLocks noGrp="1"/>
          </p:cNvSpPr>
          <p:nvPr>
            <p:ph type="body" idx="1"/>
          </p:nvPr>
        </p:nvSpPr>
        <p:spPr>
          <a:xfrm>
            <a:off x="199440" y="1097280"/>
            <a:ext cx="5747760" cy="53946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0" name="Google Shape;80;p18"/>
          <p:cNvSpPr txBox="1">
            <a:spLocks noGrp="1"/>
          </p:cNvSpPr>
          <p:nvPr>
            <p:ph type="body" idx="2"/>
          </p:nvPr>
        </p:nvSpPr>
        <p:spPr>
          <a:xfrm>
            <a:off x="6234840" y="1097280"/>
            <a:ext cx="5747760" cy="53946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1"/>
        <p:cNvGrpSpPr/>
        <p:nvPr/>
      </p:nvGrpSpPr>
      <p:grpSpPr>
        <a:xfrm>
          <a:off x="0" y="0"/>
          <a:ext cx="0" cy="0"/>
          <a:chOff x="0" y="0"/>
          <a:chExt cx="0" cy="0"/>
        </a:xfrm>
      </p:grpSpPr>
      <p:sp>
        <p:nvSpPr>
          <p:cNvPr id="82" name="Google Shape;82;p19"/>
          <p:cNvSpPr txBox="1">
            <a:spLocks noGrp="1"/>
          </p:cNvSpPr>
          <p:nvPr>
            <p:ph type="title"/>
          </p:nvPr>
        </p:nvSpPr>
        <p:spPr>
          <a:xfrm>
            <a:off x="0" y="232920"/>
            <a:ext cx="12191760" cy="714600"/>
          </a:xfrm>
          <a:prstGeom prst="rect">
            <a:avLst/>
          </a:prstGeom>
          <a:noFill/>
          <a:ln>
            <a:noFill/>
          </a:ln>
          <a:effectLst>
            <a:outerShdw blurRad="44280" dist="28080" dir="5400000" rotWithShape="0">
              <a:srgbClr val="000000">
                <a:alpha val="31764"/>
              </a:srgbClr>
            </a:outerShdw>
          </a:effectLst>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83"/>
        <p:cNvGrpSpPr/>
        <p:nvPr/>
      </p:nvGrpSpPr>
      <p:grpSpPr>
        <a:xfrm>
          <a:off x="0" y="0"/>
          <a:ext cx="0" cy="0"/>
          <a:chOff x="0" y="0"/>
          <a:chExt cx="0" cy="0"/>
        </a:xfrm>
      </p:grpSpPr>
      <p:sp>
        <p:nvSpPr>
          <p:cNvPr id="84" name="Google Shape;84;p20"/>
          <p:cNvSpPr txBox="1">
            <a:spLocks noGrp="1"/>
          </p:cNvSpPr>
          <p:nvPr>
            <p:ph type="subTitle" idx="1"/>
          </p:nvPr>
        </p:nvSpPr>
        <p:spPr>
          <a:xfrm>
            <a:off x="0" y="232920"/>
            <a:ext cx="12191760" cy="331380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85"/>
        <p:cNvGrpSpPr/>
        <p:nvPr/>
      </p:nvGrpSpPr>
      <p:grpSpPr>
        <a:xfrm>
          <a:off x="0" y="0"/>
          <a:ext cx="0" cy="0"/>
          <a:chOff x="0" y="0"/>
          <a:chExt cx="0" cy="0"/>
        </a:xfrm>
      </p:grpSpPr>
      <p:sp>
        <p:nvSpPr>
          <p:cNvPr id="86" name="Google Shape;86;p21"/>
          <p:cNvSpPr txBox="1">
            <a:spLocks noGrp="1"/>
          </p:cNvSpPr>
          <p:nvPr>
            <p:ph type="title"/>
          </p:nvPr>
        </p:nvSpPr>
        <p:spPr>
          <a:xfrm>
            <a:off x="0" y="232920"/>
            <a:ext cx="12191760" cy="714600"/>
          </a:xfrm>
          <a:prstGeom prst="rect">
            <a:avLst/>
          </a:prstGeom>
          <a:noFill/>
          <a:ln>
            <a:noFill/>
          </a:ln>
          <a:effectLst>
            <a:outerShdw blurRad="44280" dist="28080" dir="5400000" rotWithShape="0">
              <a:srgbClr val="000000">
                <a:alpha val="31764"/>
              </a:srgbClr>
            </a:outerShdw>
          </a:effectLst>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21"/>
          <p:cNvSpPr txBox="1">
            <a:spLocks noGrp="1"/>
          </p:cNvSpPr>
          <p:nvPr>
            <p:ph type="body" idx="1"/>
          </p:nvPr>
        </p:nvSpPr>
        <p:spPr>
          <a:xfrm>
            <a:off x="199440" y="1097280"/>
            <a:ext cx="574776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8" name="Google Shape;88;p21"/>
          <p:cNvSpPr txBox="1">
            <a:spLocks noGrp="1"/>
          </p:cNvSpPr>
          <p:nvPr>
            <p:ph type="body" idx="2"/>
          </p:nvPr>
        </p:nvSpPr>
        <p:spPr>
          <a:xfrm>
            <a:off x="6234840" y="1097280"/>
            <a:ext cx="5747760" cy="53946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9" name="Google Shape;89;p21"/>
          <p:cNvSpPr txBox="1">
            <a:spLocks noGrp="1"/>
          </p:cNvSpPr>
          <p:nvPr>
            <p:ph type="body" idx="3"/>
          </p:nvPr>
        </p:nvSpPr>
        <p:spPr>
          <a:xfrm>
            <a:off x="199440" y="3915000"/>
            <a:ext cx="574776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0" y="232920"/>
            <a:ext cx="12191760" cy="7146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3"/>
          <p:cNvSpPr txBox="1">
            <a:spLocks noGrp="1"/>
          </p:cNvSpPr>
          <p:nvPr>
            <p:ph type="subTitle" idx="1"/>
          </p:nvPr>
        </p:nvSpPr>
        <p:spPr>
          <a:xfrm>
            <a:off x="199440" y="1097280"/>
            <a:ext cx="11778840" cy="539460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90"/>
        <p:cNvGrpSpPr/>
        <p:nvPr/>
      </p:nvGrpSpPr>
      <p:grpSpPr>
        <a:xfrm>
          <a:off x="0" y="0"/>
          <a:ext cx="0" cy="0"/>
          <a:chOff x="0" y="0"/>
          <a:chExt cx="0" cy="0"/>
        </a:xfrm>
      </p:grpSpPr>
      <p:sp>
        <p:nvSpPr>
          <p:cNvPr id="91" name="Google Shape;91;p22"/>
          <p:cNvSpPr txBox="1">
            <a:spLocks noGrp="1"/>
          </p:cNvSpPr>
          <p:nvPr>
            <p:ph type="title"/>
          </p:nvPr>
        </p:nvSpPr>
        <p:spPr>
          <a:xfrm>
            <a:off x="0" y="232920"/>
            <a:ext cx="12191760" cy="714600"/>
          </a:xfrm>
          <a:prstGeom prst="rect">
            <a:avLst/>
          </a:prstGeom>
          <a:noFill/>
          <a:ln>
            <a:noFill/>
          </a:ln>
          <a:effectLst>
            <a:outerShdw blurRad="44280" dist="28080" dir="5400000" rotWithShape="0">
              <a:srgbClr val="000000">
                <a:alpha val="31764"/>
              </a:srgbClr>
            </a:outerShdw>
          </a:effectLst>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22"/>
          <p:cNvSpPr txBox="1">
            <a:spLocks noGrp="1"/>
          </p:cNvSpPr>
          <p:nvPr>
            <p:ph type="body" idx="1"/>
          </p:nvPr>
        </p:nvSpPr>
        <p:spPr>
          <a:xfrm>
            <a:off x="199440" y="1097280"/>
            <a:ext cx="5747760" cy="53946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3" name="Google Shape;93;p22"/>
          <p:cNvSpPr txBox="1">
            <a:spLocks noGrp="1"/>
          </p:cNvSpPr>
          <p:nvPr>
            <p:ph type="body" idx="2"/>
          </p:nvPr>
        </p:nvSpPr>
        <p:spPr>
          <a:xfrm>
            <a:off x="6234840" y="1097280"/>
            <a:ext cx="574776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4" name="Google Shape;94;p22"/>
          <p:cNvSpPr txBox="1">
            <a:spLocks noGrp="1"/>
          </p:cNvSpPr>
          <p:nvPr>
            <p:ph type="body" idx="3"/>
          </p:nvPr>
        </p:nvSpPr>
        <p:spPr>
          <a:xfrm>
            <a:off x="6234840" y="3915000"/>
            <a:ext cx="574776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95"/>
        <p:cNvGrpSpPr/>
        <p:nvPr/>
      </p:nvGrpSpPr>
      <p:grpSpPr>
        <a:xfrm>
          <a:off x="0" y="0"/>
          <a:ext cx="0" cy="0"/>
          <a:chOff x="0" y="0"/>
          <a:chExt cx="0" cy="0"/>
        </a:xfrm>
      </p:grpSpPr>
      <p:sp>
        <p:nvSpPr>
          <p:cNvPr id="96" name="Google Shape;96;p23"/>
          <p:cNvSpPr txBox="1">
            <a:spLocks noGrp="1"/>
          </p:cNvSpPr>
          <p:nvPr>
            <p:ph type="title"/>
          </p:nvPr>
        </p:nvSpPr>
        <p:spPr>
          <a:xfrm>
            <a:off x="0" y="232920"/>
            <a:ext cx="12191760" cy="714600"/>
          </a:xfrm>
          <a:prstGeom prst="rect">
            <a:avLst/>
          </a:prstGeom>
          <a:noFill/>
          <a:ln>
            <a:noFill/>
          </a:ln>
          <a:effectLst>
            <a:outerShdw blurRad="44280" dist="28080" dir="5400000" rotWithShape="0">
              <a:srgbClr val="000000">
                <a:alpha val="31764"/>
              </a:srgbClr>
            </a:outerShdw>
          </a:effectLst>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7" name="Google Shape;97;p23"/>
          <p:cNvSpPr txBox="1">
            <a:spLocks noGrp="1"/>
          </p:cNvSpPr>
          <p:nvPr>
            <p:ph type="body" idx="1"/>
          </p:nvPr>
        </p:nvSpPr>
        <p:spPr>
          <a:xfrm>
            <a:off x="199440" y="1097280"/>
            <a:ext cx="574776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8" name="Google Shape;98;p23"/>
          <p:cNvSpPr txBox="1">
            <a:spLocks noGrp="1"/>
          </p:cNvSpPr>
          <p:nvPr>
            <p:ph type="body" idx="2"/>
          </p:nvPr>
        </p:nvSpPr>
        <p:spPr>
          <a:xfrm>
            <a:off x="6234840" y="1097280"/>
            <a:ext cx="574776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9" name="Google Shape;99;p23"/>
          <p:cNvSpPr txBox="1">
            <a:spLocks noGrp="1"/>
          </p:cNvSpPr>
          <p:nvPr>
            <p:ph type="body" idx="3"/>
          </p:nvPr>
        </p:nvSpPr>
        <p:spPr>
          <a:xfrm>
            <a:off x="199440" y="3915000"/>
            <a:ext cx="1177884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00"/>
        <p:cNvGrpSpPr/>
        <p:nvPr/>
      </p:nvGrpSpPr>
      <p:grpSpPr>
        <a:xfrm>
          <a:off x="0" y="0"/>
          <a:ext cx="0" cy="0"/>
          <a:chOff x="0" y="0"/>
          <a:chExt cx="0" cy="0"/>
        </a:xfrm>
      </p:grpSpPr>
      <p:sp>
        <p:nvSpPr>
          <p:cNvPr id="101" name="Google Shape;101;p24"/>
          <p:cNvSpPr txBox="1">
            <a:spLocks noGrp="1"/>
          </p:cNvSpPr>
          <p:nvPr>
            <p:ph type="title"/>
          </p:nvPr>
        </p:nvSpPr>
        <p:spPr>
          <a:xfrm>
            <a:off x="0" y="232920"/>
            <a:ext cx="12191760" cy="714600"/>
          </a:xfrm>
          <a:prstGeom prst="rect">
            <a:avLst/>
          </a:prstGeom>
          <a:noFill/>
          <a:ln>
            <a:noFill/>
          </a:ln>
          <a:effectLst>
            <a:outerShdw blurRad="44280" dist="28080" dir="5400000" rotWithShape="0">
              <a:srgbClr val="000000">
                <a:alpha val="31764"/>
              </a:srgbClr>
            </a:outerShdw>
          </a:effectLst>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24"/>
          <p:cNvSpPr txBox="1">
            <a:spLocks noGrp="1"/>
          </p:cNvSpPr>
          <p:nvPr>
            <p:ph type="body" idx="1"/>
          </p:nvPr>
        </p:nvSpPr>
        <p:spPr>
          <a:xfrm>
            <a:off x="199440" y="1097280"/>
            <a:ext cx="1177884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3" name="Google Shape;103;p24"/>
          <p:cNvSpPr txBox="1">
            <a:spLocks noGrp="1"/>
          </p:cNvSpPr>
          <p:nvPr>
            <p:ph type="body" idx="2"/>
          </p:nvPr>
        </p:nvSpPr>
        <p:spPr>
          <a:xfrm>
            <a:off x="199440" y="3915000"/>
            <a:ext cx="1177884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04"/>
        <p:cNvGrpSpPr/>
        <p:nvPr/>
      </p:nvGrpSpPr>
      <p:grpSpPr>
        <a:xfrm>
          <a:off x="0" y="0"/>
          <a:ext cx="0" cy="0"/>
          <a:chOff x="0" y="0"/>
          <a:chExt cx="0" cy="0"/>
        </a:xfrm>
      </p:grpSpPr>
      <p:sp>
        <p:nvSpPr>
          <p:cNvPr id="105" name="Google Shape;105;p25"/>
          <p:cNvSpPr txBox="1">
            <a:spLocks noGrp="1"/>
          </p:cNvSpPr>
          <p:nvPr>
            <p:ph type="title"/>
          </p:nvPr>
        </p:nvSpPr>
        <p:spPr>
          <a:xfrm>
            <a:off x="0" y="232920"/>
            <a:ext cx="12191760" cy="714600"/>
          </a:xfrm>
          <a:prstGeom prst="rect">
            <a:avLst/>
          </a:prstGeom>
          <a:noFill/>
          <a:ln>
            <a:noFill/>
          </a:ln>
          <a:effectLst>
            <a:outerShdw blurRad="44280" dist="28080" dir="5400000" rotWithShape="0">
              <a:srgbClr val="000000">
                <a:alpha val="31764"/>
              </a:srgbClr>
            </a:outerShdw>
          </a:effectLst>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25"/>
          <p:cNvSpPr txBox="1">
            <a:spLocks noGrp="1"/>
          </p:cNvSpPr>
          <p:nvPr>
            <p:ph type="body" idx="1"/>
          </p:nvPr>
        </p:nvSpPr>
        <p:spPr>
          <a:xfrm>
            <a:off x="199440" y="1097280"/>
            <a:ext cx="574776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7" name="Google Shape;107;p25"/>
          <p:cNvSpPr txBox="1">
            <a:spLocks noGrp="1"/>
          </p:cNvSpPr>
          <p:nvPr>
            <p:ph type="body" idx="2"/>
          </p:nvPr>
        </p:nvSpPr>
        <p:spPr>
          <a:xfrm>
            <a:off x="6234840" y="1097280"/>
            <a:ext cx="574776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8" name="Google Shape;108;p25"/>
          <p:cNvSpPr txBox="1">
            <a:spLocks noGrp="1"/>
          </p:cNvSpPr>
          <p:nvPr>
            <p:ph type="body" idx="3"/>
          </p:nvPr>
        </p:nvSpPr>
        <p:spPr>
          <a:xfrm>
            <a:off x="199440" y="3915000"/>
            <a:ext cx="574776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9" name="Google Shape;109;p25"/>
          <p:cNvSpPr txBox="1">
            <a:spLocks noGrp="1"/>
          </p:cNvSpPr>
          <p:nvPr>
            <p:ph type="body" idx="4"/>
          </p:nvPr>
        </p:nvSpPr>
        <p:spPr>
          <a:xfrm>
            <a:off x="6234840" y="3915000"/>
            <a:ext cx="574776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10"/>
        <p:cNvGrpSpPr/>
        <p:nvPr/>
      </p:nvGrpSpPr>
      <p:grpSpPr>
        <a:xfrm>
          <a:off x="0" y="0"/>
          <a:ext cx="0" cy="0"/>
          <a:chOff x="0" y="0"/>
          <a:chExt cx="0" cy="0"/>
        </a:xfrm>
      </p:grpSpPr>
      <p:sp>
        <p:nvSpPr>
          <p:cNvPr id="111" name="Google Shape;111;p26"/>
          <p:cNvSpPr txBox="1">
            <a:spLocks noGrp="1"/>
          </p:cNvSpPr>
          <p:nvPr>
            <p:ph type="title"/>
          </p:nvPr>
        </p:nvSpPr>
        <p:spPr>
          <a:xfrm>
            <a:off x="0" y="232920"/>
            <a:ext cx="12191760" cy="714600"/>
          </a:xfrm>
          <a:prstGeom prst="rect">
            <a:avLst/>
          </a:prstGeom>
          <a:noFill/>
          <a:ln>
            <a:noFill/>
          </a:ln>
          <a:effectLst>
            <a:outerShdw blurRad="44280" dist="28080" dir="5400000" rotWithShape="0">
              <a:srgbClr val="000000">
                <a:alpha val="31764"/>
              </a:srgbClr>
            </a:outerShdw>
          </a:effectLst>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2" name="Google Shape;112;p26"/>
          <p:cNvSpPr txBox="1">
            <a:spLocks noGrp="1"/>
          </p:cNvSpPr>
          <p:nvPr>
            <p:ph type="body" idx="1"/>
          </p:nvPr>
        </p:nvSpPr>
        <p:spPr>
          <a:xfrm>
            <a:off x="199440" y="1097280"/>
            <a:ext cx="379260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3" name="Google Shape;113;p26"/>
          <p:cNvSpPr txBox="1">
            <a:spLocks noGrp="1"/>
          </p:cNvSpPr>
          <p:nvPr>
            <p:ph type="body" idx="2"/>
          </p:nvPr>
        </p:nvSpPr>
        <p:spPr>
          <a:xfrm>
            <a:off x="4182120" y="1097280"/>
            <a:ext cx="379260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4" name="Google Shape;114;p26"/>
          <p:cNvSpPr txBox="1">
            <a:spLocks noGrp="1"/>
          </p:cNvSpPr>
          <p:nvPr>
            <p:ph type="body" idx="3"/>
          </p:nvPr>
        </p:nvSpPr>
        <p:spPr>
          <a:xfrm>
            <a:off x="8164800" y="1097280"/>
            <a:ext cx="379260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5" name="Google Shape;115;p26"/>
          <p:cNvSpPr txBox="1">
            <a:spLocks noGrp="1"/>
          </p:cNvSpPr>
          <p:nvPr>
            <p:ph type="body" idx="4"/>
          </p:nvPr>
        </p:nvSpPr>
        <p:spPr>
          <a:xfrm>
            <a:off x="199440" y="3915000"/>
            <a:ext cx="379260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6" name="Google Shape;116;p26"/>
          <p:cNvSpPr txBox="1">
            <a:spLocks noGrp="1"/>
          </p:cNvSpPr>
          <p:nvPr>
            <p:ph type="body" idx="5"/>
          </p:nvPr>
        </p:nvSpPr>
        <p:spPr>
          <a:xfrm>
            <a:off x="4182120" y="3915000"/>
            <a:ext cx="379260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7" name="Google Shape;117;p26"/>
          <p:cNvSpPr txBox="1">
            <a:spLocks noGrp="1"/>
          </p:cNvSpPr>
          <p:nvPr>
            <p:ph type="body" idx="6"/>
          </p:nvPr>
        </p:nvSpPr>
        <p:spPr>
          <a:xfrm>
            <a:off x="8164800" y="3915000"/>
            <a:ext cx="379260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0" y="232920"/>
            <a:ext cx="12191760" cy="7146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4"/>
          <p:cNvSpPr txBox="1">
            <a:spLocks noGrp="1"/>
          </p:cNvSpPr>
          <p:nvPr>
            <p:ph type="body" idx="1"/>
          </p:nvPr>
        </p:nvSpPr>
        <p:spPr>
          <a:xfrm>
            <a:off x="199440" y="1097280"/>
            <a:ext cx="11778840" cy="53946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0" y="232920"/>
            <a:ext cx="12191760" cy="7146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5"/>
          <p:cNvSpPr txBox="1">
            <a:spLocks noGrp="1"/>
          </p:cNvSpPr>
          <p:nvPr>
            <p:ph type="body" idx="1"/>
          </p:nvPr>
        </p:nvSpPr>
        <p:spPr>
          <a:xfrm>
            <a:off x="199440" y="1097280"/>
            <a:ext cx="5747760" cy="53946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 name="Google Shape;23;p5"/>
          <p:cNvSpPr txBox="1">
            <a:spLocks noGrp="1"/>
          </p:cNvSpPr>
          <p:nvPr>
            <p:ph type="body" idx="2"/>
          </p:nvPr>
        </p:nvSpPr>
        <p:spPr>
          <a:xfrm>
            <a:off x="6234840" y="1097280"/>
            <a:ext cx="5747760" cy="53946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0" y="232920"/>
            <a:ext cx="12191760" cy="7146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6"/>
        <p:cNvGrpSpPr/>
        <p:nvPr/>
      </p:nvGrpSpPr>
      <p:grpSpPr>
        <a:xfrm>
          <a:off x="0" y="0"/>
          <a:ext cx="0" cy="0"/>
          <a:chOff x="0" y="0"/>
          <a:chExt cx="0" cy="0"/>
        </a:xfrm>
      </p:grpSpPr>
      <p:sp>
        <p:nvSpPr>
          <p:cNvPr id="27" name="Google Shape;27;p7"/>
          <p:cNvSpPr txBox="1">
            <a:spLocks noGrp="1"/>
          </p:cNvSpPr>
          <p:nvPr>
            <p:ph type="subTitle" idx="1"/>
          </p:nvPr>
        </p:nvSpPr>
        <p:spPr>
          <a:xfrm>
            <a:off x="0" y="232920"/>
            <a:ext cx="12191760" cy="331380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8"/>
        <p:cNvGrpSpPr/>
        <p:nvPr/>
      </p:nvGrpSpPr>
      <p:grpSpPr>
        <a:xfrm>
          <a:off x="0" y="0"/>
          <a:ext cx="0" cy="0"/>
          <a:chOff x="0" y="0"/>
          <a:chExt cx="0" cy="0"/>
        </a:xfrm>
      </p:grpSpPr>
      <p:sp>
        <p:nvSpPr>
          <p:cNvPr id="29" name="Google Shape;29;p8"/>
          <p:cNvSpPr txBox="1">
            <a:spLocks noGrp="1"/>
          </p:cNvSpPr>
          <p:nvPr>
            <p:ph type="title"/>
          </p:nvPr>
        </p:nvSpPr>
        <p:spPr>
          <a:xfrm>
            <a:off x="0" y="232920"/>
            <a:ext cx="12191760" cy="7146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8"/>
          <p:cNvSpPr txBox="1">
            <a:spLocks noGrp="1"/>
          </p:cNvSpPr>
          <p:nvPr>
            <p:ph type="body" idx="1"/>
          </p:nvPr>
        </p:nvSpPr>
        <p:spPr>
          <a:xfrm>
            <a:off x="199440" y="1097280"/>
            <a:ext cx="574776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p8"/>
          <p:cNvSpPr txBox="1">
            <a:spLocks noGrp="1"/>
          </p:cNvSpPr>
          <p:nvPr>
            <p:ph type="body" idx="2"/>
          </p:nvPr>
        </p:nvSpPr>
        <p:spPr>
          <a:xfrm>
            <a:off x="6234840" y="1097280"/>
            <a:ext cx="5747760" cy="53946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8"/>
          <p:cNvSpPr txBox="1">
            <a:spLocks noGrp="1"/>
          </p:cNvSpPr>
          <p:nvPr>
            <p:ph type="body" idx="3"/>
          </p:nvPr>
        </p:nvSpPr>
        <p:spPr>
          <a:xfrm>
            <a:off x="199440" y="3915000"/>
            <a:ext cx="574776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3"/>
        <p:cNvGrpSpPr/>
        <p:nvPr/>
      </p:nvGrpSpPr>
      <p:grpSpPr>
        <a:xfrm>
          <a:off x="0" y="0"/>
          <a:ext cx="0" cy="0"/>
          <a:chOff x="0" y="0"/>
          <a:chExt cx="0" cy="0"/>
        </a:xfrm>
      </p:grpSpPr>
      <p:sp>
        <p:nvSpPr>
          <p:cNvPr id="34" name="Google Shape;34;p9"/>
          <p:cNvSpPr txBox="1">
            <a:spLocks noGrp="1"/>
          </p:cNvSpPr>
          <p:nvPr>
            <p:ph type="title"/>
          </p:nvPr>
        </p:nvSpPr>
        <p:spPr>
          <a:xfrm>
            <a:off x="0" y="232920"/>
            <a:ext cx="12191760" cy="7146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9"/>
          <p:cNvSpPr txBox="1">
            <a:spLocks noGrp="1"/>
          </p:cNvSpPr>
          <p:nvPr>
            <p:ph type="body" idx="1"/>
          </p:nvPr>
        </p:nvSpPr>
        <p:spPr>
          <a:xfrm>
            <a:off x="199440" y="1097280"/>
            <a:ext cx="5747760" cy="53946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9"/>
          <p:cNvSpPr txBox="1">
            <a:spLocks noGrp="1"/>
          </p:cNvSpPr>
          <p:nvPr>
            <p:ph type="body" idx="2"/>
          </p:nvPr>
        </p:nvSpPr>
        <p:spPr>
          <a:xfrm>
            <a:off x="6234840" y="1097280"/>
            <a:ext cx="574776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9"/>
          <p:cNvSpPr txBox="1">
            <a:spLocks noGrp="1"/>
          </p:cNvSpPr>
          <p:nvPr>
            <p:ph type="body" idx="3"/>
          </p:nvPr>
        </p:nvSpPr>
        <p:spPr>
          <a:xfrm>
            <a:off x="6234840" y="3915000"/>
            <a:ext cx="574776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8"/>
        <p:cNvGrpSpPr/>
        <p:nvPr/>
      </p:nvGrpSpPr>
      <p:grpSpPr>
        <a:xfrm>
          <a:off x="0" y="0"/>
          <a:ext cx="0" cy="0"/>
          <a:chOff x="0" y="0"/>
          <a:chExt cx="0" cy="0"/>
        </a:xfrm>
      </p:grpSpPr>
      <p:sp>
        <p:nvSpPr>
          <p:cNvPr id="39" name="Google Shape;39;p10"/>
          <p:cNvSpPr txBox="1">
            <a:spLocks noGrp="1"/>
          </p:cNvSpPr>
          <p:nvPr>
            <p:ph type="title"/>
          </p:nvPr>
        </p:nvSpPr>
        <p:spPr>
          <a:xfrm>
            <a:off x="0" y="232920"/>
            <a:ext cx="12191760" cy="7146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10"/>
          <p:cNvSpPr txBox="1">
            <a:spLocks noGrp="1"/>
          </p:cNvSpPr>
          <p:nvPr>
            <p:ph type="body" idx="1"/>
          </p:nvPr>
        </p:nvSpPr>
        <p:spPr>
          <a:xfrm>
            <a:off x="199440" y="1097280"/>
            <a:ext cx="574776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10"/>
          <p:cNvSpPr txBox="1">
            <a:spLocks noGrp="1"/>
          </p:cNvSpPr>
          <p:nvPr>
            <p:ph type="body" idx="2"/>
          </p:nvPr>
        </p:nvSpPr>
        <p:spPr>
          <a:xfrm>
            <a:off x="6234840" y="1097280"/>
            <a:ext cx="574776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0"/>
          <p:cNvSpPr txBox="1">
            <a:spLocks noGrp="1"/>
          </p:cNvSpPr>
          <p:nvPr>
            <p:ph type="body" idx="3"/>
          </p:nvPr>
        </p:nvSpPr>
        <p:spPr>
          <a:xfrm>
            <a:off x="199440" y="3915000"/>
            <a:ext cx="11778840" cy="25729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
          <p:cNvSpPr/>
          <p:nvPr/>
        </p:nvSpPr>
        <p:spPr>
          <a:xfrm>
            <a:off x="777240" y="6634440"/>
            <a:ext cx="5781600" cy="220680"/>
          </a:xfrm>
          <a:prstGeom prst="rect">
            <a:avLst/>
          </a:pr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1"/>
          <p:cNvSpPr/>
          <p:nvPr/>
        </p:nvSpPr>
        <p:spPr>
          <a:xfrm>
            <a:off x="6559200" y="6634440"/>
            <a:ext cx="5194800" cy="220680"/>
          </a:xfrm>
          <a:prstGeom prst="rect">
            <a:avLst/>
          </a:prstGeom>
          <a:solidFill>
            <a:srgbClr val="0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p:nvPr/>
        </p:nvSpPr>
        <p:spPr>
          <a:xfrm>
            <a:off x="11754360" y="6636960"/>
            <a:ext cx="437400" cy="22068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p1"/>
          <p:cNvSpPr/>
          <p:nvPr/>
        </p:nvSpPr>
        <p:spPr>
          <a:xfrm>
            <a:off x="0" y="0"/>
            <a:ext cx="12191760" cy="232560"/>
          </a:xfrm>
          <a:prstGeom prst="rect">
            <a:avLst/>
          </a:prstGeom>
          <a:solidFill>
            <a:srgbClr val="00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1"/>
          <p:cNvSpPr/>
          <p:nvPr/>
        </p:nvSpPr>
        <p:spPr>
          <a:xfrm>
            <a:off x="0" y="6634440"/>
            <a:ext cx="776880" cy="221040"/>
          </a:xfrm>
          <a:prstGeom prst="rect">
            <a:avLst/>
          </a:prstGeom>
          <a:solidFill>
            <a:srgbClr val="C55A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1"/>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0" y="232920"/>
            <a:ext cx="12191760" cy="714600"/>
          </a:xfrm>
          <a:prstGeom prst="rect">
            <a:avLst/>
          </a:prstGeom>
          <a:solidFill>
            <a:srgbClr val="FF6600"/>
          </a:solidFill>
          <a:ln>
            <a:noFill/>
          </a:ln>
          <a:effectLst>
            <a:outerShdw blurRad="44280" dist="28080" dir="5400000" rotWithShape="0">
              <a:srgbClr val="000000">
                <a:alpha val="31764"/>
              </a:srgbClr>
            </a:outerShdw>
          </a:effectLst>
        </p:spPr>
        <p:txBody>
          <a:bodyPr spcFirstLastPara="1" wrap="square" lIns="90000" tIns="45000" rIns="90000" bIns="45000" anchor="t"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3" name="Google Shape;63;p14"/>
          <p:cNvSpPr txBox="1">
            <a:spLocks noGrp="1"/>
          </p:cNvSpPr>
          <p:nvPr>
            <p:ph type="body" idx="1"/>
          </p:nvPr>
        </p:nvSpPr>
        <p:spPr>
          <a:xfrm>
            <a:off x="199440" y="1097280"/>
            <a:ext cx="11778840" cy="53946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4" name="Google Shape;64;p14"/>
          <p:cNvSpPr/>
          <p:nvPr/>
        </p:nvSpPr>
        <p:spPr>
          <a:xfrm>
            <a:off x="777240" y="6642720"/>
            <a:ext cx="5653800" cy="214920"/>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small">
                <a:solidFill>
                  <a:srgbClr val="FFFFFF"/>
                </a:solidFill>
                <a:latin typeface="Times New Roman"/>
                <a:ea typeface="Times New Roman"/>
                <a:cs typeface="Times New Roman"/>
                <a:sym typeface="Times New Roman"/>
              </a:rPr>
              <a:t>Dept. of Computer Science and Engineering</a:t>
            </a:r>
            <a:endParaRPr sz="1600" b="0" i="0" u="none" strike="noStrike" cap="none">
              <a:solidFill>
                <a:schemeClr val="dk1"/>
              </a:solidFill>
              <a:latin typeface="Arial"/>
              <a:ea typeface="Arial"/>
              <a:cs typeface="Arial"/>
              <a:sym typeface="Arial"/>
            </a:endParaRPr>
          </a:p>
        </p:txBody>
      </p:sp>
      <p:sp>
        <p:nvSpPr>
          <p:cNvPr id="65" name="Google Shape;65;p14"/>
          <p:cNvSpPr/>
          <p:nvPr/>
        </p:nvSpPr>
        <p:spPr>
          <a:xfrm>
            <a:off x="6431400" y="6642000"/>
            <a:ext cx="5322600" cy="215640"/>
          </a:xfrm>
          <a:prstGeom prst="rect">
            <a:avLst/>
          </a:prstGeom>
          <a:solidFill>
            <a:srgbClr val="00808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small">
                <a:solidFill>
                  <a:srgbClr val="FFFFFF"/>
                </a:solidFill>
                <a:latin typeface="Times New Roman"/>
                <a:ea typeface="Times New Roman"/>
                <a:cs typeface="Times New Roman"/>
                <a:sym typeface="Times New Roman"/>
              </a:rPr>
              <a:t>Srinivasa Ramanujan Institute of Technology</a:t>
            </a:r>
            <a:endParaRPr sz="1600" b="0" i="0" u="none" strike="noStrike" cap="none">
              <a:solidFill>
                <a:schemeClr val="dk1"/>
              </a:solidFill>
              <a:latin typeface="Arial"/>
              <a:ea typeface="Arial"/>
              <a:cs typeface="Arial"/>
              <a:sym typeface="Arial"/>
            </a:endParaRPr>
          </a:p>
        </p:txBody>
      </p:sp>
      <p:sp>
        <p:nvSpPr>
          <p:cNvPr id="66" name="Google Shape;66;p14"/>
          <p:cNvSpPr/>
          <p:nvPr/>
        </p:nvSpPr>
        <p:spPr>
          <a:xfrm>
            <a:off x="11754360" y="6642000"/>
            <a:ext cx="437400" cy="21564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fld id="{00000000-1234-1234-1234-123412341234}" type="slidenum">
              <a:rPr lang="en-US" sz="1600" b="1" i="0" u="none" strike="noStrike" cap="none">
                <a:solidFill>
                  <a:srgbClr val="002060"/>
                </a:solidFill>
                <a:latin typeface="Times New Roman"/>
                <a:ea typeface="Times New Roman"/>
                <a:cs typeface="Times New Roman"/>
                <a:sym typeface="Times New Roman"/>
              </a:rPr>
              <a:pPr marL="0" marR="0" lvl="0" indent="0" algn="ctr" rtl="0">
                <a:lnSpc>
                  <a:spcPct val="100000"/>
                </a:lnSpc>
                <a:spcBef>
                  <a:spcPts val="0"/>
                </a:spcBef>
                <a:spcAft>
                  <a:spcPts val="0"/>
                </a:spcAft>
                <a:buNone/>
              </a:pPr>
              <a:t>‹#›</a:t>
            </a:fld>
            <a:endParaRPr sz="1600" b="0" i="0" u="none" strike="noStrike" cap="none">
              <a:solidFill>
                <a:schemeClr val="dk1"/>
              </a:solidFill>
              <a:latin typeface="Arial"/>
              <a:ea typeface="Arial"/>
              <a:cs typeface="Arial"/>
              <a:sym typeface="Arial"/>
            </a:endParaRPr>
          </a:p>
        </p:txBody>
      </p:sp>
      <p:sp>
        <p:nvSpPr>
          <p:cNvPr id="67" name="Google Shape;67;p14"/>
          <p:cNvSpPr/>
          <p:nvPr/>
        </p:nvSpPr>
        <p:spPr>
          <a:xfrm>
            <a:off x="0" y="0"/>
            <a:ext cx="12191760" cy="232560"/>
          </a:xfrm>
          <a:prstGeom prst="rect">
            <a:avLst/>
          </a:prstGeom>
          <a:solidFill>
            <a:srgbClr val="00666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500" b="1" i="1" u="none" strike="noStrike" cap="none" dirty="0">
                <a:solidFill>
                  <a:srgbClr val="FFFFFF"/>
                </a:solidFill>
                <a:latin typeface="Times New Roman"/>
                <a:ea typeface="Arial"/>
                <a:cs typeface="Times New Roman"/>
                <a:sym typeface="Times New Roman"/>
              </a:rPr>
              <a:t>Recognizing Nutrient Deficiency in Paddy Crop using Image Processing</a:t>
            </a:r>
            <a:endParaRPr lang="en-IN" sz="1500" b="0" i="0" u="none" strike="noStrike" cap="none" dirty="0">
              <a:solidFill>
                <a:schemeClr val="dk1"/>
              </a:solidFill>
              <a:latin typeface="Arial"/>
              <a:ea typeface="Arial"/>
              <a:cs typeface="Arial"/>
              <a:sym typeface="Arial"/>
            </a:endParaRPr>
          </a:p>
        </p:txBody>
      </p:sp>
      <p:pic>
        <p:nvPicPr>
          <p:cNvPr id="68" name="Google Shape;68;p14"/>
          <p:cNvPicPr preferRelativeResize="0"/>
          <p:nvPr/>
        </p:nvPicPr>
        <p:blipFill rotWithShape="1">
          <a:blip r:embed="rId14">
            <a:alphaModFix/>
          </a:blip>
          <a:srcRect/>
          <a:stretch/>
        </p:blipFill>
        <p:spPr>
          <a:xfrm>
            <a:off x="11506320" y="5956200"/>
            <a:ext cx="685440" cy="685440"/>
          </a:xfrm>
          <a:prstGeom prst="rect">
            <a:avLst/>
          </a:prstGeom>
          <a:noFill/>
          <a:ln>
            <a:noFill/>
          </a:ln>
        </p:spPr>
      </p:pic>
      <p:sp>
        <p:nvSpPr>
          <p:cNvPr id="69" name="Google Shape;69;p14"/>
          <p:cNvSpPr/>
          <p:nvPr/>
        </p:nvSpPr>
        <p:spPr>
          <a:xfrm>
            <a:off x="0" y="6642720"/>
            <a:ext cx="776880" cy="214920"/>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small">
                <a:solidFill>
                  <a:srgbClr val="FFFFFF"/>
                </a:solidFill>
                <a:latin typeface="Times New Roman"/>
                <a:ea typeface="Times New Roman"/>
                <a:cs typeface="Times New Roman"/>
                <a:sym typeface="Times New Roman"/>
              </a:rPr>
              <a:t>A - 16</a:t>
            </a:r>
            <a:endParaRPr sz="16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hyperlink" Target="Paper%201.pdf" TargetMode="External"/><Relationship Id="rId2" Type="http://schemas.openxmlformats.org/officeDocument/2006/relationships/notesSlide" Target="../notesSlides/notesSlide13.xml"/><Relationship Id="rId1" Type="http://schemas.openxmlformats.org/officeDocument/2006/relationships/slideLayout" Target="../slideLayouts/slideLayout13.xml"/><Relationship Id="rId5" Type="http://schemas.openxmlformats.org/officeDocument/2006/relationships/hyperlink" Target="ICWT50448.2020.9243623.pdf" TargetMode="External"/><Relationship Id="rId4" Type="http://schemas.openxmlformats.org/officeDocument/2006/relationships/hyperlink" Target="Plant%20nutrient%20deficiency%20paper.pdf"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IEECON.2018.8712217.pdf" TargetMode="External"/><Relationship Id="rId2" Type="http://schemas.openxmlformats.org/officeDocument/2006/relationships/hyperlink" Target="nutrients%20deficiency1.pdf" TargetMode="External"/><Relationship Id="rId1" Type="http://schemas.openxmlformats.org/officeDocument/2006/relationships/slideLayout" Target="../slideLayouts/slideLayout14.xml"/><Relationship Id="rId4" Type="http://schemas.openxmlformats.org/officeDocument/2006/relationships/hyperlink" Target="IRJET-V9I8325.pdf"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github.com/204G1A0520/CSE-2020-24-Batch-A16" TargetMode="External"/><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3" name="Google Shape;123;p27"/>
          <p:cNvSpPr/>
          <p:nvPr/>
        </p:nvSpPr>
        <p:spPr>
          <a:xfrm>
            <a:off x="3381356" y="2500306"/>
            <a:ext cx="5336916" cy="89784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1400" b="0" i="1" u="none" strike="noStrike" cap="none" dirty="0">
                <a:solidFill>
                  <a:srgbClr val="000000"/>
                </a:solidFill>
                <a:latin typeface="Times New Roman"/>
                <a:ea typeface="Times New Roman"/>
                <a:cs typeface="Times New Roman"/>
                <a:sym typeface="Times New Roman"/>
              </a:rPr>
              <a:t>Under the guidance of</a:t>
            </a:r>
            <a:endParaRPr sz="1400" b="0" i="0" u="none" strike="noStrike" cap="none">
              <a:solidFill>
                <a:schemeClr val="dk1"/>
              </a:solidFill>
              <a:latin typeface="Arial"/>
              <a:ea typeface="Arial"/>
              <a:cs typeface="Arial"/>
              <a:sym typeface="Arial"/>
            </a:endParaRPr>
          </a:p>
          <a:p>
            <a:pPr marL="0" marR="0" lvl="0" indent="0" algn="ctr" rtl="0">
              <a:lnSpc>
                <a:spcPct val="90000"/>
              </a:lnSpc>
              <a:spcBef>
                <a:spcPts val="300"/>
              </a:spcBef>
              <a:spcAft>
                <a:spcPts val="0"/>
              </a:spcAft>
              <a:buNone/>
            </a:pPr>
            <a:r>
              <a:rPr lang="en-US" sz="2400" dirty="0">
                <a:latin typeface="Times New Roman"/>
                <a:ea typeface="Times New Roman"/>
                <a:cs typeface="Times New Roman"/>
                <a:sym typeface="Times New Roman"/>
              </a:rPr>
              <a:t>Mr. P. </a:t>
            </a:r>
            <a:r>
              <a:rPr lang="en-US" sz="2400" dirty="0" err="1">
                <a:latin typeface="Times New Roman"/>
                <a:ea typeface="Times New Roman"/>
                <a:cs typeface="Times New Roman"/>
                <a:sym typeface="Times New Roman"/>
              </a:rPr>
              <a:t>Veera</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Prakash</a:t>
            </a:r>
            <a:r>
              <a:rPr lang="en-US" sz="2400" b="0" i="0" u="none" strike="noStrike" cap="none" dirty="0">
                <a:solidFill>
                  <a:srgbClr val="000000"/>
                </a:solidFill>
                <a:latin typeface="Times New Roman"/>
                <a:ea typeface="Times New Roman"/>
                <a:cs typeface="Times New Roman"/>
                <a:sym typeface="Times New Roman"/>
              </a:rPr>
              <a:t> </a:t>
            </a:r>
            <a:r>
              <a:rPr lang="en-US" sz="1400" b="0" i="0" u="none" strike="noStrike" cap="none" dirty="0" err="1">
                <a:solidFill>
                  <a:srgbClr val="000000"/>
                </a:solidFill>
                <a:latin typeface="Times New Roman"/>
                <a:ea typeface="Times New Roman"/>
                <a:cs typeface="Times New Roman"/>
                <a:sym typeface="Times New Roman"/>
              </a:rPr>
              <a:t>M.Tech</a:t>
            </a:r>
            <a:r>
              <a:rPr lang="en-US" sz="1400" b="0" i="0" u="none" strike="noStrike" cap="none" dirty="0">
                <a:solidFill>
                  <a:srgbClr val="000000"/>
                </a:solidFill>
                <a:latin typeface="Times New Roman"/>
                <a:ea typeface="Times New Roman"/>
                <a:cs typeface="Times New Roman"/>
                <a:sym typeface="Times New Roman"/>
              </a:rPr>
              <a:t>, (</a:t>
            </a:r>
            <a:r>
              <a:rPr lang="en-US" sz="1400" b="0" i="0" u="none" strike="noStrike" cap="none" dirty="0" err="1">
                <a:solidFill>
                  <a:srgbClr val="000000"/>
                </a:solidFill>
                <a:latin typeface="Times New Roman"/>
                <a:ea typeface="Times New Roman"/>
                <a:cs typeface="Times New Roman"/>
                <a:sym typeface="Times New Roman"/>
              </a:rPr>
              <a:t>Ph.D</a:t>
            </a:r>
            <a:r>
              <a:rPr lang="en-US" sz="1400" b="0" i="0" u="none" strike="noStrike" cap="none" dirty="0">
                <a:solidFill>
                  <a:srgbClr val="000000"/>
                </a:solidFill>
                <a:latin typeface="Times New Roman"/>
                <a:ea typeface="Times New Roman"/>
                <a:cs typeface="Times New Roman"/>
                <a:sym typeface="Times New Roman"/>
              </a:rPr>
              <a:t>), MIEI, MCSI</a:t>
            </a:r>
            <a:endParaRPr sz="1400" b="0" i="0" u="none" strike="noStrike" cap="none">
              <a:solidFill>
                <a:schemeClr val="dk1"/>
              </a:solidFill>
              <a:latin typeface="Arial"/>
              <a:ea typeface="Arial"/>
              <a:cs typeface="Arial"/>
              <a:sym typeface="Arial"/>
            </a:endParaRPr>
          </a:p>
          <a:p>
            <a:pPr marL="0" marR="0" lvl="0" indent="0" algn="ctr" rtl="0">
              <a:lnSpc>
                <a:spcPct val="90000"/>
              </a:lnSpc>
              <a:spcBef>
                <a:spcPts val="201"/>
              </a:spcBef>
              <a:spcAft>
                <a:spcPts val="0"/>
              </a:spcAft>
              <a:buNone/>
            </a:pPr>
            <a:r>
              <a:rPr lang="en-US" sz="1400" b="0" i="0" u="none" strike="noStrike" cap="none" dirty="0">
                <a:solidFill>
                  <a:srgbClr val="000000"/>
                </a:solidFill>
                <a:latin typeface="Times New Roman"/>
                <a:ea typeface="Times New Roman"/>
                <a:cs typeface="Times New Roman"/>
                <a:sym typeface="Times New Roman"/>
              </a:rPr>
              <a:t>Assistant Professor &amp; HOD</a:t>
            </a:r>
            <a:endParaRPr sz="1400" b="0" i="0" u="none" strike="noStrike" cap="none">
              <a:solidFill>
                <a:schemeClr val="dk1"/>
              </a:solidFill>
              <a:latin typeface="Arial"/>
              <a:ea typeface="Arial"/>
              <a:cs typeface="Arial"/>
              <a:sym typeface="Arial"/>
            </a:endParaRPr>
          </a:p>
        </p:txBody>
      </p:sp>
      <p:sp>
        <p:nvSpPr>
          <p:cNvPr id="124" name="Google Shape;124;p27"/>
          <p:cNvSpPr/>
          <p:nvPr/>
        </p:nvSpPr>
        <p:spPr>
          <a:xfrm>
            <a:off x="1514520" y="5162400"/>
            <a:ext cx="9162720" cy="142668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2394" b="0" i="0" u="none" strike="noStrike" cap="none" dirty="0">
                <a:solidFill>
                  <a:srgbClr val="000000"/>
                </a:solidFill>
                <a:latin typeface="Times New Roman"/>
                <a:ea typeface="Times New Roman"/>
                <a:cs typeface="Times New Roman"/>
                <a:sym typeface="Times New Roman"/>
              </a:rPr>
              <a:t>Department of Computer Science and Engineering      </a:t>
            </a:r>
            <a:endParaRPr sz="2394" b="0" i="0" u="none" strike="noStrike" cap="none">
              <a:solidFill>
                <a:schemeClr val="dk1"/>
              </a:solidFill>
              <a:latin typeface="Arial"/>
              <a:ea typeface="Arial"/>
              <a:cs typeface="Arial"/>
              <a:sym typeface="Arial"/>
            </a:endParaRPr>
          </a:p>
          <a:p>
            <a:pPr marL="0" marR="0" lvl="0" indent="0" algn="ctr" rtl="0">
              <a:lnSpc>
                <a:spcPct val="90000"/>
              </a:lnSpc>
              <a:spcBef>
                <a:spcPts val="499"/>
              </a:spcBef>
              <a:spcAft>
                <a:spcPts val="0"/>
              </a:spcAft>
              <a:buNone/>
            </a:pPr>
            <a:r>
              <a:rPr lang="en-US" sz="3705" b="0" i="0" u="none" strike="noStrike" cap="none" dirty="0" err="1">
                <a:solidFill>
                  <a:srgbClr val="FF0000"/>
                </a:solidFill>
                <a:latin typeface="Times New Roman"/>
                <a:ea typeface="Times New Roman"/>
                <a:cs typeface="Times New Roman"/>
                <a:sym typeface="Times New Roman"/>
              </a:rPr>
              <a:t>Srinivasa</a:t>
            </a:r>
            <a:r>
              <a:rPr lang="en-US" sz="3705" b="0" i="0" u="none" strike="noStrike" cap="none" dirty="0">
                <a:solidFill>
                  <a:srgbClr val="FF0000"/>
                </a:solidFill>
                <a:latin typeface="Times New Roman"/>
                <a:ea typeface="Times New Roman"/>
                <a:cs typeface="Times New Roman"/>
                <a:sym typeface="Times New Roman"/>
              </a:rPr>
              <a:t> </a:t>
            </a:r>
            <a:r>
              <a:rPr lang="en-US" sz="3705" b="0" i="0" u="none" strike="noStrike" cap="none" dirty="0" err="1">
                <a:solidFill>
                  <a:srgbClr val="FF0000"/>
                </a:solidFill>
                <a:latin typeface="Times New Roman"/>
                <a:ea typeface="Times New Roman"/>
                <a:cs typeface="Times New Roman"/>
                <a:sym typeface="Times New Roman"/>
              </a:rPr>
              <a:t>Ramanujan</a:t>
            </a:r>
            <a:r>
              <a:rPr lang="en-US" sz="3705" b="0" i="0" u="none" strike="noStrike" cap="none" dirty="0">
                <a:solidFill>
                  <a:srgbClr val="FF0000"/>
                </a:solidFill>
                <a:latin typeface="Times New Roman"/>
                <a:ea typeface="Times New Roman"/>
                <a:cs typeface="Times New Roman"/>
                <a:sym typeface="Times New Roman"/>
              </a:rPr>
              <a:t> Institute of Technology</a:t>
            </a:r>
            <a:endParaRPr sz="3705" b="0" i="0" u="none" strike="noStrike" cap="none">
              <a:solidFill>
                <a:schemeClr val="dk1"/>
              </a:solidFill>
              <a:latin typeface="Arial"/>
              <a:ea typeface="Arial"/>
              <a:cs typeface="Arial"/>
              <a:sym typeface="Arial"/>
            </a:endParaRPr>
          </a:p>
          <a:p>
            <a:pPr marL="0" marR="0" lvl="0" indent="0" algn="ctr" rtl="0">
              <a:lnSpc>
                <a:spcPct val="90000"/>
              </a:lnSpc>
              <a:spcBef>
                <a:spcPts val="300"/>
              </a:spcBef>
              <a:spcAft>
                <a:spcPts val="0"/>
              </a:spcAft>
              <a:buNone/>
            </a:pPr>
            <a:r>
              <a:rPr lang="en-US" sz="1026" b="1" i="0" u="none" strike="noStrike" cap="none" dirty="0">
                <a:solidFill>
                  <a:srgbClr val="000000"/>
                </a:solidFill>
                <a:latin typeface="Times New Roman"/>
                <a:ea typeface="Times New Roman"/>
                <a:cs typeface="Times New Roman"/>
                <a:sym typeface="Times New Roman"/>
              </a:rPr>
              <a:t>(</a:t>
            </a:r>
            <a:r>
              <a:rPr lang="en-US" sz="1140" b="1" i="0" u="none" strike="noStrike" cap="none" dirty="0" err="1">
                <a:solidFill>
                  <a:srgbClr val="000000"/>
                </a:solidFill>
                <a:latin typeface="Verdana"/>
                <a:ea typeface="Verdana"/>
                <a:cs typeface="Verdana"/>
                <a:sym typeface="Verdana"/>
              </a:rPr>
              <a:t>Autonomus</a:t>
            </a:r>
            <a:r>
              <a:rPr lang="en-US" sz="1140" b="1" i="0" u="none" strike="noStrike" cap="none" dirty="0">
                <a:solidFill>
                  <a:srgbClr val="000000"/>
                </a:solidFill>
                <a:latin typeface="Verdana"/>
                <a:ea typeface="Verdana"/>
                <a:cs typeface="Verdana"/>
                <a:sym typeface="Verdana"/>
              </a:rPr>
              <a:t>)</a:t>
            </a:r>
            <a:endParaRPr sz="1140" b="0" i="0" u="none" strike="noStrike" cap="none">
              <a:solidFill>
                <a:schemeClr val="dk1"/>
              </a:solidFill>
              <a:latin typeface="Arial"/>
              <a:ea typeface="Arial"/>
              <a:cs typeface="Arial"/>
              <a:sym typeface="Arial"/>
            </a:endParaRPr>
          </a:p>
          <a:p>
            <a:pPr marL="0" marR="0" lvl="0" indent="0" algn="ctr" rtl="0">
              <a:lnSpc>
                <a:spcPct val="90000"/>
              </a:lnSpc>
              <a:spcBef>
                <a:spcPts val="1001"/>
              </a:spcBef>
              <a:spcAft>
                <a:spcPts val="0"/>
              </a:spcAft>
              <a:buNone/>
            </a:pPr>
            <a:r>
              <a:rPr lang="en-US" sz="1425" b="1" i="0" u="none" strike="noStrike" cap="none" dirty="0">
                <a:solidFill>
                  <a:srgbClr val="1F4E79"/>
                </a:solidFill>
                <a:latin typeface="Times New Roman"/>
                <a:ea typeface="Times New Roman"/>
                <a:cs typeface="Times New Roman"/>
                <a:sym typeface="Times New Roman"/>
              </a:rPr>
              <a:t>2023 - 2024</a:t>
            </a:r>
            <a:endParaRPr sz="1425" b="0" i="0" u="none" strike="noStrike" cap="none">
              <a:solidFill>
                <a:schemeClr val="dk1"/>
              </a:solidFill>
              <a:latin typeface="Arial"/>
              <a:ea typeface="Arial"/>
              <a:cs typeface="Arial"/>
              <a:sym typeface="Arial"/>
            </a:endParaRPr>
          </a:p>
          <a:p>
            <a:pPr marL="0" marR="0" lvl="0" indent="0" algn="ctr" rtl="0">
              <a:lnSpc>
                <a:spcPct val="90000"/>
              </a:lnSpc>
              <a:spcBef>
                <a:spcPts val="1100"/>
              </a:spcBef>
              <a:spcAft>
                <a:spcPts val="0"/>
              </a:spcAft>
              <a:buNone/>
            </a:pPr>
            <a:endParaRPr sz="1425" b="0" i="0" u="none" strike="noStrike" cap="none">
              <a:solidFill>
                <a:schemeClr val="dk1"/>
              </a:solidFill>
              <a:latin typeface="Arial"/>
              <a:ea typeface="Arial"/>
              <a:cs typeface="Arial"/>
              <a:sym typeface="Arial"/>
            </a:endParaRPr>
          </a:p>
        </p:txBody>
      </p:sp>
      <p:sp>
        <p:nvSpPr>
          <p:cNvPr id="125" name="Google Shape;125;p27"/>
          <p:cNvSpPr/>
          <p:nvPr/>
        </p:nvSpPr>
        <p:spPr>
          <a:xfrm>
            <a:off x="3686713" y="1643050"/>
            <a:ext cx="2571768" cy="58464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2288" dirty="0">
                <a:latin typeface="Times New Roman"/>
                <a:cs typeface="Times New Roman"/>
                <a:sym typeface="Times New Roman"/>
              </a:rPr>
              <a:t>N. Hari Krishna</a:t>
            </a:r>
            <a:endParaRPr sz="2288" b="0" i="0" u="none" strike="noStrike" cap="none" dirty="0">
              <a:solidFill>
                <a:schemeClr val="dk1"/>
              </a:solidFill>
              <a:latin typeface="Arial"/>
              <a:ea typeface="Arial"/>
              <a:cs typeface="Arial"/>
              <a:sym typeface="Arial"/>
            </a:endParaRPr>
          </a:p>
          <a:p>
            <a:pPr marL="0" marR="0" lvl="0" indent="0" algn="ctr" rtl="0">
              <a:lnSpc>
                <a:spcPct val="90000"/>
              </a:lnSpc>
              <a:spcBef>
                <a:spcPts val="300"/>
              </a:spcBef>
              <a:spcAft>
                <a:spcPts val="0"/>
              </a:spcAft>
              <a:buNone/>
            </a:pPr>
            <a:r>
              <a:rPr lang="en-US" sz="1056" b="0" i="0" u="none" strike="noStrike" cap="none" dirty="0">
                <a:solidFill>
                  <a:srgbClr val="000000"/>
                </a:solidFill>
                <a:latin typeface="Times New Roman"/>
                <a:ea typeface="Times New Roman"/>
                <a:cs typeface="Times New Roman"/>
                <a:sym typeface="Times New Roman"/>
              </a:rPr>
              <a:t>Roll No. </a:t>
            </a:r>
            <a:r>
              <a:rPr lang="en-US" sz="1056" dirty="0">
                <a:latin typeface="Times New Roman"/>
                <a:ea typeface="Times New Roman"/>
                <a:cs typeface="Times New Roman"/>
                <a:sym typeface="Times New Roman"/>
              </a:rPr>
              <a:t>21</a:t>
            </a:r>
            <a:r>
              <a:rPr lang="en-US" sz="1056" b="0" i="0" u="none" strike="noStrike" cap="none" dirty="0">
                <a:solidFill>
                  <a:srgbClr val="000000"/>
                </a:solidFill>
                <a:latin typeface="Times New Roman"/>
                <a:ea typeface="Times New Roman"/>
                <a:cs typeface="Times New Roman"/>
                <a:sym typeface="Times New Roman"/>
              </a:rPr>
              <a:t>4G5A0505</a:t>
            </a:r>
            <a:endParaRPr sz="1056" b="0" i="0" u="none" strike="noStrike" cap="none" dirty="0">
              <a:solidFill>
                <a:schemeClr val="dk1"/>
              </a:solidFill>
              <a:latin typeface="Arial"/>
              <a:ea typeface="Arial"/>
              <a:cs typeface="Arial"/>
              <a:sym typeface="Arial"/>
            </a:endParaRPr>
          </a:p>
        </p:txBody>
      </p:sp>
      <p:sp>
        <p:nvSpPr>
          <p:cNvPr id="126" name="Google Shape;126;p27"/>
          <p:cNvSpPr/>
          <p:nvPr/>
        </p:nvSpPr>
        <p:spPr>
          <a:xfrm>
            <a:off x="6778152" y="1643050"/>
            <a:ext cx="2017080" cy="58464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2288" b="0" i="0" u="none" strike="noStrike" cap="none" dirty="0">
                <a:solidFill>
                  <a:schemeClr val="dk1"/>
                </a:solidFill>
                <a:latin typeface="Times New Roman"/>
                <a:ea typeface="Arial"/>
                <a:cs typeface="Times New Roman"/>
                <a:sym typeface="Times New Roman"/>
              </a:rPr>
              <a:t>P. </a:t>
            </a:r>
            <a:r>
              <a:rPr lang="en-US" sz="2288" b="0" i="0" u="none" strike="noStrike" cap="none" dirty="0" err="1">
                <a:solidFill>
                  <a:schemeClr val="dk1"/>
                </a:solidFill>
                <a:latin typeface="Times New Roman"/>
                <a:ea typeface="Arial"/>
                <a:cs typeface="Times New Roman"/>
                <a:sym typeface="Times New Roman"/>
              </a:rPr>
              <a:t>Nandini</a:t>
            </a:r>
            <a:endParaRPr sz="2288" b="0" i="0" u="none" strike="noStrike" cap="none">
              <a:solidFill>
                <a:schemeClr val="dk1"/>
              </a:solidFill>
              <a:latin typeface="Arial"/>
              <a:ea typeface="Arial"/>
              <a:cs typeface="Arial"/>
              <a:sym typeface="Arial"/>
            </a:endParaRPr>
          </a:p>
          <a:p>
            <a:pPr marL="0" marR="0" lvl="0" indent="0" algn="ctr" rtl="0">
              <a:lnSpc>
                <a:spcPct val="90000"/>
              </a:lnSpc>
              <a:spcBef>
                <a:spcPts val="300"/>
              </a:spcBef>
              <a:spcAft>
                <a:spcPts val="0"/>
              </a:spcAft>
              <a:buNone/>
            </a:pPr>
            <a:r>
              <a:rPr lang="en-US" sz="1056" b="0" i="0" u="none" strike="noStrike" cap="none" dirty="0">
                <a:solidFill>
                  <a:srgbClr val="000000"/>
                </a:solidFill>
                <a:latin typeface="Times New Roman"/>
                <a:ea typeface="Times New Roman"/>
                <a:cs typeface="Times New Roman"/>
                <a:sym typeface="Times New Roman"/>
              </a:rPr>
              <a:t>Roll No. </a:t>
            </a:r>
            <a:r>
              <a:rPr lang="en-US" sz="1056" dirty="0">
                <a:latin typeface="Times New Roman"/>
                <a:ea typeface="Times New Roman"/>
                <a:cs typeface="Times New Roman"/>
                <a:sym typeface="Times New Roman"/>
              </a:rPr>
              <a:t>20</a:t>
            </a:r>
            <a:r>
              <a:rPr lang="en-US" sz="1056" b="0" i="0" u="none" strike="noStrike" cap="none" dirty="0">
                <a:solidFill>
                  <a:srgbClr val="000000"/>
                </a:solidFill>
                <a:latin typeface="Times New Roman"/>
                <a:ea typeface="Times New Roman"/>
                <a:cs typeface="Times New Roman"/>
                <a:sym typeface="Times New Roman"/>
              </a:rPr>
              <a:t>4G1A0564</a:t>
            </a:r>
            <a:endParaRPr sz="1056" b="0" i="0" u="none" strike="noStrike" cap="none">
              <a:solidFill>
                <a:schemeClr val="dk1"/>
              </a:solidFill>
              <a:latin typeface="Arial"/>
              <a:ea typeface="Arial"/>
              <a:cs typeface="Arial"/>
              <a:sym typeface="Arial"/>
            </a:endParaRPr>
          </a:p>
        </p:txBody>
      </p:sp>
      <p:sp>
        <p:nvSpPr>
          <p:cNvPr id="127" name="Google Shape;127;p27"/>
          <p:cNvSpPr/>
          <p:nvPr/>
        </p:nvSpPr>
        <p:spPr>
          <a:xfrm>
            <a:off x="320760" y="1598760"/>
            <a:ext cx="2846282" cy="58428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2288" dirty="0">
                <a:latin typeface="Times New Roman"/>
                <a:cs typeface="Times New Roman"/>
                <a:sym typeface="Times New Roman"/>
              </a:rPr>
              <a:t>K. J. </a:t>
            </a:r>
            <a:r>
              <a:rPr lang="en-US" sz="2288" dirty="0" err="1">
                <a:latin typeface="Times New Roman"/>
                <a:cs typeface="Times New Roman"/>
                <a:sym typeface="Times New Roman"/>
              </a:rPr>
              <a:t>Bharath</a:t>
            </a:r>
            <a:r>
              <a:rPr lang="en-US" sz="2288" dirty="0">
                <a:latin typeface="Times New Roman"/>
                <a:cs typeface="Times New Roman"/>
                <a:sym typeface="Times New Roman"/>
              </a:rPr>
              <a:t> Kumar</a:t>
            </a:r>
            <a:endParaRPr sz="2288" b="0" i="0" u="none" strike="noStrike" cap="none">
              <a:solidFill>
                <a:schemeClr val="dk1"/>
              </a:solidFill>
              <a:latin typeface="Arial"/>
              <a:ea typeface="Arial"/>
              <a:cs typeface="Arial"/>
              <a:sym typeface="Arial"/>
            </a:endParaRPr>
          </a:p>
          <a:p>
            <a:pPr marL="0" marR="0" lvl="0" indent="0" algn="ctr" rtl="0">
              <a:lnSpc>
                <a:spcPct val="90000"/>
              </a:lnSpc>
              <a:spcBef>
                <a:spcPts val="300"/>
              </a:spcBef>
              <a:spcAft>
                <a:spcPts val="0"/>
              </a:spcAft>
              <a:buNone/>
            </a:pPr>
            <a:r>
              <a:rPr lang="en-US" sz="1056" b="0" i="0" u="none" strike="noStrike" cap="none" dirty="0">
                <a:solidFill>
                  <a:srgbClr val="000000"/>
                </a:solidFill>
                <a:latin typeface="Times New Roman"/>
                <a:ea typeface="Times New Roman"/>
                <a:cs typeface="Times New Roman"/>
                <a:sym typeface="Times New Roman"/>
              </a:rPr>
              <a:t>Roll No. </a:t>
            </a:r>
            <a:r>
              <a:rPr lang="en-US" sz="1056" dirty="0">
                <a:latin typeface="Times New Roman"/>
                <a:ea typeface="Times New Roman"/>
                <a:cs typeface="Times New Roman"/>
                <a:sym typeface="Times New Roman"/>
              </a:rPr>
              <a:t>204G1A0520</a:t>
            </a:r>
            <a:endParaRPr sz="1056" b="0" i="0" u="none" strike="noStrike" cap="none">
              <a:solidFill>
                <a:schemeClr val="dk1"/>
              </a:solidFill>
              <a:latin typeface="Arial"/>
              <a:ea typeface="Arial"/>
              <a:cs typeface="Arial"/>
              <a:sym typeface="Arial"/>
            </a:endParaRPr>
          </a:p>
        </p:txBody>
      </p:sp>
      <p:sp>
        <p:nvSpPr>
          <p:cNvPr id="128" name="Google Shape;128;p27"/>
          <p:cNvSpPr/>
          <p:nvPr/>
        </p:nvSpPr>
        <p:spPr>
          <a:xfrm>
            <a:off x="754920" y="335160"/>
            <a:ext cx="10527840" cy="857520"/>
          </a:xfrm>
          <a:prstGeom prst="roundRect">
            <a:avLst>
              <a:gd name="adj" fmla="val 16667"/>
            </a:avLst>
          </a:prstGeom>
          <a:solidFill>
            <a:srgbClr val="FF6600"/>
          </a:solidFill>
          <a:ln>
            <a:noFill/>
          </a:ln>
          <a:effectLst>
            <a:outerShdw blurRad="57240" dist="19080" dir="5400000" algn="ctr" rotWithShape="0">
              <a:srgbClr val="000000">
                <a:alpha val="62745"/>
              </a:srgbClr>
            </a:outerShdw>
          </a:effectLst>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US" sz="3200" dirty="0">
                <a:solidFill>
                  <a:srgbClr val="FFFFFF"/>
                </a:solidFill>
                <a:latin typeface="Times New Roman"/>
                <a:cs typeface="Times New Roman"/>
                <a:sym typeface="Times New Roman"/>
              </a:rPr>
              <a:t>R</a:t>
            </a:r>
            <a:r>
              <a:rPr lang="en-US" sz="3200" b="0" i="0" u="none" strike="noStrike" cap="none" dirty="0">
                <a:solidFill>
                  <a:srgbClr val="FFFFFF"/>
                </a:solidFill>
                <a:latin typeface="Times New Roman"/>
                <a:ea typeface="Arial"/>
                <a:cs typeface="Times New Roman"/>
                <a:sym typeface="Times New Roman"/>
              </a:rPr>
              <a:t>ecognizing Nutrient Deficiency in </a:t>
            </a:r>
            <a:r>
              <a:rPr lang="en-US" sz="3200" dirty="0">
                <a:solidFill>
                  <a:srgbClr val="FFFFFF"/>
                </a:solidFill>
                <a:latin typeface="Times New Roman"/>
                <a:cs typeface="Times New Roman"/>
                <a:sym typeface="Times New Roman"/>
              </a:rPr>
              <a:t>Paddy</a:t>
            </a:r>
            <a:r>
              <a:rPr lang="en-US" sz="3200" b="0" i="0" u="none" strike="noStrike" cap="none" dirty="0">
                <a:solidFill>
                  <a:srgbClr val="FFFFFF"/>
                </a:solidFill>
                <a:latin typeface="Times New Roman"/>
                <a:ea typeface="Arial"/>
                <a:cs typeface="Times New Roman"/>
                <a:sym typeface="Times New Roman"/>
              </a:rPr>
              <a:t> Crop </a:t>
            </a:r>
            <a:r>
              <a:rPr lang="en-US" sz="3200" b="0" i="0" u="none" strike="noStrike" cap="none" dirty="0" smtClean="0">
                <a:solidFill>
                  <a:srgbClr val="FFFFFF"/>
                </a:solidFill>
                <a:latin typeface="Times New Roman"/>
                <a:ea typeface="Arial"/>
                <a:cs typeface="Times New Roman"/>
                <a:sym typeface="Times New Roman"/>
              </a:rPr>
              <a:t>using Neural Networks</a:t>
            </a:r>
            <a:endParaRPr sz="3200" b="0" i="0" u="none" strike="noStrike" cap="none" dirty="0">
              <a:solidFill>
                <a:schemeClr val="dk1"/>
              </a:solidFill>
              <a:latin typeface="Arial"/>
              <a:ea typeface="Arial"/>
              <a:cs typeface="Arial"/>
              <a:sym typeface="Arial"/>
            </a:endParaRPr>
          </a:p>
        </p:txBody>
      </p:sp>
      <p:sp>
        <p:nvSpPr>
          <p:cNvPr id="129" name="Google Shape;129;p27"/>
          <p:cNvSpPr/>
          <p:nvPr/>
        </p:nvSpPr>
        <p:spPr>
          <a:xfrm>
            <a:off x="2714760" y="1261800"/>
            <a:ext cx="6761880" cy="349920"/>
          </a:xfrm>
          <a:prstGeom prst="rect">
            <a:avLst/>
          </a:prstGeom>
          <a:noFill/>
          <a:ln>
            <a:noFill/>
          </a:ln>
        </p:spPr>
        <p:txBody>
          <a:bodyPr spcFirstLastPara="1" wrap="square" lIns="90000" tIns="45000" rIns="90000" bIns="45000" anchor="t" anchorCtr="0">
            <a:noAutofit/>
          </a:bodyPr>
          <a:lstStyle/>
          <a:p>
            <a:pPr marL="0" marR="0" lvl="0" indent="0" algn="ctr" rtl="0">
              <a:lnSpc>
                <a:spcPct val="107000"/>
              </a:lnSpc>
              <a:spcBef>
                <a:spcPts val="0"/>
              </a:spcBef>
              <a:spcAft>
                <a:spcPts val="0"/>
              </a:spcAft>
              <a:buNone/>
            </a:pPr>
            <a:r>
              <a:rPr lang="en-US" sz="1600" b="0" i="1" u="none" strike="noStrike" cap="none">
                <a:solidFill>
                  <a:srgbClr val="000000"/>
                </a:solidFill>
                <a:latin typeface="Times New Roman"/>
                <a:ea typeface="Times New Roman"/>
                <a:cs typeface="Times New Roman"/>
                <a:sym typeface="Times New Roman"/>
              </a:rPr>
              <a:t>by</a:t>
            </a:r>
            <a:endParaRPr sz="1600" b="0" i="0" u="none" strike="noStrike" cap="none">
              <a:solidFill>
                <a:schemeClr val="dk1"/>
              </a:solidFill>
              <a:latin typeface="Arial"/>
              <a:ea typeface="Arial"/>
              <a:cs typeface="Arial"/>
              <a:sym typeface="Arial"/>
            </a:endParaRPr>
          </a:p>
        </p:txBody>
      </p:sp>
      <p:pic>
        <p:nvPicPr>
          <p:cNvPr id="130" name="Google Shape;130;p27"/>
          <p:cNvPicPr preferRelativeResize="0"/>
          <p:nvPr/>
        </p:nvPicPr>
        <p:blipFill rotWithShape="1">
          <a:blip r:embed="rId3">
            <a:alphaModFix/>
          </a:blip>
          <a:srcRect/>
          <a:stretch/>
        </p:blipFill>
        <p:spPr>
          <a:xfrm>
            <a:off x="5174280" y="3476880"/>
            <a:ext cx="1843200" cy="1685160"/>
          </a:xfrm>
          <a:prstGeom prst="rect">
            <a:avLst/>
          </a:prstGeom>
          <a:noFill/>
          <a:ln>
            <a:noFill/>
          </a:ln>
        </p:spPr>
      </p:pic>
      <p:sp>
        <p:nvSpPr>
          <p:cNvPr id="131" name="Google Shape;131;p27"/>
          <p:cNvSpPr/>
          <p:nvPr/>
        </p:nvSpPr>
        <p:spPr>
          <a:xfrm>
            <a:off x="9349920" y="1636560"/>
            <a:ext cx="2175368" cy="58464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2262" dirty="0">
                <a:latin typeface="Times New Roman"/>
                <a:cs typeface="Times New Roman"/>
                <a:sym typeface="Times New Roman"/>
              </a:rPr>
              <a:t>M. </a:t>
            </a:r>
            <a:r>
              <a:rPr lang="en-US" sz="2262" dirty="0" err="1">
                <a:latin typeface="Times New Roman"/>
                <a:cs typeface="Times New Roman"/>
                <a:sym typeface="Times New Roman"/>
              </a:rPr>
              <a:t>Gnapika</a:t>
            </a:r>
            <a:r>
              <a:rPr lang="en-US" sz="2262" dirty="0">
                <a:latin typeface="Times New Roman"/>
                <a:cs typeface="Times New Roman"/>
                <a:sym typeface="Times New Roman"/>
              </a:rPr>
              <a:t> </a:t>
            </a:r>
            <a:r>
              <a:rPr lang="en-US" sz="2262" dirty="0" err="1">
                <a:latin typeface="Times New Roman"/>
                <a:cs typeface="Times New Roman"/>
                <a:sym typeface="Times New Roman"/>
              </a:rPr>
              <a:t>Bai</a:t>
            </a:r>
            <a:endParaRPr sz="2262" b="0" i="0" u="none" strike="noStrike" cap="none">
              <a:solidFill>
                <a:schemeClr val="dk1"/>
              </a:solidFill>
              <a:latin typeface="Arial"/>
              <a:ea typeface="Arial"/>
              <a:cs typeface="Arial"/>
              <a:sym typeface="Arial"/>
            </a:endParaRPr>
          </a:p>
          <a:p>
            <a:pPr marL="0" marR="0" lvl="0" indent="0" algn="ctr" rtl="0">
              <a:lnSpc>
                <a:spcPct val="90000"/>
              </a:lnSpc>
              <a:spcBef>
                <a:spcPts val="300"/>
              </a:spcBef>
              <a:spcAft>
                <a:spcPts val="0"/>
              </a:spcAft>
              <a:buNone/>
            </a:pPr>
            <a:r>
              <a:rPr lang="en-US" sz="1044" b="0" i="0" u="none" strike="noStrike" cap="none" dirty="0">
                <a:solidFill>
                  <a:srgbClr val="000000"/>
                </a:solidFill>
                <a:latin typeface="Times New Roman"/>
                <a:ea typeface="Times New Roman"/>
                <a:cs typeface="Times New Roman"/>
                <a:sym typeface="Times New Roman"/>
              </a:rPr>
              <a:t>Roll No. </a:t>
            </a:r>
            <a:r>
              <a:rPr lang="en-US" sz="1044" dirty="0">
                <a:latin typeface="Times New Roman"/>
                <a:ea typeface="Times New Roman"/>
                <a:cs typeface="Times New Roman"/>
                <a:sym typeface="Times New Roman"/>
              </a:rPr>
              <a:t>20</a:t>
            </a:r>
            <a:r>
              <a:rPr lang="en-US" sz="1044" b="0" i="0" u="none" strike="noStrike" cap="none" dirty="0">
                <a:solidFill>
                  <a:srgbClr val="000000"/>
                </a:solidFill>
                <a:latin typeface="Times New Roman"/>
                <a:ea typeface="Times New Roman"/>
                <a:cs typeface="Times New Roman"/>
                <a:sym typeface="Times New Roman"/>
              </a:rPr>
              <a:t>4G1A0533</a:t>
            </a:r>
            <a:endParaRPr sz="1044" b="0" i="0" u="none" strike="noStrike" cap="none">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60;p32"/>
          <p:cNvSpPr txBox="1">
            <a:spLocks noGrp="1"/>
          </p:cNvSpPr>
          <p:nvPr>
            <p:ph type="title"/>
          </p:nvPr>
        </p:nvSpPr>
        <p:spPr>
          <a:prstGeom prst="rect">
            <a:avLst/>
          </a:prstGeom>
          <a:solidFill>
            <a:srgbClr val="FF6600"/>
          </a:solidFill>
          <a:ln>
            <a:noFill/>
          </a:ln>
          <a:effectLst>
            <a:outerShdw blurRad="44280" dist="28080" dir="5400000" rotWithShape="0">
              <a:srgbClr val="000000">
                <a:alpha val="31764"/>
              </a:srgbClr>
            </a:outerShdw>
          </a:effectLst>
        </p:spPr>
        <p:txBody>
          <a:bodyPr spcFirstLastPara="1" wrap="square" lIns="90000" tIns="45000" rIns="90000" bIns="45000" anchor="t" anchorCtr="0">
            <a:noAutofit/>
          </a:bodyPr>
          <a:lstStyle/>
          <a:p>
            <a:pPr marL="0" marR="0" lvl="0" indent="0" algn="just" rtl="0">
              <a:lnSpc>
                <a:spcPct val="90000"/>
              </a:lnSpc>
              <a:spcBef>
                <a:spcPts val="0"/>
              </a:spcBef>
              <a:spcAft>
                <a:spcPts val="0"/>
              </a:spcAft>
              <a:buClr>
                <a:srgbClr val="000000"/>
              </a:buClr>
              <a:buSzPts val="2800"/>
              <a:buFont typeface="Times New Roman"/>
              <a:buNone/>
            </a:pPr>
            <a:r>
              <a:rPr lang="en-US" sz="2800" dirty="0" smtClean="0">
                <a:solidFill>
                  <a:srgbClr val="000000"/>
                </a:solidFill>
                <a:latin typeface="Times New Roman"/>
                <a:ea typeface="Times New Roman"/>
                <a:cs typeface="Times New Roman"/>
                <a:sym typeface="Times New Roman"/>
              </a:rPr>
              <a:t>Design and Implementation for first objective</a:t>
            </a:r>
            <a:r>
              <a:rPr lang="en-US" sz="2800" b="0" i="0" u="none" strike="noStrike" cap="none" dirty="0" smtClean="0">
                <a:solidFill>
                  <a:srgbClr val="000000"/>
                </a:solidFill>
                <a:latin typeface="Times New Roman"/>
                <a:ea typeface="Times New Roman"/>
                <a:cs typeface="Times New Roman"/>
                <a:sym typeface="Times New Roman"/>
              </a:rPr>
              <a:t> </a:t>
            </a:r>
            <a:endParaRPr sz="2800" b="0" i="0" u="none" strike="noStrike" cap="none" dirty="0">
              <a:solidFill>
                <a:srgbClr val="000000"/>
              </a:solidFill>
              <a:latin typeface="Calibri"/>
              <a:ea typeface="Calibri"/>
              <a:cs typeface="Calibri"/>
              <a:sym typeface="Calibri"/>
            </a:endParaRPr>
          </a:p>
        </p:txBody>
      </p:sp>
      <p:sp>
        <p:nvSpPr>
          <p:cNvPr id="9" name="Rectangle 8"/>
          <p:cNvSpPr/>
          <p:nvPr/>
        </p:nvSpPr>
        <p:spPr>
          <a:xfrm>
            <a:off x="166646" y="1142985"/>
            <a:ext cx="11930146" cy="5293757"/>
          </a:xfrm>
          <a:prstGeom prst="rect">
            <a:avLst/>
          </a:prstGeom>
        </p:spPr>
        <p:txBody>
          <a:bodyPr wrap="square">
            <a:spAutoFit/>
          </a:bodyPr>
          <a:lstStyle/>
          <a:p>
            <a:pPr algn="just"/>
            <a:r>
              <a:rPr lang="en-US" sz="2600" dirty="0" smtClean="0">
                <a:latin typeface="Times New Roman" pitchFamily="18" charset="0"/>
                <a:cs typeface="Times New Roman" pitchFamily="18" charset="0"/>
              </a:rPr>
              <a:t>We are aimed to recognize the given image using </a:t>
            </a:r>
            <a:r>
              <a:rPr lang="en-US" sz="2600" dirty="0" smtClean="0">
                <a:latin typeface="Times New Roman" pitchFamily="18" charset="0"/>
                <a:cs typeface="Times New Roman" pitchFamily="18" charset="0"/>
              </a:rPr>
              <a:t>deep </a:t>
            </a:r>
            <a:r>
              <a:rPr lang="en-US" sz="2600" dirty="0" smtClean="0">
                <a:latin typeface="Times New Roman" pitchFamily="18" charset="0"/>
                <a:cs typeface="Times New Roman" pitchFamily="18" charset="0"/>
              </a:rPr>
              <a:t>learning. We are assuming we are already having a pre-trained model in our </a:t>
            </a:r>
            <a:r>
              <a:rPr lang="en-US" sz="2600" dirty="0" err="1" smtClean="0">
                <a:latin typeface="Times New Roman" pitchFamily="18" charset="0"/>
                <a:cs typeface="Times New Roman" pitchFamily="18" charset="0"/>
              </a:rPr>
              <a:t>Tensorflow</a:t>
            </a:r>
            <a:r>
              <a:rPr lang="en-US" sz="2600" dirty="0" smtClean="0">
                <a:latin typeface="Times New Roman" pitchFamily="18" charset="0"/>
                <a:cs typeface="Times New Roman" pitchFamily="18" charset="0"/>
              </a:rPr>
              <a:t> which we will be using to Recognize images. So, we will be using </a:t>
            </a:r>
            <a:r>
              <a:rPr lang="en-US" sz="2600" dirty="0" err="1" smtClean="0">
                <a:latin typeface="Times New Roman" pitchFamily="18" charset="0"/>
                <a:cs typeface="Times New Roman" pitchFamily="18" charset="0"/>
              </a:rPr>
              <a:t>Keras</a:t>
            </a:r>
            <a:r>
              <a:rPr lang="en-US" sz="2600" dirty="0" smtClean="0">
                <a:latin typeface="Times New Roman" pitchFamily="18" charset="0"/>
                <a:cs typeface="Times New Roman" pitchFamily="18" charset="0"/>
              </a:rPr>
              <a:t> of </a:t>
            </a:r>
            <a:r>
              <a:rPr lang="en-US" sz="2600" dirty="0" err="1" smtClean="0">
                <a:latin typeface="Times New Roman" pitchFamily="18" charset="0"/>
                <a:cs typeface="Times New Roman" pitchFamily="18" charset="0"/>
              </a:rPr>
              <a:t>Tensorflow</a:t>
            </a:r>
            <a:r>
              <a:rPr lang="en-US" sz="2600" dirty="0" smtClean="0">
                <a:latin typeface="Times New Roman" pitchFamily="18" charset="0"/>
                <a:cs typeface="Times New Roman" pitchFamily="18" charset="0"/>
              </a:rPr>
              <a:t> to import architectures which will help us to recognize images and to predict the image in a better way using coordinates and indexing, we will be using </a:t>
            </a:r>
            <a:r>
              <a:rPr lang="en-US" sz="2600" u="sng" dirty="0" err="1" smtClean="0">
                <a:latin typeface="Times New Roman" pitchFamily="18" charset="0"/>
                <a:cs typeface="Times New Roman" pitchFamily="18" charset="0"/>
              </a:rPr>
              <a:t>TensorFlow</a:t>
            </a:r>
            <a:r>
              <a:rPr lang="en-US" sz="2600" dirty="0" smtClean="0">
                <a:latin typeface="Times New Roman" pitchFamily="18" charset="0"/>
                <a:cs typeface="Times New Roman" pitchFamily="18" charset="0"/>
              </a:rPr>
              <a:t> as a tool</a:t>
            </a:r>
            <a:r>
              <a:rPr lang="en-US" sz="2600" dirty="0" smtClean="0">
                <a:latin typeface="Times New Roman" pitchFamily="18" charset="0"/>
                <a:cs typeface="Times New Roman" pitchFamily="18" charset="0"/>
              </a:rPr>
              <a:t>.</a:t>
            </a:r>
          </a:p>
          <a:p>
            <a:pPr algn="just"/>
            <a:r>
              <a:rPr lang="en-US" sz="2600" dirty="0" err="1" smtClean="0">
                <a:latin typeface="Times New Roman" pitchFamily="18" charset="0"/>
                <a:cs typeface="Times New Roman" pitchFamily="18" charset="0"/>
              </a:rPr>
              <a:t>Mobilenet</a:t>
            </a:r>
            <a:r>
              <a:rPr lang="en-US" sz="2600" dirty="0" smtClean="0">
                <a:latin typeface="Times New Roman" pitchFamily="18" charset="0"/>
                <a:cs typeface="Times New Roman" pitchFamily="18" charset="0"/>
              </a:rPr>
              <a:t> is a model which does the same convolution as done by CNN to filter images but in a different way than those done by the previous CNN. It uses the idea of Depth convolution and point convolution which is different from the normal convolution as done by normal CNNs. This increases the efficiency of CNN to predict images and hence they can be able to compete in the mobile systems as well. Since these ways of convolution reduce the comparison and recognition time a lot, so it provides a better response in a very short time and hence we are using them as our image recognition model.</a:t>
            </a:r>
            <a:endParaRPr lang="en-US" sz="2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60;p32"/>
          <p:cNvSpPr txBox="1">
            <a:spLocks noGrp="1"/>
          </p:cNvSpPr>
          <p:nvPr>
            <p:ph type="title"/>
          </p:nvPr>
        </p:nvSpPr>
        <p:spPr>
          <a:prstGeom prst="rect">
            <a:avLst/>
          </a:prstGeom>
          <a:solidFill>
            <a:srgbClr val="FF6600"/>
          </a:solidFill>
          <a:ln>
            <a:noFill/>
          </a:ln>
          <a:effectLst>
            <a:outerShdw blurRad="44280" dist="28080" dir="5400000" rotWithShape="0">
              <a:srgbClr val="000000">
                <a:alpha val="31764"/>
              </a:srgbClr>
            </a:outerShdw>
          </a:effectLst>
        </p:spPr>
        <p:txBody>
          <a:bodyPr spcFirstLastPara="1" wrap="square" lIns="90000" tIns="45000" rIns="90000" bIns="45000" anchor="t" anchorCtr="0">
            <a:noAutofit/>
          </a:bodyPr>
          <a:lstStyle/>
          <a:p>
            <a:pPr marL="0" marR="0" lvl="0" indent="0" algn="just" rtl="0">
              <a:lnSpc>
                <a:spcPct val="90000"/>
              </a:lnSpc>
              <a:spcBef>
                <a:spcPts val="0"/>
              </a:spcBef>
              <a:spcAft>
                <a:spcPts val="0"/>
              </a:spcAft>
              <a:buClr>
                <a:srgbClr val="000000"/>
              </a:buClr>
              <a:buSzPts val="2800"/>
              <a:buFont typeface="Times New Roman"/>
              <a:buNone/>
            </a:pPr>
            <a:r>
              <a:rPr lang="en-US" sz="2800" dirty="0" smtClean="0">
                <a:solidFill>
                  <a:srgbClr val="000000"/>
                </a:solidFill>
                <a:latin typeface="Times New Roman"/>
                <a:ea typeface="Times New Roman"/>
                <a:cs typeface="Times New Roman"/>
                <a:sym typeface="Times New Roman"/>
              </a:rPr>
              <a:t>Design and Implementation for first objective</a:t>
            </a:r>
            <a:r>
              <a:rPr lang="en-US" sz="2800" b="0" i="0" u="none" strike="noStrike" cap="none" dirty="0" smtClean="0">
                <a:solidFill>
                  <a:srgbClr val="000000"/>
                </a:solidFill>
                <a:latin typeface="Times New Roman"/>
                <a:ea typeface="Times New Roman"/>
                <a:cs typeface="Times New Roman"/>
                <a:sym typeface="Times New Roman"/>
              </a:rPr>
              <a:t> </a:t>
            </a:r>
            <a:endParaRPr sz="2800" b="0" i="0" u="none" strike="noStrike" cap="none" dirty="0">
              <a:solidFill>
                <a:srgbClr val="000000"/>
              </a:solidFill>
              <a:latin typeface="Calibri"/>
              <a:ea typeface="Calibri"/>
              <a:cs typeface="Calibri"/>
              <a:sym typeface="Calibri"/>
            </a:endParaRPr>
          </a:p>
        </p:txBody>
      </p:sp>
      <p:pic>
        <p:nvPicPr>
          <p:cNvPr id="1026" name="Picture 2" descr="Lightbox"/>
          <p:cNvPicPr>
            <a:picLocks noChangeAspect="1" noChangeArrowheads="1"/>
          </p:cNvPicPr>
          <p:nvPr/>
        </p:nvPicPr>
        <p:blipFill>
          <a:blip r:embed="rId2"/>
          <a:srcRect/>
          <a:stretch>
            <a:fillRect/>
          </a:stretch>
        </p:blipFill>
        <p:spPr bwMode="auto">
          <a:xfrm>
            <a:off x="1809720" y="1214422"/>
            <a:ext cx="8382000" cy="4676776"/>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60;p32"/>
          <p:cNvSpPr txBox="1">
            <a:spLocks noGrp="1"/>
          </p:cNvSpPr>
          <p:nvPr>
            <p:ph type="title"/>
          </p:nvPr>
        </p:nvSpPr>
        <p:spPr>
          <a:prstGeom prst="rect">
            <a:avLst/>
          </a:prstGeom>
          <a:solidFill>
            <a:srgbClr val="FF6600"/>
          </a:solidFill>
          <a:ln>
            <a:noFill/>
          </a:ln>
          <a:effectLst>
            <a:outerShdw blurRad="44280" dist="28080" dir="5400000" rotWithShape="0">
              <a:srgbClr val="000000">
                <a:alpha val="31764"/>
              </a:srgbClr>
            </a:outerShdw>
          </a:effectLst>
        </p:spPr>
        <p:txBody>
          <a:bodyPr spcFirstLastPara="1" wrap="square" lIns="90000" tIns="45000" rIns="90000" bIns="45000" anchor="t" anchorCtr="0">
            <a:noAutofit/>
          </a:bodyPr>
          <a:lstStyle/>
          <a:p>
            <a:pPr marL="0" marR="0" lvl="0" indent="0" algn="just" rtl="0">
              <a:lnSpc>
                <a:spcPct val="90000"/>
              </a:lnSpc>
              <a:spcBef>
                <a:spcPts val="0"/>
              </a:spcBef>
              <a:spcAft>
                <a:spcPts val="0"/>
              </a:spcAft>
              <a:buClr>
                <a:srgbClr val="000000"/>
              </a:buClr>
              <a:buSzPts val="2800"/>
              <a:buFont typeface="Times New Roman"/>
              <a:buNone/>
            </a:pPr>
            <a:r>
              <a:rPr lang="en-US" sz="2800" dirty="0" smtClean="0">
                <a:solidFill>
                  <a:srgbClr val="000000"/>
                </a:solidFill>
                <a:latin typeface="Times New Roman"/>
                <a:ea typeface="Times New Roman"/>
                <a:cs typeface="Times New Roman"/>
                <a:sym typeface="Times New Roman"/>
              </a:rPr>
              <a:t>Design and Implementation for first objective</a:t>
            </a:r>
            <a:r>
              <a:rPr lang="en-US" sz="2800" b="0" i="0" u="none" strike="noStrike" cap="none" dirty="0" smtClean="0">
                <a:solidFill>
                  <a:srgbClr val="000000"/>
                </a:solidFill>
                <a:latin typeface="Times New Roman"/>
                <a:ea typeface="Times New Roman"/>
                <a:cs typeface="Times New Roman"/>
                <a:sym typeface="Times New Roman"/>
              </a:rPr>
              <a:t> </a:t>
            </a:r>
            <a:endParaRPr sz="2800" b="0" i="0" u="none" strike="noStrike" cap="none" dirty="0">
              <a:solidFill>
                <a:srgbClr val="000000"/>
              </a:solidFill>
              <a:latin typeface="Calibri"/>
              <a:ea typeface="Calibri"/>
              <a:cs typeface="Calibri"/>
              <a:sym typeface="Calibri"/>
            </a:endParaRPr>
          </a:p>
        </p:txBody>
      </p:sp>
      <p:sp>
        <p:nvSpPr>
          <p:cNvPr id="8" name="Text Placeholder 7"/>
          <p:cNvSpPr>
            <a:spLocks noGrp="1"/>
          </p:cNvSpPr>
          <p:nvPr>
            <p:ph type="body" idx="1"/>
          </p:nvPr>
        </p:nvSpPr>
        <p:spPr>
          <a:xfrm>
            <a:off x="0" y="1000108"/>
            <a:ext cx="11525288" cy="5634648"/>
          </a:xfrm>
        </p:spPr>
        <p:txBody>
          <a:bodyPr/>
          <a:lstStyle/>
          <a:p>
            <a:pPr>
              <a:buNone/>
            </a:pPr>
            <a:r>
              <a:rPr lang="en-US" dirty="0" smtClean="0">
                <a:latin typeface="Times New Roman" pitchFamily="18" charset="0"/>
                <a:cs typeface="Times New Roman" pitchFamily="18" charset="0"/>
              </a:rPr>
              <a:t>Applying </a:t>
            </a:r>
            <a:r>
              <a:rPr lang="en-US" dirty="0" err="1" smtClean="0">
                <a:latin typeface="Times New Roman" pitchFamily="18" charset="0"/>
                <a:cs typeface="Times New Roman" pitchFamily="18" charset="0"/>
              </a:rPr>
              <a:t>MobileNet</a:t>
            </a:r>
            <a:r>
              <a:rPr lang="en-US" dirty="0" smtClean="0">
                <a:latin typeface="Times New Roman" pitchFamily="18" charset="0"/>
                <a:cs typeface="Times New Roman" pitchFamily="18" charset="0"/>
              </a:rPr>
              <a:t> Algorithm</a:t>
            </a:r>
          </a:p>
          <a:p>
            <a:pPr>
              <a:buNone/>
            </a:pP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srcRect/>
          <a:stretch>
            <a:fillRect/>
          </a:stretch>
        </p:blipFill>
        <p:spPr bwMode="auto">
          <a:xfrm>
            <a:off x="595274" y="1571612"/>
            <a:ext cx="10682125" cy="498582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60;p32"/>
          <p:cNvSpPr txBox="1">
            <a:spLocks noGrp="1"/>
          </p:cNvSpPr>
          <p:nvPr>
            <p:ph type="title"/>
          </p:nvPr>
        </p:nvSpPr>
        <p:spPr>
          <a:prstGeom prst="rect">
            <a:avLst/>
          </a:prstGeom>
          <a:solidFill>
            <a:srgbClr val="FF6600"/>
          </a:solidFill>
          <a:ln>
            <a:noFill/>
          </a:ln>
          <a:effectLst>
            <a:outerShdw blurRad="44280" dist="28080" dir="5400000" rotWithShape="0">
              <a:srgbClr val="000000">
                <a:alpha val="31764"/>
              </a:srgbClr>
            </a:outerShdw>
          </a:effectLst>
        </p:spPr>
        <p:txBody>
          <a:bodyPr spcFirstLastPara="1" wrap="square" lIns="90000" tIns="45000" rIns="90000" bIns="45000" anchor="t" anchorCtr="0">
            <a:noAutofit/>
          </a:bodyPr>
          <a:lstStyle/>
          <a:p>
            <a:pPr marL="0" marR="0" lvl="0" indent="0" algn="just" rtl="0">
              <a:lnSpc>
                <a:spcPct val="90000"/>
              </a:lnSpc>
              <a:spcBef>
                <a:spcPts val="0"/>
              </a:spcBef>
              <a:spcAft>
                <a:spcPts val="0"/>
              </a:spcAft>
              <a:buClr>
                <a:srgbClr val="000000"/>
              </a:buClr>
              <a:buSzPts val="2800"/>
              <a:buFont typeface="Times New Roman"/>
              <a:buNone/>
            </a:pPr>
            <a:r>
              <a:rPr lang="en-US" sz="2800" dirty="0" smtClean="0">
                <a:solidFill>
                  <a:srgbClr val="000000"/>
                </a:solidFill>
                <a:latin typeface="Times New Roman"/>
                <a:ea typeface="Times New Roman"/>
                <a:cs typeface="Times New Roman"/>
                <a:sym typeface="Times New Roman"/>
              </a:rPr>
              <a:t>Design and Implementation for first objective</a:t>
            </a:r>
            <a:r>
              <a:rPr lang="en-US" sz="2800" b="0" i="0" u="none" strike="noStrike" cap="none" dirty="0" smtClean="0">
                <a:solidFill>
                  <a:srgbClr val="000000"/>
                </a:solidFill>
                <a:latin typeface="Times New Roman"/>
                <a:ea typeface="Times New Roman"/>
                <a:cs typeface="Times New Roman"/>
                <a:sym typeface="Times New Roman"/>
              </a:rPr>
              <a:t> </a:t>
            </a:r>
            <a:endParaRPr sz="2800" b="0" i="0" u="none" strike="noStrike" cap="none" dirty="0">
              <a:solidFill>
                <a:srgbClr val="000000"/>
              </a:solidFill>
              <a:latin typeface="Calibri"/>
              <a:ea typeface="Calibri"/>
              <a:cs typeface="Calibri"/>
              <a:sym typeface="Calibri"/>
            </a:endParaRPr>
          </a:p>
        </p:txBody>
      </p:sp>
      <p:sp>
        <p:nvSpPr>
          <p:cNvPr id="8" name="Text Placeholder 7"/>
          <p:cNvSpPr>
            <a:spLocks noGrp="1"/>
          </p:cNvSpPr>
          <p:nvPr>
            <p:ph type="body" idx="1"/>
          </p:nvPr>
        </p:nvSpPr>
        <p:spPr>
          <a:xfrm>
            <a:off x="0" y="1000108"/>
            <a:ext cx="11525288" cy="5634648"/>
          </a:xfrm>
        </p:spPr>
        <p:txBody>
          <a:bodyPr/>
          <a:lstStyle/>
          <a:p>
            <a:pPr>
              <a:buNone/>
            </a:pP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2"/>
          <a:srcRect/>
          <a:stretch>
            <a:fillRect/>
          </a:stretch>
        </p:blipFill>
        <p:spPr bwMode="auto">
          <a:xfrm>
            <a:off x="309522" y="1142984"/>
            <a:ext cx="11193492" cy="497348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60;p32"/>
          <p:cNvSpPr txBox="1">
            <a:spLocks noGrp="1"/>
          </p:cNvSpPr>
          <p:nvPr>
            <p:ph type="title"/>
          </p:nvPr>
        </p:nvSpPr>
        <p:spPr>
          <a:prstGeom prst="rect">
            <a:avLst/>
          </a:prstGeom>
          <a:solidFill>
            <a:srgbClr val="FF6600"/>
          </a:solidFill>
          <a:ln>
            <a:noFill/>
          </a:ln>
          <a:effectLst>
            <a:outerShdw blurRad="44280" dist="28080" dir="5400000" rotWithShape="0">
              <a:srgbClr val="000000">
                <a:alpha val="31764"/>
              </a:srgbClr>
            </a:outerShdw>
          </a:effectLst>
        </p:spPr>
        <p:txBody>
          <a:bodyPr spcFirstLastPara="1" wrap="square" lIns="90000" tIns="45000" rIns="90000" bIns="45000" anchor="t" anchorCtr="0">
            <a:noAutofit/>
          </a:bodyPr>
          <a:lstStyle/>
          <a:p>
            <a:pPr marL="0" marR="0" lvl="0" indent="0" algn="just" rtl="0">
              <a:lnSpc>
                <a:spcPct val="90000"/>
              </a:lnSpc>
              <a:spcBef>
                <a:spcPts val="0"/>
              </a:spcBef>
              <a:spcAft>
                <a:spcPts val="0"/>
              </a:spcAft>
              <a:buClr>
                <a:srgbClr val="000000"/>
              </a:buClr>
              <a:buSzPts val="2800"/>
              <a:buFont typeface="Times New Roman"/>
              <a:buNone/>
            </a:pPr>
            <a:r>
              <a:rPr lang="en-US" sz="2800" dirty="0" smtClean="0">
                <a:solidFill>
                  <a:srgbClr val="000000"/>
                </a:solidFill>
                <a:latin typeface="Times New Roman"/>
                <a:ea typeface="Times New Roman"/>
                <a:cs typeface="Times New Roman"/>
                <a:sym typeface="Times New Roman"/>
              </a:rPr>
              <a:t>Design and Implementation for first objective</a:t>
            </a:r>
            <a:r>
              <a:rPr lang="en-US" sz="2800" b="0" i="0" u="none" strike="noStrike" cap="none" dirty="0" smtClean="0">
                <a:solidFill>
                  <a:srgbClr val="000000"/>
                </a:solidFill>
                <a:latin typeface="Times New Roman"/>
                <a:ea typeface="Times New Roman"/>
                <a:cs typeface="Times New Roman"/>
                <a:sym typeface="Times New Roman"/>
              </a:rPr>
              <a:t> </a:t>
            </a:r>
            <a:endParaRPr sz="2800" b="0" i="0" u="none" strike="noStrike" cap="none" dirty="0">
              <a:solidFill>
                <a:srgbClr val="000000"/>
              </a:solidFill>
              <a:latin typeface="Calibri"/>
              <a:ea typeface="Calibri"/>
              <a:cs typeface="Calibri"/>
              <a:sym typeface="Calibri"/>
            </a:endParaRPr>
          </a:p>
        </p:txBody>
      </p:sp>
      <p:sp>
        <p:nvSpPr>
          <p:cNvPr id="8" name="Text Placeholder 7"/>
          <p:cNvSpPr>
            <a:spLocks noGrp="1"/>
          </p:cNvSpPr>
          <p:nvPr>
            <p:ph type="body" idx="1"/>
          </p:nvPr>
        </p:nvSpPr>
        <p:spPr>
          <a:xfrm>
            <a:off x="0" y="1000108"/>
            <a:ext cx="11525288" cy="5634648"/>
          </a:xfrm>
        </p:spPr>
        <p:txBody>
          <a:bodyPr/>
          <a:lstStyle/>
          <a:p>
            <a:pPr>
              <a:buNone/>
            </a:pPr>
            <a:r>
              <a:rPr lang="en-US" dirty="0" smtClean="0">
                <a:latin typeface="Times New Roman" pitchFamily="18" charset="0"/>
                <a:cs typeface="Times New Roman" pitchFamily="18" charset="0"/>
              </a:rPr>
              <a:t>Graphs</a:t>
            </a:r>
          </a:p>
          <a:p>
            <a:pPr>
              <a:buNone/>
            </a:pP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srcRect/>
          <a:stretch>
            <a:fillRect/>
          </a:stretch>
        </p:blipFill>
        <p:spPr bwMode="auto">
          <a:xfrm>
            <a:off x="166646" y="1785926"/>
            <a:ext cx="7858180" cy="4143404"/>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8274164" y="1857364"/>
            <a:ext cx="3703531" cy="392908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60;p32"/>
          <p:cNvSpPr txBox="1">
            <a:spLocks noGrp="1"/>
          </p:cNvSpPr>
          <p:nvPr>
            <p:ph type="title"/>
          </p:nvPr>
        </p:nvSpPr>
        <p:spPr>
          <a:prstGeom prst="rect">
            <a:avLst/>
          </a:prstGeom>
          <a:solidFill>
            <a:srgbClr val="FF6600"/>
          </a:solidFill>
          <a:ln>
            <a:noFill/>
          </a:ln>
          <a:effectLst>
            <a:outerShdw blurRad="44280" dist="28080" dir="5400000" rotWithShape="0">
              <a:srgbClr val="000000">
                <a:alpha val="31764"/>
              </a:srgbClr>
            </a:outerShdw>
          </a:effectLst>
        </p:spPr>
        <p:txBody>
          <a:bodyPr spcFirstLastPara="1" wrap="square" lIns="90000" tIns="45000" rIns="90000" bIns="45000" anchor="t" anchorCtr="0">
            <a:noAutofit/>
          </a:bodyPr>
          <a:lstStyle/>
          <a:p>
            <a:pPr marL="0" marR="0" lvl="0" indent="0" algn="just" rtl="0">
              <a:lnSpc>
                <a:spcPct val="90000"/>
              </a:lnSpc>
              <a:spcBef>
                <a:spcPts val="0"/>
              </a:spcBef>
              <a:spcAft>
                <a:spcPts val="0"/>
              </a:spcAft>
              <a:buClr>
                <a:srgbClr val="000000"/>
              </a:buClr>
              <a:buSzPts val="2800"/>
              <a:buFont typeface="Times New Roman"/>
              <a:buNone/>
            </a:pPr>
            <a:r>
              <a:rPr lang="en-US" sz="2800" dirty="0" smtClean="0">
                <a:solidFill>
                  <a:srgbClr val="000000"/>
                </a:solidFill>
                <a:latin typeface="Times New Roman"/>
                <a:ea typeface="Times New Roman"/>
                <a:cs typeface="Times New Roman"/>
                <a:sym typeface="Times New Roman"/>
              </a:rPr>
              <a:t>Design and Implementation for first objective</a:t>
            </a:r>
            <a:r>
              <a:rPr lang="en-US" sz="2800" b="0" i="0" u="none" strike="noStrike" cap="none" dirty="0" smtClean="0">
                <a:solidFill>
                  <a:srgbClr val="000000"/>
                </a:solidFill>
                <a:latin typeface="Times New Roman"/>
                <a:ea typeface="Times New Roman"/>
                <a:cs typeface="Times New Roman"/>
                <a:sym typeface="Times New Roman"/>
              </a:rPr>
              <a:t> </a:t>
            </a:r>
            <a:endParaRPr sz="2800" b="0" i="0" u="none" strike="noStrike" cap="none" dirty="0">
              <a:solidFill>
                <a:srgbClr val="000000"/>
              </a:solidFill>
              <a:latin typeface="Calibri"/>
              <a:ea typeface="Calibri"/>
              <a:cs typeface="Calibri"/>
              <a:sym typeface="Calibri"/>
            </a:endParaRPr>
          </a:p>
        </p:txBody>
      </p:sp>
      <p:sp>
        <p:nvSpPr>
          <p:cNvPr id="8" name="Text Placeholder 7"/>
          <p:cNvSpPr>
            <a:spLocks noGrp="1"/>
          </p:cNvSpPr>
          <p:nvPr>
            <p:ph type="body" idx="1"/>
          </p:nvPr>
        </p:nvSpPr>
        <p:spPr>
          <a:xfrm>
            <a:off x="0" y="1000108"/>
            <a:ext cx="11525288" cy="5634648"/>
          </a:xfrm>
        </p:spPr>
        <p:txBody>
          <a:bodyPr/>
          <a:lstStyle/>
          <a:p>
            <a:pPr>
              <a:buNone/>
            </a:pP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pic>
        <p:nvPicPr>
          <p:cNvPr id="6147" name="Picture 3"/>
          <p:cNvPicPr>
            <a:picLocks noChangeAspect="1" noChangeArrowheads="1"/>
          </p:cNvPicPr>
          <p:nvPr/>
        </p:nvPicPr>
        <p:blipFill>
          <a:blip r:embed="rId2"/>
          <a:srcRect/>
          <a:stretch>
            <a:fillRect/>
          </a:stretch>
        </p:blipFill>
        <p:spPr bwMode="auto">
          <a:xfrm>
            <a:off x="166646" y="1714488"/>
            <a:ext cx="11858708" cy="1346803"/>
          </a:xfrm>
          <a:prstGeom prst="rect">
            <a:avLst/>
          </a:prstGeom>
          <a:noFill/>
          <a:ln w="9525">
            <a:noFill/>
            <a:miter lim="800000"/>
            <a:headEnd/>
            <a:tailEnd/>
          </a:ln>
          <a:effectLst/>
        </p:spPr>
      </p:pic>
      <p:sp>
        <p:nvSpPr>
          <p:cNvPr id="9" name="Rectangle 8"/>
          <p:cNvSpPr/>
          <p:nvPr/>
        </p:nvSpPr>
        <p:spPr>
          <a:xfrm>
            <a:off x="166646" y="1071546"/>
            <a:ext cx="2207656" cy="523220"/>
          </a:xfrm>
          <a:prstGeom prst="rect">
            <a:avLst/>
          </a:prstGeom>
        </p:spPr>
        <p:txBody>
          <a:bodyPr wrap="none">
            <a:spAutoFit/>
          </a:bodyPr>
          <a:lstStyle/>
          <a:p>
            <a:pPr>
              <a:buNone/>
            </a:pPr>
            <a:r>
              <a:rPr lang="en-US" sz="2800" dirty="0" smtClean="0">
                <a:latin typeface="Times New Roman" pitchFamily="18" charset="0"/>
                <a:cs typeface="Times New Roman" pitchFamily="18" charset="0"/>
              </a:rPr>
              <a:t>Model Saving</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60;p32"/>
          <p:cNvSpPr txBox="1">
            <a:spLocks noGrp="1"/>
          </p:cNvSpPr>
          <p:nvPr>
            <p:ph type="title"/>
          </p:nvPr>
        </p:nvSpPr>
        <p:spPr>
          <a:prstGeom prst="rect">
            <a:avLst/>
          </a:prstGeom>
          <a:solidFill>
            <a:srgbClr val="FF6600"/>
          </a:solidFill>
          <a:ln>
            <a:noFill/>
          </a:ln>
          <a:effectLst>
            <a:outerShdw blurRad="44280" dist="28080" dir="5400000" rotWithShape="0">
              <a:srgbClr val="000000">
                <a:alpha val="31764"/>
              </a:srgbClr>
            </a:outerShdw>
          </a:effectLst>
        </p:spPr>
        <p:txBody>
          <a:bodyPr spcFirstLastPara="1" wrap="square" lIns="90000" tIns="45000" rIns="90000" bIns="45000" anchor="t" anchorCtr="0">
            <a:noAutofit/>
          </a:bodyPr>
          <a:lstStyle/>
          <a:p>
            <a:pPr marL="0" marR="0" lvl="0" indent="0" algn="just" rtl="0">
              <a:lnSpc>
                <a:spcPct val="90000"/>
              </a:lnSpc>
              <a:spcBef>
                <a:spcPts val="0"/>
              </a:spcBef>
              <a:spcAft>
                <a:spcPts val="0"/>
              </a:spcAft>
              <a:buClr>
                <a:srgbClr val="000000"/>
              </a:buClr>
              <a:buSzPts val="2800"/>
              <a:buFont typeface="Times New Roman"/>
              <a:buNone/>
            </a:pPr>
            <a:r>
              <a:rPr lang="en-US" sz="2800" dirty="0" smtClean="0">
                <a:solidFill>
                  <a:srgbClr val="000000"/>
                </a:solidFill>
                <a:latin typeface="Times New Roman"/>
                <a:ea typeface="Times New Roman"/>
                <a:cs typeface="Times New Roman"/>
                <a:sym typeface="Times New Roman"/>
              </a:rPr>
              <a:t>Design and Implementation for second objective</a:t>
            </a:r>
            <a:r>
              <a:rPr lang="en-US" sz="2800" b="0" i="0" u="none" strike="noStrike" cap="none" dirty="0" smtClean="0">
                <a:solidFill>
                  <a:srgbClr val="000000"/>
                </a:solidFill>
                <a:latin typeface="Times New Roman"/>
                <a:ea typeface="Times New Roman"/>
                <a:cs typeface="Times New Roman"/>
                <a:sym typeface="Times New Roman"/>
              </a:rPr>
              <a:t> </a:t>
            </a:r>
            <a:endParaRPr sz="2800" b="0" i="0" u="none" strike="noStrike" cap="none" dirty="0">
              <a:solidFill>
                <a:srgbClr val="000000"/>
              </a:solidFill>
              <a:latin typeface="Calibri"/>
              <a:ea typeface="Calibri"/>
              <a:cs typeface="Calibri"/>
              <a:sym typeface="Calibri"/>
            </a:endParaRPr>
          </a:p>
        </p:txBody>
      </p:sp>
      <p:sp>
        <p:nvSpPr>
          <p:cNvPr id="8" name="Text Placeholder 7"/>
          <p:cNvSpPr>
            <a:spLocks noGrp="1"/>
          </p:cNvSpPr>
          <p:nvPr>
            <p:ph type="body" idx="1"/>
          </p:nvPr>
        </p:nvSpPr>
        <p:spPr>
          <a:xfrm>
            <a:off x="0" y="1000108"/>
            <a:ext cx="11525288" cy="5634648"/>
          </a:xfrm>
        </p:spPr>
        <p:txBody>
          <a:bodyPr/>
          <a:lstStyle/>
          <a:p>
            <a:pPr>
              <a:buNone/>
            </a:pP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
        <p:nvSpPr>
          <p:cNvPr id="6" name="Rectangle 5"/>
          <p:cNvSpPr/>
          <p:nvPr/>
        </p:nvSpPr>
        <p:spPr>
          <a:xfrm>
            <a:off x="95208" y="1000108"/>
            <a:ext cx="12001584" cy="4585871"/>
          </a:xfrm>
          <a:prstGeom prst="rect">
            <a:avLst/>
          </a:prstGeom>
        </p:spPr>
        <p:txBody>
          <a:bodyPr wrap="square">
            <a:spAutoFit/>
          </a:bodyPr>
          <a:lstStyle/>
          <a:p>
            <a:pPr algn="just" fontAlgn="base"/>
            <a:r>
              <a:rPr lang="en-US" sz="2600" dirty="0" smtClean="0">
                <a:latin typeface="Times New Roman" pitchFamily="18" charset="0"/>
                <a:cs typeface="Times New Roman" pitchFamily="18" charset="0"/>
              </a:rPr>
              <a:t>Since the images can be seen as a matrix of pixels and each pixel describes some of features of the image, so these technologies uses filters to filter out certain set of pixels in the images and results in the formation of output predictions about images.</a:t>
            </a:r>
          </a:p>
          <a:p>
            <a:pPr algn="just" fontAlgn="base"/>
            <a:r>
              <a:rPr lang="en-US" sz="2600" dirty="0" smtClean="0">
                <a:latin typeface="Times New Roman" pitchFamily="18" charset="0"/>
                <a:cs typeface="Times New Roman" pitchFamily="18" charset="0"/>
              </a:rPr>
              <a:t>CNN uses lot of pre-defined and stored filters and does a convolution (X) of that filter with the pixels matrix of the image. This results in filtering the image’s objects and comparing them with a large set of pre-defined objects to identify a match between them. Hence in this way these models are able to predict the image</a:t>
            </a:r>
            <a:r>
              <a:rPr lang="en-US" sz="2600" dirty="0" smtClean="0">
                <a:latin typeface="Times New Roman" pitchFamily="18" charset="0"/>
                <a:cs typeface="Times New Roman" pitchFamily="18" charset="0"/>
              </a:rPr>
              <a:t>.</a:t>
            </a:r>
          </a:p>
          <a:p>
            <a:pPr fontAlgn="base"/>
            <a:r>
              <a:rPr lang="en-US" sz="2600" dirty="0" smtClean="0">
                <a:latin typeface="Times New Roman" pitchFamily="18" charset="0"/>
                <a:cs typeface="Times New Roman" pitchFamily="18" charset="0"/>
              </a:rPr>
              <a:t>But these technologies requires a high GPU to increase the comparison rate between millions of data which cannot be provided by any mobile device.</a:t>
            </a:r>
          </a:p>
          <a:p>
            <a:pPr fontAlgn="base"/>
            <a:r>
              <a:rPr lang="en-US" sz="2600" dirty="0" smtClean="0">
                <a:latin typeface="Times New Roman" pitchFamily="18" charset="0"/>
                <a:cs typeface="Times New Roman" pitchFamily="18" charset="0"/>
              </a:rPr>
              <a:t>Hence, here comes in action what is known as </a:t>
            </a:r>
            <a:r>
              <a:rPr lang="en-US" sz="2600" b="1" dirty="0" err="1" smtClean="0">
                <a:latin typeface="Times New Roman" pitchFamily="18" charset="0"/>
                <a:cs typeface="Times New Roman" pitchFamily="18" charset="0"/>
              </a:rPr>
              <a:t>MobileNet</a:t>
            </a:r>
            <a:r>
              <a:rPr lang="en-US" sz="2600" b="1" dirty="0" smtClean="0">
                <a:latin typeface="Times New Roman" pitchFamily="18" charset="0"/>
                <a:cs typeface="Times New Roman" pitchFamily="18" charset="0"/>
              </a:rPr>
              <a:t>.</a:t>
            </a:r>
            <a:endParaRPr lang="en-US" sz="2600" dirty="0" smtClean="0">
              <a:latin typeface="Times New Roman" pitchFamily="18" charset="0"/>
              <a:cs typeface="Times New Roman" pitchFamily="18" charset="0"/>
            </a:endParaRPr>
          </a:p>
          <a:p>
            <a:pPr algn="just" fontAlgn="base"/>
            <a:endParaRPr lang="en-US" sz="2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60;p32"/>
          <p:cNvSpPr txBox="1">
            <a:spLocks noGrp="1"/>
          </p:cNvSpPr>
          <p:nvPr>
            <p:ph type="title"/>
          </p:nvPr>
        </p:nvSpPr>
        <p:spPr>
          <a:prstGeom prst="rect">
            <a:avLst/>
          </a:prstGeom>
          <a:solidFill>
            <a:srgbClr val="FF6600"/>
          </a:solidFill>
          <a:ln>
            <a:noFill/>
          </a:ln>
          <a:effectLst>
            <a:outerShdw blurRad="44280" dist="28080" dir="5400000" rotWithShape="0">
              <a:srgbClr val="000000">
                <a:alpha val="31764"/>
              </a:srgbClr>
            </a:outerShdw>
          </a:effectLst>
        </p:spPr>
        <p:txBody>
          <a:bodyPr spcFirstLastPara="1" wrap="square" lIns="90000" tIns="45000" rIns="90000" bIns="45000" anchor="t" anchorCtr="0">
            <a:noAutofit/>
          </a:bodyPr>
          <a:lstStyle/>
          <a:p>
            <a:pPr marL="0" marR="0" lvl="0" indent="0" algn="just" rtl="0">
              <a:lnSpc>
                <a:spcPct val="90000"/>
              </a:lnSpc>
              <a:spcBef>
                <a:spcPts val="0"/>
              </a:spcBef>
              <a:spcAft>
                <a:spcPts val="0"/>
              </a:spcAft>
              <a:buClr>
                <a:srgbClr val="000000"/>
              </a:buClr>
              <a:buSzPts val="2800"/>
              <a:buFont typeface="Times New Roman"/>
              <a:buNone/>
            </a:pPr>
            <a:r>
              <a:rPr lang="en-US" sz="2800" dirty="0" smtClean="0">
                <a:solidFill>
                  <a:srgbClr val="000000"/>
                </a:solidFill>
                <a:latin typeface="Times New Roman"/>
                <a:ea typeface="Times New Roman"/>
                <a:cs typeface="Times New Roman"/>
                <a:sym typeface="Times New Roman"/>
              </a:rPr>
              <a:t>Design and Implementation for second objective</a:t>
            </a:r>
            <a:r>
              <a:rPr lang="en-US" sz="2800" b="0" i="0" u="none" strike="noStrike" cap="none" dirty="0" smtClean="0">
                <a:solidFill>
                  <a:srgbClr val="000000"/>
                </a:solidFill>
                <a:latin typeface="Times New Roman"/>
                <a:ea typeface="Times New Roman"/>
                <a:cs typeface="Times New Roman"/>
                <a:sym typeface="Times New Roman"/>
              </a:rPr>
              <a:t> </a:t>
            </a:r>
            <a:endParaRPr sz="2800" b="0" i="0" u="none" strike="noStrike" cap="none" dirty="0">
              <a:solidFill>
                <a:srgbClr val="000000"/>
              </a:solidFill>
              <a:latin typeface="Calibri"/>
              <a:ea typeface="Calibri"/>
              <a:cs typeface="Calibri"/>
              <a:sym typeface="Calibri"/>
            </a:endParaRPr>
          </a:p>
        </p:txBody>
      </p:sp>
      <p:sp>
        <p:nvSpPr>
          <p:cNvPr id="8" name="Text Placeholder 7"/>
          <p:cNvSpPr>
            <a:spLocks noGrp="1"/>
          </p:cNvSpPr>
          <p:nvPr>
            <p:ph type="body" idx="1"/>
          </p:nvPr>
        </p:nvSpPr>
        <p:spPr>
          <a:xfrm>
            <a:off x="0" y="1000108"/>
            <a:ext cx="11525288" cy="5634648"/>
          </a:xfrm>
        </p:spPr>
        <p:txBody>
          <a:bodyPr/>
          <a:lstStyle/>
          <a:p>
            <a:pPr>
              <a:buNone/>
            </a:pP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pic>
        <p:nvPicPr>
          <p:cNvPr id="77826" name="Picture 2" descr="Lightbox"/>
          <p:cNvPicPr>
            <a:picLocks noChangeAspect="1" noChangeArrowheads="1"/>
          </p:cNvPicPr>
          <p:nvPr/>
        </p:nvPicPr>
        <p:blipFill>
          <a:blip r:embed="rId2"/>
          <a:srcRect/>
          <a:stretch>
            <a:fillRect/>
          </a:stretch>
        </p:blipFill>
        <p:spPr bwMode="auto">
          <a:xfrm>
            <a:off x="452398" y="1142984"/>
            <a:ext cx="10930014" cy="5357850"/>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60;p32"/>
          <p:cNvSpPr txBox="1">
            <a:spLocks noGrp="1"/>
          </p:cNvSpPr>
          <p:nvPr>
            <p:ph type="title"/>
          </p:nvPr>
        </p:nvSpPr>
        <p:spPr>
          <a:prstGeom prst="rect">
            <a:avLst/>
          </a:prstGeom>
          <a:solidFill>
            <a:srgbClr val="FF6600"/>
          </a:solidFill>
          <a:ln>
            <a:noFill/>
          </a:ln>
          <a:effectLst>
            <a:outerShdw blurRad="44280" dist="28080" dir="5400000" rotWithShape="0">
              <a:srgbClr val="000000">
                <a:alpha val="31764"/>
              </a:srgbClr>
            </a:outerShdw>
          </a:effectLst>
        </p:spPr>
        <p:txBody>
          <a:bodyPr spcFirstLastPara="1" wrap="square" lIns="90000" tIns="45000" rIns="90000" bIns="45000" anchor="t" anchorCtr="0">
            <a:noAutofit/>
          </a:bodyPr>
          <a:lstStyle/>
          <a:p>
            <a:pPr marL="0" marR="0" lvl="0" indent="0" algn="just" rtl="0">
              <a:lnSpc>
                <a:spcPct val="90000"/>
              </a:lnSpc>
              <a:spcBef>
                <a:spcPts val="0"/>
              </a:spcBef>
              <a:spcAft>
                <a:spcPts val="0"/>
              </a:spcAft>
              <a:buClr>
                <a:srgbClr val="000000"/>
              </a:buClr>
              <a:buSzPts val="2800"/>
              <a:buFont typeface="Times New Roman"/>
              <a:buNone/>
            </a:pPr>
            <a:r>
              <a:rPr lang="en-US" sz="2800" dirty="0" smtClean="0">
                <a:solidFill>
                  <a:srgbClr val="000000"/>
                </a:solidFill>
                <a:latin typeface="Times New Roman"/>
                <a:ea typeface="Times New Roman"/>
                <a:cs typeface="Times New Roman"/>
                <a:sym typeface="Times New Roman"/>
              </a:rPr>
              <a:t>Design and Implementation for second objective</a:t>
            </a:r>
            <a:r>
              <a:rPr lang="en-US" sz="2800" b="0" i="0" u="none" strike="noStrike" cap="none" dirty="0" smtClean="0">
                <a:solidFill>
                  <a:srgbClr val="000000"/>
                </a:solidFill>
                <a:latin typeface="Times New Roman"/>
                <a:ea typeface="Times New Roman"/>
                <a:cs typeface="Times New Roman"/>
                <a:sym typeface="Times New Roman"/>
              </a:rPr>
              <a:t> </a:t>
            </a:r>
            <a:endParaRPr sz="2800" b="0" i="0" u="none" strike="noStrike" cap="none" dirty="0">
              <a:solidFill>
                <a:srgbClr val="000000"/>
              </a:solidFill>
              <a:latin typeface="Calibri"/>
              <a:ea typeface="Calibri"/>
              <a:cs typeface="Calibri"/>
              <a:sym typeface="Calibri"/>
            </a:endParaRPr>
          </a:p>
        </p:txBody>
      </p:sp>
      <p:sp>
        <p:nvSpPr>
          <p:cNvPr id="8" name="Text Placeholder 7"/>
          <p:cNvSpPr>
            <a:spLocks noGrp="1"/>
          </p:cNvSpPr>
          <p:nvPr>
            <p:ph type="body" idx="1"/>
          </p:nvPr>
        </p:nvSpPr>
        <p:spPr>
          <a:xfrm>
            <a:off x="0" y="1000108"/>
            <a:ext cx="11525288" cy="5634648"/>
          </a:xfrm>
        </p:spPr>
        <p:txBody>
          <a:bodyPr/>
          <a:lstStyle/>
          <a:p>
            <a:pPr>
              <a:buNone/>
            </a:pP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
        <p:nvSpPr>
          <p:cNvPr id="9" name="Rectangle 8"/>
          <p:cNvSpPr/>
          <p:nvPr/>
        </p:nvSpPr>
        <p:spPr>
          <a:xfrm>
            <a:off x="166646" y="1071546"/>
            <a:ext cx="3974165" cy="523220"/>
          </a:xfrm>
          <a:prstGeom prst="rect">
            <a:avLst/>
          </a:prstGeom>
        </p:spPr>
        <p:txBody>
          <a:bodyPr wrap="none">
            <a:spAutoFit/>
          </a:bodyPr>
          <a:lstStyle/>
          <a:p>
            <a:pPr>
              <a:buNone/>
            </a:pPr>
            <a:r>
              <a:rPr lang="en-US" sz="2800" dirty="0" smtClean="0">
                <a:latin typeface="Times New Roman" pitchFamily="18" charset="0"/>
                <a:cs typeface="Times New Roman" pitchFamily="18" charset="0"/>
              </a:rPr>
              <a:t>Applying CNN Algorithm</a:t>
            </a:r>
          </a:p>
        </p:txBody>
      </p:sp>
      <p:pic>
        <p:nvPicPr>
          <p:cNvPr id="9218" name="Picture 2"/>
          <p:cNvPicPr>
            <a:picLocks noChangeAspect="1" noChangeArrowheads="1"/>
          </p:cNvPicPr>
          <p:nvPr/>
        </p:nvPicPr>
        <p:blipFill>
          <a:blip r:embed="rId2"/>
          <a:srcRect/>
          <a:stretch>
            <a:fillRect/>
          </a:stretch>
        </p:blipFill>
        <p:spPr bwMode="auto">
          <a:xfrm>
            <a:off x="238084" y="1714488"/>
            <a:ext cx="11072890" cy="471490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60;p32"/>
          <p:cNvSpPr txBox="1">
            <a:spLocks noGrp="1"/>
          </p:cNvSpPr>
          <p:nvPr>
            <p:ph type="title"/>
          </p:nvPr>
        </p:nvSpPr>
        <p:spPr>
          <a:prstGeom prst="rect">
            <a:avLst/>
          </a:prstGeom>
          <a:solidFill>
            <a:srgbClr val="FF6600"/>
          </a:solidFill>
          <a:ln>
            <a:noFill/>
          </a:ln>
          <a:effectLst>
            <a:outerShdw blurRad="44280" dist="28080" dir="5400000" rotWithShape="0">
              <a:srgbClr val="000000">
                <a:alpha val="31764"/>
              </a:srgbClr>
            </a:outerShdw>
          </a:effectLst>
        </p:spPr>
        <p:txBody>
          <a:bodyPr spcFirstLastPara="1" wrap="square" lIns="90000" tIns="45000" rIns="90000" bIns="45000" anchor="t" anchorCtr="0">
            <a:noAutofit/>
          </a:bodyPr>
          <a:lstStyle/>
          <a:p>
            <a:pPr marL="0" marR="0" lvl="0" indent="0" algn="just" rtl="0">
              <a:lnSpc>
                <a:spcPct val="90000"/>
              </a:lnSpc>
              <a:spcBef>
                <a:spcPts val="0"/>
              </a:spcBef>
              <a:spcAft>
                <a:spcPts val="0"/>
              </a:spcAft>
              <a:buClr>
                <a:srgbClr val="000000"/>
              </a:buClr>
              <a:buSzPts val="2800"/>
              <a:buFont typeface="Times New Roman"/>
              <a:buNone/>
            </a:pPr>
            <a:r>
              <a:rPr lang="en-US" sz="2800" dirty="0" smtClean="0">
                <a:solidFill>
                  <a:srgbClr val="000000"/>
                </a:solidFill>
                <a:latin typeface="Times New Roman"/>
                <a:ea typeface="Times New Roman"/>
                <a:cs typeface="Times New Roman"/>
                <a:sym typeface="Times New Roman"/>
              </a:rPr>
              <a:t>Design and Implementation for second objective</a:t>
            </a:r>
            <a:r>
              <a:rPr lang="en-US" sz="2800" b="0" i="0" u="none" strike="noStrike" cap="none" dirty="0" smtClean="0">
                <a:solidFill>
                  <a:srgbClr val="000000"/>
                </a:solidFill>
                <a:latin typeface="Times New Roman"/>
                <a:ea typeface="Times New Roman"/>
                <a:cs typeface="Times New Roman"/>
                <a:sym typeface="Times New Roman"/>
              </a:rPr>
              <a:t> </a:t>
            </a:r>
            <a:endParaRPr sz="2800" b="0" i="0" u="none" strike="noStrike" cap="none" dirty="0">
              <a:solidFill>
                <a:srgbClr val="000000"/>
              </a:solidFill>
              <a:latin typeface="Calibri"/>
              <a:ea typeface="Calibri"/>
              <a:cs typeface="Calibri"/>
              <a:sym typeface="Calibri"/>
            </a:endParaRPr>
          </a:p>
        </p:txBody>
      </p:sp>
      <p:sp>
        <p:nvSpPr>
          <p:cNvPr id="8" name="Text Placeholder 7"/>
          <p:cNvSpPr>
            <a:spLocks noGrp="1"/>
          </p:cNvSpPr>
          <p:nvPr>
            <p:ph type="body" idx="1"/>
          </p:nvPr>
        </p:nvSpPr>
        <p:spPr>
          <a:xfrm>
            <a:off x="0" y="1000108"/>
            <a:ext cx="11525288" cy="5634648"/>
          </a:xfrm>
        </p:spPr>
        <p:txBody>
          <a:bodyPr/>
          <a:lstStyle/>
          <a:p>
            <a:pPr>
              <a:buNone/>
            </a:pP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
        <p:nvSpPr>
          <p:cNvPr id="9" name="Rectangle 8"/>
          <p:cNvSpPr/>
          <p:nvPr/>
        </p:nvSpPr>
        <p:spPr>
          <a:xfrm>
            <a:off x="166646" y="1071546"/>
            <a:ext cx="3974165" cy="523220"/>
          </a:xfrm>
          <a:prstGeom prst="rect">
            <a:avLst/>
          </a:prstGeom>
        </p:spPr>
        <p:txBody>
          <a:bodyPr wrap="none">
            <a:spAutoFit/>
          </a:bodyPr>
          <a:lstStyle/>
          <a:p>
            <a:pPr>
              <a:buNone/>
            </a:pPr>
            <a:r>
              <a:rPr lang="en-US" sz="2800" dirty="0" smtClean="0">
                <a:latin typeface="Times New Roman" pitchFamily="18" charset="0"/>
                <a:cs typeface="Times New Roman" pitchFamily="18" charset="0"/>
              </a:rPr>
              <a:t>Applying CNN Algorithm</a:t>
            </a:r>
          </a:p>
        </p:txBody>
      </p:sp>
      <p:pic>
        <p:nvPicPr>
          <p:cNvPr id="10242" name="Picture 2"/>
          <p:cNvPicPr>
            <a:picLocks noChangeAspect="1" noChangeArrowheads="1"/>
          </p:cNvPicPr>
          <p:nvPr/>
        </p:nvPicPr>
        <p:blipFill>
          <a:blip r:embed="rId2"/>
          <a:srcRect/>
          <a:stretch>
            <a:fillRect/>
          </a:stretch>
        </p:blipFill>
        <p:spPr bwMode="auto">
          <a:xfrm>
            <a:off x="309522" y="1714488"/>
            <a:ext cx="11144328" cy="455771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48;p30"/>
          <p:cNvSpPr txBox="1">
            <a:spLocks noGrp="1"/>
          </p:cNvSpPr>
          <p:nvPr>
            <p:ph type="title"/>
          </p:nvPr>
        </p:nvSpPr>
        <p:spPr>
          <a:prstGeom prst="rect">
            <a:avLst/>
          </a:prstGeom>
          <a:solidFill>
            <a:srgbClr val="FF6600"/>
          </a:solidFill>
          <a:ln>
            <a:noFill/>
          </a:ln>
          <a:effectLst>
            <a:outerShdw blurRad="44280" dist="28080" dir="5400000" rotWithShape="0">
              <a:srgbClr val="000000">
                <a:alpha val="31764"/>
              </a:srgbClr>
            </a:outerShdw>
          </a:effectLst>
        </p:spPr>
        <p:txBody>
          <a:bodyPr spcFirstLastPara="1" wrap="square" lIns="90000" tIns="45000" rIns="90000" bIns="45000" anchor="t" anchorCtr="0">
            <a:noAutofit/>
          </a:bodyPr>
          <a:lstStyle/>
          <a:p>
            <a:pPr marL="0" marR="0" lvl="0" indent="0" algn="l" rtl="0">
              <a:lnSpc>
                <a:spcPct val="90000"/>
              </a:lnSpc>
              <a:spcBef>
                <a:spcPts val="0"/>
              </a:spcBef>
              <a:spcAft>
                <a:spcPts val="0"/>
              </a:spcAft>
              <a:buClr>
                <a:srgbClr val="FFFFFF"/>
              </a:buClr>
              <a:buSzPts val="4400"/>
              <a:buFont typeface="Times New Roman"/>
              <a:buNone/>
            </a:pPr>
            <a:r>
              <a:rPr lang="en-US" dirty="0" smtClean="0">
                <a:solidFill>
                  <a:srgbClr val="FFFFFF"/>
                </a:solidFill>
                <a:latin typeface="Times New Roman"/>
                <a:ea typeface="Calibri"/>
                <a:cs typeface="Times New Roman"/>
                <a:sym typeface="Times New Roman"/>
              </a:rPr>
              <a:t>Review 0 Comments</a:t>
            </a:r>
            <a:endParaRPr sz="4400" b="0" i="0" u="none" strike="noStrike" cap="none">
              <a:solidFill>
                <a:srgbClr val="000000"/>
              </a:solidFill>
              <a:latin typeface="Calibri"/>
              <a:ea typeface="Calibri"/>
              <a:cs typeface="Calibri"/>
              <a:sym typeface="Calibri"/>
            </a:endParaRPr>
          </a:p>
        </p:txBody>
      </p:sp>
      <p:sp>
        <p:nvSpPr>
          <p:cNvPr id="5" name="Google Shape;155;p31"/>
          <p:cNvSpPr txBox="1">
            <a:spLocks/>
          </p:cNvSpPr>
          <p:nvPr/>
        </p:nvSpPr>
        <p:spPr>
          <a:xfrm>
            <a:off x="407368" y="1133280"/>
            <a:ext cx="11570912" cy="5394600"/>
          </a:xfrm>
          <a:prstGeom prst="rect">
            <a:avLst/>
          </a:prstGeom>
          <a:noFill/>
          <a:ln>
            <a:noFill/>
          </a:ln>
        </p:spPr>
        <p:txBody>
          <a:bodyPr spcFirstLastPara="1" wrap="square" lIns="91425" tIns="45700" rIns="91425" bIns="45700" anchor="t" anchorCtr="0">
            <a:normAutofit/>
          </a:bodyPr>
          <a:lstStyle/>
          <a:p>
            <a:pPr marL="0" marR="0" lvl="0" indent="0" algn="just" defTabSz="914400" rtl="0" eaLnBrk="1" fontAlgn="auto" latinLnBrk="0" hangingPunct="1">
              <a:lnSpc>
                <a:spcPct val="90000"/>
              </a:lnSpc>
              <a:spcBef>
                <a:spcPts val="1001"/>
              </a:spcBef>
              <a:spcAft>
                <a:spcPts val="0"/>
              </a:spcAft>
              <a:buClr>
                <a:srgbClr val="000000"/>
              </a:buClr>
              <a:buSzPts val="2800"/>
              <a:buFont typeface="Arial" pitchFamily="34" charset="0"/>
              <a:buChar char="•"/>
              <a:tabLst/>
              <a:defRPr/>
            </a:pPr>
            <a:r>
              <a:rPr kumimoji="0" lang="en-US" sz="2800" b="1" i="0" u="none" strike="noStrike" kern="0" cap="none" spc="0" normalizeH="0" baseline="0" noProof="0" dirty="0" smtClean="0">
                <a:ln>
                  <a:noFill/>
                </a:ln>
                <a:solidFill>
                  <a:srgbClr val="000000"/>
                </a:solidFill>
                <a:effectLst/>
                <a:uLnTx/>
                <a:uFillTx/>
                <a:latin typeface="Times New Roman"/>
                <a:ea typeface="Times New Roman"/>
                <a:cs typeface="Times New Roman"/>
                <a:sym typeface="Times New Roman"/>
              </a:rPr>
              <a:t> </a:t>
            </a:r>
            <a:r>
              <a:rPr kumimoji="0" lang="en-US" sz="2800" i="0" u="none" strike="noStrike" kern="0" cap="none" spc="0" normalizeH="0" baseline="0" noProof="0" dirty="0" smtClean="0">
                <a:ln>
                  <a:noFill/>
                </a:ln>
                <a:solidFill>
                  <a:srgbClr val="000000"/>
                </a:solidFill>
                <a:effectLst/>
                <a:uLnTx/>
                <a:uFillTx/>
                <a:latin typeface="Times New Roman"/>
                <a:ea typeface="Times New Roman"/>
                <a:cs typeface="Times New Roman"/>
                <a:sym typeface="Times New Roman"/>
              </a:rPr>
              <a:t>How</a:t>
            </a:r>
            <a:r>
              <a:rPr kumimoji="0" lang="en-US" sz="2800" i="0" u="none" strike="noStrike" kern="0" cap="none" spc="0" normalizeH="0" noProof="0" dirty="0" smtClean="0">
                <a:ln>
                  <a:noFill/>
                </a:ln>
                <a:solidFill>
                  <a:srgbClr val="000000"/>
                </a:solidFill>
                <a:effectLst/>
                <a:uLnTx/>
                <a:uFillTx/>
                <a:latin typeface="Times New Roman"/>
                <a:ea typeface="Times New Roman"/>
                <a:cs typeface="Times New Roman"/>
                <a:sym typeface="Times New Roman"/>
              </a:rPr>
              <a:t> do you identify the symptoms?</a:t>
            </a:r>
          </a:p>
          <a:p>
            <a:pPr marL="0" marR="0" lvl="0" indent="0" algn="just" defTabSz="914400" rtl="0" eaLnBrk="1" fontAlgn="auto" latinLnBrk="0" hangingPunct="1">
              <a:lnSpc>
                <a:spcPct val="90000"/>
              </a:lnSpc>
              <a:spcBef>
                <a:spcPts val="1001"/>
              </a:spcBef>
              <a:spcAft>
                <a:spcPts val="0"/>
              </a:spcAft>
              <a:buClr>
                <a:srgbClr val="000000"/>
              </a:buClr>
              <a:buSzPts val="2800"/>
              <a:tabLst/>
              <a:defRPr/>
            </a:pPr>
            <a:endParaRPr kumimoji="0" lang="en-US" sz="2800" i="0" u="none" strike="noStrike" kern="0" cap="none" spc="0" normalizeH="0" noProof="0" dirty="0" smtClean="0">
              <a:ln>
                <a:noFill/>
              </a:ln>
              <a:solidFill>
                <a:srgbClr val="000000"/>
              </a:solidFill>
              <a:effectLst/>
              <a:uLnTx/>
              <a:uFillTx/>
              <a:latin typeface="Times New Roman"/>
              <a:ea typeface="Times New Roman"/>
              <a:cs typeface="Times New Roman"/>
              <a:sym typeface="Times New Roman"/>
            </a:endParaRPr>
          </a:p>
          <a:p>
            <a:pPr marL="0" marR="0" lvl="0" indent="0" algn="just" defTabSz="914400" rtl="0" eaLnBrk="1" fontAlgn="auto" latinLnBrk="0" hangingPunct="1">
              <a:lnSpc>
                <a:spcPct val="90000"/>
              </a:lnSpc>
              <a:spcBef>
                <a:spcPts val="1001"/>
              </a:spcBef>
              <a:spcAft>
                <a:spcPts val="0"/>
              </a:spcAft>
              <a:buClr>
                <a:srgbClr val="000000"/>
              </a:buClr>
              <a:buSzPts val="2800"/>
              <a:buFont typeface="Arial" pitchFamily="34" charset="0"/>
              <a:buChar char="•"/>
              <a:tabLst/>
              <a:defRPr/>
            </a:pPr>
            <a:r>
              <a:rPr kumimoji="0" lang="en-US" sz="2800" b="1" i="0" u="none" strike="noStrike" kern="0" cap="none" spc="0" normalizeH="0" noProof="0" dirty="0" smtClean="0">
                <a:ln>
                  <a:noFill/>
                </a:ln>
                <a:solidFill>
                  <a:srgbClr val="000000"/>
                </a:solidFill>
                <a:effectLst/>
                <a:uLnTx/>
                <a:uFillTx/>
                <a:latin typeface="Times New Roman"/>
                <a:ea typeface="Times New Roman"/>
                <a:cs typeface="Times New Roman"/>
                <a:sym typeface="Times New Roman"/>
              </a:rPr>
              <a:t> </a:t>
            </a:r>
            <a:r>
              <a:rPr kumimoji="0" lang="en-US" sz="2800" i="0" u="none" strike="noStrike" kern="0" cap="none" spc="0" normalizeH="0" noProof="0" dirty="0" smtClean="0">
                <a:ln>
                  <a:noFill/>
                </a:ln>
                <a:solidFill>
                  <a:srgbClr val="000000"/>
                </a:solidFill>
                <a:effectLst/>
                <a:uLnTx/>
                <a:uFillTx/>
                <a:latin typeface="Times New Roman"/>
                <a:ea typeface="Times New Roman"/>
                <a:cs typeface="Times New Roman"/>
                <a:sym typeface="Times New Roman"/>
              </a:rPr>
              <a:t>Methodologies to obtain/identify deficiency?</a:t>
            </a:r>
          </a:p>
          <a:p>
            <a:pPr marL="0" marR="0" lvl="0" indent="0" algn="just" defTabSz="914400" rtl="0" eaLnBrk="1" fontAlgn="auto" latinLnBrk="0" hangingPunct="1">
              <a:lnSpc>
                <a:spcPct val="90000"/>
              </a:lnSpc>
              <a:spcBef>
                <a:spcPts val="1001"/>
              </a:spcBef>
              <a:spcAft>
                <a:spcPts val="0"/>
              </a:spcAft>
              <a:buClr>
                <a:srgbClr val="000000"/>
              </a:buClr>
              <a:buSzPts val="2800"/>
              <a:tabLst/>
              <a:defRPr/>
            </a:pPr>
            <a:endParaRPr kumimoji="0" lang="en-US" sz="2800" i="0" u="none" strike="noStrike" kern="0" cap="none" spc="0" normalizeH="0" noProof="0" dirty="0" smtClean="0">
              <a:ln>
                <a:noFill/>
              </a:ln>
              <a:solidFill>
                <a:srgbClr val="000000"/>
              </a:solidFill>
              <a:effectLst/>
              <a:uLnTx/>
              <a:uFillTx/>
              <a:latin typeface="Times New Roman"/>
              <a:ea typeface="Times New Roman"/>
              <a:cs typeface="Times New Roman"/>
              <a:sym typeface="Times New Roman"/>
            </a:endParaRPr>
          </a:p>
          <a:p>
            <a:pPr marL="0" marR="0" lvl="0" indent="0" algn="just" defTabSz="914400" rtl="0" eaLnBrk="1" fontAlgn="auto" latinLnBrk="0" hangingPunct="1">
              <a:lnSpc>
                <a:spcPct val="90000"/>
              </a:lnSpc>
              <a:spcBef>
                <a:spcPts val="1001"/>
              </a:spcBef>
              <a:spcAft>
                <a:spcPts val="0"/>
              </a:spcAft>
              <a:buClr>
                <a:srgbClr val="000000"/>
              </a:buClr>
              <a:buSzPts val="2800"/>
              <a:buFont typeface="Arial" pitchFamily="34" charset="0"/>
              <a:buChar char="•"/>
              <a:tabLst/>
              <a:defRPr/>
            </a:pPr>
            <a:r>
              <a:rPr lang="en-US" sz="2800" b="1" dirty="0" smtClean="0">
                <a:latin typeface="Times New Roman"/>
                <a:ea typeface="Times New Roman"/>
                <a:cs typeface="Times New Roman"/>
                <a:sym typeface="Times New Roman"/>
              </a:rPr>
              <a:t> </a:t>
            </a:r>
            <a:r>
              <a:rPr lang="en-US" sz="2800" dirty="0" smtClean="0">
                <a:latin typeface="Times New Roman"/>
                <a:ea typeface="Times New Roman"/>
                <a:cs typeface="Times New Roman"/>
                <a:sym typeface="Times New Roman"/>
              </a:rPr>
              <a:t>Are you proposing only nutrient deficiency or any other </a:t>
            </a:r>
            <a:r>
              <a:rPr lang="en-US" sz="2800" dirty="0" err="1" smtClean="0">
                <a:latin typeface="Times New Roman"/>
                <a:ea typeface="Times New Roman"/>
                <a:cs typeface="Times New Roman"/>
                <a:sym typeface="Times New Roman"/>
              </a:rPr>
              <a:t>additionals</a:t>
            </a:r>
            <a:r>
              <a:rPr lang="en-US" sz="2800" dirty="0" smtClean="0">
                <a:latin typeface="Times New Roman"/>
                <a:ea typeface="Times New Roman"/>
                <a:cs typeface="Times New Roman"/>
                <a:sym typeface="Times New Roman"/>
              </a:rPr>
              <a:t>?</a:t>
            </a:r>
          </a:p>
          <a:p>
            <a:pPr marL="0" marR="0" lvl="0" indent="0" algn="just" defTabSz="914400" rtl="0" eaLnBrk="1" fontAlgn="auto" latinLnBrk="0" hangingPunct="1">
              <a:lnSpc>
                <a:spcPct val="90000"/>
              </a:lnSpc>
              <a:spcBef>
                <a:spcPts val="1001"/>
              </a:spcBef>
              <a:spcAft>
                <a:spcPts val="0"/>
              </a:spcAft>
              <a:buClr>
                <a:srgbClr val="000000"/>
              </a:buClr>
              <a:buSzPts val="2800"/>
              <a:tabLst/>
              <a:defRPr/>
            </a:pPr>
            <a:endParaRPr lang="en-US" sz="2800" dirty="0" smtClean="0">
              <a:latin typeface="Times New Roman"/>
              <a:ea typeface="Times New Roman"/>
              <a:cs typeface="Times New Roman"/>
              <a:sym typeface="Times New Roman"/>
            </a:endParaRPr>
          </a:p>
          <a:p>
            <a:pPr marL="0" marR="0" lvl="0" indent="0" algn="just" defTabSz="914400" rtl="0" eaLnBrk="1" fontAlgn="auto" latinLnBrk="0" hangingPunct="1">
              <a:lnSpc>
                <a:spcPct val="90000"/>
              </a:lnSpc>
              <a:spcBef>
                <a:spcPts val="1001"/>
              </a:spcBef>
              <a:spcAft>
                <a:spcPts val="0"/>
              </a:spcAft>
              <a:buClr>
                <a:srgbClr val="000000"/>
              </a:buClr>
              <a:buSzPts val="2800"/>
              <a:buFont typeface="Arial" pitchFamily="34" charset="0"/>
              <a:buChar char="•"/>
              <a:tabLst/>
              <a:defRPr/>
            </a:pPr>
            <a:r>
              <a:rPr kumimoji="0" lang="en-US" sz="2800" b="1" i="0" u="none" strike="noStrike" kern="0" cap="none" spc="0" normalizeH="0" noProof="0" dirty="0" smtClean="0">
                <a:ln>
                  <a:noFill/>
                </a:ln>
                <a:solidFill>
                  <a:srgbClr val="000000"/>
                </a:solidFill>
                <a:effectLst/>
                <a:uLnTx/>
                <a:uFillTx/>
                <a:latin typeface="Times New Roman"/>
                <a:ea typeface="Times New Roman"/>
                <a:cs typeface="Times New Roman"/>
                <a:sym typeface="Times New Roman"/>
              </a:rPr>
              <a:t> </a:t>
            </a:r>
            <a:r>
              <a:rPr lang="en-US" sz="2800" dirty="0" smtClean="0">
                <a:latin typeface="Times New Roman"/>
                <a:ea typeface="Times New Roman"/>
                <a:cs typeface="Times New Roman"/>
                <a:sym typeface="Times New Roman"/>
              </a:rPr>
              <a:t>Which algorithm is most suitable?</a:t>
            </a:r>
            <a:endParaRPr kumimoji="0" lang="en-US" sz="2800" b="1" i="0" u="none" strike="noStrike" kern="0" cap="none" spc="0" normalizeH="0" baseline="0" noProof="0" dirty="0" smtClean="0">
              <a:ln>
                <a:noFill/>
              </a:ln>
              <a:solidFill>
                <a:srgbClr val="000000"/>
              </a:solidFill>
              <a:effectLst/>
              <a:uLnTx/>
              <a:uFillTx/>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60;p32"/>
          <p:cNvSpPr txBox="1">
            <a:spLocks noGrp="1"/>
          </p:cNvSpPr>
          <p:nvPr>
            <p:ph type="title"/>
          </p:nvPr>
        </p:nvSpPr>
        <p:spPr>
          <a:prstGeom prst="rect">
            <a:avLst/>
          </a:prstGeom>
          <a:solidFill>
            <a:srgbClr val="FF6600"/>
          </a:solidFill>
          <a:ln>
            <a:noFill/>
          </a:ln>
          <a:effectLst>
            <a:outerShdw blurRad="44280" dist="28080" dir="5400000" rotWithShape="0">
              <a:srgbClr val="000000">
                <a:alpha val="31764"/>
              </a:srgbClr>
            </a:outerShdw>
          </a:effectLst>
        </p:spPr>
        <p:txBody>
          <a:bodyPr spcFirstLastPara="1" wrap="square" lIns="90000" tIns="45000" rIns="90000" bIns="45000" anchor="t" anchorCtr="0">
            <a:noAutofit/>
          </a:bodyPr>
          <a:lstStyle/>
          <a:p>
            <a:pPr marL="0" marR="0" lvl="0" indent="0" algn="just" rtl="0">
              <a:lnSpc>
                <a:spcPct val="90000"/>
              </a:lnSpc>
              <a:spcBef>
                <a:spcPts val="0"/>
              </a:spcBef>
              <a:spcAft>
                <a:spcPts val="0"/>
              </a:spcAft>
              <a:buClr>
                <a:srgbClr val="000000"/>
              </a:buClr>
              <a:buSzPts val="2800"/>
              <a:buFont typeface="Times New Roman"/>
              <a:buNone/>
            </a:pPr>
            <a:r>
              <a:rPr lang="en-US" sz="2800" dirty="0" smtClean="0">
                <a:solidFill>
                  <a:srgbClr val="000000"/>
                </a:solidFill>
                <a:latin typeface="Times New Roman"/>
                <a:ea typeface="Times New Roman"/>
                <a:cs typeface="Times New Roman"/>
                <a:sym typeface="Times New Roman"/>
              </a:rPr>
              <a:t>Design and Implementation for second objective</a:t>
            </a:r>
            <a:r>
              <a:rPr lang="en-US" sz="2800" b="0" i="0" u="none" strike="noStrike" cap="none" dirty="0" smtClean="0">
                <a:solidFill>
                  <a:srgbClr val="000000"/>
                </a:solidFill>
                <a:latin typeface="Times New Roman"/>
                <a:ea typeface="Times New Roman"/>
                <a:cs typeface="Times New Roman"/>
                <a:sym typeface="Times New Roman"/>
              </a:rPr>
              <a:t> </a:t>
            </a:r>
            <a:endParaRPr sz="2800" b="0" i="0" u="none" strike="noStrike" cap="none" dirty="0">
              <a:solidFill>
                <a:srgbClr val="000000"/>
              </a:solidFill>
              <a:latin typeface="Calibri"/>
              <a:ea typeface="Calibri"/>
              <a:cs typeface="Calibri"/>
              <a:sym typeface="Calibri"/>
            </a:endParaRPr>
          </a:p>
        </p:txBody>
      </p:sp>
      <p:sp>
        <p:nvSpPr>
          <p:cNvPr id="8" name="Text Placeholder 7"/>
          <p:cNvSpPr>
            <a:spLocks noGrp="1"/>
          </p:cNvSpPr>
          <p:nvPr>
            <p:ph type="body" idx="1"/>
          </p:nvPr>
        </p:nvSpPr>
        <p:spPr>
          <a:xfrm>
            <a:off x="0" y="1000108"/>
            <a:ext cx="11525288" cy="5634648"/>
          </a:xfrm>
        </p:spPr>
        <p:txBody>
          <a:bodyPr/>
          <a:lstStyle/>
          <a:p>
            <a:pPr>
              <a:buNone/>
            </a:pP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
        <p:nvSpPr>
          <p:cNvPr id="9" name="Rectangle 8"/>
          <p:cNvSpPr/>
          <p:nvPr/>
        </p:nvSpPr>
        <p:spPr>
          <a:xfrm>
            <a:off x="166646" y="1071546"/>
            <a:ext cx="3974165" cy="523220"/>
          </a:xfrm>
          <a:prstGeom prst="rect">
            <a:avLst/>
          </a:prstGeom>
        </p:spPr>
        <p:txBody>
          <a:bodyPr wrap="none">
            <a:spAutoFit/>
          </a:bodyPr>
          <a:lstStyle/>
          <a:p>
            <a:pPr>
              <a:buNone/>
            </a:pPr>
            <a:r>
              <a:rPr lang="en-US" sz="2800" dirty="0" smtClean="0">
                <a:latin typeface="Times New Roman" pitchFamily="18" charset="0"/>
                <a:cs typeface="Times New Roman" pitchFamily="18" charset="0"/>
              </a:rPr>
              <a:t>Applying CNN Algorithm</a:t>
            </a:r>
          </a:p>
        </p:txBody>
      </p:sp>
      <p:pic>
        <p:nvPicPr>
          <p:cNvPr id="11266" name="Picture 2"/>
          <p:cNvPicPr>
            <a:picLocks noChangeAspect="1" noChangeArrowheads="1"/>
          </p:cNvPicPr>
          <p:nvPr/>
        </p:nvPicPr>
        <p:blipFill>
          <a:blip r:embed="rId2"/>
          <a:srcRect/>
          <a:stretch>
            <a:fillRect/>
          </a:stretch>
        </p:blipFill>
        <p:spPr bwMode="auto">
          <a:xfrm>
            <a:off x="166646" y="1643050"/>
            <a:ext cx="11287204" cy="494664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60;p32"/>
          <p:cNvSpPr txBox="1">
            <a:spLocks noGrp="1"/>
          </p:cNvSpPr>
          <p:nvPr>
            <p:ph type="title"/>
          </p:nvPr>
        </p:nvSpPr>
        <p:spPr>
          <a:prstGeom prst="rect">
            <a:avLst/>
          </a:prstGeom>
          <a:solidFill>
            <a:srgbClr val="FF6600"/>
          </a:solidFill>
          <a:ln>
            <a:noFill/>
          </a:ln>
          <a:effectLst>
            <a:outerShdw blurRad="44280" dist="28080" dir="5400000" rotWithShape="0">
              <a:srgbClr val="000000">
                <a:alpha val="31764"/>
              </a:srgbClr>
            </a:outerShdw>
          </a:effectLst>
        </p:spPr>
        <p:txBody>
          <a:bodyPr spcFirstLastPara="1" wrap="square" lIns="90000" tIns="45000" rIns="90000" bIns="45000" anchor="t" anchorCtr="0">
            <a:noAutofit/>
          </a:bodyPr>
          <a:lstStyle/>
          <a:p>
            <a:pPr marL="0" marR="0" lvl="0" indent="0" algn="just" rtl="0">
              <a:lnSpc>
                <a:spcPct val="90000"/>
              </a:lnSpc>
              <a:spcBef>
                <a:spcPts val="0"/>
              </a:spcBef>
              <a:spcAft>
                <a:spcPts val="0"/>
              </a:spcAft>
              <a:buClr>
                <a:srgbClr val="000000"/>
              </a:buClr>
              <a:buSzPts val="2800"/>
              <a:buFont typeface="Times New Roman"/>
              <a:buNone/>
            </a:pPr>
            <a:r>
              <a:rPr lang="en-US" sz="2800" dirty="0" smtClean="0">
                <a:solidFill>
                  <a:srgbClr val="000000"/>
                </a:solidFill>
                <a:latin typeface="Times New Roman"/>
                <a:ea typeface="Times New Roman"/>
                <a:cs typeface="Times New Roman"/>
                <a:sym typeface="Times New Roman"/>
              </a:rPr>
              <a:t>Design and Implementation for second objective</a:t>
            </a:r>
            <a:r>
              <a:rPr lang="en-US" sz="2800" b="0" i="0" u="none" strike="noStrike" cap="none" dirty="0" smtClean="0">
                <a:solidFill>
                  <a:srgbClr val="000000"/>
                </a:solidFill>
                <a:latin typeface="Times New Roman"/>
                <a:ea typeface="Times New Roman"/>
                <a:cs typeface="Times New Roman"/>
                <a:sym typeface="Times New Roman"/>
              </a:rPr>
              <a:t> </a:t>
            </a:r>
            <a:endParaRPr sz="2800" b="0" i="0" u="none" strike="noStrike" cap="none" dirty="0">
              <a:solidFill>
                <a:srgbClr val="000000"/>
              </a:solidFill>
              <a:latin typeface="Calibri"/>
              <a:ea typeface="Calibri"/>
              <a:cs typeface="Calibri"/>
              <a:sym typeface="Calibri"/>
            </a:endParaRPr>
          </a:p>
        </p:txBody>
      </p:sp>
      <p:sp>
        <p:nvSpPr>
          <p:cNvPr id="8" name="Text Placeholder 7"/>
          <p:cNvSpPr>
            <a:spLocks noGrp="1"/>
          </p:cNvSpPr>
          <p:nvPr>
            <p:ph type="body" idx="1"/>
          </p:nvPr>
        </p:nvSpPr>
        <p:spPr>
          <a:xfrm>
            <a:off x="0" y="1000108"/>
            <a:ext cx="11525288" cy="5634648"/>
          </a:xfrm>
        </p:spPr>
        <p:txBody>
          <a:bodyPr/>
          <a:lstStyle/>
          <a:p>
            <a:pPr>
              <a:buNone/>
            </a:pP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
        <p:nvSpPr>
          <p:cNvPr id="9" name="Rectangle 8"/>
          <p:cNvSpPr/>
          <p:nvPr/>
        </p:nvSpPr>
        <p:spPr>
          <a:xfrm>
            <a:off x="166646" y="1071546"/>
            <a:ext cx="1221809" cy="523220"/>
          </a:xfrm>
          <a:prstGeom prst="rect">
            <a:avLst/>
          </a:prstGeom>
        </p:spPr>
        <p:txBody>
          <a:bodyPr wrap="none">
            <a:spAutoFit/>
          </a:bodyPr>
          <a:lstStyle/>
          <a:p>
            <a:pPr>
              <a:buNone/>
            </a:pPr>
            <a:r>
              <a:rPr lang="en-US" sz="2800" dirty="0" smtClean="0">
                <a:latin typeface="Times New Roman" pitchFamily="18" charset="0"/>
                <a:cs typeface="Times New Roman" pitchFamily="18" charset="0"/>
              </a:rPr>
              <a:t>Graphs</a:t>
            </a:r>
          </a:p>
        </p:txBody>
      </p:sp>
      <p:pic>
        <p:nvPicPr>
          <p:cNvPr id="12290" name="Picture 2"/>
          <p:cNvPicPr>
            <a:picLocks noChangeAspect="1" noChangeArrowheads="1"/>
          </p:cNvPicPr>
          <p:nvPr/>
        </p:nvPicPr>
        <p:blipFill>
          <a:blip r:embed="rId2"/>
          <a:srcRect/>
          <a:stretch>
            <a:fillRect/>
          </a:stretch>
        </p:blipFill>
        <p:spPr bwMode="auto">
          <a:xfrm>
            <a:off x="309522" y="1857364"/>
            <a:ext cx="11001452" cy="460418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60;p32"/>
          <p:cNvSpPr txBox="1">
            <a:spLocks noGrp="1"/>
          </p:cNvSpPr>
          <p:nvPr>
            <p:ph type="title"/>
          </p:nvPr>
        </p:nvSpPr>
        <p:spPr>
          <a:prstGeom prst="rect">
            <a:avLst/>
          </a:prstGeom>
          <a:solidFill>
            <a:srgbClr val="FF6600"/>
          </a:solidFill>
          <a:ln>
            <a:noFill/>
          </a:ln>
          <a:effectLst>
            <a:outerShdw blurRad="44280" dist="28080" dir="5400000" rotWithShape="0">
              <a:srgbClr val="000000">
                <a:alpha val="31764"/>
              </a:srgbClr>
            </a:outerShdw>
          </a:effectLst>
        </p:spPr>
        <p:txBody>
          <a:bodyPr spcFirstLastPara="1" wrap="square" lIns="90000" tIns="45000" rIns="90000" bIns="45000" anchor="t" anchorCtr="0">
            <a:noAutofit/>
          </a:bodyPr>
          <a:lstStyle/>
          <a:p>
            <a:pPr marL="0" marR="0" lvl="0" indent="0" algn="just" rtl="0">
              <a:lnSpc>
                <a:spcPct val="90000"/>
              </a:lnSpc>
              <a:spcBef>
                <a:spcPts val="0"/>
              </a:spcBef>
              <a:spcAft>
                <a:spcPts val="0"/>
              </a:spcAft>
              <a:buClr>
                <a:srgbClr val="000000"/>
              </a:buClr>
              <a:buSzPts val="2800"/>
              <a:buFont typeface="Times New Roman"/>
              <a:buNone/>
            </a:pPr>
            <a:r>
              <a:rPr lang="en-US" sz="2800" dirty="0" smtClean="0">
                <a:solidFill>
                  <a:srgbClr val="000000"/>
                </a:solidFill>
                <a:latin typeface="Times New Roman"/>
                <a:ea typeface="Times New Roman"/>
                <a:cs typeface="Times New Roman"/>
                <a:sym typeface="Times New Roman"/>
              </a:rPr>
              <a:t>Design and Implementation for second objective</a:t>
            </a:r>
            <a:r>
              <a:rPr lang="en-US" sz="2800" b="0" i="0" u="none" strike="noStrike" cap="none" dirty="0" smtClean="0">
                <a:solidFill>
                  <a:srgbClr val="000000"/>
                </a:solidFill>
                <a:latin typeface="Times New Roman"/>
                <a:ea typeface="Times New Roman"/>
                <a:cs typeface="Times New Roman"/>
                <a:sym typeface="Times New Roman"/>
              </a:rPr>
              <a:t> </a:t>
            </a:r>
            <a:endParaRPr sz="2800" b="0" i="0" u="none" strike="noStrike" cap="none" dirty="0">
              <a:solidFill>
                <a:srgbClr val="000000"/>
              </a:solidFill>
              <a:latin typeface="Calibri"/>
              <a:ea typeface="Calibri"/>
              <a:cs typeface="Calibri"/>
              <a:sym typeface="Calibri"/>
            </a:endParaRPr>
          </a:p>
        </p:txBody>
      </p:sp>
      <p:sp>
        <p:nvSpPr>
          <p:cNvPr id="8" name="Text Placeholder 7"/>
          <p:cNvSpPr>
            <a:spLocks noGrp="1"/>
          </p:cNvSpPr>
          <p:nvPr>
            <p:ph type="body" idx="1"/>
          </p:nvPr>
        </p:nvSpPr>
        <p:spPr>
          <a:xfrm>
            <a:off x="0" y="1000108"/>
            <a:ext cx="11525288" cy="5634648"/>
          </a:xfrm>
        </p:spPr>
        <p:txBody>
          <a:bodyPr/>
          <a:lstStyle/>
          <a:p>
            <a:pPr>
              <a:buNone/>
            </a:pP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
        <p:nvSpPr>
          <p:cNvPr id="9" name="Rectangle 8"/>
          <p:cNvSpPr/>
          <p:nvPr/>
        </p:nvSpPr>
        <p:spPr>
          <a:xfrm>
            <a:off x="166646" y="1071546"/>
            <a:ext cx="1221809" cy="523220"/>
          </a:xfrm>
          <a:prstGeom prst="rect">
            <a:avLst/>
          </a:prstGeom>
        </p:spPr>
        <p:txBody>
          <a:bodyPr wrap="none">
            <a:spAutoFit/>
          </a:bodyPr>
          <a:lstStyle/>
          <a:p>
            <a:pPr>
              <a:buNone/>
            </a:pPr>
            <a:r>
              <a:rPr lang="en-US" sz="2800" dirty="0" smtClean="0">
                <a:latin typeface="Times New Roman" pitchFamily="18" charset="0"/>
                <a:cs typeface="Times New Roman" pitchFamily="18" charset="0"/>
              </a:rPr>
              <a:t>Graphs</a:t>
            </a:r>
          </a:p>
        </p:txBody>
      </p:sp>
      <p:pic>
        <p:nvPicPr>
          <p:cNvPr id="13314" name="Picture 2"/>
          <p:cNvPicPr>
            <a:picLocks noChangeAspect="1" noChangeArrowheads="1"/>
          </p:cNvPicPr>
          <p:nvPr/>
        </p:nvPicPr>
        <p:blipFill>
          <a:blip r:embed="rId2"/>
          <a:srcRect/>
          <a:stretch>
            <a:fillRect/>
          </a:stretch>
        </p:blipFill>
        <p:spPr bwMode="auto">
          <a:xfrm>
            <a:off x="166646" y="1709738"/>
            <a:ext cx="11287204" cy="487442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60;p32"/>
          <p:cNvSpPr txBox="1">
            <a:spLocks noGrp="1"/>
          </p:cNvSpPr>
          <p:nvPr>
            <p:ph type="title"/>
          </p:nvPr>
        </p:nvSpPr>
        <p:spPr>
          <a:prstGeom prst="rect">
            <a:avLst/>
          </a:prstGeom>
          <a:solidFill>
            <a:srgbClr val="FF6600"/>
          </a:solidFill>
          <a:ln>
            <a:noFill/>
          </a:ln>
          <a:effectLst>
            <a:outerShdw blurRad="44280" dist="28080" dir="5400000" rotWithShape="0">
              <a:srgbClr val="000000">
                <a:alpha val="31764"/>
              </a:srgbClr>
            </a:outerShdw>
          </a:effectLst>
        </p:spPr>
        <p:txBody>
          <a:bodyPr spcFirstLastPara="1" wrap="square" lIns="90000" tIns="45000" rIns="90000" bIns="45000" anchor="t" anchorCtr="0">
            <a:noAutofit/>
          </a:bodyPr>
          <a:lstStyle/>
          <a:p>
            <a:pPr marL="0" marR="0" lvl="0" indent="0" algn="just" rtl="0">
              <a:lnSpc>
                <a:spcPct val="90000"/>
              </a:lnSpc>
              <a:spcBef>
                <a:spcPts val="0"/>
              </a:spcBef>
              <a:spcAft>
                <a:spcPts val="0"/>
              </a:spcAft>
              <a:buClr>
                <a:srgbClr val="000000"/>
              </a:buClr>
              <a:buSzPts val="2800"/>
              <a:buFont typeface="Times New Roman"/>
              <a:buNone/>
            </a:pPr>
            <a:r>
              <a:rPr lang="en-US" sz="2800" dirty="0" smtClean="0">
                <a:solidFill>
                  <a:srgbClr val="000000"/>
                </a:solidFill>
                <a:latin typeface="Times New Roman"/>
                <a:ea typeface="Times New Roman"/>
                <a:cs typeface="Times New Roman"/>
                <a:sym typeface="Times New Roman"/>
              </a:rPr>
              <a:t>Design and Implementation for second objective</a:t>
            </a:r>
            <a:r>
              <a:rPr lang="en-US" sz="2800" b="0" i="0" u="none" strike="noStrike" cap="none" dirty="0" smtClean="0">
                <a:solidFill>
                  <a:srgbClr val="000000"/>
                </a:solidFill>
                <a:latin typeface="Times New Roman"/>
                <a:ea typeface="Times New Roman"/>
                <a:cs typeface="Times New Roman"/>
                <a:sym typeface="Times New Roman"/>
              </a:rPr>
              <a:t> </a:t>
            </a:r>
            <a:endParaRPr sz="2800" b="0" i="0" u="none" strike="noStrike" cap="none" dirty="0">
              <a:solidFill>
                <a:srgbClr val="000000"/>
              </a:solidFill>
              <a:latin typeface="Calibri"/>
              <a:ea typeface="Calibri"/>
              <a:cs typeface="Calibri"/>
              <a:sym typeface="Calibri"/>
            </a:endParaRPr>
          </a:p>
        </p:txBody>
      </p:sp>
      <p:sp>
        <p:nvSpPr>
          <p:cNvPr id="8" name="Text Placeholder 7"/>
          <p:cNvSpPr>
            <a:spLocks noGrp="1"/>
          </p:cNvSpPr>
          <p:nvPr>
            <p:ph type="body" idx="1"/>
          </p:nvPr>
        </p:nvSpPr>
        <p:spPr>
          <a:xfrm>
            <a:off x="0" y="1000108"/>
            <a:ext cx="11525288" cy="5634648"/>
          </a:xfrm>
        </p:spPr>
        <p:txBody>
          <a:bodyPr/>
          <a:lstStyle/>
          <a:p>
            <a:pPr>
              <a:buNone/>
            </a:pP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pic>
        <p:nvPicPr>
          <p:cNvPr id="14338" name="Picture 2"/>
          <p:cNvPicPr>
            <a:picLocks noChangeAspect="1" noChangeArrowheads="1"/>
          </p:cNvPicPr>
          <p:nvPr/>
        </p:nvPicPr>
        <p:blipFill>
          <a:blip r:embed="rId2"/>
          <a:srcRect/>
          <a:stretch>
            <a:fillRect/>
          </a:stretch>
        </p:blipFill>
        <p:spPr bwMode="auto">
          <a:xfrm>
            <a:off x="309522" y="1643050"/>
            <a:ext cx="11644394" cy="295435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3"/>
          <p:cNvSpPr txBox="1">
            <a:spLocks noGrp="1"/>
          </p:cNvSpPr>
          <p:nvPr>
            <p:ph type="title" idx="4294967295"/>
          </p:nvPr>
        </p:nvSpPr>
        <p:spPr>
          <a:xfrm>
            <a:off x="0" y="232920"/>
            <a:ext cx="12191760" cy="714600"/>
          </a:xfrm>
          <a:prstGeom prst="rect">
            <a:avLst/>
          </a:prstGeom>
          <a:solidFill>
            <a:srgbClr val="FF6600"/>
          </a:solidFill>
          <a:ln>
            <a:noFill/>
          </a:ln>
          <a:effectLst>
            <a:outerShdw blurRad="44280" dist="28080" dir="5400000" rotWithShape="0">
              <a:srgbClr val="000000">
                <a:alpha val="31764"/>
              </a:srgbClr>
            </a:outerShdw>
          </a:effectLst>
        </p:spPr>
        <p:txBody>
          <a:bodyPr spcFirstLastPara="1" wrap="square" lIns="90000" tIns="45000" rIns="90000" bIns="45000" anchor="t" anchorCtr="0">
            <a:noAutofit/>
          </a:bodyPr>
          <a:lstStyle/>
          <a:p>
            <a:pPr marL="0" marR="0" lvl="0" indent="0" algn="just" rtl="0">
              <a:lnSpc>
                <a:spcPct val="90000"/>
              </a:lnSpc>
              <a:spcBef>
                <a:spcPts val="0"/>
              </a:spcBef>
              <a:spcAft>
                <a:spcPts val="0"/>
              </a:spcAft>
              <a:buClr>
                <a:srgbClr val="000000"/>
              </a:buClr>
              <a:buSzPts val="2800"/>
              <a:buFont typeface="Times New Roman"/>
              <a:buNone/>
            </a:pPr>
            <a:r>
              <a:rPr lang="en-US" sz="2800" b="0" i="0" u="none" strike="noStrike" cap="none" dirty="0">
                <a:solidFill>
                  <a:srgbClr val="000000"/>
                </a:solidFill>
                <a:latin typeface="Times New Roman"/>
                <a:ea typeface="Times New Roman"/>
                <a:cs typeface="Times New Roman"/>
                <a:sym typeface="Times New Roman"/>
              </a:rPr>
              <a:t>Literature </a:t>
            </a:r>
            <a:r>
              <a:rPr lang="en-US" sz="2800" b="0" i="0" u="none" strike="noStrike" cap="none" dirty="0" smtClean="0">
                <a:solidFill>
                  <a:srgbClr val="000000"/>
                </a:solidFill>
                <a:latin typeface="Times New Roman"/>
                <a:ea typeface="Times New Roman"/>
                <a:cs typeface="Times New Roman"/>
                <a:sym typeface="Times New Roman"/>
              </a:rPr>
              <a:t>survey for second objective </a:t>
            </a:r>
            <a:endParaRPr sz="2800" b="0" i="0" u="none" strike="noStrike" cap="none">
              <a:solidFill>
                <a:srgbClr val="000000"/>
              </a:solidFill>
              <a:latin typeface="Calibri"/>
              <a:ea typeface="Calibri"/>
              <a:cs typeface="Calibri"/>
              <a:sym typeface="Calibri"/>
            </a:endParaRPr>
          </a:p>
        </p:txBody>
      </p:sp>
      <p:graphicFrame>
        <p:nvGraphicFramePr>
          <p:cNvPr id="4" name="Table 3"/>
          <p:cNvGraphicFramePr>
            <a:graphicFrameLocks noGrp="1"/>
          </p:cNvGraphicFramePr>
          <p:nvPr>
            <p:extLst>
              <p:ext uri="{D42A27DB-BD31-4B8C-83A1-F6EECF244321}">
                <p14:modId xmlns="" xmlns:p14="http://schemas.microsoft.com/office/powerpoint/2010/main" val="1832361929"/>
              </p:ext>
            </p:extLst>
          </p:nvPr>
        </p:nvGraphicFramePr>
        <p:xfrm>
          <a:off x="-1" y="928671"/>
          <a:ext cx="11668165" cy="5715040"/>
        </p:xfrm>
        <a:graphic>
          <a:graphicData uri="http://schemas.openxmlformats.org/drawingml/2006/table">
            <a:tbl>
              <a:tblPr firstRow="1" bandRow="1">
                <a:tableStyleId>{69012ECD-51FC-41F1-AA8D-1B2483CD663E}</a:tableStyleId>
              </a:tblPr>
              <a:tblGrid>
                <a:gridCol w="650147">
                  <a:extLst>
                    <a:ext uri="{9D8B030D-6E8A-4147-A177-3AD203B41FA5}">
                      <a16:colId xmlns:a16="http://schemas.microsoft.com/office/drawing/2014/main" xmlns="" val="720827713"/>
                    </a:ext>
                  </a:extLst>
                </a:gridCol>
                <a:gridCol w="1935213">
                  <a:extLst>
                    <a:ext uri="{9D8B030D-6E8A-4147-A177-3AD203B41FA5}">
                      <a16:colId xmlns:a16="http://schemas.microsoft.com/office/drawing/2014/main" xmlns="" val="566664756"/>
                    </a:ext>
                  </a:extLst>
                </a:gridCol>
                <a:gridCol w="2483236">
                  <a:extLst>
                    <a:ext uri="{9D8B030D-6E8A-4147-A177-3AD203B41FA5}">
                      <a16:colId xmlns:a16="http://schemas.microsoft.com/office/drawing/2014/main" xmlns="" val="2583442079"/>
                    </a:ext>
                  </a:extLst>
                </a:gridCol>
                <a:gridCol w="2134009">
                  <a:extLst>
                    <a:ext uri="{9D8B030D-6E8A-4147-A177-3AD203B41FA5}">
                      <a16:colId xmlns:a16="http://schemas.microsoft.com/office/drawing/2014/main" xmlns="" val="3053239561"/>
                    </a:ext>
                  </a:extLst>
                </a:gridCol>
                <a:gridCol w="1746891">
                  <a:extLst>
                    <a:ext uri="{9D8B030D-6E8A-4147-A177-3AD203B41FA5}">
                      <a16:colId xmlns:a16="http://schemas.microsoft.com/office/drawing/2014/main" xmlns="" val="2878787163"/>
                    </a:ext>
                  </a:extLst>
                </a:gridCol>
                <a:gridCol w="2718669">
                  <a:extLst>
                    <a:ext uri="{9D8B030D-6E8A-4147-A177-3AD203B41FA5}">
                      <a16:colId xmlns:a16="http://schemas.microsoft.com/office/drawing/2014/main" xmlns="" val="2465018948"/>
                    </a:ext>
                  </a:extLst>
                </a:gridCol>
              </a:tblGrid>
              <a:tr h="1175813">
                <a:tc>
                  <a:txBody>
                    <a:bodyPr/>
                    <a:lstStyle/>
                    <a:p>
                      <a:r>
                        <a:rPr lang="en-US" sz="1600" dirty="0">
                          <a:latin typeface="Times New Roman" panose="02020603050405020304" pitchFamily="18" charset="0"/>
                          <a:cs typeface="Times New Roman" panose="02020603050405020304" pitchFamily="18" charset="0"/>
                        </a:rPr>
                        <a:t>s.no</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Times New Roman" panose="02020603050405020304" pitchFamily="18" charset="0"/>
                          <a:cs typeface="Times New Roman" panose="02020603050405020304" pitchFamily="18" charset="0"/>
                        </a:rPr>
                        <a:t>Publisher/Journal</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Times New Roman" panose="02020603050405020304" pitchFamily="18" charset="0"/>
                          <a:cs typeface="Times New Roman" panose="02020603050405020304" pitchFamily="18" charset="0"/>
                        </a:rPr>
                        <a:t>Title</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Times New Roman" panose="02020603050405020304" pitchFamily="18" charset="0"/>
                          <a:cs typeface="Times New Roman" panose="02020603050405020304" pitchFamily="18" charset="0"/>
                        </a:rPr>
                        <a:t>Authors</a:t>
                      </a:r>
                      <a:r>
                        <a:rPr lang="en-US" sz="1600" baseline="0" dirty="0">
                          <a:latin typeface="Times New Roman" panose="02020603050405020304" pitchFamily="18" charset="0"/>
                          <a:cs typeface="Times New Roman" panose="02020603050405020304" pitchFamily="18" charset="0"/>
                        </a:rPr>
                        <a:t> Name</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Year of Publication</a:t>
                      </a:r>
                      <a:endParaRPr lang="en-IN" sz="16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Times New Roman" panose="02020603050405020304" pitchFamily="18" charset="0"/>
                          <a:cs typeface="Times New Roman" panose="02020603050405020304" pitchFamily="18" charset="0"/>
                        </a:rPr>
                        <a:t>Summary</a:t>
                      </a:r>
                      <a:r>
                        <a:rPr lang="en-US" sz="1600" baseline="0" dirty="0">
                          <a:latin typeface="Times New Roman" panose="02020603050405020304" pitchFamily="18" charset="0"/>
                          <a:cs typeface="Times New Roman" panose="02020603050405020304" pitchFamily="18" charset="0"/>
                        </a:rPr>
                        <a:t> of the paper</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3499334"/>
                  </a:ext>
                </a:extLst>
              </a:tr>
              <a:tr h="2314073">
                <a:tc>
                  <a:txBody>
                    <a:bodyPr/>
                    <a:lstStyle/>
                    <a:p>
                      <a:pPr algn="ctr"/>
                      <a:r>
                        <a:rPr lang="en-US" sz="1500" dirty="0">
                          <a:latin typeface="Times New Roman" panose="02020603050405020304" pitchFamily="18" charset="0"/>
                          <a:cs typeface="Times New Roman" panose="02020603050405020304" pitchFamily="18" charset="0"/>
                        </a:rPr>
                        <a:t> </a:t>
                      </a:r>
                      <a:r>
                        <a:rPr lang="en-US" sz="1500" dirty="0" smtClean="0">
                          <a:latin typeface="Times New Roman" panose="02020603050405020304" pitchFamily="18" charset="0"/>
                          <a:cs typeface="Times New Roman" panose="02020603050405020304" pitchFamily="18" charset="0"/>
                        </a:rPr>
                        <a:t>[2]</a:t>
                      </a:r>
                      <a:endParaRPr lang="en-IN" sz="15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l"/>
                      <a:r>
                        <a:rPr lang="es-ES" sz="1550" dirty="0" smtClean="0">
                          <a:latin typeface="Times New Roman" panose="02020603050405020304" pitchFamily="18" charset="0"/>
                          <a:cs typeface="Times New Roman" panose="02020603050405020304" pitchFamily="18" charset="0"/>
                        </a:rPr>
                        <a:t>ICIC</a:t>
                      </a:r>
                      <a:r>
                        <a:rPr lang="es-ES" sz="1550" baseline="0" dirty="0" smtClean="0">
                          <a:latin typeface="Times New Roman" panose="02020603050405020304" pitchFamily="18" charset="0"/>
                          <a:cs typeface="Times New Roman" panose="02020603050405020304" pitchFamily="18" charset="0"/>
                        </a:rPr>
                        <a:t> Express </a:t>
                      </a:r>
                      <a:r>
                        <a:rPr lang="es-ES" sz="1550" baseline="0" dirty="0" err="1" smtClean="0">
                          <a:latin typeface="Times New Roman" panose="02020603050405020304" pitchFamily="18" charset="0"/>
                          <a:cs typeface="Times New Roman" panose="02020603050405020304" pitchFamily="18" charset="0"/>
                        </a:rPr>
                        <a:t>Letters</a:t>
                      </a:r>
                      <a:endParaRPr lang="en-IN" sz="155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l"/>
                      <a:r>
                        <a:rPr lang="en-US" sz="1500" baseline="0" dirty="0" smtClean="0">
                          <a:latin typeface="Times New Roman" panose="02020603050405020304" pitchFamily="18" charset="0"/>
                          <a:cs typeface="Times New Roman" panose="02020603050405020304" pitchFamily="18" charset="0"/>
                        </a:rPr>
                        <a:t>PLANT NUTRIENT DEFICIENCY USING DEEP CONVOLUTIONAL NEURAL NETWORKS.</a:t>
                      </a:r>
                      <a:endParaRPr lang="en-IN" sz="15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IN" sz="1500" dirty="0" smtClean="0">
                          <a:latin typeface="Times New Roman" panose="02020603050405020304" pitchFamily="18" charset="0"/>
                          <a:cs typeface="Times New Roman" panose="02020603050405020304" pitchFamily="18" charset="0"/>
                        </a:rPr>
                        <a:t>1.Lili</a:t>
                      </a:r>
                      <a:r>
                        <a:rPr lang="en-IN" sz="1500" baseline="0" dirty="0" smtClean="0">
                          <a:latin typeface="Times New Roman" panose="02020603050405020304" pitchFamily="18" charset="0"/>
                          <a:cs typeface="Times New Roman" panose="02020603050405020304" pitchFamily="18" charset="0"/>
                        </a:rPr>
                        <a:t> </a:t>
                      </a:r>
                      <a:r>
                        <a:rPr lang="en-IN" sz="1500" baseline="0" dirty="0" err="1" smtClean="0">
                          <a:latin typeface="Times New Roman" panose="02020603050405020304" pitchFamily="18" charset="0"/>
                          <a:cs typeface="Times New Roman" panose="02020603050405020304" pitchFamily="18" charset="0"/>
                        </a:rPr>
                        <a:t>Ayu</a:t>
                      </a:r>
                      <a:r>
                        <a:rPr lang="en-IN" sz="1500" baseline="0" dirty="0" smtClean="0">
                          <a:latin typeface="Times New Roman" panose="02020603050405020304" pitchFamily="18" charset="0"/>
                          <a:cs typeface="Times New Roman" panose="02020603050405020304" pitchFamily="18" charset="0"/>
                        </a:rPr>
                        <a:t> </a:t>
                      </a:r>
                      <a:r>
                        <a:rPr lang="en-IN" sz="1500" baseline="0" dirty="0" err="1" smtClean="0">
                          <a:latin typeface="Times New Roman" panose="02020603050405020304" pitchFamily="18" charset="0"/>
                          <a:cs typeface="Times New Roman" panose="02020603050405020304" pitchFamily="18" charset="0"/>
                        </a:rPr>
                        <a:t>Wulandhari</a:t>
                      </a:r>
                      <a:endParaRPr lang="en-IN" sz="1500" dirty="0">
                        <a:latin typeface="Times New Roman" panose="02020603050405020304" pitchFamily="18" charset="0"/>
                        <a:cs typeface="Times New Roman" panose="02020603050405020304" pitchFamily="18" charset="0"/>
                      </a:endParaRPr>
                    </a:p>
                    <a:p>
                      <a:r>
                        <a:rPr lang="en-IN" sz="1500" dirty="0" smtClean="0">
                          <a:latin typeface="Times New Roman" panose="02020603050405020304" pitchFamily="18" charset="0"/>
                          <a:cs typeface="Times New Roman" panose="02020603050405020304" pitchFamily="18" charset="0"/>
                        </a:rPr>
                        <a:t>2.Alexander</a:t>
                      </a:r>
                      <a:r>
                        <a:rPr lang="en-IN" sz="1500" baseline="0" dirty="0" smtClean="0">
                          <a:latin typeface="Times New Roman" panose="02020603050405020304" pitchFamily="18" charset="0"/>
                          <a:cs typeface="Times New Roman" panose="02020603050405020304" pitchFamily="18" charset="0"/>
                        </a:rPr>
                        <a:t> </a:t>
                      </a:r>
                      <a:r>
                        <a:rPr lang="en-IN" sz="1500" baseline="0" dirty="0" err="1" smtClean="0">
                          <a:latin typeface="Times New Roman" panose="02020603050405020304" pitchFamily="18" charset="0"/>
                          <a:cs typeface="Times New Roman" panose="02020603050405020304" pitchFamily="18" charset="0"/>
                        </a:rPr>
                        <a:t>Agung</a:t>
                      </a:r>
                      <a:r>
                        <a:rPr lang="en-IN" sz="1500" baseline="0" dirty="0" smtClean="0">
                          <a:latin typeface="Times New Roman" panose="02020603050405020304" pitchFamily="18" charset="0"/>
                          <a:cs typeface="Times New Roman" panose="02020603050405020304" pitchFamily="18" charset="0"/>
                        </a:rPr>
                        <a:t> </a:t>
                      </a:r>
                      <a:r>
                        <a:rPr lang="en-IN" sz="1500" baseline="0" dirty="0" err="1" smtClean="0">
                          <a:latin typeface="Times New Roman" panose="02020603050405020304" pitchFamily="18" charset="0"/>
                          <a:cs typeface="Times New Roman" panose="02020603050405020304" pitchFamily="18" charset="0"/>
                        </a:rPr>
                        <a:t>Santoso</a:t>
                      </a:r>
                      <a:r>
                        <a:rPr lang="en-IN" sz="1500" baseline="0" dirty="0" smtClean="0">
                          <a:latin typeface="Times New Roman" panose="02020603050405020304" pitchFamily="18" charset="0"/>
                          <a:cs typeface="Times New Roman" panose="02020603050405020304" pitchFamily="18" charset="0"/>
                        </a:rPr>
                        <a:t> </a:t>
                      </a:r>
                      <a:r>
                        <a:rPr lang="en-IN" sz="1500" baseline="0" dirty="0" err="1" smtClean="0">
                          <a:latin typeface="Times New Roman" panose="02020603050405020304" pitchFamily="18" charset="0"/>
                          <a:cs typeface="Times New Roman" panose="02020603050405020304" pitchFamily="18" charset="0"/>
                        </a:rPr>
                        <a:t>Gunawan</a:t>
                      </a:r>
                      <a:endParaRPr lang="en-IN" sz="1500" dirty="0">
                        <a:latin typeface="Times New Roman" panose="02020603050405020304" pitchFamily="18" charset="0"/>
                        <a:cs typeface="Times New Roman" panose="02020603050405020304" pitchFamily="18" charset="0"/>
                      </a:endParaRPr>
                    </a:p>
                    <a:p>
                      <a:r>
                        <a:rPr lang="en-IN" sz="1500" dirty="0" smtClean="0">
                          <a:latin typeface="Times New Roman" panose="02020603050405020304" pitchFamily="18" charset="0"/>
                          <a:cs typeface="Times New Roman" panose="02020603050405020304" pitchFamily="18" charset="0"/>
                        </a:rPr>
                        <a:t>3.Arie</a:t>
                      </a:r>
                      <a:r>
                        <a:rPr lang="en-IN" sz="1500" baseline="0" dirty="0" smtClean="0">
                          <a:latin typeface="Times New Roman" panose="02020603050405020304" pitchFamily="18" charset="0"/>
                          <a:cs typeface="Times New Roman" panose="02020603050405020304" pitchFamily="18" charset="0"/>
                        </a:rPr>
                        <a:t> </a:t>
                      </a:r>
                      <a:r>
                        <a:rPr lang="en-IN" sz="1500" baseline="0" dirty="0" err="1" smtClean="0">
                          <a:latin typeface="Times New Roman" panose="02020603050405020304" pitchFamily="18" charset="0"/>
                          <a:cs typeface="Times New Roman" panose="02020603050405020304" pitchFamily="18" charset="0"/>
                        </a:rPr>
                        <a:t>Qurania</a:t>
                      </a:r>
                      <a:r>
                        <a:rPr lang="en-IN" sz="1500" baseline="0" dirty="0" smtClean="0">
                          <a:latin typeface="Times New Roman" panose="02020603050405020304" pitchFamily="18" charset="0"/>
                          <a:cs typeface="Times New Roman" panose="02020603050405020304" pitchFamily="18" charset="0"/>
                        </a:rPr>
                        <a:t> </a:t>
                      </a:r>
                      <a:endParaRPr lang="en-IN" sz="1500" dirty="0">
                        <a:latin typeface="Times New Roman" panose="02020603050405020304" pitchFamily="18" charset="0"/>
                        <a:cs typeface="Times New Roman" panose="02020603050405020304" pitchFamily="18" charset="0"/>
                      </a:endParaRPr>
                    </a:p>
                    <a:p>
                      <a:r>
                        <a:rPr lang="en-IN" sz="1500" dirty="0" smtClean="0">
                          <a:latin typeface="Times New Roman" panose="02020603050405020304" pitchFamily="18" charset="0"/>
                          <a:cs typeface="Times New Roman" panose="02020603050405020304" pitchFamily="18" charset="0"/>
                        </a:rPr>
                        <a:t>4.Prihastuti</a:t>
                      </a:r>
                      <a:r>
                        <a:rPr lang="en-IN" sz="1500" baseline="0" dirty="0" smtClean="0">
                          <a:latin typeface="Times New Roman" panose="02020603050405020304" pitchFamily="18" charset="0"/>
                          <a:cs typeface="Times New Roman" panose="02020603050405020304" pitchFamily="18" charset="0"/>
                        </a:rPr>
                        <a:t> </a:t>
                      </a:r>
                      <a:r>
                        <a:rPr lang="en-IN" sz="1500" baseline="0" dirty="0" err="1" smtClean="0">
                          <a:latin typeface="Times New Roman" panose="02020603050405020304" pitchFamily="18" charset="0"/>
                          <a:cs typeface="Times New Roman" panose="02020603050405020304" pitchFamily="18" charset="0"/>
                        </a:rPr>
                        <a:t>Harsani</a:t>
                      </a:r>
                      <a:r>
                        <a:rPr lang="en-IN" sz="1500" baseline="0" dirty="0" smtClean="0">
                          <a:latin typeface="Times New Roman" panose="02020603050405020304" pitchFamily="18" charset="0"/>
                          <a:cs typeface="Times New Roman" panose="02020603050405020304" pitchFamily="18" charset="0"/>
                        </a:rPr>
                        <a:t> </a:t>
                      </a:r>
                    </a:p>
                    <a:p>
                      <a:r>
                        <a:rPr lang="en-IN" sz="1500" baseline="0" dirty="0" smtClean="0">
                          <a:latin typeface="Times New Roman" panose="02020603050405020304" pitchFamily="18" charset="0"/>
                          <a:cs typeface="Times New Roman" panose="02020603050405020304" pitchFamily="18" charset="0"/>
                        </a:rPr>
                        <a:t>5.Triastinurmiatiningsih </a:t>
                      </a:r>
                      <a:r>
                        <a:rPr lang="en-IN" sz="1500" baseline="0" dirty="0" err="1" smtClean="0">
                          <a:latin typeface="Times New Roman" panose="02020603050405020304" pitchFamily="18" charset="0"/>
                          <a:cs typeface="Times New Roman" panose="02020603050405020304" pitchFamily="18" charset="0"/>
                        </a:rPr>
                        <a:t>Ferdy</a:t>
                      </a:r>
                      <a:r>
                        <a:rPr lang="en-IN" sz="1500" baseline="0" dirty="0" smtClean="0">
                          <a:latin typeface="Times New Roman" panose="02020603050405020304" pitchFamily="18" charset="0"/>
                          <a:cs typeface="Times New Roman" panose="02020603050405020304" pitchFamily="18" charset="0"/>
                        </a:rPr>
                        <a:t> </a:t>
                      </a:r>
                      <a:r>
                        <a:rPr lang="en-IN" sz="1500" baseline="0" dirty="0" err="1" smtClean="0">
                          <a:latin typeface="Times New Roman" panose="02020603050405020304" pitchFamily="18" charset="0"/>
                          <a:cs typeface="Times New Roman" panose="02020603050405020304" pitchFamily="18" charset="0"/>
                        </a:rPr>
                        <a:t>Tarawan</a:t>
                      </a:r>
                      <a:r>
                        <a:rPr lang="en-IN" sz="1500" baseline="0" dirty="0" smtClean="0">
                          <a:latin typeface="Times New Roman" panose="02020603050405020304" pitchFamily="18" charset="0"/>
                          <a:cs typeface="Times New Roman" panose="02020603050405020304" pitchFamily="18" charset="0"/>
                        </a:rPr>
                        <a:t> </a:t>
                      </a:r>
                    </a:p>
                    <a:p>
                      <a:r>
                        <a:rPr lang="en-IN" sz="1500" baseline="0" dirty="0" smtClean="0">
                          <a:latin typeface="Times New Roman" panose="02020603050405020304" pitchFamily="18" charset="0"/>
                          <a:cs typeface="Times New Roman" panose="02020603050405020304" pitchFamily="18" charset="0"/>
                        </a:rPr>
                        <a:t>6.Riska </a:t>
                      </a:r>
                      <a:r>
                        <a:rPr lang="en-IN" sz="1500" baseline="0" dirty="0" err="1" smtClean="0">
                          <a:latin typeface="Times New Roman" panose="02020603050405020304" pitchFamily="18" charset="0"/>
                          <a:cs typeface="Times New Roman" panose="02020603050405020304" pitchFamily="18" charset="0"/>
                        </a:rPr>
                        <a:t>Fauzia</a:t>
                      </a:r>
                      <a:r>
                        <a:rPr lang="en-IN" sz="1500" baseline="0" dirty="0" smtClean="0">
                          <a:latin typeface="Times New Roman" panose="02020603050405020304" pitchFamily="18" charset="0"/>
                          <a:cs typeface="Times New Roman" panose="02020603050405020304" pitchFamily="18" charset="0"/>
                        </a:rPr>
                        <a:t> </a:t>
                      </a:r>
                      <a:r>
                        <a:rPr lang="en-IN" sz="1500" baseline="0" dirty="0" err="1" smtClean="0">
                          <a:latin typeface="Times New Roman" panose="02020603050405020304" pitchFamily="18" charset="0"/>
                          <a:cs typeface="Times New Roman" panose="02020603050405020304" pitchFamily="18" charset="0"/>
                        </a:rPr>
                        <a:t>Hermawan</a:t>
                      </a:r>
                      <a:endParaRPr lang="en-IN" sz="15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500" dirty="0" smtClean="0">
                          <a:latin typeface="Times New Roman" panose="02020603050405020304" pitchFamily="18" charset="0"/>
                          <a:cs typeface="Times New Roman" panose="02020603050405020304" pitchFamily="18" charset="0"/>
                        </a:rPr>
                        <a:t>2019</a:t>
                      </a:r>
                      <a:endParaRPr lang="en-IN" sz="15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1500" dirty="0" smtClean="0">
                          <a:latin typeface="Times New Roman" panose="02020603050405020304" pitchFamily="18" charset="0"/>
                          <a:cs typeface="Times New Roman" panose="02020603050405020304" pitchFamily="18" charset="0"/>
                        </a:rPr>
                        <a:t>This</a:t>
                      </a:r>
                      <a:r>
                        <a:rPr lang="en-IN" sz="1500" baseline="0" dirty="0" smtClean="0">
                          <a:latin typeface="Times New Roman" panose="02020603050405020304" pitchFamily="18" charset="0"/>
                          <a:cs typeface="Times New Roman" panose="02020603050405020304" pitchFamily="18" charset="0"/>
                        </a:rPr>
                        <a:t> paper proposes a deep </a:t>
                      </a:r>
                      <a:r>
                        <a:rPr lang="en-IN" sz="1500" baseline="0" dirty="0" err="1" smtClean="0">
                          <a:latin typeface="Times New Roman" panose="02020603050405020304" pitchFamily="18" charset="0"/>
                          <a:cs typeface="Times New Roman" panose="02020603050405020304" pitchFamily="18" charset="0"/>
                        </a:rPr>
                        <a:t>convolutional</a:t>
                      </a:r>
                      <a:r>
                        <a:rPr lang="en-IN" sz="1500" baseline="0" dirty="0" smtClean="0">
                          <a:latin typeface="Times New Roman" panose="02020603050405020304" pitchFamily="18" charset="0"/>
                          <a:cs typeface="Times New Roman" panose="02020603050405020304" pitchFamily="18" charset="0"/>
                        </a:rPr>
                        <a:t> neural network to diagnose condition based on image of plants. </a:t>
                      </a:r>
                      <a:r>
                        <a:rPr lang="en-IN" sz="1500" baseline="0" dirty="0" smtClean="0">
                          <a:solidFill>
                            <a:srgbClr val="FF0000"/>
                          </a:solidFill>
                          <a:latin typeface="Times New Roman" panose="02020603050405020304" pitchFamily="18" charset="0"/>
                          <a:cs typeface="Times New Roman" panose="02020603050405020304" pitchFamily="18" charset="0"/>
                        </a:rPr>
                        <a:t>The experimental results show that fine tuning approach achieves the best accuracy, namely 96% and 86% for training and testing.</a:t>
                      </a:r>
                      <a:endParaRPr lang="en-IN" sz="1500" dirty="0">
                        <a:solidFill>
                          <a:srgbClr val="FF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xmlns="" val="1547577701"/>
                  </a:ext>
                </a:extLst>
              </a:tr>
              <a:tr h="2225154">
                <a:tc gridSpan="6">
                  <a:txBody>
                    <a:bodyPr/>
                    <a:lstStyle/>
                    <a:p>
                      <a:pPr algn="ctr"/>
                      <a:endParaRPr lang="en-IN" sz="15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hMerge="1">
                  <a:txBody>
                    <a:bodyPr/>
                    <a:lstStyle/>
                    <a:p>
                      <a:pPr algn="l"/>
                      <a:endParaRPr lang="en-IN" sz="15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hMerge="1">
                  <a:txBody>
                    <a:bodyPr/>
                    <a:lstStyle/>
                    <a:p>
                      <a:pPr algn="l"/>
                      <a:endParaRPr lang="en-IN" sz="15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hMerge="1">
                  <a:txBody>
                    <a:bodyPr/>
                    <a:lstStyle/>
                    <a:p>
                      <a:endParaRPr lang="en-IN" sz="15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hMerge="1">
                  <a:txBody>
                    <a:bodyPr/>
                    <a:lstStyle/>
                    <a:p>
                      <a:pPr algn="ctr"/>
                      <a:endParaRPr lang="en-IN" sz="15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hMerge="1">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IN" sz="15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xmlns="" val="10002"/>
                  </a:ext>
                </a:extLst>
              </a:tr>
            </a:tbl>
          </a:graphicData>
        </a:graphic>
      </p:graphicFrame>
      <p:sp>
        <p:nvSpPr>
          <p:cNvPr id="5" name="Rectangle 4"/>
          <p:cNvSpPr/>
          <p:nvPr/>
        </p:nvSpPr>
        <p:spPr>
          <a:xfrm rot="16200000">
            <a:off x="10707983" y="2108494"/>
            <a:ext cx="2467069" cy="456972"/>
          </a:xfrm>
          <a:prstGeom prst="rect">
            <a:avLst/>
          </a:prstGeom>
          <a:solidFill>
            <a:schemeClr val="accent2">
              <a:lumMod val="60000"/>
              <a:lumOff val="40000"/>
            </a:schemeClr>
          </a:solidFill>
          <a:ln>
            <a:solidFill>
              <a:schemeClr val="tx1">
                <a:lumMod val="65000"/>
                <a:lumOff val="3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500" dirty="0">
                <a:latin typeface="Times New Roman" panose="02020603050405020304" pitchFamily="18" charset="0"/>
                <a:cs typeface="Times New Roman" panose="02020603050405020304" pitchFamily="18" charset="0"/>
              </a:rPr>
              <a:t>Additional </a:t>
            </a:r>
            <a:r>
              <a:rPr lang="en-US" sz="1500" dirty="0">
                <a:solidFill>
                  <a:schemeClr val="tx1"/>
                </a:solidFill>
                <a:latin typeface="Times New Roman" panose="02020603050405020304" pitchFamily="18" charset="0"/>
                <a:cs typeface="Times New Roman" panose="02020603050405020304" pitchFamily="18" charset="0"/>
              </a:rPr>
              <a:t>Summary</a:t>
            </a:r>
            <a:endParaRPr lang="en-IN" sz="1500" dirty="0">
              <a:solidFill>
                <a:schemeClr val="tx1"/>
              </a:solidFill>
              <a:latin typeface="Times New Roman" panose="02020603050405020304" pitchFamily="18" charset="0"/>
              <a:cs typeface="Times New Roman" panose="02020603050405020304" pitchFamily="18" charset="0"/>
            </a:endParaRPr>
          </a:p>
        </p:txBody>
      </p:sp>
      <p:graphicFrame>
        <p:nvGraphicFramePr>
          <p:cNvPr id="6" name="Table 5"/>
          <p:cNvGraphicFramePr>
            <a:graphicFrameLocks noGrp="1"/>
          </p:cNvGraphicFramePr>
          <p:nvPr>
            <p:extLst>
              <p:ext uri="{D42A27DB-BD31-4B8C-83A1-F6EECF244321}">
                <p14:modId xmlns="" xmlns:p14="http://schemas.microsoft.com/office/powerpoint/2010/main" val="1331633882"/>
              </p:ext>
            </p:extLst>
          </p:nvPr>
        </p:nvGraphicFramePr>
        <p:xfrm>
          <a:off x="12192000" y="1103445"/>
          <a:ext cx="6829043" cy="2452357"/>
        </p:xfrm>
        <a:graphic>
          <a:graphicData uri="http://schemas.openxmlformats.org/drawingml/2006/table">
            <a:tbl>
              <a:tblPr firstRow="1" bandRow="1">
                <a:tableStyleId>{5C22544A-7EE6-4342-B048-85BDC9FD1C3A}</a:tableStyleId>
              </a:tblPr>
              <a:tblGrid>
                <a:gridCol w="2525605">
                  <a:extLst>
                    <a:ext uri="{9D8B030D-6E8A-4147-A177-3AD203B41FA5}">
                      <a16:colId xmlns:a16="http://schemas.microsoft.com/office/drawing/2014/main" xmlns="" val="4111305687"/>
                    </a:ext>
                  </a:extLst>
                </a:gridCol>
                <a:gridCol w="2066100">
                  <a:extLst>
                    <a:ext uri="{9D8B030D-6E8A-4147-A177-3AD203B41FA5}">
                      <a16:colId xmlns:a16="http://schemas.microsoft.com/office/drawing/2014/main" xmlns="" val="135340123"/>
                    </a:ext>
                  </a:extLst>
                </a:gridCol>
                <a:gridCol w="2237338">
                  <a:extLst>
                    <a:ext uri="{9D8B030D-6E8A-4147-A177-3AD203B41FA5}">
                      <a16:colId xmlns:a16="http://schemas.microsoft.com/office/drawing/2014/main" xmlns="" val="846758422"/>
                    </a:ext>
                  </a:extLst>
                </a:gridCol>
              </a:tblGrid>
              <a:tr h="346396">
                <a:tc>
                  <a:txBody>
                    <a:bodyPr/>
                    <a:lstStyle/>
                    <a:p>
                      <a:pPr algn="ctr"/>
                      <a:r>
                        <a:rPr lang="en-US" sz="1500" baseline="0" dirty="0">
                          <a:latin typeface="Times New Roman" panose="02020603050405020304" pitchFamily="18" charset="0"/>
                          <a:cs typeface="Times New Roman" panose="02020603050405020304" pitchFamily="18" charset="0"/>
                        </a:rPr>
                        <a:t>Algorithms</a:t>
                      </a:r>
                      <a:endParaRPr lang="en-IN" sz="1500" baseline="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500" baseline="0" dirty="0">
                          <a:latin typeface="Times New Roman" panose="02020603050405020304" pitchFamily="18" charset="0"/>
                          <a:cs typeface="Times New Roman" panose="02020603050405020304" pitchFamily="18" charset="0"/>
                        </a:rPr>
                        <a:t>      </a:t>
                      </a:r>
                      <a:r>
                        <a:rPr lang="en-US" sz="1500" baseline="0" dirty="0" err="1">
                          <a:latin typeface="Times New Roman" panose="02020603050405020304" pitchFamily="18" charset="0"/>
                          <a:cs typeface="Times New Roman" panose="02020603050405020304" pitchFamily="18" charset="0"/>
                        </a:rPr>
                        <a:t>DataSets</a:t>
                      </a:r>
                      <a:endParaRPr lang="en-IN" sz="1500" baseline="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500" baseline="0" dirty="0">
                          <a:latin typeface="Times New Roman" panose="02020603050405020304" pitchFamily="18" charset="0"/>
                          <a:cs typeface="Times New Roman" panose="02020603050405020304" pitchFamily="18" charset="0"/>
                        </a:rPr>
                        <a:t>Improvements</a:t>
                      </a:r>
                      <a:endParaRPr lang="en-IN" sz="1500" baseline="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378010582"/>
                  </a:ext>
                </a:extLst>
              </a:tr>
              <a:tr h="2105961">
                <a:tc>
                  <a:txBody>
                    <a:bodyPr/>
                    <a:lstStyle/>
                    <a:p>
                      <a:r>
                        <a:rPr lang="en-US" sz="1500" baseline="0" dirty="0" smtClean="0">
                          <a:latin typeface="Times New Roman" panose="02020603050405020304" pitchFamily="18" charset="0"/>
                          <a:cs typeface="Times New Roman" panose="02020603050405020304" pitchFamily="18" charset="0"/>
                        </a:rPr>
                        <a:t>CNN model along with Inception-</a:t>
                      </a:r>
                      <a:r>
                        <a:rPr lang="en-US" sz="1500" baseline="0" dirty="0" err="1" smtClean="0">
                          <a:latin typeface="Times New Roman" panose="02020603050405020304" pitchFamily="18" charset="0"/>
                          <a:cs typeface="Times New Roman" panose="02020603050405020304" pitchFamily="18" charset="0"/>
                        </a:rPr>
                        <a:t>Resnet</a:t>
                      </a:r>
                      <a:r>
                        <a:rPr lang="en-US" sz="1500" baseline="0" dirty="0" smtClean="0">
                          <a:latin typeface="Times New Roman" panose="02020603050405020304" pitchFamily="18" charset="0"/>
                          <a:cs typeface="Times New Roman" panose="02020603050405020304" pitchFamily="18" charset="0"/>
                        </a:rPr>
                        <a:t> architecture</a:t>
                      </a:r>
                      <a:endParaRPr lang="en-US" sz="1500" baseline="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500" baseline="0" dirty="0" err="1" smtClean="0">
                          <a:latin typeface="Times New Roman" panose="02020603050405020304" pitchFamily="18" charset="0"/>
                          <a:cs typeface="Times New Roman" panose="02020603050405020304" pitchFamily="18" charset="0"/>
                        </a:rPr>
                        <a:t>ImageNet</a:t>
                      </a:r>
                      <a:r>
                        <a:rPr lang="en-US" sz="1500" baseline="0" dirty="0" smtClean="0">
                          <a:latin typeface="Times New Roman" panose="02020603050405020304" pitchFamily="18" charset="0"/>
                          <a:cs typeface="Times New Roman" panose="02020603050405020304" pitchFamily="18" charset="0"/>
                        </a:rPr>
                        <a:t> Dataset</a:t>
                      </a:r>
                      <a:endParaRPr lang="en-IN" sz="1500" baseline="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baseline="0" dirty="0" smtClean="0">
                          <a:latin typeface="Times New Roman" panose="02020603050405020304" pitchFamily="18" charset="0"/>
                          <a:cs typeface="Times New Roman" panose="02020603050405020304" pitchFamily="18" charset="0"/>
                        </a:rPr>
                        <a:t>The model is re-trained using okra plant images data. A few experiments are conducted by changing the </a:t>
                      </a:r>
                      <a:r>
                        <a:rPr lang="en-IN" sz="1500" baseline="0" dirty="0" err="1" smtClean="0">
                          <a:latin typeface="Times New Roman" panose="02020603050405020304" pitchFamily="18" charset="0"/>
                          <a:cs typeface="Times New Roman" panose="02020603050405020304" pitchFamily="18" charset="0"/>
                        </a:rPr>
                        <a:t>hyperparameter</a:t>
                      </a:r>
                      <a:r>
                        <a:rPr lang="en-IN" sz="1500" baseline="0" dirty="0" smtClean="0">
                          <a:latin typeface="Times New Roman" panose="02020603050405020304" pitchFamily="18" charset="0"/>
                          <a:cs typeface="Times New Roman" panose="02020603050405020304" pitchFamily="18" charset="0"/>
                        </a:rPr>
                        <a:t> such as learning rate and epochs.</a:t>
                      </a:r>
                      <a:endParaRPr lang="en-IN" sz="1500" baseline="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554693707"/>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0.01458 -0.00115 L -0.59909 0.00324 " pathEditMode="relative" rAng="0" ptsTypes="AA">
                                      <p:cBhvr>
                                        <p:cTn id="6" dur="2000" fill="hold"/>
                                        <p:tgtEl>
                                          <p:spTgt spid="6"/>
                                        </p:tgtEl>
                                        <p:attrNameLst>
                                          <p:attrName>ppt_x</p:attrName>
                                          <p:attrName>ppt_y</p:attrName>
                                        </p:attrNameLst>
                                      </p:cBhvr>
                                      <p:rCtr x="-30690" y="20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60;p32"/>
          <p:cNvSpPr txBox="1">
            <a:spLocks noGrp="1"/>
          </p:cNvSpPr>
          <p:nvPr>
            <p:ph type="title"/>
          </p:nvPr>
        </p:nvSpPr>
        <p:spPr>
          <a:prstGeom prst="rect">
            <a:avLst/>
          </a:prstGeom>
          <a:solidFill>
            <a:srgbClr val="FF6600"/>
          </a:solidFill>
          <a:ln>
            <a:noFill/>
          </a:ln>
          <a:effectLst>
            <a:outerShdw blurRad="44280" dist="28080" dir="5400000" rotWithShape="0">
              <a:srgbClr val="000000">
                <a:alpha val="31764"/>
              </a:srgbClr>
            </a:outerShdw>
          </a:effectLst>
        </p:spPr>
        <p:txBody>
          <a:bodyPr spcFirstLastPara="1" wrap="square" lIns="90000" tIns="45000" rIns="90000" bIns="45000" anchor="t" anchorCtr="0">
            <a:noAutofit/>
          </a:bodyPr>
          <a:lstStyle/>
          <a:p>
            <a:pPr marL="0" marR="0" lvl="0" indent="0" algn="just" rtl="0">
              <a:lnSpc>
                <a:spcPct val="90000"/>
              </a:lnSpc>
              <a:spcBef>
                <a:spcPts val="0"/>
              </a:spcBef>
              <a:spcAft>
                <a:spcPts val="0"/>
              </a:spcAft>
              <a:buClr>
                <a:srgbClr val="000000"/>
              </a:buClr>
              <a:buSzPts val="2800"/>
              <a:buFont typeface="Times New Roman"/>
              <a:buNone/>
            </a:pPr>
            <a:r>
              <a:rPr lang="en-US" sz="2800" dirty="0" smtClean="0">
                <a:solidFill>
                  <a:srgbClr val="000000"/>
                </a:solidFill>
                <a:latin typeface="Times New Roman"/>
                <a:ea typeface="Times New Roman"/>
                <a:cs typeface="Times New Roman"/>
                <a:sym typeface="Times New Roman"/>
              </a:rPr>
              <a:t>Design and Implementation for </a:t>
            </a:r>
            <a:r>
              <a:rPr lang="en-US" sz="2800" dirty="0" smtClean="0">
                <a:solidFill>
                  <a:srgbClr val="000000"/>
                </a:solidFill>
                <a:latin typeface="Times New Roman"/>
                <a:ea typeface="Times New Roman"/>
                <a:cs typeface="Times New Roman"/>
                <a:sym typeface="Times New Roman"/>
              </a:rPr>
              <a:t>second</a:t>
            </a:r>
            <a:r>
              <a:rPr lang="en-US" sz="2800" dirty="0" smtClean="0">
                <a:solidFill>
                  <a:srgbClr val="000000"/>
                </a:solidFill>
                <a:latin typeface="Times New Roman"/>
                <a:ea typeface="Times New Roman"/>
                <a:cs typeface="Times New Roman"/>
                <a:sym typeface="Times New Roman"/>
              </a:rPr>
              <a:t> </a:t>
            </a:r>
            <a:r>
              <a:rPr lang="en-US" sz="2800" dirty="0" smtClean="0">
                <a:solidFill>
                  <a:srgbClr val="000000"/>
                </a:solidFill>
                <a:latin typeface="Times New Roman"/>
                <a:ea typeface="Times New Roman"/>
                <a:cs typeface="Times New Roman"/>
                <a:sym typeface="Times New Roman"/>
              </a:rPr>
              <a:t>objective</a:t>
            </a:r>
            <a:r>
              <a:rPr lang="en-US" sz="2800" b="0" i="0" u="none" strike="noStrike" cap="none" dirty="0" smtClean="0">
                <a:solidFill>
                  <a:srgbClr val="000000"/>
                </a:solidFill>
                <a:latin typeface="Times New Roman"/>
                <a:ea typeface="Times New Roman"/>
                <a:cs typeface="Times New Roman"/>
                <a:sym typeface="Times New Roman"/>
              </a:rPr>
              <a:t> </a:t>
            </a:r>
            <a:endParaRPr sz="2800" b="0" i="0" u="none" strike="noStrike" cap="none" dirty="0">
              <a:solidFill>
                <a:srgbClr val="000000"/>
              </a:solidFill>
              <a:latin typeface="Calibri"/>
              <a:ea typeface="Calibri"/>
              <a:cs typeface="Calibri"/>
              <a:sym typeface="Calibri"/>
            </a:endParaRPr>
          </a:p>
        </p:txBody>
      </p:sp>
      <p:sp>
        <p:nvSpPr>
          <p:cNvPr id="8" name="Text Placeholder 7"/>
          <p:cNvSpPr>
            <a:spLocks noGrp="1"/>
          </p:cNvSpPr>
          <p:nvPr>
            <p:ph type="body" idx="1"/>
          </p:nvPr>
        </p:nvSpPr>
        <p:spPr>
          <a:xfrm>
            <a:off x="3952860" y="5857892"/>
            <a:ext cx="7572428" cy="776864"/>
          </a:xfrm>
        </p:spPr>
        <p:txBody>
          <a:bodyPr/>
          <a:lstStyle/>
          <a:p>
            <a:pPr>
              <a:buNone/>
            </a:pPr>
            <a:r>
              <a:rPr lang="en-US" dirty="0" smtClean="0">
                <a:latin typeface="Times New Roman" pitchFamily="18" charset="0"/>
                <a:cs typeface="Times New Roman" pitchFamily="18" charset="0"/>
              </a:rPr>
              <a:t>Fig 3 : GUI Interface</a:t>
            </a:r>
            <a:endParaRPr lang="en-US" dirty="0">
              <a:latin typeface="Times New Roman" pitchFamily="18" charset="0"/>
              <a:cs typeface="Times New Roman" pitchFamily="18" charset="0"/>
            </a:endParaRPr>
          </a:p>
        </p:txBody>
      </p:sp>
      <p:pic>
        <p:nvPicPr>
          <p:cNvPr id="5" name="Picture 4" descr="GUI.png"/>
          <p:cNvPicPr>
            <a:picLocks noChangeAspect="1"/>
          </p:cNvPicPr>
          <p:nvPr/>
        </p:nvPicPr>
        <p:blipFill>
          <a:blip r:embed="rId2"/>
          <a:stretch>
            <a:fillRect/>
          </a:stretch>
        </p:blipFill>
        <p:spPr>
          <a:xfrm>
            <a:off x="1023902" y="1500174"/>
            <a:ext cx="10348060" cy="4357718"/>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60;p32"/>
          <p:cNvSpPr txBox="1">
            <a:spLocks noGrp="1"/>
          </p:cNvSpPr>
          <p:nvPr>
            <p:ph type="title"/>
          </p:nvPr>
        </p:nvSpPr>
        <p:spPr>
          <a:prstGeom prst="rect">
            <a:avLst/>
          </a:prstGeom>
          <a:solidFill>
            <a:srgbClr val="FF6600"/>
          </a:solidFill>
          <a:ln>
            <a:noFill/>
          </a:ln>
          <a:effectLst>
            <a:outerShdw blurRad="44280" dist="28080" dir="5400000" rotWithShape="0">
              <a:srgbClr val="000000">
                <a:alpha val="31764"/>
              </a:srgbClr>
            </a:outerShdw>
          </a:effectLst>
        </p:spPr>
        <p:txBody>
          <a:bodyPr spcFirstLastPara="1" wrap="square" lIns="90000" tIns="45000" rIns="90000" bIns="45000" anchor="t" anchorCtr="0">
            <a:noAutofit/>
          </a:bodyPr>
          <a:lstStyle/>
          <a:p>
            <a:pPr marL="0" marR="0" lvl="0" indent="0" algn="just" rtl="0">
              <a:lnSpc>
                <a:spcPct val="90000"/>
              </a:lnSpc>
              <a:spcBef>
                <a:spcPts val="0"/>
              </a:spcBef>
              <a:spcAft>
                <a:spcPts val="0"/>
              </a:spcAft>
              <a:buClr>
                <a:srgbClr val="000000"/>
              </a:buClr>
              <a:buSzPts val="2800"/>
              <a:buFont typeface="Times New Roman"/>
              <a:buNone/>
            </a:pPr>
            <a:r>
              <a:rPr lang="en-US" sz="2800" dirty="0" smtClean="0">
                <a:solidFill>
                  <a:srgbClr val="000000"/>
                </a:solidFill>
                <a:latin typeface="Times New Roman"/>
                <a:ea typeface="Times New Roman"/>
                <a:cs typeface="Times New Roman"/>
                <a:sym typeface="Times New Roman"/>
              </a:rPr>
              <a:t>Design and Implementation for </a:t>
            </a:r>
            <a:r>
              <a:rPr lang="en-US" sz="2800" dirty="0" smtClean="0">
                <a:solidFill>
                  <a:srgbClr val="000000"/>
                </a:solidFill>
                <a:latin typeface="Times New Roman"/>
                <a:ea typeface="Times New Roman"/>
                <a:cs typeface="Times New Roman"/>
                <a:sym typeface="Times New Roman"/>
              </a:rPr>
              <a:t>second</a:t>
            </a:r>
            <a:r>
              <a:rPr lang="en-US" sz="2800" dirty="0" smtClean="0">
                <a:solidFill>
                  <a:srgbClr val="000000"/>
                </a:solidFill>
                <a:latin typeface="Times New Roman"/>
                <a:ea typeface="Times New Roman"/>
                <a:cs typeface="Times New Roman"/>
                <a:sym typeface="Times New Roman"/>
              </a:rPr>
              <a:t> </a:t>
            </a:r>
            <a:r>
              <a:rPr lang="en-US" sz="2800" dirty="0" smtClean="0">
                <a:solidFill>
                  <a:srgbClr val="000000"/>
                </a:solidFill>
                <a:latin typeface="Times New Roman"/>
                <a:ea typeface="Times New Roman"/>
                <a:cs typeface="Times New Roman"/>
                <a:sym typeface="Times New Roman"/>
              </a:rPr>
              <a:t>objective</a:t>
            </a:r>
            <a:r>
              <a:rPr lang="en-US" sz="2800" b="0" i="0" u="none" strike="noStrike" cap="none" dirty="0" smtClean="0">
                <a:solidFill>
                  <a:srgbClr val="000000"/>
                </a:solidFill>
                <a:latin typeface="Times New Roman"/>
                <a:ea typeface="Times New Roman"/>
                <a:cs typeface="Times New Roman"/>
                <a:sym typeface="Times New Roman"/>
              </a:rPr>
              <a:t> </a:t>
            </a:r>
            <a:endParaRPr sz="2800" b="0" i="0" u="none" strike="noStrike" cap="none" dirty="0">
              <a:solidFill>
                <a:srgbClr val="000000"/>
              </a:solidFill>
              <a:latin typeface="Calibri"/>
              <a:ea typeface="Calibri"/>
              <a:cs typeface="Calibri"/>
              <a:sym typeface="Calibri"/>
            </a:endParaRPr>
          </a:p>
        </p:txBody>
      </p:sp>
      <p:pic>
        <p:nvPicPr>
          <p:cNvPr id="81922" name="Picture 2"/>
          <p:cNvPicPr>
            <a:picLocks noChangeAspect="1" noChangeArrowheads="1"/>
          </p:cNvPicPr>
          <p:nvPr/>
        </p:nvPicPr>
        <p:blipFill>
          <a:blip r:embed="rId2"/>
          <a:srcRect/>
          <a:stretch>
            <a:fillRect/>
          </a:stretch>
        </p:blipFill>
        <p:spPr bwMode="auto">
          <a:xfrm>
            <a:off x="309522" y="1214422"/>
            <a:ext cx="11144327" cy="506096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60;p32"/>
          <p:cNvSpPr txBox="1">
            <a:spLocks noGrp="1"/>
          </p:cNvSpPr>
          <p:nvPr>
            <p:ph type="title"/>
          </p:nvPr>
        </p:nvSpPr>
        <p:spPr>
          <a:prstGeom prst="rect">
            <a:avLst/>
          </a:prstGeom>
          <a:solidFill>
            <a:srgbClr val="FF6600"/>
          </a:solidFill>
          <a:ln>
            <a:noFill/>
          </a:ln>
          <a:effectLst>
            <a:outerShdw blurRad="44280" dist="28080" dir="5400000" rotWithShape="0">
              <a:srgbClr val="000000">
                <a:alpha val="31764"/>
              </a:srgbClr>
            </a:outerShdw>
          </a:effectLst>
        </p:spPr>
        <p:txBody>
          <a:bodyPr spcFirstLastPara="1" wrap="square" lIns="90000" tIns="45000" rIns="90000" bIns="45000" anchor="t" anchorCtr="0">
            <a:noAutofit/>
          </a:bodyPr>
          <a:lstStyle/>
          <a:p>
            <a:pPr marL="0" marR="0" lvl="0" indent="0" algn="just" rtl="0">
              <a:lnSpc>
                <a:spcPct val="90000"/>
              </a:lnSpc>
              <a:spcBef>
                <a:spcPts val="0"/>
              </a:spcBef>
              <a:spcAft>
                <a:spcPts val="0"/>
              </a:spcAft>
              <a:buClr>
                <a:srgbClr val="000000"/>
              </a:buClr>
              <a:buSzPts val="2800"/>
              <a:buFont typeface="Times New Roman"/>
              <a:buNone/>
            </a:pPr>
            <a:r>
              <a:rPr lang="en-US" sz="2800" dirty="0" smtClean="0">
                <a:solidFill>
                  <a:srgbClr val="000000"/>
                </a:solidFill>
                <a:latin typeface="Times New Roman"/>
                <a:ea typeface="Times New Roman"/>
                <a:cs typeface="Times New Roman"/>
                <a:sym typeface="Times New Roman"/>
              </a:rPr>
              <a:t>Design and Implementation for </a:t>
            </a:r>
            <a:r>
              <a:rPr lang="en-US" sz="2800" dirty="0" smtClean="0">
                <a:solidFill>
                  <a:srgbClr val="000000"/>
                </a:solidFill>
                <a:latin typeface="Times New Roman"/>
                <a:ea typeface="Times New Roman"/>
                <a:cs typeface="Times New Roman"/>
                <a:sym typeface="Times New Roman"/>
              </a:rPr>
              <a:t>second</a:t>
            </a:r>
            <a:r>
              <a:rPr lang="en-US" sz="2800" dirty="0" smtClean="0">
                <a:solidFill>
                  <a:srgbClr val="000000"/>
                </a:solidFill>
                <a:latin typeface="Times New Roman"/>
                <a:ea typeface="Times New Roman"/>
                <a:cs typeface="Times New Roman"/>
                <a:sym typeface="Times New Roman"/>
              </a:rPr>
              <a:t> </a:t>
            </a:r>
            <a:r>
              <a:rPr lang="en-US" sz="2800" dirty="0" smtClean="0">
                <a:solidFill>
                  <a:srgbClr val="000000"/>
                </a:solidFill>
                <a:latin typeface="Times New Roman"/>
                <a:ea typeface="Times New Roman"/>
                <a:cs typeface="Times New Roman"/>
                <a:sym typeface="Times New Roman"/>
              </a:rPr>
              <a:t>objective</a:t>
            </a:r>
            <a:r>
              <a:rPr lang="en-US" sz="2800" b="0" i="0" u="none" strike="noStrike" cap="none" dirty="0" smtClean="0">
                <a:solidFill>
                  <a:srgbClr val="000000"/>
                </a:solidFill>
                <a:latin typeface="Times New Roman"/>
                <a:ea typeface="Times New Roman"/>
                <a:cs typeface="Times New Roman"/>
                <a:sym typeface="Times New Roman"/>
              </a:rPr>
              <a:t> </a:t>
            </a:r>
            <a:endParaRPr sz="2800" b="0" i="0" u="none" strike="noStrike" cap="none" dirty="0">
              <a:solidFill>
                <a:srgbClr val="000000"/>
              </a:solidFill>
              <a:latin typeface="Calibri"/>
              <a:ea typeface="Calibri"/>
              <a:cs typeface="Calibri"/>
              <a:sym typeface="Calibri"/>
            </a:endParaRPr>
          </a:p>
        </p:txBody>
      </p:sp>
      <p:pic>
        <p:nvPicPr>
          <p:cNvPr id="82946" name="Picture 2"/>
          <p:cNvPicPr>
            <a:picLocks noChangeAspect="1" noChangeArrowheads="1"/>
          </p:cNvPicPr>
          <p:nvPr/>
        </p:nvPicPr>
        <p:blipFill>
          <a:blip r:embed="rId2"/>
          <a:srcRect/>
          <a:stretch>
            <a:fillRect/>
          </a:stretch>
        </p:blipFill>
        <p:spPr bwMode="auto">
          <a:xfrm>
            <a:off x="238084" y="1071546"/>
            <a:ext cx="11215766" cy="526890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3"/>
          <p:cNvSpPr txBox="1">
            <a:spLocks noGrp="1"/>
          </p:cNvSpPr>
          <p:nvPr>
            <p:ph type="title" idx="4294967295"/>
          </p:nvPr>
        </p:nvSpPr>
        <p:spPr>
          <a:xfrm>
            <a:off x="0" y="232920"/>
            <a:ext cx="12191760" cy="714600"/>
          </a:xfrm>
          <a:prstGeom prst="rect">
            <a:avLst/>
          </a:prstGeom>
          <a:solidFill>
            <a:srgbClr val="FF6600"/>
          </a:solidFill>
          <a:ln>
            <a:noFill/>
          </a:ln>
          <a:effectLst>
            <a:outerShdw blurRad="44280" dist="28080" dir="5400000" rotWithShape="0">
              <a:srgbClr val="000000">
                <a:alpha val="31764"/>
              </a:srgbClr>
            </a:outerShdw>
          </a:effectLst>
        </p:spPr>
        <p:txBody>
          <a:bodyPr spcFirstLastPara="1" wrap="square" lIns="90000" tIns="45000" rIns="90000" bIns="45000" anchor="t" anchorCtr="0">
            <a:noAutofit/>
          </a:bodyPr>
          <a:lstStyle/>
          <a:p>
            <a:pPr marL="0" marR="0" lvl="0" indent="0" algn="just" rtl="0">
              <a:lnSpc>
                <a:spcPct val="90000"/>
              </a:lnSpc>
              <a:spcBef>
                <a:spcPts val="0"/>
              </a:spcBef>
              <a:spcAft>
                <a:spcPts val="0"/>
              </a:spcAft>
              <a:buClr>
                <a:srgbClr val="000000"/>
              </a:buClr>
              <a:buSzPts val="2800"/>
              <a:buFont typeface="Times New Roman"/>
              <a:buNone/>
            </a:pPr>
            <a:r>
              <a:rPr lang="en-US" sz="2800" b="0" i="0" u="none" strike="noStrike" cap="none" dirty="0">
                <a:solidFill>
                  <a:srgbClr val="000000"/>
                </a:solidFill>
                <a:latin typeface="Times New Roman"/>
                <a:ea typeface="Times New Roman"/>
                <a:cs typeface="Times New Roman"/>
                <a:sym typeface="Times New Roman"/>
              </a:rPr>
              <a:t>Literature survey </a:t>
            </a:r>
            <a:r>
              <a:rPr lang="en-US" sz="2800" b="0" i="0" u="none" strike="noStrike" cap="none" dirty="0" smtClean="0">
                <a:solidFill>
                  <a:srgbClr val="000000"/>
                </a:solidFill>
                <a:latin typeface="Times New Roman"/>
                <a:ea typeface="Times New Roman"/>
                <a:cs typeface="Times New Roman"/>
                <a:sym typeface="Times New Roman"/>
              </a:rPr>
              <a:t> </a:t>
            </a:r>
            <a:endParaRPr sz="2800" b="0" i="0" u="none" strike="noStrike" cap="none">
              <a:solidFill>
                <a:srgbClr val="000000"/>
              </a:solidFill>
              <a:latin typeface="Calibri"/>
              <a:ea typeface="Calibri"/>
              <a:cs typeface="Calibri"/>
              <a:sym typeface="Calibri"/>
            </a:endParaRPr>
          </a:p>
        </p:txBody>
      </p:sp>
      <p:graphicFrame>
        <p:nvGraphicFramePr>
          <p:cNvPr id="4" name="Table 3"/>
          <p:cNvGraphicFramePr>
            <a:graphicFrameLocks noGrp="1"/>
          </p:cNvGraphicFramePr>
          <p:nvPr>
            <p:extLst>
              <p:ext uri="{D42A27DB-BD31-4B8C-83A1-F6EECF244321}">
                <p14:modId xmlns="" xmlns:p14="http://schemas.microsoft.com/office/powerpoint/2010/main" val="1832361929"/>
              </p:ext>
            </p:extLst>
          </p:nvPr>
        </p:nvGraphicFramePr>
        <p:xfrm>
          <a:off x="-1" y="928671"/>
          <a:ext cx="11668165" cy="5715040"/>
        </p:xfrm>
        <a:graphic>
          <a:graphicData uri="http://schemas.openxmlformats.org/drawingml/2006/table">
            <a:tbl>
              <a:tblPr firstRow="1" bandRow="1">
                <a:tableStyleId>{69012ECD-51FC-41F1-AA8D-1B2483CD663E}</a:tableStyleId>
              </a:tblPr>
              <a:tblGrid>
                <a:gridCol w="650147">
                  <a:extLst>
                    <a:ext uri="{9D8B030D-6E8A-4147-A177-3AD203B41FA5}">
                      <a16:colId xmlns:a16="http://schemas.microsoft.com/office/drawing/2014/main" xmlns="" val="720827713"/>
                    </a:ext>
                  </a:extLst>
                </a:gridCol>
                <a:gridCol w="1935213">
                  <a:extLst>
                    <a:ext uri="{9D8B030D-6E8A-4147-A177-3AD203B41FA5}">
                      <a16:colId xmlns:a16="http://schemas.microsoft.com/office/drawing/2014/main" xmlns="" val="566664756"/>
                    </a:ext>
                  </a:extLst>
                </a:gridCol>
                <a:gridCol w="2483236">
                  <a:extLst>
                    <a:ext uri="{9D8B030D-6E8A-4147-A177-3AD203B41FA5}">
                      <a16:colId xmlns:a16="http://schemas.microsoft.com/office/drawing/2014/main" xmlns="" val="2583442079"/>
                    </a:ext>
                  </a:extLst>
                </a:gridCol>
                <a:gridCol w="2134009">
                  <a:extLst>
                    <a:ext uri="{9D8B030D-6E8A-4147-A177-3AD203B41FA5}">
                      <a16:colId xmlns:a16="http://schemas.microsoft.com/office/drawing/2014/main" xmlns="" val="3053239561"/>
                    </a:ext>
                  </a:extLst>
                </a:gridCol>
                <a:gridCol w="1746891">
                  <a:extLst>
                    <a:ext uri="{9D8B030D-6E8A-4147-A177-3AD203B41FA5}">
                      <a16:colId xmlns:a16="http://schemas.microsoft.com/office/drawing/2014/main" xmlns="" val="2878787163"/>
                    </a:ext>
                  </a:extLst>
                </a:gridCol>
                <a:gridCol w="2718669">
                  <a:extLst>
                    <a:ext uri="{9D8B030D-6E8A-4147-A177-3AD203B41FA5}">
                      <a16:colId xmlns:a16="http://schemas.microsoft.com/office/drawing/2014/main" xmlns="" val="2465018948"/>
                    </a:ext>
                  </a:extLst>
                </a:gridCol>
              </a:tblGrid>
              <a:tr h="1175813">
                <a:tc>
                  <a:txBody>
                    <a:bodyPr/>
                    <a:lstStyle/>
                    <a:p>
                      <a:r>
                        <a:rPr lang="en-US" sz="1600" dirty="0">
                          <a:latin typeface="Times New Roman" panose="02020603050405020304" pitchFamily="18" charset="0"/>
                          <a:cs typeface="Times New Roman" panose="02020603050405020304" pitchFamily="18" charset="0"/>
                        </a:rPr>
                        <a:t>s.no</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Times New Roman" panose="02020603050405020304" pitchFamily="18" charset="0"/>
                          <a:cs typeface="Times New Roman" panose="02020603050405020304" pitchFamily="18" charset="0"/>
                        </a:rPr>
                        <a:t>Publisher/Journal</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Times New Roman" panose="02020603050405020304" pitchFamily="18" charset="0"/>
                          <a:cs typeface="Times New Roman" panose="02020603050405020304" pitchFamily="18" charset="0"/>
                        </a:rPr>
                        <a:t>Title</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Times New Roman" panose="02020603050405020304" pitchFamily="18" charset="0"/>
                          <a:cs typeface="Times New Roman" panose="02020603050405020304" pitchFamily="18" charset="0"/>
                        </a:rPr>
                        <a:t>Authors</a:t>
                      </a:r>
                      <a:r>
                        <a:rPr lang="en-US" sz="1600" baseline="0" dirty="0">
                          <a:latin typeface="Times New Roman" panose="02020603050405020304" pitchFamily="18" charset="0"/>
                          <a:cs typeface="Times New Roman" panose="02020603050405020304" pitchFamily="18" charset="0"/>
                        </a:rPr>
                        <a:t> Name</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Year of Publication</a:t>
                      </a:r>
                      <a:endParaRPr lang="en-IN" sz="16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Times New Roman" panose="02020603050405020304" pitchFamily="18" charset="0"/>
                          <a:cs typeface="Times New Roman" panose="02020603050405020304" pitchFamily="18" charset="0"/>
                        </a:rPr>
                        <a:t>Summary</a:t>
                      </a:r>
                      <a:r>
                        <a:rPr lang="en-US" sz="1600" baseline="0" dirty="0">
                          <a:latin typeface="Times New Roman" panose="02020603050405020304" pitchFamily="18" charset="0"/>
                          <a:cs typeface="Times New Roman" panose="02020603050405020304" pitchFamily="18" charset="0"/>
                        </a:rPr>
                        <a:t> of the paper</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3499334"/>
                  </a:ext>
                </a:extLst>
              </a:tr>
              <a:tr h="2314073">
                <a:tc>
                  <a:txBody>
                    <a:bodyPr/>
                    <a:lstStyle/>
                    <a:p>
                      <a:pPr algn="ctr"/>
                      <a:r>
                        <a:rPr lang="en-US" sz="1500" dirty="0">
                          <a:latin typeface="Times New Roman" panose="02020603050405020304" pitchFamily="18" charset="0"/>
                          <a:cs typeface="Times New Roman" panose="02020603050405020304" pitchFamily="18" charset="0"/>
                        </a:rPr>
                        <a:t> </a:t>
                      </a:r>
                      <a:r>
                        <a:rPr lang="en-US" sz="1500" dirty="0" smtClean="0">
                          <a:latin typeface="Times New Roman" panose="02020603050405020304" pitchFamily="18" charset="0"/>
                          <a:cs typeface="Times New Roman" panose="02020603050405020304" pitchFamily="18" charset="0"/>
                        </a:rPr>
                        <a:t>[3]</a:t>
                      </a:r>
                      <a:endParaRPr lang="en-IN" sz="15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l"/>
                      <a:r>
                        <a:rPr lang="es-ES" sz="1550" dirty="0" err="1" smtClean="0">
                          <a:latin typeface="Times New Roman" panose="02020603050405020304" pitchFamily="18" charset="0"/>
                          <a:cs typeface="Times New Roman" panose="02020603050405020304" pitchFamily="18" charset="0"/>
                        </a:rPr>
                        <a:t>Auckland</a:t>
                      </a:r>
                      <a:r>
                        <a:rPr lang="es-ES" sz="1550" baseline="0" dirty="0" smtClean="0">
                          <a:latin typeface="Times New Roman" panose="02020603050405020304" pitchFamily="18" charset="0"/>
                          <a:cs typeface="Times New Roman" panose="02020603050405020304" pitchFamily="18" charset="0"/>
                        </a:rPr>
                        <a:t> </a:t>
                      </a:r>
                      <a:r>
                        <a:rPr lang="es-ES" sz="1550" baseline="0" dirty="0" err="1" smtClean="0">
                          <a:latin typeface="Times New Roman" panose="02020603050405020304" pitchFamily="18" charset="0"/>
                          <a:cs typeface="Times New Roman" panose="02020603050405020304" pitchFamily="18" charset="0"/>
                        </a:rPr>
                        <a:t>University</a:t>
                      </a:r>
                      <a:r>
                        <a:rPr lang="es-ES" sz="1550" baseline="0" dirty="0" smtClean="0">
                          <a:latin typeface="Times New Roman" panose="02020603050405020304" pitchFamily="18" charset="0"/>
                          <a:cs typeface="Times New Roman" panose="02020603050405020304" pitchFamily="18" charset="0"/>
                        </a:rPr>
                        <a:t> of </a:t>
                      </a:r>
                      <a:r>
                        <a:rPr lang="es-ES" sz="1550" baseline="0" dirty="0" err="1" smtClean="0">
                          <a:latin typeface="Times New Roman" panose="02020603050405020304" pitchFamily="18" charset="0"/>
                          <a:cs typeface="Times New Roman" panose="02020603050405020304" pitchFamily="18" charset="0"/>
                        </a:rPr>
                        <a:t>Technology</a:t>
                      </a:r>
                      <a:endParaRPr lang="en-IN" sz="155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l"/>
                      <a:r>
                        <a:rPr lang="en-US" sz="1500" baseline="0" dirty="0" smtClean="0">
                          <a:latin typeface="Times New Roman" panose="02020603050405020304" pitchFamily="18" charset="0"/>
                          <a:cs typeface="Times New Roman" panose="02020603050405020304" pitchFamily="18" charset="0"/>
                        </a:rPr>
                        <a:t>The Comprehension Review on Detection of Macro Nutrients Deficiency in Plants based on the Image processing Technique.</a:t>
                      </a:r>
                      <a:endParaRPr lang="en-IN" sz="15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IN" sz="1500" dirty="0" smtClean="0">
                          <a:latin typeface="Times New Roman" panose="02020603050405020304" pitchFamily="18" charset="0"/>
                          <a:cs typeface="Times New Roman" panose="02020603050405020304" pitchFamily="18" charset="0"/>
                        </a:rPr>
                        <a:t>1.Lia</a:t>
                      </a:r>
                      <a:r>
                        <a:rPr lang="en-IN" sz="1500" baseline="0" dirty="0" smtClean="0">
                          <a:latin typeface="Times New Roman" panose="02020603050405020304" pitchFamily="18" charset="0"/>
                          <a:cs typeface="Times New Roman" panose="02020603050405020304" pitchFamily="18" charset="0"/>
                        </a:rPr>
                        <a:t> </a:t>
                      </a:r>
                      <a:r>
                        <a:rPr lang="en-IN" sz="1500" baseline="0" dirty="0" err="1" smtClean="0">
                          <a:latin typeface="Times New Roman" panose="02020603050405020304" pitchFamily="18" charset="0"/>
                          <a:cs typeface="Times New Roman" panose="02020603050405020304" pitchFamily="18" charset="0"/>
                        </a:rPr>
                        <a:t>Kamelia</a:t>
                      </a:r>
                      <a:r>
                        <a:rPr lang="en-IN" sz="1500" baseline="0" dirty="0" smtClean="0">
                          <a:latin typeface="Times New Roman" panose="02020603050405020304" pitchFamily="18" charset="0"/>
                          <a:cs typeface="Times New Roman" panose="02020603050405020304" pitchFamily="18" charset="0"/>
                        </a:rPr>
                        <a:t> </a:t>
                      </a:r>
                      <a:endParaRPr lang="en-IN" sz="1500" dirty="0">
                        <a:latin typeface="Times New Roman" panose="02020603050405020304" pitchFamily="18" charset="0"/>
                        <a:cs typeface="Times New Roman" panose="02020603050405020304" pitchFamily="18" charset="0"/>
                      </a:endParaRPr>
                    </a:p>
                    <a:p>
                      <a:r>
                        <a:rPr lang="en-IN" sz="1500" dirty="0" smtClean="0">
                          <a:latin typeface="Times New Roman" panose="02020603050405020304" pitchFamily="18" charset="0"/>
                          <a:cs typeface="Times New Roman" panose="02020603050405020304" pitchFamily="18" charset="0"/>
                        </a:rPr>
                        <a:t>2.Titik</a:t>
                      </a:r>
                      <a:r>
                        <a:rPr lang="en-IN" sz="1500" baseline="0" dirty="0" smtClean="0">
                          <a:latin typeface="Times New Roman" panose="02020603050405020304" pitchFamily="18" charset="0"/>
                          <a:cs typeface="Times New Roman" panose="02020603050405020304" pitchFamily="18" charset="0"/>
                        </a:rPr>
                        <a:t> </a:t>
                      </a:r>
                      <a:r>
                        <a:rPr lang="en-IN" sz="1500" baseline="0" dirty="0" err="1" smtClean="0">
                          <a:latin typeface="Times New Roman" panose="02020603050405020304" pitchFamily="18" charset="0"/>
                          <a:cs typeface="Times New Roman" panose="02020603050405020304" pitchFamily="18" charset="0"/>
                        </a:rPr>
                        <a:t>Khawa</a:t>
                      </a:r>
                      <a:r>
                        <a:rPr lang="en-IN" sz="1500" baseline="0" dirty="0" smtClean="0">
                          <a:latin typeface="Times New Roman" panose="02020603050405020304" pitchFamily="18" charset="0"/>
                          <a:cs typeface="Times New Roman" panose="02020603050405020304" pitchFamily="18" charset="0"/>
                        </a:rPr>
                        <a:t> </a:t>
                      </a:r>
                      <a:r>
                        <a:rPr lang="en-IN" sz="1500" baseline="0" dirty="0" err="1" smtClean="0">
                          <a:latin typeface="Times New Roman" panose="02020603050405020304" pitchFamily="18" charset="0"/>
                          <a:cs typeface="Times New Roman" panose="02020603050405020304" pitchFamily="18" charset="0"/>
                        </a:rPr>
                        <a:t>Binti</a:t>
                      </a:r>
                      <a:r>
                        <a:rPr lang="en-IN" sz="1500" baseline="0" dirty="0" smtClean="0">
                          <a:latin typeface="Times New Roman" panose="02020603050405020304" pitchFamily="18" charset="0"/>
                          <a:cs typeface="Times New Roman" panose="02020603050405020304" pitchFamily="18" charset="0"/>
                        </a:rPr>
                        <a:t> Abdul </a:t>
                      </a:r>
                      <a:r>
                        <a:rPr lang="en-IN" sz="1500" baseline="0" dirty="0" err="1" smtClean="0">
                          <a:latin typeface="Times New Roman" panose="02020603050405020304" pitchFamily="18" charset="0"/>
                          <a:cs typeface="Times New Roman" panose="02020603050405020304" pitchFamily="18" charset="0"/>
                        </a:rPr>
                        <a:t>Rahman</a:t>
                      </a:r>
                      <a:endParaRPr lang="en-IN" sz="1500" dirty="0">
                        <a:latin typeface="Times New Roman" panose="02020603050405020304" pitchFamily="18" charset="0"/>
                        <a:cs typeface="Times New Roman" panose="02020603050405020304" pitchFamily="18" charset="0"/>
                      </a:endParaRPr>
                    </a:p>
                    <a:p>
                      <a:r>
                        <a:rPr lang="en-IN" sz="1500" dirty="0" smtClean="0">
                          <a:latin typeface="Times New Roman" panose="02020603050405020304" pitchFamily="18" charset="0"/>
                          <a:cs typeface="Times New Roman" panose="02020603050405020304" pitchFamily="18" charset="0"/>
                        </a:rPr>
                        <a:t>3.Hoga</a:t>
                      </a:r>
                      <a:r>
                        <a:rPr lang="en-IN" sz="1500" baseline="0" dirty="0" smtClean="0">
                          <a:latin typeface="Times New Roman" panose="02020603050405020304" pitchFamily="18" charset="0"/>
                          <a:cs typeface="Times New Roman" panose="02020603050405020304" pitchFamily="18" charset="0"/>
                        </a:rPr>
                        <a:t> </a:t>
                      </a:r>
                      <a:r>
                        <a:rPr lang="en-IN" sz="1500" baseline="0" dirty="0" err="1" smtClean="0">
                          <a:latin typeface="Times New Roman" panose="02020603050405020304" pitchFamily="18" charset="0"/>
                          <a:cs typeface="Times New Roman" panose="02020603050405020304" pitchFamily="18" charset="0"/>
                        </a:rPr>
                        <a:t>Saragih</a:t>
                      </a:r>
                      <a:r>
                        <a:rPr lang="en-IN" sz="1500" baseline="0" dirty="0" smtClean="0">
                          <a:latin typeface="Times New Roman" panose="02020603050405020304" pitchFamily="18" charset="0"/>
                          <a:cs typeface="Times New Roman" panose="02020603050405020304" pitchFamily="18" charset="0"/>
                        </a:rPr>
                        <a:t> </a:t>
                      </a:r>
                      <a:endParaRPr lang="en-IN" sz="1500" dirty="0">
                        <a:latin typeface="Times New Roman" panose="02020603050405020304" pitchFamily="18" charset="0"/>
                        <a:cs typeface="Times New Roman" panose="02020603050405020304" pitchFamily="18" charset="0"/>
                      </a:endParaRPr>
                    </a:p>
                    <a:p>
                      <a:r>
                        <a:rPr lang="en-IN" sz="1500" dirty="0" smtClean="0">
                          <a:latin typeface="Times New Roman" panose="02020603050405020304" pitchFamily="18" charset="0"/>
                          <a:cs typeface="Times New Roman" panose="02020603050405020304" pitchFamily="18" charset="0"/>
                        </a:rPr>
                        <a:t>4.Reni</a:t>
                      </a:r>
                      <a:r>
                        <a:rPr lang="en-IN" sz="1500" baseline="0" dirty="0" smtClean="0">
                          <a:latin typeface="Times New Roman" panose="02020603050405020304" pitchFamily="18" charset="0"/>
                          <a:cs typeface="Times New Roman" panose="02020603050405020304" pitchFamily="18" charset="0"/>
                        </a:rPr>
                        <a:t> </a:t>
                      </a:r>
                      <a:r>
                        <a:rPr lang="en-IN" sz="1500" baseline="0" dirty="0" err="1" smtClean="0">
                          <a:latin typeface="Times New Roman" panose="02020603050405020304" pitchFamily="18" charset="0"/>
                          <a:cs typeface="Times New Roman" panose="02020603050405020304" pitchFamily="18" charset="0"/>
                        </a:rPr>
                        <a:t>Haerani</a:t>
                      </a:r>
                      <a:r>
                        <a:rPr lang="en-IN" sz="1500" baseline="0" dirty="0" smtClean="0">
                          <a:latin typeface="Times New Roman" panose="02020603050405020304" pitchFamily="18" charset="0"/>
                          <a:cs typeface="Times New Roman" panose="02020603050405020304" pitchFamily="18"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500" dirty="0" smtClean="0">
                          <a:latin typeface="Times New Roman" panose="02020603050405020304" pitchFamily="18" charset="0"/>
                          <a:cs typeface="Times New Roman" panose="02020603050405020304" pitchFamily="18" charset="0"/>
                        </a:rPr>
                        <a:t>2020</a:t>
                      </a:r>
                      <a:endParaRPr lang="en-IN" sz="15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1500" baseline="0" dirty="0" smtClean="0">
                          <a:solidFill>
                            <a:schemeClr val="tx1"/>
                          </a:solidFill>
                          <a:latin typeface="Times New Roman" panose="02020603050405020304" pitchFamily="18" charset="0"/>
                          <a:cs typeface="Times New Roman" panose="02020603050405020304" pitchFamily="18" charset="0"/>
                        </a:rPr>
                        <a:t>This paper discusses various methods used in the detection of nutrient deficiencies in plants based on visual images. This research will support the growth of agriculture automation equipment and system in more approaches</a:t>
                      </a:r>
                      <a:endParaRPr lang="en-IN" sz="15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xmlns="" val="1547577701"/>
                  </a:ext>
                </a:extLst>
              </a:tr>
              <a:tr h="2225154">
                <a:tc gridSpan="6">
                  <a:txBody>
                    <a:bodyPr/>
                    <a:lstStyle/>
                    <a:p>
                      <a:pPr algn="ctr"/>
                      <a:endParaRPr lang="en-IN" sz="15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hMerge="1">
                  <a:txBody>
                    <a:bodyPr/>
                    <a:lstStyle/>
                    <a:p>
                      <a:pPr algn="l"/>
                      <a:endParaRPr lang="en-IN" sz="15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hMerge="1">
                  <a:txBody>
                    <a:bodyPr/>
                    <a:lstStyle/>
                    <a:p>
                      <a:pPr algn="l"/>
                      <a:endParaRPr lang="en-IN" sz="15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hMerge="1">
                  <a:txBody>
                    <a:bodyPr/>
                    <a:lstStyle/>
                    <a:p>
                      <a:endParaRPr lang="en-IN" sz="15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hMerge="1">
                  <a:txBody>
                    <a:bodyPr/>
                    <a:lstStyle/>
                    <a:p>
                      <a:pPr algn="ctr"/>
                      <a:endParaRPr lang="en-IN" sz="15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hMerge="1">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IN" sz="15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xmlns="" val="10002"/>
                  </a:ext>
                </a:extLst>
              </a:tr>
            </a:tbl>
          </a:graphicData>
        </a:graphic>
      </p:graphicFrame>
      <p:sp>
        <p:nvSpPr>
          <p:cNvPr id="5" name="Rectangle 4"/>
          <p:cNvSpPr/>
          <p:nvPr/>
        </p:nvSpPr>
        <p:spPr>
          <a:xfrm rot="16200000">
            <a:off x="10707983" y="2108494"/>
            <a:ext cx="2467069" cy="456972"/>
          </a:xfrm>
          <a:prstGeom prst="rect">
            <a:avLst/>
          </a:prstGeom>
          <a:solidFill>
            <a:schemeClr val="accent2">
              <a:lumMod val="60000"/>
              <a:lumOff val="40000"/>
            </a:schemeClr>
          </a:solidFill>
          <a:ln>
            <a:solidFill>
              <a:schemeClr val="tx1">
                <a:lumMod val="65000"/>
                <a:lumOff val="3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500" dirty="0">
                <a:latin typeface="Times New Roman" panose="02020603050405020304" pitchFamily="18" charset="0"/>
                <a:cs typeface="Times New Roman" panose="02020603050405020304" pitchFamily="18" charset="0"/>
              </a:rPr>
              <a:t>Additional </a:t>
            </a:r>
            <a:r>
              <a:rPr lang="en-US" sz="1500" dirty="0">
                <a:solidFill>
                  <a:schemeClr val="tx1"/>
                </a:solidFill>
                <a:latin typeface="Times New Roman" panose="02020603050405020304" pitchFamily="18" charset="0"/>
                <a:cs typeface="Times New Roman" panose="02020603050405020304" pitchFamily="18" charset="0"/>
              </a:rPr>
              <a:t>Summary</a:t>
            </a:r>
            <a:endParaRPr lang="en-IN" sz="1500" dirty="0">
              <a:solidFill>
                <a:schemeClr val="tx1"/>
              </a:solidFill>
              <a:latin typeface="Times New Roman" panose="02020603050405020304" pitchFamily="18" charset="0"/>
              <a:cs typeface="Times New Roman" panose="02020603050405020304" pitchFamily="18" charset="0"/>
            </a:endParaRPr>
          </a:p>
        </p:txBody>
      </p:sp>
      <p:graphicFrame>
        <p:nvGraphicFramePr>
          <p:cNvPr id="6" name="Table 5"/>
          <p:cNvGraphicFramePr>
            <a:graphicFrameLocks noGrp="1"/>
          </p:cNvGraphicFramePr>
          <p:nvPr>
            <p:extLst>
              <p:ext uri="{D42A27DB-BD31-4B8C-83A1-F6EECF244321}">
                <p14:modId xmlns="" xmlns:p14="http://schemas.microsoft.com/office/powerpoint/2010/main" val="1331633882"/>
              </p:ext>
            </p:extLst>
          </p:nvPr>
        </p:nvGraphicFramePr>
        <p:xfrm>
          <a:off x="12192000" y="1103445"/>
          <a:ext cx="6829043" cy="2452357"/>
        </p:xfrm>
        <a:graphic>
          <a:graphicData uri="http://schemas.openxmlformats.org/drawingml/2006/table">
            <a:tbl>
              <a:tblPr firstRow="1" bandRow="1">
                <a:tableStyleId>{5C22544A-7EE6-4342-B048-85BDC9FD1C3A}</a:tableStyleId>
              </a:tblPr>
              <a:tblGrid>
                <a:gridCol w="2525605">
                  <a:extLst>
                    <a:ext uri="{9D8B030D-6E8A-4147-A177-3AD203B41FA5}">
                      <a16:colId xmlns:a16="http://schemas.microsoft.com/office/drawing/2014/main" xmlns="" val="4111305687"/>
                    </a:ext>
                  </a:extLst>
                </a:gridCol>
                <a:gridCol w="2066100">
                  <a:extLst>
                    <a:ext uri="{9D8B030D-6E8A-4147-A177-3AD203B41FA5}">
                      <a16:colId xmlns:a16="http://schemas.microsoft.com/office/drawing/2014/main" xmlns="" val="135340123"/>
                    </a:ext>
                  </a:extLst>
                </a:gridCol>
                <a:gridCol w="2237338">
                  <a:extLst>
                    <a:ext uri="{9D8B030D-6E8A-4147-A177-3AD203B41FA5}">
                      <a16:colId xmlns:a16="http://schemas.microsoft.com/office/drawing/2014/main" xmlns="" val="846758422"/>
                    </a:ext>
                  </a:extLst>
                </a:gridCol>
              </a:tblGrid>
              <a:tr h="346396">
                <a:tc>
                  <a:txBody>
                    <a:bodyPr/>
                    <a:lstStyle/>
                    <a:p>
                      <a:pPr algn="ctr"/>
                      <a:r>
                        <a:rPr lang="en-US" sz="1500" baseline="0" dirty="0">
                          <a:latin typeface="Times New Roman" panose="02020603050405020304" pitchFamily="18" charset="0"/>
                          <a:cs typeface="Times New Roman" panose="02020603050405020304" pitchFamily="18" charset="0"/>
                        </a:rPr>
                        <a:t>Algorithms</a:t>
                      </a:r>
                      <a:endParaRPr lang="en-IN" sz="1500" baseline="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500" baseline="0" dirty="0">
                          <a:latin typeface="Times New Roman" panose="02020603050405020304" pitchFamily="18" charset="0"/>
                          <a:cs typeface="Times New Roman" panose="02020603050405020304" pitchFamily="18" charset="0"/>
                        </a:rPr>
                        <a:t>      </a:t>
                      </a:r>
                      <a:r>
                        <a:rPr lang="en-US" sz="1500" baseline="0" dirty="0" err="1">
                          <a:latin typeface="Times New Roman" panose="02020603050405020304" pitchFamily="18" charset="0"/>
                          <a:cs typeface="Times New Roman" panose="02020603050405020304" pitchFamily="18" charset="0"/>
                        </a:rPr>
                        <a:t>DataSets</a:t>
                      </a:r>
                      <a:endParaRPr lang="en-IN" sz="1500" baseline="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500" baseline="0" dirty="0">
                          <a:latin typeface="Times New Roman" panose="02020603050405020304" pitchFamily="18" charset="0"/>
                          <a:cs typeface="Times New Roman" panose="02020603050405020304" pitchFamily="18" charset="0"/>
                        </a:rPr>
                        <a:t>Improvements</a:t>
                      </a:r>
                      <a:endParaRPr lang="en-IN" sz="1500" baseline="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378010582"/>
                  </a:ext>
                </a:extLst>
              </a:tr>
              <a:tr h="2105961">
                <a:tc>
                  <a:txBody>
                    <a:bodyPr/>
                    <a:lstStyle/>
                    <a:p>
                      <a:r>
                        <a:rPr lang="en-US" sz="1500" baseline="0" dirty="0" smtClean="0">
                          <a:latin typeface="Times New Roman" panose="02020603050405020304" pitchFamily="18" charset="0"/>
                          <a:cs typeface="Times New Roman" panose="02020603050405020304" pitchFamily="18" charset="0"/>
                        </a:rPr>
                        <a:t>PSNR, MSE, RMSE</a:t>
                      </a:r>
                      <a:endParaRPr lang="en-US" sz="1500" baseline="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500" baseline="0" dirty="0" smtClean="0">
                          <a:latin typeface="Times New Roman" panose="02020603050405020304" pitchFamily="18" charset="0"/>
                          <a:cs typeface="Times New Roman" panose="02020603050405020304" pitchFamily="18" charset="0"/>
                        </a:rPr>
                        <a:t>-</a:t>
                      </a:r>
                      <a:endParaRPr lang="en-IN" sz="1500" baseline="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baseline="0" dirty="0" smtClean="0">
                          <a:latin typeface="Times New Roman" panose="02020603050405020304" pitchFamily="18" charset="0"/>
                          <a:cs typeface="Times New Roman" panose="02020603050405020304" pitchFamily="18" charset="0"/>
                        </a:rPr>
                        <a:t>The image acquisition will use the </a:t>
                      </a:r>
                      <a:r>
                        <a:rPr lang="en-IN" sz="1500" baseline="0" dirty="0" err="1" smtClean="0">
                          <a:latin typeface="Times New Roman" panose="02020603050405020304" pitchFamily="18" charset="0"/>
                          <a:cs typeface="Times New Roman" panose="02020603050405020304" pitchFamily="18" charset="0"/>
                        </a:rPr>
                        <a:t>smartphone</a:t>
                      </a:r>
                      <a:r>
                        <a:rPr lang="en-IN" sz="1500" baseline="0" dirty="0" smtClean="0">
                          <a:latin typeface="Times New Roman" panose="02020603050405020304" pitchFamily="18" charset="0"/>
                          <a:cs typeface="Times New Roman" panose="02020603050405020304" pitchFamily="18" charset="0"/>
                        </a:rPr>
                        <a:t> camera to facilitate the farmers identifying the nutrient deficiency symptoms.</a:t>
                      </a:r>
                      <a:endParaRPr lang="en-IN" sz="1500" baseline="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554693707"/>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0.01458 -0.00115 L -0.59909 0.00324 " pathEditMode="relative" rAng="0" ptsTypes="AA">
                                      <p:cBhvr>
                                        <p:cTn id="6" dur="2000" fill="hold"/>
                                        <p:tgtEl>
                                          <p:spTgt spid="6"/>
                                        </p:tgtEl>
                                        <p:attrNameLst>
                                          <p:attrName>ppt_x</p:attrName>
                                          <p:attrName>ppt_y</p:attrName>
                                        </p:attrNameLst>
                                      </p:cBhvr>
                                      <p:rCtr x="-30690" y="20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3"/>
          <p:cNvSpPr txBox="1">
            <a:spLocks noGrp="1"/>
          </p:cNvSpPr>
          <p:nvPr>
            <p:ph type="title" idx="4294967295"/>
          </p:nvPr>
        </p:nvSpPr>
        <p:spPr>
          <a:xfrm>
            <a:off x="0" y="232920"/>
            <a:ext cx="12191760" cy="714600"/>
          </a:xfrm>
          <a:prstGeom prst="rect">
            <a:avLst/>
          </a:prstGeom>
          <a:solidFill>
            <a:srgbClr val="FF6600"/>
          </a:solidFill>
          <a:ln>
            <a:noFill/>
          </a:ln>
          <a:effectLst>
            <a:outerShdw blurRad="44280" dist="28080" dir="5400000" rotWithShape="0">
              <a:srgbClr val="000000">
                <a:alpha val="31764"/>
              </a:srgbClr>
            </a:outerShdw>
          </a:effectLst>
        </p:spPr>
        <p:txBody>
          <a:bodyPr spcFirstLastPara="1" wrap="square" lIns="90000" tIns="45000" rIns="90000" bIns="45000" anchor="t" anchorCtr="0">
            <a:noAutofit/>
          </a:bodyPr>
          <a:lstStyle/>
          <a:p>
            <a:pPr marL="0" marR="0" lvl="0" indent="0" algn="just" rtl="0">
              <a:lnSpc>
                <a:spcPct val="90000"/>
              </a:lnSpc>
              <a:spcBef>
                <a:spcPts val="0"/>
              </a:spcBef>
              <a:spcAft>
                <a:spcPts val="0"/>
              </a:spcAft>
              <a:buClr>
                <a:srgbClr val="000000"/>
              </a:buClr>
              <a:buSzPts val="2800"/>
              <a:buFont typeface="Times New Roman"/>
              <a:buNone/>
            </a:pPr>
            <a:r>
              <a:rPr lang="en-US" sz="2800" b="0" i="0" u="none" strike="noStrike" cap="none" dirty="0">
                <a:solidFill>
                  <a:srgbClr val="000000"/>
                </a:solidFill>
                <a:latin typeface="Times New Roman"/>
                <a:ea typeface="Times New Roman"/>
                <a:cs typeface="Times New Roman"/>
                <a:sym typeface="Times New Roman"/>
              </a:rPr>
              <a:t>Literature survey </a:t>
            </a:r>
            <a:r>
              <a:rPr lang="en-US" sz="2800" b="0" i="0" u="none" strike="noStrike" cap="none" dirty="0" smtClean="0">
                <a:solidFill>
                  <a:srgbClr val="000000"/>
                </a:solidFill>
                <a:latin typeface="Times New Roman"/>
                <a:ea typeface="Times New Roman"/>
                <a:cs typeface="Times New Roman"/>
                <a:sym typeface="Times New Roman"/>
              </a:rPr>
              <a:t> </a:t>
            </a:r>
            <a:endParaRPr sz="2800" b="0" i="0" u="none" strike="noStrike" cap="none">
              <a:solidFill>
                <a:srgbClr val="000000"/>
              </a:solidFill>
              <a:latin typeface="Calibri"/>
              <a:ea typeface="Calibri"/>
              <a:cs typeface="Calibri"/>
              <a:sym typeface="Calibri"/>
            </a:endParaRPr>
          </a:p>
        </p:txBody>
      </p:sp>
      <p:graphicFrame>
        <p:nvGraphicFramePr>
          <p:cNvPr id="4" name="Table 3"/>
          <p:cNvGraphicFramePr>
            <a:graphicFrameLocks noGrp="1"/>
          </p:cNvGraphicFramePr>
          <p:nvPr>
            <p:extLst>
              <p:ext uri="{D42A27DB-BD31-4B8C-83A1-F6EECF244321}">
                <p14:modId xmlns="" xmlns:p14="http://schemas.microsoft.com/office/powerpoint/2010/main" val="1832361929"/>
              </p:ext>
            </p:extLst>
          </p:nvPr>
        </p:nvGraphicFramePr>
        <p:xfrm>
          <a:off x="-1" y="928671"/>
          <a:ext cx="11668165" cy="5715040"/>
        </p:xfrm>
        <a:graphic>
          <a:graphicData uri="http://schemas.openxmlformats.org/drawingml/2006/table">
            <a:tbl>
              <a:tblPr firstRow="1" bandRow="1">
                <a:tableStyleId>{69012ECD-51FC-41F1-AA8D-1B2483CD663E}</a:tableStyleId>
              </a:tblPr>
              <a:tblGrid>
                <a:gridCol w="650147">
                  <a:extLst>
                    <a:ext uri="{9D8B030D-6E8A-4147-A177-3AD203B41FA5}">
                      <a16:colId xmlns:a16="http://schemas.microsoft.com/office/drawing/2014/main" xmlns="" val="720827713"/>
                    </a:ext>
                  </a:extLst>
                </a:gridCol>
                <a:gridCol w="1935213">
                  <a:extLst>
                    <a:ext uri="{9D8B030D-6E8A-4147-A177-3AD203B41FA5}">
                      <a16:colId xmlns:a16="http://schemas.microsoft.com/office/drawing/2014/main" xmlns="" val="566664756"/>
                    </a:ext>
                  </a:extLst>
                </a:gridCol>
                <a:gridCol w="2483236">
                  <a:extLst>
                    <a:ext uri="{9D8B030D-6E8A-4147-A177-3AD203B41FA5}">
                      <a16:colId xmlns:a16="http://schemas.microsoft.com/office/drawing/2014/main" xmlns="" val="2583442079"/>
                    </a:ext>
                  </a:extLst>
                </a:gridCol>
                <a:gridCol w="2134009">
                  <a:extLst>
                    <a:ext uri="{9D8B030D-6E8A-4147-A177-3AD203B41FA5}">
                      <a16:colId xmlns:a16="http://schemas.microsoft.com/office/drawing/2014/main" xmlns="" val="3053239561"/>
                    </a:ext>
                  </a:extLst>
                </a:gridCol>
                <a:gridCol w="1746891">
                  <a:extLst>
                    <a:ext uri="{9D8B030D-6E8A-4147-A177-3AD203B41FA5}">
                      <a16:colId xmlns:a16="http://schemas.microsoft.com/office/drawing/2014/main" xmlns="" val="2878787163"/>
                    </a:ext>
                  </a:extLst>
                </a:gridCol>
                <a:gridCol w="2718669">
                  <a:extLst>
                    <a:ext uri="{9D8B030D-6E8A-4147-A177-3AD203B41FA5}">
                      <a16:colId xmlns:a16="http://schemas.microsoft.com/office/drawing/2014/main" xmlns="" val="2465018948"/>
                    </a:ext>
                  </a:extLst>
                </a:gridCol>
              </a:tblGrid>
              <a:tr h="1175813">
                <a:tc>
                  <a:txBody>
                    <a:bodyPr/>
                    <a:lstStyle/>
                    <a:p>
                      <a:r>
                        <a:rPr lang="en-US" sz="1600" dirty="0">
                          <a:latin typeface="Times New Roman" panose="02020603050405020304" pitchFamily="18" charset="0"/>
                          <a:cs typeface="Times New Roman" panose="02020603050405020304" pitchFamily="18" charset="0"/>
                        </a:rPr>
                        <a:t>s.no</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Times New Roman" panose="02020603050405020304" pitchFamily="18" charset="0"/>
                          <a:cs typeface="Times New Roman" panose="02020603050405020304" pitchFamily="18" charset="0"/>
                        </a:rPr>
                        <a:t>Publisher/Journal</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Times New Roman" panose="02020603050405020304" pitchFamily="18" charset="0"/>
                          <a:cs typeface="Times New Roman" panose="02020603050405020304" pitchFamily="18" charset="0"/>
                        </a:rPr>
                        <a:t>Title</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Times New Roman" panose="02020603050405020304" pitchFamily="18" charset="0"/>
                          <a:cs typeface="Times New Roman" panose="02020603050405020304" pitchFamily="18" charset="0"/>
                        </a:rPr>
                        <a:t>Authors</a:t>
                      </a:r>
                      <a:r>
                        <a:rPr lang="en-US" sz="1600" baseline="0" dirty="0">
                          <a:latin typeface="Times New Roman" panose="02020603050405020304" pitchFamily="18" charset="0"/>
                          <a:cs typeface="Times New Roman" panose="02020603050405020304" pitchFamily="18" charset="0"/>
                        </a:rPr>
                        <a:t> Name</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Year of Publication</a:t>
                      </a:r>
                      <a:endParaRPr lang="en-IN" sz="16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Times New Roman" panose="02020603050405020304" pitchFamily="18" charset="0"/>
                          <a:cs typeface="Times New Roman" panose="02020603050405020304" pitchFamily="18" charset="0"/>
                        </a:rPr>
                        <a:t>Summary</a:t>
                      </a:r>
                      <a:r>
                        <a:rPr lang="en-US" sz="1600" baseline="0" dirty="0">
                          <a:latin typeface="Times New Roman" panose="02020603050405020304" pitchFamily="18" charset="0"/>
                          <a:cs typeface="Times New Roman" panose="02020603050405020304" pitchFamily="18" charset="0"/>
                        </a:rPr>
                        <a:t> of the paper</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3499334"/>
                  </a:ext>
                </a:extLst>
              </a:tr>
              <a:tr h="2314073">
                <a:tc>
                  <a:txBody>
                    <a:bodyPr/>
                    <a:lstStyle/>
                    <a:p>
                      <a:pPr algn="ctr"/>
                      <a:r>
                        <a:rPr lang="en-US" sz="1500" dirty="0">
                          <a:latin typeface="Times New Roman" panose="02020603050405020304" pitchFamily="18" charset="0"/>
                          <a:cs typeface="Times New Roman" panose="02020603050405020304" pitchFamily="18" charset="0"/>
                        </a:rPr>
                        <a:t> </a:t>
                      </a:r>
                      <a:r>
                        <a:rPr lang="en-US" sz="1500" dirty="0" smtClean="0">
                          <a:latin typeface="Times New Roman" panose="02020603050405020304" pitchFamily="18" charset="0"/>
                          <a:cs typeface="Times New Roman" panose="02020603050405020304" pitchFamily="18" charset="0"/>
                        </a:rPr>
                        <a:t>[4]</a:t>
                      </a:r>
                      <a:endParaRPr lang="en-IN" sz="15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l"/>
                      <a:r>
                        <a:rPr lang="en-IN" sz="1550" dirty="0" smtClean="0">
                          <a:latin typeface="Times New Roman" panose="02020603050405020304" pitchFamily="18" charset="0"/>
                          <a:cs typeface="Times New Roman" panose="02020603050405020304" pitchFamily="18" charset="0"/>
                        </a:rPr>
                        <a:t>Total</a:t>
                      </a:r>
                      <a:r>
                        <a:rPr lang="en-IN" sz="1550" baseline="0" dirty="0" smtClean="0">
                          <a:latin typeface="Times New Roman" panose="02020603050405020304" pitchFamily="18" charset="0"/>
                          <a:cs typeface="Times New Roman" panose="02020603050405020304" pitchFamily="18" charset="0"/>
                        </a:rPr>
                        <a:t> </a:t>
                      </a:r>
                      <a:r>
                        <a:rPr lang="en-IN" sz="1550" baseline="0" dirty="0" err="1" smtClean="0">
                          <a:latin typeface="Times New Roman" panose="02020603050405020304" pitchFamily="18" charset="0"/>
                          <a:cs typeface="Times New Roman" panose="02020603050405020304" pitchFamily="18" charset="0"/>
                        </a:rPr>
                        <a:t>Environement</a:t>
                      </a:r>
                      <a:r>
                        <a:rPr lang="en-IN" sz="1550" baseline="0" dirty="0" smtClean="0">
                          <a:latin typeface="Times New Roman" panose="02020603050405020304" pitchFamily="18" charset="0"/>
                          <a:cs typeface="Times New Roman" panose="02020603050405020304" pitchFamily="18" charset="0"/>
                        </a:rPr>
                        <a:t> Research themes</a:t>
                      </a:r>
                      <a:endParaRPr lang="en-IN" sz="155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l"/>
                      <a:r>
                        <a:rPr lang="en-US" sz="1500" baseline="0" dirty="0" smtClean="0">
                          <a:latin typeface="Times New Roman" panose="02020603050405020304" pitchFamily="18" charset="0"/>
                          <a:cs typeface="Times New Roman" panose="02020603050405020304" pitchFamily="18" charset="0"/>
                        </a:rPr>
                        <a:t>Protecting the environment from pollution through early detection of infections on crops using deep belief network in paddy.</a:t>
                      </a:r>
                      <a:endParaRPr lang="en-IN" sz="15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IN" sz="1500" dirty="0" smtClean="0">
                          <a:latin typeface="Times New Roman" panose="02020603050405020304" pitchFamily="18" charset="0"/>
                          <a:cs typeface="Times New Roman" panose="02020603050405020304" pitchFamily="18" charset="0"/>
                        </a:rPr>
                        <a:t>1.A</a:t>
                      </a:r>
                      <a:r>
                        <a:rPr lang="en-IN" sz="1500" baseline="0" dirty="0" smtClean="0">
                          <a:latin typeface="Times New Roman" panose="02020603050405020304" pitchFamily="18" charset="0"/>
                          <a:cs typeface="Times New Roman" panose="02020603050405020304" pitchFamily="18" charset="0"/>
                        </a:rPr>
                        <a:t>. </a:t>
                      </a:r>
                      <a:r>
                        <a:rPr lang="en-IN" sz="1500" baseline="0" dirty="0" err="1" smtClean="0">
                          <a:latin typeface="Times New Roman" panose="02020603050405020304" pitchFamily="18" charset="0"/>
                          <a:cs typeface="Times New Roman" panose="02020603050405020304" pitchFamily="18" charset="0"/>
                        </a:rPr>
                        <a:t>Pushpa</a:t>
                      </a:r>
                      <a:r>
                        <a:rPr lang="en-IN" sz="1500" baseline="0" dirty="0" smtClean="0">
                          <a:latin typeface="Times New Roman" panose="02020603050405020304" pitchFamily="18" charset="0"/>
                          <a:cs typeface="Times New Roman" panose="02020603050405020304" pitchFamily="18" charset="0"/>
                        </a:rPr>
                        <a:t> </a:t>
                      </a:r>
                      <a:r>
                        <a:rPr lang="en-IN" sz="1500" baseline="0" dirty="0" err="1" smtClean="0">
                          <a:latin typeface="Times New Roman" panose="02020603050405020304" pitchFamily="18" charset="0"/>
                          <a:cs typeface="Times New Roman" panose="02020603050405020304" pitchFamily="18" charset="0"/>
                        </a:rPr>
                        <a:t>AthisayaSakila</a:t>
                      </a:r>
                      <a:r>
                        <a:rPr lang="en-IN" sz="1500" baseline="0" dirty="0" smtClean="0">
                          <a:latin typeface="Times New Roman" panose="02020603050405020304" pitchFamily="18" charset="0"/>
                          <a:cs typeface="Times New Roman" panose="02020603050405020304" pitchFamily="18" charset="0"/>
                        </a:rPr>
                        <a:t> </a:t>
                      </a:r>
                      <a:r>
                        <a:rPr lang="en-IN" sz="1500" baseline="0" dirty="0" err="1" smtClean="0">
                          <a:latin typeface="Times New Roman" panose="02020603050405020304" pitchFamily="18" charset="0"/>
                          <a:cs typeface="Times New Roman" panose="02020603050405020304" pitchFamily="18" charset="0"/>
                        </a:rPr>
                        <a:t>Rani</a:t>
                      </a:r>
                      <a:endParaRPr lang="en-IN" sz="1500" dirty="0">
                        <a:latin typeface="Times New Roman" panose="02020603050405020304" pitchFamily="18" charset="0"/>
                        <a:cs typeface="Times New Roman" panose="02020603050405020304" pitchFamily="18" charset="0"/>
                      </a:endParaRPr>
                    </a:p>
                    <a:p>
                      <a:r>
                        <a:rPr lang="en-IN" sz="1500" dirty="0" smtClean="0">
                          <a:latin typeface="Times New Roman" panose="02020603050405020304" pitchFamily="18" charset="0"/>
                          <a:cs typeface="Times New Roman" panose="02020603050405020304" pitchFamily="18" charset="0"/>
                        </a:rPr>
                        <a:t>2.N.</a:t>
                      </a:r>
                      <a:r>
                        <a:rPr lang="en-IN" sz="1500" baseline="0" dirty="0" smtClean="0">
                          <a:latin typeface="Times New Roman" panose="02020603050405020304" pitchFamily="18" charset="0"/>
                          <a:cs typeface="Times New Roman" panose="02020603050405020304" pitchFamily="18" charset="0"/>
                        </a:rPr>
                        <a:t> Suresh Singh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500" dirty="0" smtClean="0">
                          <a:latin typeface="Times New Roman" panose="02020603050405020304" pitchFamily="18" charset="0"/>
                          <a:cs typeface="Times New Roman" panose="02020603050405020304" pitchFamily="18" charset="0"/>
                        </a:rPr>
                        <a:t>2022</a:t>
                      </a:r>
                      <a:endParaRPr lang="en-IN" sz="15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1500" baseline="0" dirty="0" smtClean="0">
                          <a:solidFill>
                            <a:schemeClr val="tx1"/>
                          </a:solidFill>
                          <a:latin typeface="Times New Roman" panose="02020603050405020304" pitchFamily="18" charset="0"/>
                          <a:cs typeface="Times New Roman" panose="02020603050405020304" pitchFamily="18" charset="0"/>
                        </a:rPr>
                        <a:t>This study proposes an automatic classification system using artificial intelligence and image processing. The proposed work provide a specificity, precision, sensitivity, F1-score and accuracy of 97.1%, 97.6%, 96.2%, 96.8% and 98.1%.</a:t>
                      </a:r>
                      <a:endParaRPr lang="en-IN" sz="15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xmlns="" val="1547577701"/>
                  </a:ext>
                </a:extLst>
              </a:tr>
              <a:tr h="2225154">
                <a:tc gridSpan="6">
                  <a:txBody>
                    <a:bodyPr/>
                    <a:lstStyle/>
                    <a:p>
                      <a:pPr algn="ctr"/>
                      <a:endParaRPr lang="en-IN" sz="15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hMerge="1">
                  <a:txBody>
                    <a:bodyPr/>
                    <a:lstStyle/>
                    <a:p>
                      <a:pPr algn="l"/>
                      <a:endParaRPr lang="en-IN" sz="15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hMerge="1">
                  <a:txBody>
                    <a:bodyPr/>
                    <a:lstStyle/>
                    <a:p>
                      <a:pPr algn="l"/>
                      <a:endParaRPr lang="en-IN" sz="15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hMerge="1">
                  <a:txBody>
                    <a:bodyPr/>
                    <a:lstStyle/>
                    <a:p>
                      <a:endParaRPr lang="en-IN" sz="15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hMerge="1">
                  <a:txBody>
                    <a:bodyPr/>
                    <a:lstStyle/>
                    <a:p>
                      <a:pPr algn="ctr"/>
                      <a:endParaRPr lang="en-IN" sz="15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hMerge="1">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IN" sz="15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xmlns="" val="10002"/>
                  </a:ext>
                </a:extLst>
              </a:tr>
            </a:tbl>
          </a:graphicData>
        </a:graphic>
      </p:graphicFrame>
      <p:sp>
        <p:nvSpPr>
          <p:cNvPr id="5" name="Rectangle 4"/>
          <p:cNvSpPr/>
          <p:nvPr/>
        </p:nvSpPr>
        <p:spPr>
          <a:xfrm rot="16200000">
            <a:off x="10707983" y="2108494"/>
            <a:ext cx="2467069" cy="456972"/>
          </a:xfrm>
          <a:prstGeom prst="rect">
            <a:avLst/>
          </a:prstGeom>
          <a:solidFill>
            <a:schemeClr val="accent2">
              <a:lumMod val="60000"/>
              <a:lumOff val="40000"/>
            </a:schemeClr>
          </a:solidFill>
          <a:ln>
            <a:solidFill>
              <a:schemeClr val="tx1">
                <a:lumMod val="65000"/>
                <a:lumOff val="3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500" dirty="0">
                <a:latin typeface="Times New Roman" panose="02020603050405020304" pitchFamily="18" charset="0"/>
                <a:cs typeface="Times New Roman" panose="02020603050405020304" pitchFamily="18" charset="0"/>
              </a:rPr>
              <a:t>Additional </a:t>
            </a:r>
            <a:r>
              <a:rPr lang="en-US" sz="1500" dirty="0">
                <a:solidFill>
                  <a:schemeClr val="tx1"/>
                </a:solidFill>
                <a:latin typeface="Times New Roman" panose="02020603050405020304" pitchFamily="18" charset="0"/>
                <a:cs typeface="Times New Roman" panose="02020603050405020304" pitchFamily="18" charset="0"/>
              </a:rPr>
              <a:t>Summary</a:t>
            </a:r>
            <a:endParaRPr lang="en-IN" sz="1500" dirty="0">
              <a:solidFill>
                <a:schemeClr val="tx1"/>
              </a:solidFill>
              <a:latin typeface="Times New Roman" panose="02020603050405020304" pitchFamily="18" charset="0"/>
              <a:cs typeface="Times New Roman" panose="02020603050405020304" pitchFamily="18" charset="0"/>
            </a:endParaRPr>
          </a:p>
        </p:txBody>
      </p:sp>
      <p:graphicFrame>
        <p:nvGraphicFramePr>
          <p:cNvPr id="6" name="Table 5"/>
          <p:cNvGraphicFramePr>
            <a:graphicFrameLocks noGrp="1"/>
          </p:cNvGraphicFramePr>
          <p:nvPr>
            <p:extLst>
              <p:ext uri="{D42A27DB-BD31-4B8C-83A1-F6EECF244321}">
                <p14:modId xmlns="" xmlns:p14="http://schemas.microsoft.com/office/powerpoint/2010/main" val="1331633882"/>
              </p:ext>
            </p:extLst>
          </p:nvPr>
        </p:nvGraphicFramePr>
        <p:xfrm>
          <a:off x="12192000" y="1103445"/>
          <a:ext cx="6829043" cy="2452357"/>
        </p:xfrm>
        <a:graphic>
          <a:graphicData uri="http://schemas.openxmlformats.org/drawingml/2006/table">
            <a:tbl>
              <a:tblPr firstRow="1" bandRow="1">
                <a:tableStyleId>{5C22544A-7EE6-4342-B048-85BDC9FD1C3A}</a:tableStyleId>
              </a:tblPr>
              <a:tblGrid>
                <a:gridCol w="2525605">
                  <a:extLst>
                    <a:ext uri="{9D8B030D-6E8A-4147-A177-3AD203B41FA5}">
                      <a16:colId xmlns:a16="http://schemas.microsoft.com/office/drawing/2014/main" xmlns="" val="4111305687"/>
                    </a:ext>
                  </a:extLst>
                </a:gridCol>
                <a:gridCol w="2066100">
                  <a:extLst>
                    <a:ext uri="{9D8B030D-6E8A-4147-A177-3AD203B41FA5}">
                      <a16:colId xmlns:a16="http://schemas.microsoft.com/office/drawing/2014/main" xmlns="" val="135340123"/>
                    </a:ext>
                  </a:extLst>
                </a:gridCol>
                <a:gridCol w="2237338">
                  <a:extLst>
                    <a:ext uri="{9D8B030D-6E8A-4147-A177-3AD203B41FA5}">
                      <a16:colId xmlns:a16="http://schemas.microsoft.com/office/drawing/2014/main" xmlns="" val="846758422"/>
                    </a:ext>
                  </a:extLst>
                </a:gridCol>
              </a:tblGrid>
              <a:tr h="346396">
                <a:tc>
                  <a:txBody>
                    <a:bodyPr/>
                    <a:lstStyle/>
                    <a:p>
                      <a:pPr algn="ctr"/>
                      <a:r>
                        <a:rPr lang="en-US" sz="1500" baseline="0" dirty="0">
                          <a:latin typeface="Times New Roman" panose="02020603050405020304" pitchFamily="18" charset="0"/>
                          <a:cs typeface="Times New Roman" panose="02020603050405020304" pitchFamily="18" charset="0"/>
                        </a:rPr>
                        <a:t>Algorithms</a:t>
                      </a:r>
                      <a:endParaRPr lang="en-IN" sz="1500" baseline="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500" baseline="0" dirty="0">
                          <a:latin typeface="Times New Roman" panose="02020603050405020304" pitchFamily="18" charset="0"/>
                          <a:cs typeface="Times New Roman" panose="02020603050405020304" pitchFamily="18" charset="0"/>
                        </a:rPr>
                        <a:t>      </a:t>
                      </a:r>
                      <a:r>
                        <a:rPr lang="en-US" sz="1500" baseline="0" dirty="0" err="1">
                          <a:latin typeface="Times New Roman" panose="02020603050405020304" pitchFamily="18" charset="0"/>
                          <a:cs typeface="Times New Roman" panose="02020603050405020304" pitchFamily="18" charset="0"/>
                        </a:rPr>
                        <a:t>DataSets</a:t>
                      </a:r>
                      <a:endParaRPr lang="en-IN" sz="1500" baseline="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500" baseline="0" dirty="0">
                          <a:latin typeface="Times New Roman" panose="02020603050405020304" pitchFamily="18" charset="0"/>
                          <a:cs typeface="Times New Roman" panose="02020603050405020304" pitchFamily="18" charset="0"/>
                        </a:rPr>
                        <a:t>Improvements</a:t>
                      </a:r>
                      <a:endParaRPr lang="en-IN" sz="1500" baseline="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378010582"/>
                  </a:ext>
                </a:extLst>
              </a:tr>
              <a:tr h="2105961">
                <a:tc>
                  <a:txBody>
                    <a:bodyPr/>
                    <a:lstStyle/>
                    <a:p>
                      <a:r>
                        <a:rPr lang="en-US" sz="1500" baseline="0" dirty="0" smtClean="0">
                          <a:latin typeface="Times New Roman" panose="02020603050405020304" pitchFamily="18" charset="0"/>
                          <a:cs typeface="Times New Roman" panose="02020603050405020304" pitchFamily="18" charset="0"/>
                        </a:rPr>
                        <a:t>AI &amp; ML</a:t>
                      </a:r>
                      <a:endParaRPr lang="en-US" sz="1500" baseline="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500" baseline="0" dirty="0" err="1" smtClean="0">
                          <a:latin typeface="Times New Roman" panose="02020603050405020304" pitchFamily="18" charset="0"/>
                          <a:cs typeface="Times New Roman" panose="02020603050405020304" pitchFamily="18" charset="0"/>
                        </a:rPr>
                        <a:t>Kaggle</a:t>
                      </a:r>
                      <a:r>
                        <a:rPr lang="en-US" sz="1500" baseline="0" dirty="0" smtClean="0">
                          <a:latin typeface="Times New Roman" panose="02020603050405020304" pitchFamily="18" charset="0"/>
                          <a:cs typeface="Times New Roman" panose="02020603050405020304" pitchFamily="18" charset="0"/>
                        </a:rPr>
                        <a:t> data set</a:t>
                      </a:r>
                      <a:endParaRPr lang="en-IN" sz="1500" baseline="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baseline="0" dirty="0" smtClean="0">
                          <a:latin typeface="Times New Roman" panose="02020603050405020304" pitchFamily="18" charset="0"/>
                          <a:cs typeface="Times New Roman" panose="02020603050405020304" pitchFamily="18" charset="0"/>
                        </a:rPr>
                        <a:t>Precise identification of reasons for infection allows farmers to use specific control methods with less toxic chemicals or through eco-friendly methods.</a:t>
                      </a:r>
                      <a:endParaRPr lang="en-IN" sz="1500" baseline="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554693707"/>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0.01458 -0.00115 L -0.59909 0.00324 " pathEditMode="relative" rAng="0" ptsTypes="AA">
                                      <p:cBhvr>
                                        <p:cTn id="6" dur="2000" fill="hold"/>
                                        <p:tgtEl>
                                          <p:spTgt spid="6"/>
                                        </p:tgtEl>
                                        <p:attrNameLst>
                                          <p:attrName>ppt_x</p:attrName>
                                          <p:attrName>ppt_y</p:attrName>
                                        </p:attrNameLst>
                                      </p:cBhvr>
                                      <p:rCtr x="-30690" y="20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48;p30"/>
          <p:cNvSpPr txBox="1">
            <a:spLocks noGrp="1"/>
          </p:cNvSpPr>
          <p:nvPr>
            <p:ph type="title"/>
          </p:nvPr>
        </p:nvSpPr>
        <p:spPr>
          <a:prstGeom prst="rect">
            <a:avLst/>
          </a:prstGeom>
          <a:solidFill>
            <a:srgbClr val="FF6600"/>
          </a:solidFill>
          <a:ln>
            <a:noFill/>
          </a:ln>
          <a:effectLst>
            <a:outerShdw blurRad="44280" dist="28080" dir="5400000" rotWithShape="0">
              <a:srgbClr val="000000">
                <a:alpha val="31764"/>
              </a:srgbClr>
            </a:outerShdw>
          </a:effectLst>
        </p:spPr>
        <p:txBody>
          <a:bodyPr spcFirstLastPara="1" wrap="square" lIns="90000" tIns="45000" rIns="90000" bIns="45000" anchor="t" anchorCtr="0">
            <a:noAutofit/>
          </a:bodyPr>
          <a:lstStyle/>
          <a:p>
            <a:pPr marL="0" marR="0" lvl="0" indent="0" algn="l" rtl="0">
              <a:lnSpc>
                <a:spcPct val="90000"/>
              </a:lnSpc>
              <a:spcBef>
                <a:spcPts val="0"/>
              </a:spcBef>
              <a:spcAft>
                <a:spcPts val="0"/>
              </a:spcAft>
              <a:buClr>
                <a:srgbClr val="FFFFFF"/>
              </a:buClr>
              <a:buSzPts val="4400"/>
              <a:buFont typeface="Times New Roman"/>
              <a:buNone/>
            </a:pPr>
            <a:r>
              <a:rPr lang="en-US" dirty="0" smtClean="0">
                <a:solidFill>
                  <a:srgbClr val="FFFFFF"/>
                </a:solidFill>
                <a:latin typeface="Times New Roman"/>
                <a:ea typeface="Calibri"/>
                <a:cs typeface="Times New Roman"/>
                <a:sym typeface="Times New Roman"/>
              </a:rPr>
              <a:t>Review 1 Comments</a:t>
            </a:r>
            <a:endParaRPr sz="4400" b="0" i="0" u="none" strike="noStrike" cap="none">
              <a:solidFill>
                <a:srgbClr val="000000"/>
              </a:solidFill>
              <a:latin typeface="Calibri"/>
              <a:ea typeface="Calibri"/>
              <a:cs typeface="Calibri"/>
              <a:sym typeface="Calibri"/>
            </a:endParaRPr>
          </a:p>
        </p:txBody>
      </p:sp>
      <p:sp>
        <p:nvSpPr>
          <p:cNvPr id="5" name="Google Shape;155;p31"/>
          <p:cNvSpPr txBox="1">
            <a:spLocks/>
          </p:cNvSpPr>
          <p:nvPr/>
        </p:nvSpPr>
        <p:spPr>
          <a:xfrm>
            <a:off x="407368" y="1133280"/>
            <a:ext cx="11570912" cy="5394600"/>
          </a:xfrm>
          <a:prstGeom prst="rect">
            <a:avLst/>
          </a:prstGeom>
          <a:noFill/>
          <a:ln>
            <a:noFill/>
          </a:ln>
        </p:spPr>
        <p:txBody>
          <a:bodyPr spcFirstLastPara="1" wrap="square" lIns="91425" tIns="45700" rIns="91425" bIns="45700" anchor="t" anchorCtr="0">
            <a:normAutofit/>
          </a:bodyPr>
          <a:lstStyle/>
          <a:p>
            <a:pPr marL="0" marR="0" lvl="0" indent="0" algn="just" defTabSz="914400" rtl="0" eaLnBrk="1" fontAlgn="auto" latinLnBrk="0" hangingPunct="1">
              <a:lnSpc>
                <a:spcPct val="90000"/>
              </a:lnSpc>
              <a:spcBef>
                <a:spcPts val="1001"/>
              </a:spcBef>
              <a:spcAft>
                <a:spcPts val="0"/>
              </a:spcAft>
              <a:buClr>
                <a:srgbClr val="000000"/>
              </a:buClr>
              <a:buSzPts val="2800"/>
              <a:buFont typeface="Arial" pitchFamily="34" charset="0"/>
              <a:buChar char="•"/>
              <a:tabLst/>
              <a:defRPr/>
            </a:pPr>
            <a:r>
              <a:rPr kumimoji="0" lang="en-US" sz="2800" b="1" i="0" u="none" strike="noStrike" kern="0" cap="none" spc="0" normalizeH="0" baseline="0" noProof="0" dirty="0" smtClean="0">
                <a:ln>
                  <a:noFill/>
                </a:ln>
                <a:solidFill>
                  <a:srgbClr val="000000"/>
                </a:solidFill>
                <a:effectLst/>
                <a:uLnTx/>
                <a:uFillTx/>
                <a:latin typeface="Times New Roman"/>
                <a:ea typeface="Times New Roman"/>
                <a:cs typeface="Times New Roman"/>
                <a:sym typeface="Times New Roman"/>
              </a:rPr>
              <a:t> </a:t>
            </a:r>
            <a:r>
              <a:rPr kumimoji="0" lang="en-US" sz="2800" i="0" u="none" strike="noStrike" kern="0" cap="none" spc="0" normalizeH="0" baseline="0" noProof="0" dirty="0" smtClean="0">
                <a:ln>
                  <a:noFill/>
                </a:ln>
                <a:solidFill>
                  <a:srgbClr val="000000"/>
                </a:solidFill>
                <a:effectLst/>
                <a:uLnTx/>
                <a:uFillTx/>
                <a:latin typeface="Times New Roman"/>
                <a:ea typeface="Times New Roman"/>
                <a:cs typeface="Times New Roman"/>
                <a:sym typeface="Times New Roman"/>
              </a:rPr>
              <a:t>Review</a:t>
            </a:r>
            <a:r>
              <a:rPr kumimoji="0" lang="en-US" sz="2800" i="0" u="none" strike="noStrike" kern="0" cap="none" spc="0" normalizeH="0" noProof="0" dirty="0" smtClean="0">
                <a:ln>
                  <a:noFill/>
                </a:ln>
                <a:solidFill>
                  <a:srgbClr val="000000"/>
                </a:solidFill>
                <a:effectLst/>
                <a:uLnTx/>
                <a:uFillTx/>
                <a:latin typeface="Times New Roman"/>
                <a:ea typeface="Times New Roman"/>
                <a:cs typeface="Times New Roman"/>
                <a:sym typeface="Times New Roman"/>
              </a:rPr>
              <a:t> the project title.</a:t>
            </a:r>
            <a:endParaRPr lang="en-US" sz="2800" dirty="0" smtClean="0">
              <a:latin typeface="Times New Roman"/>
              <a:ea typeface="Times New Roman"/>
              <a:cs typeface="Times New Roman"/>
              <a:sym typeface="Times New Roman"/>
            </a:endParaRPr>
          </a:p>
          <a:p>
            <a:pPr marL="0" marR="0" lvl="0" indent="0" algn="just" defTabSz="914400" rtl="0" eaLnBrk="1" fontAlgn="auto" latinLnBrk="0" hangingPunct="1">
              <a:lnSpc>
                <a:spcPct val="90000"/>
              </a:lnSpc>
              <a:spcBef>
                <a:spcPts val="1001"/>
              </a:spcBef>
              <a:spcAft>
                <a:spcPts val="0"/>
              </a:spcAft>
              <a:buClr>
                <a:srgbClr val="000000"/>
              </a:buClr>
              <a:buSzPts val="2800"/>
              <a:tabLst/>
              <a:defRPr/>
            </a:pPr>
            <a:endParaRPr kumimoji="0" lang="en-US" sz="2800" i="0" u="none" strike="noStrike" kern="0" cap="none" spc="0" normalizeH="0" noProof="0" dirty="0" smtClean="0">
              <a:ln>
                <a:noFill/>
              </a:ln>
              <a:solidFill>
                <a:srgbClr val="000000"/>
              </a:solidFill>
              <a:effectLst/>
              <a:uLnTx/>
              <a:uFillTx/>
              <a:latin typeface="Times New Roman"/>
              <a:ea typeface="Times New Roman"/>
              <a:cs typeface="Times New Roman"/>
              <a:sym typeface="Times New Roman"/>
            </a:endParaRPr>
          </a:p>
          <a:p>
            <a:pPr marL="0" marR="0" lvl="0" indent="0" algn="just" defTabSz="914400" rtl="0" eaLnBrk="1" fontAlgn="auto" latinLnBrk="0" hangingPunct="1">
              <a:lnSpc>
                <a:spcPct val="90000"/>
              </a:lnSpc>
              <a:spcBef>
                <a:spcPts val="1001"/>
              </a:spcBef>
              <a:spcAft>
                <a:spcPts val="0"/>
              </a:spcAft>
              <a:buClr>
                <a:srgbClr val="000000"/>
              </a:buClr>
              <a:buSzPts val="2800"/>
              <a:buFont typeface="Arial" pitchFamily="34" charset="0"/>
              <a:buChar char="•"/>
              <a:tabLst/>
              <a:defRPr/>
            </a:pPr>
            <a:r>
              <a:rPr lang="en-US" sz="2800" b="1" baseline="0" dirty="0" smtClean="0">
                <a:latin typeface="Times New Roman"/>
                <a:ea typeface="Times New Roman"/>
                <a:cs typeface="Times New Roman"/>
                <a:sym typeface="Times New Roman"/>
              </a:rPr>
              <a:t> </a:t>
            </a:r>
            <a:r>
              <a:rPr lang="en-US" sz="2800" dirty="0" smtClean="0">
                <a:latin typeface="Times New Roman"/>
                <a:ea typeface="Times New Roman"/>
                <a:cs typeface="Times New Roman"/>
                <a:sym typeface="Times New Roman"/>
              </a:rPr>
              <a:t>Define the implementation process briefly.</a:t>
            </a:r>
            <a:r>
              <a:rPr kumimoji="0" lang="en-US" sz="2800" b="1" i="0" u="none" strike="noStrike" kern="0" cap="none" spc="0" normalizeH="0" baseline="0" noProof="0" dirty="0" smtClean="0">
                <a:ln>
                  <a:noFill/>
                </a:ln>
                <a:solidFill>
                  <a:srgbClr val="000000"/>
                </a:solidFill>
                <a:effectLst/>
                <a:uLnTx/>
                <a:uFillTx/>
                <a:latin typeface="Times New Roman"/>
                <a:ea typeface="Times New Roman"/>
                <a:cs typeface="Times New Roman"/>
                <a:sym typeface="Times New Roman"/>
              </a:rPr>
              <a:t>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3"/>
          <p:cNvSpPr txBox="1">
            <a:spLocks noGrp="1"/>
          </p:cNvSpPr>
          <p:nvPr>
            <p:ph type="title" idx="4294967295"/>
          </p:nvPr>
        </p:nvSpPr>
        <p:spPr>
          <a:xfrm>
            <a:off x="0" y="232920"/>
            <a:ext cx="12191760" cy="714600"/>
          </a:xfrm>
          <a:prstGeom prst="rect">
            <a:avLst/>
          </a:prstGeom>
          <a:solidFill>
            <a:srgbClr val="FF6600"/>
          </a:solidFill>
          <a:ln>
            <a:noFill/>
          </a:ln>
          <a:effectLst>
            <a:outerShdw blurRad="44280" dist="28080" dir="5400000" rotWithShape="0">
              <a:srgbClr val="000000">
                <a:alpha val="31764"/>
              </a:srgbClr>
            </a:outerShdw>
          </a:effectLst>
        </p:spPr>
        <p:txBody>
          <a:bodyPr spcFirstLastPara="1" wrap="square" lIns="90000" tIns="45000" rIns="90000" bIns="45000" anchor="t" anchorCtr="0">
            <a:noAutofit/>
          </a:bodyPr>
          <a:lstStyle/>
          <a:p>
            <a:pPr marL="0" marR="0" lvl="0" indent="0" algn="just" rtl="0">
              <a:lnSpc>
                <a:spcPct val="90000"/>
              </a:lnSpc>
              <a:spcBef>
                <a:spcPts val="0"/>
              </a:spcBef>
              <a:spcAft>
                <a:spcPts val="0"/>
              </a:spcAft>
              <a:buClr>
                <a:srgbClr val="000000"/>
              </a:buClr>
              <a:buSzPts val="2800"/>
              <a:buFont typeface="Times New Roman"/>
              <a:buNone/>
            </a:pPr>
            <a:r>
              <a:rPr lang="en-US" sz="2800" b="0" i="0" u="none" strike="noStrike" cap="none" dirty="0">
                <a:solidFill>
                  <a:srgbClr val="000000"/>
                </a:solidFill>
                <a:latin typeface="Times New Roman"/>
                <a:ea typeface="Times New Roman"/>
                <a:cs typeface="Times New Roman"/>
                <a:sym typeface="Times New Roman"/>
              </a:rPr>
              <a:t>Literature </a:t>
            </a:r>
            <a:r>
              <a:rPr lang="en-US" sz="2800" b="0" i="0" u="none" strike="noStrike" cap="none" dirty="0" smtClean="0">
                <a:solidFill>
                  <a:srgbClr val="000000"/>
                </a:solidFill>
                <a:latin typeface="Times New Roman"/>
                <a:ea typeface="Times New Roman"/>
                <a:cs typeface="Times New Roman"/>
                <a:sym typeface="Times New Roman"/>
              </a:rPr>
              <a:t>survey </a:t>
            </a:r>
            <a:endParaRPr sz="2800" b="0" i="0" u="none" strike="noStrike" cap="none">
              <a:solidFill>
                <a:srgbClr val="000000"/>
              </a:solidFill>
              <a:latin typeface="Calibri"/>
              <a:ea typeface="Calibri"/>
              <a:cs typeface="Calibri"/>
              <a:sym typeface="Calibri"/>
            </a:endParaRPr>
          </a:p>
        </p:txBody>
      </p:sp>
      <p:graphicFrame>
        <p:nvGraphicFramePr>
          <p:cNvPr id="4" name="Table 3"/>
          <p:cNvGraphicFramePr>
            <a:graphicFrameLocks noGrp="1"/>
          </p:cNvGraphicFramePr>
          <p:nvPr>
            <p:extLst>
              <p:ext uri="{D42A27DB-BD31-4B8C-83A1-F6EECF244321}">
                <p14:modId xmlns="" xmlns:p14="http://schemas.microsoft.com/office/powerpoint/2010/main" val="1832361929"/>
              </p:ext>
            </p:extLst>
          </p:nvPr>
        </p:nvGraphicFramePr>
        <p:xfrm>
          <a:off x="-1" y="928671"/>
          <a:ext cx="11668165" cy="5715040"/>
        </p:xfrm>
        <a:graphic>
          <a:graphicData uri="http://schemas.openxmlformats.org/drawingml/2006/table">
            <a:tbl>
              <a:tblPr firstRow="1" bandRow="1">
                <a:tableStyleId>{69012ECD-51FC-41F1-AA8D-1B2483CD663E}</a:tableStyleId>
              </a:tblPr>
              <a:tblGrid>
                <a:gridCol w="650147">
                  <a:extLst>
                    <a:ext uri="{9D8B030D-6E8A-4147-A177-3AD203B41FA5}">
                      <a16:colId xmlns:a16="http://schemas.microsoft.com/office/drawing/2014/main" xmlns="" val="720827713"/>
                    </a:ext>
                  </a:extLst>
                </a:gridCol>
                <a:gridCol w="1935213">
                  <a:extLst>
                    <a:ext uri="{9D8B030D-6E8A-4147-A177-3AD203B41FA5}">
                      <a16:colId xmlns:a16="http://schemas.microsoft.com/office/drawing/2014/main" xmlns="" val="566664756"/>
                    </a:ext>
                  </a:extLst>
                </a:gridCol>
                <a:gridCol w="2483236">
                  <a:extLst>
                    <a:ext uri="{9D8B030D-6E8A-4147-A177-3AD203B41FA5}">
                      <a16:colId xmlns:a16="http://schemas.microsoft.com/office/drawing/2014/main" xmlns="" val="2583442079"/>
                    </a:ext>
                  </a:extLst>
                </a:gridCol>
                <a:gridCol w="2134009">
                  <a:extLst>
                    <a:ext uri="{9D8B030D-6E8A-4147-A177-3AD203B41FA5}">
                      <a16:colId xmlns:a16="http://schemas.microsoft.com/office/drawing/2014/main" xmlns="" val="3053239561"/>
                    </a:ext>
                  </a:extLst>
                </a:gridCol>
                <a:gridCol w="1746891">
                  <a:extLst>
                    <a:ext uri="{9D8B030D-6E8A-4147-A177-3AD203B41FA5}">
                      <a16:colId xmlns:a16="http://schemas.microsoft.com/office/drawing/2014/main" xmlns="" val="2878787163"/>
                    </a:ext>
                  </a:extLst>
                </a:gridCol>
                <a:gridCol w="2718669">
                  <a:extLst>
                    <a:ext uri="{9D8B030D-6E8A-4147-A177-3AD203B41FA5}">
                      <a16:colId xmlns:a16="http://schemas.microsoft.com/office/drawing/2014/main" xmlns="" val="2465018948"/>
                    </a:ext>
                  </a:extLst>
                </a:gridCol>
              </a:tblGrid>
              <a:tr h="1175813">
                <a:tc>
                  <a:txBody>
                    <a:bodyPr/>
                    <a:lstStyle/>
                    <a:p>
                      <a:r>
                        <a:rPr lang="en-US" sz="1600" dirty="0">
                          <a:latin typeface="Times New Roman" panose="02020603050405020304" pitchFamily="18" charset="0"/>
                          <a:cs typeface="Times New Roman" panose="02020603050405020304" pitchFamily="18" charset="0"/>
                        </a:rPr>
                        <a:t>s.no</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Times New Roman" panose="02020603050405020304" pitchFamily="18" charset="0"/>
                          <a:cs typeface="Times New Roman" panose="02020603050405020304" pitchFamily="18" charset="0"/>
                        </a:rPr>
                        <a:t>Publisher/Journal</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Times New Roman" panose="02020603050405020304" pitchFamily="18" charset="0"/>
                          <a:cs typeface="Times New Roman" panose="02020603050405020304" pitchFamily="18" charset="0"/>
                        </a:rPr>
                        <a:t>Title</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Times New Roman" panose="02020603050405020304" pitchFamily="18" charset="0"/>
                          <a:cs typeface="Times New Roman" panose="02020603050405020304" pitchFamily="18" charset="0"/>
                        </a:rPr>
                        <a:t>Authors</a:t>
                      </a:r>
                      <a:r>
                        <a:rPr lang="en-US" sz="1600" baseline="0" dirty="0">
                          <a:latin typeface="Times New Roman" panose="02020603050405020304" pitchFamily="18" charset="0"/>
                          <a:cs typeface="Times New Roman" panose="02020603050405020304" pitchFamily="18" charset="0"/>
                        </a:rPr>
                        <a:t> Name</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Year of Publication</a:t>
                      </a:r>
                      <a:endParaRPr lang="en-IN" sz="16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Times New Roman" panose="02020603050405020304" pitchFamily="18" charset="0"/>
                          <a:cs typeface="Times New Roman" panose="02020603050405020304" pitchFamily="18" charset="0"/>
                        </a:rPr>
                        <a:t>Summary</a:t>
                      </a:r>
                      <a:r>
                        <a:rPr lang="en-US" sz="1600" baseline="0" dirty="0">
                          <a:latin typeface="Times New Roman" panose="02020603050405020304" pitchFamily="18" charset="0"/>
                          <a:cs typeface="Times New Roman" panose="02020603050405020304" pitchFamily="18" charset="0"/>
                        </a:rPr>
                        <a:t> of the paper</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3499334"/>
                  </a:ext>
                </a:extLst>
              </a:tr>
              <a:tr h="2314073">
                <a:tc>
                  <a:txBody>
                    <a:bodyPr/>
                    <a:lstStyle/>
                    <a:p>
                      <a:pPr algn="ctr"/>
                      <a:r>
                        <a:rPr lang="en-US" sz="1500" dirty="0">
                          <a:latin typeface="Times New Roman" panose="02020603050405020304" pitchFamily="18" charset="0"/>
                          <a:cs typeface="Times New Roman" panose="02020603050405020304" pitchFamily="18" charset="0"/>
                        </a:rPr>
                        <a:t> </a:t>
                      </a:r>
                      <a:r>
                        <a:rPr lang="en-US" sz="1500" dirty="0" smtClean="0">
                          <a:latin typeface="Times New Roman" panose="02020603050405020304" pitchFamily="18" charset="0"/>
                          <a:cs typeface="Times New Roman" panose="02020603050405020304" pitchFamily="18" charset="0"/>
                        </a:rPr>
                        <a:t>[5]</a:t>
                      </a:r>
                      <a:endParaRPr lang="en-IN" sz="15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l"/>
                      <a:r>
                        <a:rPr lang="en-IN" sz="1550" dirty="0" smtClean="0">
                          <a:latin typeface="Times New Roman" panose="02020603050405020304" pitchFamily="18" charset="0"/>
                          <a:cs typeface="Times New Roman" panose="02020603050405020304" pitchFamily="18" charset="0"/>
                        </a:rPr>
                        <a:t>IEEECON</a:t>
                      </a:r>
                      <a:endParaRPr lang="en-IN" sz="155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l"/>
                      <a:r>
                        <a:rPr lang="en-US" sz="1500" baseline="0" dirty="0" smtClean="0">
                          <a:latin typeface="Times New Roman" panose="02020603050405020304" pitchFamily="18" charset="0"/>
                          <a:cs typeface="Times New Roman" panose="02020603050405020304" pitchFamily="18" charset="0"/>
                        </a:rPr>
                        <a:t>Identification of plant nutrient deficiencies using </a:t>
                      </a:r>
                      <a:r>
                        <a:rPr lang="en-US" sz="1500" baseline="0" dirty="0" err="1" smtClean="0">
                          <a:latin typeface="Times New Roman" panose="02020603050405020304" pitchFamily="18" charset="0"/>
                          <a:cs typeface="Times New Roman" panose="02020603050405020304" pitchFamily="18" charset="0"/>
                        </a:rPr>
                        <a:t>convolutional</a:t>
                      </a:r>
                      <a:r>
                        <a:rPr lang="en-US" sz="1500" baseline="0" dirty="0" smtClean="0">
                          <a:latin typeface="Times New Roman" panose="02020603050405020304" pitchFamily="18" charset="0"/>
                          <a:cs typeface="Times New Roman" panose="02020603050405020304" pitchFamily="18" charset="0"/>
                        </a:rPr>
                        <a:t> neural networks.</a:t>
                      </a:r>
                      <a:endParaRPr lang="en-IN" sz="15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IN" sz="1500" dirty="0" smtClean="0">
                          <a:latin typeface="Times New Roman" panose="02020603050405020304" pitchFamily="18" charset="0"/>
                          <a:cs typeface="Times New Roman" panose="02020603050405020304" pitchFamily="18" charset="0"/>
                        </a:rPr>
                        <a:t>1.Ukrit</a:t>
                      </a:r>
                      <a:r>
                        <a:rPr lang="en-IN" sz="1500" baseline="0" dirty="0" smtClean="0">
                          <a:latin typeface="Times New Roman" panose="02020603050405020304" pitchFamily="18" charset="0"/>
                          <a:cs typeface="Times New Roman" panose="02020603050405020304" pitchFamily="18" charset="0"/>
                        </a:rPr>
                        <a:t> </a:t>
                      </a:r>
                      <a:r>
                        <a:rPr lang="en-IN" sz="1500" baseline="0" dirty="0" err="1" smtClean="0">
                          <a:latin typeface="Times New Roman" panose="02020603050405020304" pitchFamily="18" charset="0"/>
                          <a:cs typeface="Times New Roman" panose="02020603050405020304" pitchFamily="18" charset="0"/>
                        </a:rPr>
                        <a:t>Watchareerutai</a:t>
                      </a:r>
                      <a:endParaRPr lang="en-IN" sz="1500" dirty="0">
                        <a:latin typeface="Times New Roman" panose="02020603050405020304" pitchFamily="18" charset="0"/>
                        <a:cs typeface="Times New Roman" panose="02020603050405020304" pitchFamily="18" charset="0"/>
                      </a:endParaRPr>
                    </a:p>
                    <a:p>
                      <a:r>
                        <a:rPr lang="en-IN" sz="1500" dirty="0" smtClean="0">
                          <a:latin typeface="Times New Roman" panose="02020603050405020304" pitchFamily="18" charset="0"/>
                          <a:cs typeface="Times New Roman" panose="02020603050405020304" pitchFamily="18" charset="0"/>
                        </a:rPr>
                        <a:t>2.Pavit</a:t>
                      </a:r>
                      <a:r>
                        <a:rPr lang="en-IN" sz="1500" baseline="0" dirty="0" smtClean="0">
                          <a:latin typeface="Times New Roman" panose="02020603050405020304" pitchFamily="18" charset="0"/>
                          <a:cs typeface="Times New Roman" panose="02020603050405020304" pitchFamily="18" charset="0"/>
                        </a:rPr>
                        <a:t> </a:t>
                      </a:r>
                      <a:r>
                        <a:rPr lang="en-IN" sz="1500" baseline="0" dirty="0" err="1" smtClean="0">
                          <a:latin typeface="Times New Roman" panose="02020603050405020304" pitchFamily="18" charset="0"/>
                          <a:cs typeface="Times New Roman" panose="02020603050405020304" pitchFamily="18" charset="0"/>
                        </a:rPr>
                        <a:t>Noinongyao</a:t>
                      </a:r>
                      <a:endParaRPr lang="en-IN" sz="1500" baseline="0" dirty="0" smtClean="0">
                        <a:latin typeface="Times New Roman" panose="02020603050405020304" pitchFamily="18" charset="0"/>
                        <a:cs typeface="Times New Roman" panose="02020603050405020304" pitchFamily="18" charset="0"/>
                      </a:endParaRPr>
                    </a:p>
                    <a:p>
                      <a:r>
                        <a:rPr lang="en-IN" sz="1500" baseline="0" dirty="0" smtClean="0">
                          <a:latin typeface="Times New Roman" panose="02020603050405020304" pitchFamily="18" charset="0"/>
                          <a:cs typeface="Times New Roman" panose="02020603050405020304" pitchFamily="18" charset="0"/>
                        </a:rPr>
                        <a:t>3. </a:t>
                      </a:r>
                      <a:r>
                        <a:rPr lang="en-IN" sz="1500" baseline="0" dirty="0" err="1" smtClean="0">
                          <a:latin typeface="Times New Roman" panose="02020603050405020304" pitchFamily="18" charset="0"/>
                          <a:cs typeface="Times New Roman" panose="02020603050405020304" pitchFamily="18" charset="0"/>
                        </a:rPr>
                        <a:t>Chaiwat</a:t>
                      </a:r>
                      <a:r>
                        <a:rPr lang="en-IN" sz="1500" baseline="0" dirty="0" smtClean="0">
                          <a:latin typeface="Times New Roman" panose="02020603050405020304" pitchFamily="18" charset="0"/>
                          <a:cs typeface="Times New Roman" panose="02020603050405020304" pitchFamily="18" charset="0"/>
                        </a:rPr>
                        <a:t> </a:t>
                      </a:r>
                      <a:r>
                        <a:rPr lang="en-IN" sz="1500" baseline="0" dirty="0" err="1" smtClean="0">
                          <a:latin typeface="Times New Roman" panose="02020603050405020304" pitchFamily="18" charset="0"/>
                          <a:cs typeface="Times New Roman" panose="02020603050405020304" pitchFamily="18" charset="0"/>
                        </a:rPr>
                        <a:t>Wattanapaiboonsuk</a:t>
                      </a:r>
                      <a:endParaRPr lang="en-IN" sz="1500" baseline="0" dirty="0" smtClean="0">
                        <a:latin typeface="Times New Roman" panose="02020603050405020304" pitchFamily="18" charset="0"/>
                        <a:cs typeface="Times New Roman" panose="02020603050405020304" pitchFamily="18" charset="0"/>
                      </a:endParaRPr>
                    </a:p>
                    <a:p>
                      <a:r>
                        <a:rPr lang="en-IN" sz="1500" baseline="0" dirty="0" smtClean="0">
                          <a:latin typeface="Times New Roman" panose="02020603050405020304" pitchFamily="18" charset="0"/>
                          <a:cs typeface="Times New Roman" panose="02020603050405020304" pitchFamily="18" charset="0"/>
                        </a:rPr>
                        <a:t>4. </a:t>
                      </a:r>
                      <a:r>
                        <a:rPr lang="en-IN" sz="1500" baseline="0" dirty="0" err="1" smtClean="0">
                          <a:latin typeface="Times New Roman" panose="02020603050405020304" pitchFamily="18" charset="0"/>
                          <a:cs typeface="Times New Roman" panose="02020603050405020304" pitchFamily="18" charset="0"/>
                        </a:rPr>
                        <a:t>Puriwat</a:t>
                      </a:r>
                      <a:r>
                        <a:rPr lang="en-IN" sz="1500" baseline="0" dirty="0" smtClean="0">
                          <a:latin typeface="Times New Roman" panose="02020603050405020304" pitchFamily="18" charset="0"/>
                          <a:cs typeface="Times New Roman" panose="02020603050405020304" pitchFamily="18" charset="0"/>
                        </a:rPr>
                        <a:t> </a:t>
                      </a:r>
                      <a:r>
                        <a:rPr lang="en-IN" sz="1500" baseline="0" dirty="0" err="1" smtClean="0">
                          <a:latin typeface="Times New Roman" panose="02020603050405020304" pitchFamily="18" charset="0"/>
                          <a:cs typeface="Times New Roman" panose="02020603050405020304" pitchFamily="18" charset="0"/>
                        </a:rPr>
                        <a:t>Khantiviriya</a:t>
                      </a:r>
                      <a:endParaRPr lang="en-IN" sz="1500" baseline="0" dirty="0" smtClean="0">
                        <a:latin typeface="Times New Roman" panose="02020603050405020304" pitchFamily="18" charset="0"/>
                        <a:cs typeface="Times New Roman" panose="02020603050405020304" pitchFamily="18" charset="0"/>
                      </a:endParaRPr>
                    </a:p>
                    <a:p>
                      <a:r>
                        <a:rPr lang="en-IN" sz="1500" baseline="0" dirty="0" smtClean="0">
                          <a:latin typeface="Times New Roman" panose="02020603050405020304" pitchFamily="18" charset="0"/>
                          <a:cs typeface="Times New Roman" panose="02020603050405020304" pitchFamily="18" charset="0"/>
                        </a:rPr>
                        <a:t>5. </a:t>
                      </a:r>
                      <a:r>
                        <a:rPr lang="en-IN" sz="1500" baseline="0" dirty="0" err="1" smtClean="0">
                          <a:latin typeface="Times New Roman" panose="02020603050405020304" pitchFamily="18" charset="0"/>
                          <a:cs typeface="Times New Roman" panose="02020603050405020304" pitchFamily="18" charset="0"/>
                        </a:rPr>
                        <a:t>Sutsawat</a:t>
                      </a:r>
                      <a:r>
                        <a:rPr lang="en-IN" sz="1500" baseline="0" dirty="0" smtClean="0">
                          <a:latin typeface="Times New Roman" panose="02020603050405020304" pitchFamily="18" charset="0"/>
                          <a:cs typeface="Times New Roman" panose="02020603050405020304" pitchFamily="18" charset="0"/>
                        </a:rPr>
                        <a:t> </a:t>
                      </a:r>
                      <a:r>
                        <a:rPr lang="en-IN" sz="1500" baseline="0" dirty="0" err="1" smtClean="0">
                          <a:latin typeface="Times New Roman" panose="02020603050405020304" pitchFamily="18" charset="0"/>
                          <a:cs typeface="Times New Roman" panose="02020603050405020304" pitchFamily="18" charset="0"/>
                        </a:rPr>
                        <a:t>Duangsrisai</a:t>
                      </a:r>
                      <a:endParaRPr lang="en-IN" sz="1500" baseline="0" dirty="0" smtClean="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500" dirty="0" smtClean="0">
                          <a:latin typeface="Times New Roman" panose="02020603050405020304" pitchFamily="18" charset="0"/>
                          <a:cs typeface="Times New Roman" panose="02020603050405020304" pitchFamily="18" charset="0"/>
                        </a:rPr>
                        <a:t>2018</a:t>
                      </a:r>
                      <a:endParaRPr lang="en-IN" sz="15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1500" baseline="0" dirty="0" smtClean="0">
                          <a:solidFill>
                            <a:schemeClr val="tx1"/>
                          </a:solidFill>
                          <a:latin typeface="Times New Roman" panose="02020603050405020304" pitchFamily="18" charset="0"/>
                          <a:cs typeface="Times New Roman" panose="02020603050405020304" pitchFamily="18" charset="0"/>
                        </a:rPr>
                        <a:t>This study proposes a method divides an input leaf image into small blocks. The results indicate the superiority of the proposed method over trained humans in nutrient deficiency identification.</a:t>
                      </a:r>
                      <a:endParaRPr lang="en-IN" sz="15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xmlns="" val="1547577701"/>
                  </a:ext>
                </a:extLst>
              </a:tr>
              <a:tr h="2225154">
                <a:tc gridSpan="6">
                  <a:txBody>
                    <a:bodyPr/>
                    <a:lstStyle/>
                    <a:p>
                      <a:pPr algn="ctr"/>
                      <a:endParaRPr lang="en-IN" sz="15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hMerge="1">
                  <a:txBody>
                    <a:bodyPr/>
                    <a:lstStyle/>
                    <a:p>
                      <a:pPr algn="l"/>
                      <a:endParaRPr lang="en-IN" sz="15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hMerge="1">
                  <a:txBody>
                    <a:bodyPr/>
                    <a:lstStyle/>
                    <a:p>
                      <a:pPr algn="l"/>
                      <a:endParaRPr lang="en-IN" sz="15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hMerge="1">
                  <a:txBody>
                    <a:bodyPr/>
                    <a:lstStyle/>
                    <a:p>
                      <a:endParaRPr lang="en-IN" sz="15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hMerge="1">
                  <a:txBody>
                    <a:bodyPr/>
                    <a:lstStyle/>
                    <a:p>
                      <a:pPr algn="ctr"/>
                      <a:endParaRPr lang="en-IN" sz="15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hMerge="1">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IN" sz="15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xmlns="" val="10002"/>
                  </a:ext>
                </a:extLst>
              </a:tr>
            </a:tbl>
          </a:graphicData>
        </a:graphic>
      </p:graphicFrame>
      <p:sp>
        <p:nvSpPr>
          <p:cNvPr id="5" name="Rectangle 4"/>
          <p:cNvSpPr/>
          <p:nvPr/>
        </p:nvSpPr>
        <p:spPr>
          <a:xfrm rot="16200000">
            <a:off x="10707983" y="2108494"/>
            <a:ext cx="2467069" cy="456972"/>
          </a:xfrm>
          <a:prstGeom prst="rect">
            <a:avLst/>
          </a:prstGeom>
          <a:solidFill>
            <a:schemeClr val="accent2">
              <a:lumMod val="60000"/>
              <a:lumOff val="40000"/>
            </a:schemeClr>
          </a:solidFill>
          <a:ln>
            <a:solidFill>
              <a:schemeClr val="tx1">
                <a:lumMod val="65000"/>
                <a:lumOff val="3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500" dirty="0">
                <a:latin typeface="Times New Roman" panose="02020603050405020304" pitchFamily="18" charset="0"/>
                <a:cs typeface="Times New Roman" panose="02020603050405020304" pitchFamily="18" charset="0"/>
              </a:rPr>
              <a:t>Additional </a:t>
            </a:r>
            <a:r>
              <a:rPr lang="en-US" sz="1500" dirty="0">
                <a:solidFill>
                  <a:schemeClr val="tx1"/>
                </a:solidFill>
                <a:latin typeface="Times New Roman" panose="02020603050405020304" pitchFamily="18" charset="0"/>
                <a:cs typeface="Times New Roman" panose="02020603050405020304" pitchFamily="18" charset="0"/>
              </a:rPr>
              <a:t>Summary</a:t>
            </a:r>
            <a:endParaRPr lang="en-IN" sz="1500" dirty="0">
              <a:solidFill>
                <a:schemeClr val="tx1"/>
              </a:solidFill>
              <a:latin typeface="Times New Roman" panose="02020603050405020304" pitchFamily="18" charset="0"/>
              <a:cs typeface="Times New Roman" panose="02020603050405020304" pitchFamily="18" charset="0"/>
            </a:endParaRPr>
          </a:p>
        </p:txBody>
      </p:sp>
      <p:graphicFrame>
        <p:nvGraphicFramePr>
          <p:cNvPr id="6" name="Table 5"/>
          <p:cNvGraphicFramePr>
            <a:graphicFrameLocks noGrp="1"/>
          </p:cNvGraphicFramePr>
          <p:nvPr>
            <p:extLst>
              <p:ext uri="{D42A27DB-BD31-4B8C-83A1-F6EECF244321}">
                <p14:modId xmlns="" xmlns:p14="http://schemas.microsoft.com/office/powerpoint/2010/main" val="1331633882"/>
              </p:ext>
            </p:extLst>
          </p:nvPr>
        </p:nvGraphicFramePr>
        <p:xfrm>
          <a:off x="12192000" y="1103445"/>
          <a:ext cx="6829043" cy="2495236"/>
        </p:xfrm>
        <a:graphic>
          <a:graphicData uri="http://schemas.openxmlformats.org/drawingml/2006/table">
            <a:tbl>
              <a:tblPr firstRow="1" bandRow="1">
                <a:tableStyleId>{5C22544A-7EE6-4342-B048-85BDC9FD1C3A}</a:tableStyleId>
              </a:tblPr>
              <a:tblGrid>
                <a:gridCol w="2525605">
                  <a:extLst>
                    <a:ext uri="{9D8B030D-6E8A-4147-A177-3AD203B41FA5}">
                      <a16:colId xmlns:a16="http://schemas.microsoft.com/office/drawing/2014/main" xmlns="" val="4111305687"/>
                    </a:ext>
                  </a:extLst>
                </a:gridCol>
                <a:gridCol w="2066100">
                  <a:extLst>
                    <a:ext uri="{9D8B030D-6E8A-4147-A177-3AD203B41FA5}">
                      <a16:colId xmlns:a16="http://schemas.microsoft.com/office/drawing/2014/main" xmlns="" val="135340123"/>
                    </a:ext>
                  </a:extLst>
                </a:gridCol>
                <a:gridCol w="2237338">
                  <a:extLst>
                    <a:ext uri="{9D8B030D-6E8A-4147-A177-3AD203B41FA5}">
                      <a16:colId xmlns:a16="http://schemas.microsoft.com/office/drawing/2014/main" xmlns="" val="846758422"/>
                    </a:ext>
                  </a:extLst>
                </a:gridCol>
              </a:tblGrid>
              <a:tr h="346396">
                <a:tc>
                  <a:txBody>
                    <a:bodyPr/>
                    <a:lstStyle/>
                    <a:p>
                      <a:pPr algn="ctr"/>
                      <a:r>
                        <a:rPr lang="en-US" sz="1500" baseline="0" dirty="0">
                          <a:latin typeface="Times New Roman" panose="02020603050405020304" pitchFamily="18" charset="0"/>
                          <a:cs typeface="Times New Roman" panose="02020603050405020304" pitchFamily="18" charset="0"/>
                        </a:rPr>
                        <a:t>Algorithms</a:t>
                      </a:r>
                      <a:endParaRPr lang="en-IN" sz="1500" baseline="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500" baseline="0" dirty="0">
                          <a:latin typeface="Times New Roman" panose="02020603050405020304" pitchFamily="18" charset="0"/>
                          <a:cs typeface="Times New Roman" panose="02020603050405020304" pitchFamily="18" charset="0"/>
                        </a:rPr>
                        <a:t>      </a:t>
                      </a:r>
                      <a:r>
                        <a:rPr lang="en-US" sz="1500" baseline="0" dirty="0" err="1">
                          <a:latin typeface="Times New Roman" panose="02020603050405020304" pitchFamily="18" charset="0"/>
                          <a:cs typeface="Times New Roman" panose="02020603050405020304" pitchFamily="18" charset="0"/>
                        </a:rPr>
                        <a:t>DataSets</a:t>
                      </a:r>
                      <a:endParaRPr lang="en-IN" sz="1500" baseline="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500" baseline="0" dirty="0">
                          <a:latin typeface="Times New Roman" panose="02020603050405020304" pitchFamily="18" charset="0"/>
                          <a:cs typeface="Times New Roman" panose="02020603050405020304" pitchFamily="18" charset="0"/>
                        </a:rPr>
                        <a:t>Improvements</a:t>
                      </a:r>
                      <a:endParaRPr lang="en-IN" sz="1500" baseline="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378010582"/>
                  </a:ext>
                </a:extLst>
              </a:tr>
              <a:tr h="2105961">
                <a:tc>
                  <a:txBody>
                    <a:bodyPr/>
                    <a:lstStyle/>
                    <a:p>
                      <a:r>
                        <a:rPr lang="en-US" sz="1500" baseline="0" dirty="0" smtClean="0">
                          <a:latin typeface="Times New Roman" panose="02020603050405020304" pitchFamily="18" charset="0"/>
                          <a:cs typeface="Times New Roman" panose="02020603050405020304" pitchFamily="18" charset="0"/>
                        </a:rPr>
                        <a:t>CNN, Machine Learning</a:t>
                      </a:r>
                      <a:endParaRPr lang="en-US" sz="1500" baseline="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500" baseline="0" dirty="0" smtClean="0">
                          <a:latin typeface="Times New Roman" panose="02020603050405020304" pitchFamily="18" charset="0"/>
                          <a:cs typeface="Times New Roman" panose="02020603050405020304" pitchFamily="18" charset="0"/>
                        </a:rPr>
                        <a:t>A dataset consisting of 3000 leaf images was collected and used for experimentations.</a:t>
                      </a:r>
                      <a:endParaRPr lang="en-IN" sz="1500" baseline="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baseline="0" dirty="0" smtClean="0">
                          <a:latin typeface="Times New Roman" panose="02020603050405020304" pitchFamily="18" charset="0"/>
                          <a:cs typeface="Times New Roman" panose="02020603050405020304" pitchFamily="18" charset="0"/>
                        </a:rPr>
                        <a:t>Next step include but not limit to further analysis on the time factor. Other factors including nutrient mobility and leaf age etc which can affect the symptoms would also be considered to improve reliability of identification.</a:t>
                      </a:r>
                      <a:endParaRPr lang="en-IN" sz="1500" baseline="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554693707"/>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0.01458 -0.00115 L -0.59909 0.00324 " pathEditMode="relative" rAng="0" ptsTypes="AA">
                                      <p:cBhvr>
                                        <p:cTn id="6" dur="2000" fill="hold"/>
                                        <p:tgtEl>
                                          <p:spTgt spid="6"/>
                                        </p:tgtEl>
                                        <p:attrNameLst>
                                          <p:attrName>ppt_x</p:attrName>
                                          <p:attrName>ppt_y</p:attrName>
                                        </p:attrNameLst>
                                      </p:cBhvr>
                                      <p:rCtr x="-30690" y="20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3"/>
          <p:cNvSpPr txBox="1">
            <a:spLocks noGrp="1"/>
          </p:cNvSpPr>
          <p:nvPr>
            <p:ph type="title" idx="4294967295"/>
          </p:nvPr>
        </p:nvSpPr>
        <p:spPr>
          <a:xfrm>
            <a:off x="0" y="232920"/>
            <a:ext cx="12191760" cy="714600"/>
          </a:xfrm>
          <a:prstGeom prst="rect">
            <a:avLst/>
          </a:prstGeom>
          <a:solidFill>
            <a:srgbClr val="FF6600"/>
          </a:solidFill>
          <a:ln>
            <a:noFill/>
          </a:ln>
          <a:effectLst>
            <a:outerShdw blurRad="44280" dist="28080" dir="5400000" rotWithShape="0">
              <a:srgbClr val="000000">
                <a:alpha val="31764"/>
              </a:srgbClr>
            </a:outerShdw>
          </a:effectLst>
        </p:spPr>
        <p:txBody>
          <a:bodyPr spcFirstLastPara="1" wrap="square" lIns="90000" tIns="45000" rIns="90000" bIns="45000" anchor="t" anchorCtr="0">
            <a:noAutofit/>
          </a:bodyPr>
          <a:lstStyle/>
          <a:p>
            <a:pPr marL="0" marR="0" lvl="0" indent="0" algn="just" rtl="0">
              <a:lnSpc>
                <a:spcPct val="90000"/>
              </a:lnSpc>
              <a:spcBef>
                <a:spcPts val="0"/>
              </a:spcBef>
              <a:spcAft>
                <a:spcPts val="0"/>
              </a:spcAft>
              <a:buClr>
                <a:srgbClr val="000000"/>
              </a:buClr>
              <a:buSzPts val="2800"/>
              <a:buFont typeface="Times New Roman"/>
              <a:buNone/>
            </a:pPr>
            <a:r>
              <a:rPr lang="en-US" sz="2800" b="0" i="0" u="none" strike="noStrike" cap="none" dirty="0">
                <a:solidFill>
                  <a:srgbClr val="000000"/>
                </a:solidFill>
                <a:latin typeface="Times New Roman"/>
                <a:ea typeface="Times New Roman"/>
                <a:cs typeface="Times New Roman"/>
                <a:sym typeface="Times New Roman"/>
              </a:rPr>
              <a:t>Literature survey </a:t>
            </a:r>
            <a:r>
              <a:rPr lang="en-US" sz="2800" b="0" i="0" u="none" strike="noStrike" cap="none" dirty="0" smtClean="0">
                <a:solidFill>
                  <a:srgbClr val="000000"/>
                </a:solidFill>
                <a:latin typeface="Times New Roman"/>
                <a:ea typeface="Times New Roman"/>
                <a:cs typeface="Times New Roman"/>
                <a:sym typeface="Times New Roman"/>
              </a:rPr>
              <a:t> </a:t>
            </a:r>
            <a:endParaRPr sz="2800" b="0" i="0" u="none" strike="noStrike" cap="none">
              <a:solidFill>
                <a:srgbClr val="000000"/>
              </a:solidFill>
              <a:latin typeface="Calibri"/>
              <a:ea typeface="Calibri"/>
              <a:cs typeface="Calibri"/>
              <a:sym typeface="Calibri"/>
            </a:endParaRPr>
          </a:p>
        </p:txBody>
      </p:sp>
      <p:graphicFrame>
        <p:nvGraphicFramePr>
          <p:cNvPr id="4" name="Table 3"/>
          <p:cNvGraphicFramePr>
            <a:graphicFrameLocks noGrp="1"/>
          </p:cNvGraphicFramePr>
          <p:nvPr>
            <p:extLst>
              <p:ext uri="{D42A27DB-BD31-4B8C-83A1-F6EECF244321}">
                <p14:modId xmlns="" xmlns:p14="http://schemas.microsoft.com/office/powerpoint/2010/main" val="1832361929"/>
              </p:ext>
            </p:extLst>
          </p:nvPr>
        </p:nvGraphicFramePr>
        <p:xfrm>
          <a:off x="-1" y="928671"/>
          <a:ext cx="11668165" cy="5715040"/>
        </p:xfrm>
        <a:graphic>
          <a:graphicData uri="http://schemas.openxmlformats.org/drawingml/2006/table">
            <a:tbl>
              <a:tblPr firstRow="1" bandRow="1">
                <a:tableStyleId>{69012ECD-51FC-41F1-AA8D-1B2483CD663E}</a:tableStyleId>
              </a:tblPr>
              <a:tblGrid>
                <a:gridCol w="650147">
                  <a:extLst>
                    <a:ext uri="{9D8B030D-6E8A-4147-A177-3AD203B41FA5}">
                      <a16:colId xmlns:a16="http://schemas.microsoft.com/office/drawing/2014/main" xmlns="" val="720827713"/>
                    </a:ext>
                  </a:extLst>
                </a:gridCol>
                <a:gridCol w="1935213">
                  <a:extLst>
                    <a:ext uri="{9D8B030D-6E8A-4147-A177-3AD203B41FA5}">
                      <a16:colId xmlns:a16="http://schemas.microsoft.com/office/drawing/2014/main" xmlns="" val="566664756"/>
                    </a:ext>
                  </a:extLst>
                </a:gridCol>
                <a:gridCol w="2483236">
                  <a:extLst>
                    <a:ext uri="{9D8B030D-6E8A-4147-A177-3AD203B41FA5}">
                      <a16:colId xmlns:a16="http://schemas.microsoft.com/office/drawing/2014/main" xmlns="" val="2583442079"/>
                    </a:ext>
                  </a:extLst>
                </a:gridCol>
                <a:gridCol w="2134009">
                  <a:extLst>
                    <a:ext uri="{9D8B030D-6E8A-4147-A177-3AD203B41FA5}">
                      <a16:colId xmlns:a16="http://schemas.microsoft.com/office/drawing/2014/main" xmlns="" val="3053239561"/>
                    </a:ext>
                  </a:extLst>
                </a:gridCol>
                <a:gridCol w="1746891">
                  <a:extLst>
                    <a:ext uri="{9D8B030D-6E8A-4147-A177-3AD203B41FA5}">
                      <a16:colId xmlns:a16="http://schemas.microsoft.com/office/drawing/2014/main" xmlns="" val="2878787163"/>
                    </a:ext>
                  </a:extLst>
                </a:gridCol>
                <a:gridCol w="2718669">
                  <a:extLst>
                    <a:ext uri="{9D8B030D-6E8A-4147-A177-3AD203B41FA5}">
                      <a16:colId xmlns:a16="http://schemas.microsoft.com/office/drawing/2014/main" xmlns="" val="2465018948"/>
                    </a:ext>
                  </a:extLst>
                </a:gridCol>
              </a:tblGrid>
              <a:tr h="1175813">
                <a:tc>
                  <a:txBody>
                    <a:bodyPr/>
                    <a:lstStyle/>
                    <a:p>
                      <a:r>
                        <a:rPr lang="en-US" sz="1600" dirty="0">
                          <a:latin typeface="Times New Roman" panose="02020603050405020304" pitchFamily="18" charset="0"/>
                          <a:cs typeface="Times New Roman" panose="02020603050405020304" pitchFamily="18" charset="0"/>
                        </a:rPr>
                        <a:t>s.no</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Times New Roman" panose="02020603050405020304" pitchFamily="18" charset="0"/>
                          <a:cs typeface="Times New Roman" panose="02020603050405020304" pitchFamily="18" charset="0"/>
                        </a:rPr>
                        <a:t>Publisher/Journal</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Times New Roman" panose="02020603050405020304" pitchFamily="18" charset="0"/>
                          <a:cs typeface="Times New Roman" panose="02020603050405020304" pitchFamily="18" charset="0"/>
                        </a:rPr>
                        <a:t>Title</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Times New Roman" panose="02020603050405020304" pitchFamily="18" charset="0"/>
                          <a:cs typeface="Times New Roman" panose="02020603050405020304" pitchFamily="18" charset="0"/>
                        </a:rPr>
                        <a:t>Authors</a:t>
                      </a:r>
                      <a:r>
                        <a:rPr lang="en-US" sz="1600" baseline="0" dirty="0">
                          <a:latin typeface="Times New Roman" panose="02020603050405020304" pitchFamily="18" charset="0"/>
                          <a:cs typeface="Times New Roman" panose="02020603050405020304" pitchFamily="18" charset="0"/>
                        </a:rPr>
                        <a:t> Name</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Year of Publication</a:t>
                      </a:r>
                      <a:endParaRPr lang="en-IN" sz="16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Times New Roman" panose="02020603050405020304" pitchFamily="18" charset="0"/>
                          <a:cs typeface="Times New Roman" panose="02020603050405020304" pitchFamily="18" charset="0"/>
                        </a:rPr>
                        <a:t>Summary</a:t>
                      </a:r>
                      <a:r>
                        <a:rPr lang="en-US" sz="1600" baseline="0" dirty="0">
                          <a:latin typeface="Times New Roman" panose="02020603050405020304" pitchFamily="18" charset="0"/>
                          <a:cs typeface="Times New Roman" panose="02020603050405020304" pitchFamily="18" charset="0"/>
                        </a:rPr>
                        <a:t> of the paper</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3499334"/>
                  </a:ext>
                </a:extLst>
              </a:tr>
              <a:tr h="2314073">
                <a:tc>
                  <a:txBody>
                    <a:bodyPr/>
                    <a:lstStyle/>
                    <a:p>
                      <a:pPr algn="ctr"/>
                      <a:r>
                        <a:rPr lang="en-US" sz="1500" dirty="0">
                          <a:latin typeface="Times New Roman" panose="02020603050405020304" pitchFamily="18" charset="0"/>
                          <a:cs typeface="Times New Roman" panose="02020603050405020304" pitchFamily="18" charset="0"/>
                        </a:rPr>
                        <a:t> </a:t>
                      </a:r>
                      <a:r>
                        <a:rPr lang="en-US" sz="1500" dirty="0" smtClean="0">
                          <a:latin typeface="Times New Roman" panose="02020603050405020304" pitchFamily="18" charset="0"/>
                          <a:cs typeface="Times New Roman" panose="02020603050405020304" pitchFamily="18" charset="0"/>
                        </a:rPr>
                        <a:t>[6]</a:t>
                      </a:r>
                      <a:endParaRPr lang="en-IN" sz="15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lvl="0" algn="just">
                        <a:buNone/>
                      </a:pPr>
                      <a:r>
                        <a:rPr lang="en-US" sz="1600" dirty="0" smtClean="0">
                          <a:solidFill>
                            <a:srgbClr val="000000"/>
                          </a:solidFill>
                          <a:latin typeface="Times New Roman"/>
                          <a:ea typeface="Times New Roman"/>
                          <a:cs typeface="Times New Roman"/>
                          <a:sym typeface="Times New Roman"/>
                        </a:rPr>
                        <a:t>International Research Journal of Engineering and</a:t>
                      </a:r>
                    </a:p>
                    <a:p>
                      <a:pPr lvl="0" algn="just">
                        <a:buNone/>
                      </a:pPr>
                      <a:r>
                        <a:rPr lang="en-US" sz="1600" dirty="0" smtClean="0">
                          <a:solidFill>
                            <a:srgbClr val="000000"/>
                          </a:solidFill>
                          <a:latin typeface="Times New Roman"/>
                          <a:ea typeface="Times New Roman"/>
                          <a:cs typeface="Times New Roman"/>
                          <a:sym typeface="Times New Roman"/>
                        </a:rPr>
                        <a:t>Technology (IRJET)</a:t>
                      </a:r>
                      <a:endParaRPr lang="en-IN" sz="155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l"/>
                      <a:r>
                        <a:rPr lang="en-IN" sz="1500" dirty="0" smtClean="0">
                          <a:latin typeface="Times New Roman" panose="02020603050405020304" pitchFamily="18" charset="0"/>
                          <a:cs typeface="Times New Roman" panose="02020603050405020304" pitchFamily="18" charset="0"/>
                        </a:rPr>
                        <a:t>Detection</a:t>
                      </a:r>
                      <a:r>
                        <a:rPr lang="en-IN" sz="1500" baseline="0" dirty="0" smtClean="0">
                          <a:latin typeface="Times New Roman" panose="02020603050405020304" pitchFamily="18" charset="0"/>
                          <a:cs typeface="Times New Roman" panose="02020603050405020304" pitchFamily="18" charset="0"/>
                        </a:rPr>
                        <a:t> of nutrient deficiencies in crops using support vector machines (SVM).</a:t>
                      </a:r>
                      <a:endParaRPr lang="en-IN" sz="15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IN" sz="1500" dirty="0" smtClean="0">
                          <a:latin typeface="Times New Roman" panose="02020603050405020304" pitchFamily="18" charset="0"/>
                          <a:cs typeface="Times New Roman" panose="02020603050405020304" pitchFamily="18" charset="0"/>
                        </a:rPr>
                        <a:t>1.Vijay</a:t>
                      </a:r>
                      <a:r>
                        <a:rPr lang="en-IN" sz="1500" baseline="0" dirty="0" smtClean="0">
                          <a:latin typeface="Times New Roman" panose="02020603050405020304" pitchFamily="18" charset="0"/>
                          <a:cs typeface="Times New Roman" panose="02020603050405020304" pitchFamily="18" charset="0"/>
                        </a:rPr>
                        <a:t> J. </a:t>
                      </a:r>
                      <a:r>
                        <a:rPr lang="en-IN" sz="1500" baseline="0" dirty="0" err="1" smtClean="0">
                          <a:latin typeface="Times New Roman" panose="02020603050405020304" pitchFamily="18" charset="0"/>
                          <a:cs typeface="Times New Roman" panose="02020603050405020304" pitchFamily="18" charset="0"/>
                        </a:rPr>
                        <a:t>Kadam</a:t>
                      </a:r>
                      <a:endParaRPr lang="en-IN" sz="1500" baseline="0" dirty="0" smtClean="0">
                        <a:latin typeface="Times New Roman" panose="02020603050405020304" pitchFamily="18" charset="0"/>
                        <a:cs typeface="Times New Roman" panose="02020603050405020304" pitchFamily="18" charset="0"/>
                      </a:endParaRPr>
                    </a:p>
                    <a:p>
                      <a:r>
                        <a:rPr lang="en-IN" sz="1500" baseline="0" dirty="0" smtClean="0">
                          <a:latin typeface="Times New Roman" panose="02020603050405020304" pitchFamily="18" charset="0"/>
                          <a:cs typeface="Times New Roman" panose="02020603050405020304" pitchFamily="18" charset="0"/>
                        </a:rPr>
                        <a:t>2. T. B. </a:t>
                      </a:r>
                      <a:r>
                        <a:rPr lang="en-IN" sz="1500" baseline="0" dirty="0" err="1" smtClean="0">
                          <a:latin typeface="Times New Roman" panose="02020603050405020304" pitchFamily="18" charset="0"/>
                          <a:cs typeface="Times New Roman" panose="02020603050405020304" pitchFamily="18" charset="0"/>
                        </a:rPr>
                        <a:t>Mohite-Patil</a:t>
                      </a:r>
                      <a:endParaRPr lang="en-IN" sz="15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500" dirty="0" smtClean="0">
                          <a:latin typeface="Times New Roman" panose="02020603050405020304" pitchFamily="18" charset="0"/>
                          <a:cs typeface="Times New Roman" panose="02020603050405020304" pitchFamily="18" charset="0"/>
                        </a:rPr>
                        <a:t>2022</a:t>
                      </a:r>
                      <a:endParaRPr lang="en-IN" sz="15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1500" baseline="0" dirty="0" smtClean="0">
                          <a:solidFill>
                            <a:schemeClr val="tx1"/>
                          </a:solidFill>
                          <a:latin typeface="Times New Roman" panose="02020603050405020304" pitchFamily="18" charset="0"/>
                          <a:cs typeface="Times New Roman" panose="02020603050405020304" pitchFamily="18" charset="0"/>
                        </a:rPr>
                        <a:t>This study proposes to build a model to detect various types of deficiencies in the leaves. The proposed system presents an effective method for detecting using colour-texture analysis and k-means clustering</a:t>
                      </a:r>
                      <a:endParaRPr lang="en-IN" sz="15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xmlns="" val="1547577701"/>
                  </a:ext>
                </a:extLst>
              </a:tr>
              <a:tr h="2225154">
                <a:tc gridSpan="6">
                  <a:txBody>
                    <a:bodyPr/>
                    <a:lstStyle/>
                    <a:p>
                      <a:pPr algn="ctr"/>
                      <a:endParaRPr lang="en-IN" sz="15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hMerge="1">
                  <a:txBody>
                    <a:bodyPr/>
                    <a:lstStyle/>
                    <a:p>
                      <a:pPr algn="l"/>
                      <a:endParaRPr lang="en-IN" sz="15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hMerge="1">
                  <a:txBody>
                    <a:bodyPr/>
                    <a:lstStyle/>
                    <a:p>
                      <a:pPr algn="l"/>
                      <a:endParaRPr lang="en-IN" sz="15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hMerge="1">
                  <a:txBody>
                    <a:bodyPr/>
                    <a:lstStyle/>
                    <a:p>
                      <a:endParaRPr lang="en-IN" sz="15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hMerge="1">
                  <a:txBody>
                    <a:bodyPr/>
                    <a:lstStyle/>
                    <a:p>
                      <a:pPr algn="ctr"/>
                      <a:endParaRPr lang="en-IN" sz="15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hMerge="1">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IN" sz="15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xmlns="" val="10002"/>
                  </a:ext>
                </a:extLst>
              </a:tr>
            </a:tbl>
          </a:graphicData>
        </a:graphic>
      </p:graphicFrame>
      <p:sp>
        <p:nvSpPr>
          <p:cNvPr id="5" name="Rectangle 4"/>
          <p:cNvSpPr/>
          <p:nvPr/>
        </p:nvSpPr>
        <p:spPr>
          <a:xfrm rot="16200000">
            <a:off x="10707983" y="2108494"/>
            <a:ext cx="2467069" cy="456972"/>
          </a:xfrm>
          <a:prstGeom prst="rect">
            <a:avLst/>
          </a:prstGeom>
          <a:solidFill>
            <a:schemeClr val="accent2">
              <a:lumMod val="60000"/>
              <a:lumOff val="40000"/>
            </a:schemeClr>
          </a:solidFill>
          <a:ln>
            <a:solidFill>
              <a:schemeClr val="tx1">
                <a:lumMod val="65000"/>
                <a:lumOff val="3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500" dirty="0">
                <a:latin typeface="Times New Roman" panose="02020603050405020304" pitchFamily="18" charset="0"/>
                <a:cs typeface="Times New Roman" panose="02020603050405020304" pitchFamily="18" charset="0"/>
              </a:rPr>
              <a:t>Additional </a:t>
            </a:r>
            <a:r>
              <a:rPr lang="en-US" sz="1500" dirty="0">
                <a:solidFill>
                  <a:schemeClr val="tx1"/>
                </a:solidFill>
                <a:latin typeface="Times New Roman" panose="02020603050405020304" pitchFamily="18" charset="0"/>
                <a:cs typeface="Times New Roman" panose="02020603050405020304" pitchFamily="18" charset="0"/>
              </a:rPr>
              <a:t>Summary</a:t>
            </a:r>
            <a:endParaRPr lang="en-IN" sz="1500" dirty="0">
              <a:solidFill>
                <a:schemeClr val="tx1"/>
              </a:solidFill>
              <a:latin typeface="Times New Roman" panose="02020603050405020304" pitchFamily="18" charset="0"/>
              <a:cs typeface="Times New Roman" panose="02020603050405020304" pitchFamily="18" charset="0"/>
            </a:endParaRPr>
          </a:p>
        </p:txBody>
      </p:sp>
      <p:graphicFrame>
        <p:nvGraphicFramePr>
          <p:cNvPr id="6" name="Table 5"/>
          <p:cNvGraphicFramePr>
            <a:graphicFrameLocks noGrp="1"/>
          </p:cNvGraphicFramePr>
          <p:nvPr>
            <p:extLst>
              <p:ext uri="{D42A27DB-BD31-4B8C-83A1-F6EECF244321}">
                <p14:modId xmlns="" xmlns:p14="http://schemas.microsoft.com/office/powerpoint/2010/main" val="1331633882"/>
              </p:ext>
            </p:extLst>
          </p:nvPr>
        </p:nvGraphicFramePr>
        <p:xfrm>
          <a:off x="12192000" y="1103445"/>
          <a:ext cx="6829043" cy="2495236"/>
        </p:xfrm>
        <a:graphic>
          <a:graphicData uri="http://schemas.openxmlformats.org/drawingml/2006/table">
            <a:tbl>
              <a:tblPr firstRow="1" bandRow="1">
                <a:tableStyleId>{5C22544A-7EE6-4342-B048-85BDC9FD1C3A}</a:tableStyleId>
              </a:tblPr>
              <a:tblGrid>
                <a:gridCol w="2525605">
                  <a:extLst>
                    <a:ext uri="{9D8B030D-6E8A-4147-A177-3AD203B41FA5}">
                      <a16:colId xmlns:a16="http://schemas.microsoft.com/office/drawing/2014/main" xmlns="" val="4111305687"/>
                    </a:ext>
                  </a:extLst>
                </a:gridCol>
                <a:gridCol w="2066100">
                  <a:extLst>
                    <a:ext uri="{9D8B030D-6E8A-4147-A177-3AD203B41FA5}">
                      <a16:colId xmlns:a16="http://schemas.microsoft.com/office/drawing/2014/main" xmlns="" val="135340123"/>
                    </a:ext>
                  </a:extLst>
                </a:gridCol>
                <a:gridCol w="2237338">
                  <a:extLst>
                    <a:ext uri="{9D8B030D-6E8A-4147-A177-3AD203B41FA5}">
                      <a16:colId xmlns:a16="http://schemas.microsoft.com/office/drawing/2014/main" xmlns="" val="846758422"/>
                    </a:ext>
                  </a:extLst>
                </a:gridCol>
              </a:tblGrid>
              <a:tr h="346396">
                <a:tc>
                  <a:txBody>
                    <a:bodyPr/>
                    <a:lstStyle/>
                    <a:p>
                      <a:pPr algn="ctr"/>
                      <a:r>
                        <a:rPr lang="en-US" sz="1500" baseline="0" dirty="0">
                          <a:latin typeface="Times New Roman" panose="02020603050405020304" pitchFamily="18" charset="0"/>
                          <a:cs typeface="Times New Roman" panose="02020603050405020304" pitchFamily="18" charset="0"/>
                        </a:rPr>
                        <a:t>Algorithms</a:t>
                      </a:r>
                      <a:endParaRPr lang="en-IN" sz="1500" baseline="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500" baseline="0" dirty="0">
                          <a:latin typeface="Times New Roman" panose="02020603050405020304" pitchFamily="18" charset="0"/>
                          <a:cs typeface="Times New Roman" panose="02020603050405020304" pitchFamily="18" charset="0"/>
                        </a:rPr>
                        <a:t>      </a:t>
                      </a:r>
                      <a:r>
                        <a:rPr lang="en-US" sz="1500" baseline="0" dirty="0" err="1">
                          <a:latin typeface="Times New Roman" panose="02020603050405020304" pitchFamily="18" charset="0"/>
                          <a:cs typeface="Times New Roman" panose="02020603050405020304" pitchFamily="18" charset="0"/>
                        </a:rPr>
                        <a:t>DataSets</a:t>
                      </a:r>
                      <a:endParaRPr lang="en-IN" sz="1500" baseline="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500" baseline="0" dirty="0">
                          <a:latin typeface="Times New Roman" panose="02020603050405020304" pitchFamily="18" charset="0"/>
                          <a:cs typeface="Times New Roman" panose="02020603050405020304" pitchFamily="18" charset="0"/>
                        </a:rPr>
                        <a:t>Improvements</a:t>
                      </a:r>
                      <a:endParaRPr lang="en-IN" sz="1500" baseline="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378010582"/>
                  </a:ext>
                </a:extLst>
              </a:tr>
              <a:tr h="2105961">
                <a:tc>
                  <a:txBody>
                    <a:bodyPr/>
                    <a:lstStyle/>
                    <a:p>
                      <a:r>
                        <a:rPr lang="en-US" sz="1500" baseline="0" dirty="0" err="1" smtClean="0">
                          <a:latin typeface="Times New Roman" panose="02020603050405020304" pitchFamily="18" charset="0"/>
                          <a:cs typeface="Times New Roman" panose="02020603050405020304" pitchFamily="18" charset="0"/>
                        </a:rPr>
                        <a:t>Colour</a:t>
                      </a:r>
                      <a:r>
                        <a:rPr lang="en-US" sz="1500" baseline="0" dirty="0" smtClean="0">
                          <a:latin typeface="Times New Roman" panose="02020603050405020304" pitchFamily="18" charset="0"/>
                          <a:cs typeface="Times New Roman" panose="02020603050405020304" pitchFamily="18" charset="0"/>
                        </a:rPr>
                        <a:t>-texture analysis, K-means clustering</a:t>
                      </a:r>
                      <a:endParaRPr lang="en-US" sz="1500" baseline="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500" baseline="0" dirty="0" smtClean="0">
                          <a:latin typeface="Times New Roman" panose="02020603050405020304" pitchFamily="18" charset="0"/>
                          <a:cs typeface="Times New Roman" panose="02020603050405020304" pitchFamily="18" charset="0"/>
                        </a:rPr>
                        <a:t>-</a:t>
                      </a:r>
                      <a:endParaRPr lang="en-IN" sz="1500" baseline="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baseline="0" dirty="0" smtClean="0">
                          <a:latin typeface="Times New Roman" panose="02020603050405020304" pitchFamily="18" charset="0"/>
                          <a:cs typeface="Times New Roman" panose="02020603050405020304" pitchFamily="18" charset="0"/>
                        </a:rPr>
                        <a:t>Segmentation training and classification and finally identification. This project proposes a valuable approach which supports the accurate detection of nutrients which are deficient in the plant leaves.</a:t>
                      </a:r>
                      <a:endParaRPr lang="en-IN" sz="1500" baseline="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554693707"/>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0.01458 -0.00115 L -0.59909 0.00324 " pathEditMode="relative" rAng="0" ptsTypes="AA">
                                      <p:cBhvr>
                                        <p:cTn id="6" dur="2000" fill="hold"/>
                                        <p:tgtEl>
                                          <p:spTgt spid="6"/>
                                        </p:tgtEl>
                                        <p:attrNameLst>
                                          <p:attrName>ppt_x</p:attrName>
                                          <p:attrName>ppt_y</p:attrName>
                                        </p:attrNameLst>
                                      </p:cBhvr>
                                      <p:rCtr x="-30690" y="20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4"/>
          <p:cNvSpPr txBox="1">
            <a:spLocks noGrp="1"/>
          </p:cNvSpPr>
          <p:nvPr>
            <p:ph type="body" idx="4294967295"/>
          </p:nvPr>
        </p:nvSpPr>
        <p:spPr>
          <a:xfrm>
            <a:off x="199440" y="1025280"/>
            <a:ext cx="11288520" cy="5134320"/>
          </a:xfrm>
          <a:prstGeom prst="rect">
            <a:avLst/>
          </a:prstGeom>
          <a:solidFill>
            <a:srgbClr val="FFFFFF"/>
          </a:solidFill>
          <a:ln w="12600" cap="flat" cmpd="sng">
            <a:solidFill>
              <a:srgbClr val="FFFFFF"/>
            </a:solidFill>
            <a:prstDash val="solid"/>
            <a:miter lim="8000"/>
            <a:headEnd type="none" w="sm" len="sm"/>
            <a:tailEnd type="none" w="sm" len="sm"/>
          </a:ln>
        </p:spPr>
        <p:txBody>
          <a:bodyPr spcFirstLastPara="1" wrap="square" lIns="91425" tIns="45700" rIns="91425" bIns="45700" anchor="t" anchorCtr="0">
            <a:normAutofit/>
          </a:bodyPr>
          <a:lstStyle/>
          <a:p>
            <a:pPr lvl="0" indent="-457200" algn="just">
              <a:spcBef>
                <a:spcPts val="0"/>
              </a:spcBef>
              <a:buClr>
                <a:srgbClr val="000000"/>
              </a:buClr>
              <a:buFont typeface="Noto Sans Symbols"/>
              <a:buChar char="⮚"/>
            </a:pPr>
            <a:r>
              <a:rPr lang="en-US" dirty="0" smtClean="0">
                <a:latin typeface="Times New Roman" pitchFamily="18" charset="0"/>
                <a:cs typeface="Times New Roman" pitchFamily="18" charset="0"/>
              </a:rPr>
              <a:t>The proposed system aims to revolutionize nutrient deficiency detection in paddy crops by introducing an innovative approach leveraging neural networks, specifically </a:t>
            </a:r>
            <a:r>
              <a:rPr lang="en-US" dirty="0" err="1" smtClean="0">
                <a:latin typeface="Times New Roman" pitchFamily="18" charset="0"/>
                <a:cs typeface="Times New Roman" pitchFamily="18" charset="0"/>
              </a:rPr>
              <a:t>convolutional</a:t>
            </a:r>
            <a:r>
              <a:rPr lang="en-US" dirty="0" smtClean="0">
                <a:latin typeface="Times New Roman" pitchFamily="18" charset="0"/>
                <a:cs typeface="Times New Roman" pitchFamily="18" charset="0"/>
              </a:rPr>
              <a:t> neural networks (CNNs). </a:t>
            </a:r>
            <a:endParaRPr lang="en-US" dirty="0" smtClean="0">
              <a:latin typeface="Times New Roman" pitchFamily="18" charset="0"/>
              <a:cs typeface="Times New Roman" pitchFamily="18" charset="0"/>
            </a:endParaRPr>
          </a:p>
          <a:p>
            <a:pPr lvl="0" indent="-457200" algn="just">
              <a:spcBef>
                <a:spcPts val="0"/>
              </a:spcBef>
              <a:buClr>
                <a:srgbClr val="000000"/>
              </a:buClr>
              <a:buFont typeface="Noto Sans Symbols"/>
              <a:buChar char="⮚"/>
            </a:pPr>
            <a:r>
              <a:rPr lang="en-US" dirty="0" smtClean="0">
                <a:latin typeface="Times New Roman" pitchFamily="18" charset="0"/>
                <a:cs typeface="Times New Roman" pitchFamily="18" charset="0"/>
              </a:rPr>
              <a:t>The </a:t>
            </a:r>
            <a:r>
              <a:rPr lang="en-US" dirty="0" smtClean="0">
                <a:latin typeface="Times New Roman" pitchFamily="18" charset="0"/>
                <a:cs typeface="Times New Roman" pitchFamily="18" charset="0"/>
              </a:rPr>
              <a:t>system involves the analysis of images captured from paddy fields, enabling the automatic identification of subtle signs indicative of nutrient deficiencies. </a:t>
            </a:r>
            <a:endParaRPr lang="en-US" dirty="0" smtClean="0">
              <a:latin typeface="Times New Roman" pitchFamily="18" charset="0"/>
              <a:cs typeface="Times New Roman" pitchFamily="18" charset="0"/>
            </a:endParaRPr>
          </a:p>
          <a:p>
            <a:pPr lvl="0" indent="-457200" algn="just">
              <a:spcBef>
                <a:spcPts val="0"/>
              </a:spcBef>
              <a:buClr>
                <a:srgbClr val="000000"/>
              </a:buClr>
              <a:buFont typeface="Noto Sans Symbols"/>
              <a:buChar char="⮚"/>
            </a:pPr>
            <a:r>
              <a:rPr lang="en-US" dirty="0" smtClean="0">
                <a:latin typeface="Times New Roman" pitchFamily="18" charset="0"/>
                <a:cs typeface="Times New Roman" pitchFamily="18" charset="0"/>
              </a:rPr>
              <a:t>The </a:t>
            </a:r>
            <a:r>
              <a:rPr lang="en-US" dirty="0" smtClean="0">
                <a:latin typeface="Times New Roman" pitchFamily="18" charset="0"/>
                <a:cs typeface="Times New Roman" pitchFamily="18" charset="0"/>
              </a:rPr>
              <a:t>neural network is trained on a diverse dataset, allowing it to learn complex patterns associated with various nutrient deficiencies. The user-friendly interface facilitates seamless interaction, allowing farmers to upload images and receive instant reports on their crops' nutritional status. Unlike the existing system, the proposed approach offers a non-invasive, real-time, and accurate solution to nutrient deficiency monitoring</a:t>
            </a:r>
            <a:endParaRPr b="0" i="0" u="none" strike="noStrike" cap="none" dirty="0">
              <a:solidFill>
                <a:srgbClr val="000000"/>
              </a:solidFill>
              <a:latin typeface="Times New Roman" pitchFamily="18" charset="0"/>
              <a:ea typeface="Times New Roman"/>
              <a:cs typeface="Times New Roman" pitchFamily="18" charset="0"/>
              <a:sym typeface="Times New Roman"/>
            </a:endParaRPr>
          </a:p>
        </p:txBody>
      </p:sp>
      <p:sp>
        <p:nvSpPr>
          <p:cNvPr id="173" name="Google Shape;173;p34"/>
          <p:cNvSpPr txBox="1">
            <a:spLocks noGrp="1"/>
          </p:cNvSpPr>
          <p:nvPr>
            <p:ph type="title" idx="4294967295"/>
          </p:nvPr>
        </p:nvSpPr>
        <p:spPr>
          <a:xfrm>
            <a:off x="0" y="232920"/>
            <a:ext cx="12191760" cy="714600"/>
          </a:xfrm>
          <a:prstGeom prst="rect">
            <a:avLst/>
          </a:prstGeom>
          <a:solidFill>
            <a:srgbClr val="FF6600"/>
          </a:solidFill>
          <a:ln>
            <a:noFill/>
          </a:ln>
          <a:effectLst>
            <a:outerShdw blurRad="44280" dist="28080" dir="5400000" rotWithShape="0">
              <a:srgbClr val="000000">
                <a:alpha val="31764"/>
              </a:srgbClr>
            </a:outerShdw>
          </a:effectLst>
        </p:spPr>
        <p:txBody>
          <a:bodyPr spcFirstLastPara="1" wrap="square" lIns="90000" tIns="45000" rIns="90000" bIns="45000" anchor="t" anchorCtr="0">
            <a:noAutofit/>
          </a:bodyPr>
          <a:lstStyle/>
          <a:p>
            <a:pPr marL="0" marR="0" lvl="0" indent="0" algn="l" rtl="0">
              <a:lnSpc>
                <a:spcPct val="90000"/>
              </a:lnSpc>
              <a:spcBef>
                <a:spcPts val="0"/>
              </a:spcBef>
              <a:spcAft>
                <a:spcPts val="0"/>
              </a:spcAft>
              <a:buClr>
                <a:srgbClr val="FFFFFF"/>
              </a:buClr>
              <a:buSzPts val="4400"/>
              <a:buFont typeface="Times New Roman"/>
              <a:buNone/>
            </a:pPr>
            <a:r>
              <a:rPr lang="en-US" sz="4400" b="0" i="0" u="none" strike="noStrike" cap="none">
                <a:solidFill>
                  <a:srgbClr val="FFFFFF"/>
                </a:solidFill>
                <a:latin typeface="Times New Roman"/>
                <a:ea typeface="Times New Roman"/>
                <a:cs typeface="Times New Roman"/>
                <a:sym typeface="Times New Roman"/>
              </a:rPr>
              <a:t>Proposed System</a:t>
            </a:r>
            <a:endParaRPr sz="4400" b="0" i="0" u="none" strike="noStrike" cap="none">
              <a:solidFill>
                <a:srgbClr val="000000"/>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5"/>
          <p:cNvSpPr txBox="1">
            <a:spLocks noGrp="1"/>
          </p:cNvSpPr>
          <p:nvPr>
            <p:ph type="title" idx="4294967295"/>
          </p:nvPr>
        </p:nvSpPr>
        <p:spPr>
          <a:xfrm>
            <a:off x="0" y="232920"/>
            <a:ext cx="12191760" cy="714600"/>
          </a:xfrm>
          <a:prstGeom prst="rect">
            <a:avLst/>
          </a:prstGeom>
          <a:solidFill>
            <a:srgbClr val="FF6600"/>
          </a:solidFill>
          <a:ln>
            <a:noFill/>
          </a:ln>
          <a:effectLst>
            <a:outerShdw blurRad="44280" dist="28080" dir="5400000" rotWithShape="0">
              <a:srgbClr val="000000">
                <a:alpha val="31764"/>
              </a:srgbClr>
            </a:outerShdw>
          </a:effectLst>
        </p:spPr>
        <p:txBody>
          <a:bodyPr spcFirstLastPara="1" wrap="square" lIns="90000" tIns="45000" rIns="90000" bIns="45000" anchor="t" anchorCtr="0">
            <a:noAutofit/>
          </a:bodyPr>
          <a:lstStyle/>
          <a:p>
            <a:pPr marL="0" marR="0" lvl="0" indent="0" algn="l" rtl="0">
              <a:lnSpc>
                <a:spcPct val="90000"/>
              </a:lnSpc>
              <a:spcBef>
                <a:spcPts val="0"/>
              </a:spcBef>
              <a:spcAft>
                <a:spcPts val="0"/>
              </a:spcAft>
              <a:buClr>
                <a:srgbClr val="FFFFFF"/>
              </a:buClr>
              <a:buSzPts val="4400"/>
              <a:buFont typeface="Times New Roman"/>
              <a:buNone/>
            </a:pPr>
            <a:r>
              <a:rPr lang="en-US" sz="4400" b="0" i="0" u="none" strike="noStrike" cap="none">
                <a:solidFill>
                  <a:srgbClr val="FFFFFF"/>
                </a:solidFill>
                <a:latin typeface="Times New Roman"/>
                <a:ea typeface="Times New Roman"/>
                <a:cs typeface="Times New Roman"/>
                <a:sym typeface="Times New Roman"/>
              </a:rPr>
              <a:t> References</a:t>
            </a:r>
            <a:endParaRPr sz="4400" b="0" i="0" u="none" strike="noStrike" cap="none">
              <a:solidFill>
                <a:srgbClr val="000000"/>
              </a:solidFill>
              <a:latin typeface="Calibri"/>
              <a:ea typeface="Calibri"/>
              <a:cs typeface="Calibri"/>
              <a:sym typeface="Calibri"/>
            </a:endParaRPr>
          </a:p>
        </p:txBody>
      </p:sp>
      <p:sp>
        <p:nvSpPr>
          <p:cNvPr id="179" name="Google Shape;179;p35"/>
          <p:cNvSpPr txBox="1">
            <a:spLocks noGrp="1"/>
          </p:cNvSpPr>
          <p:nvPr>
            <p:ph type="body" idx="4294967295"/>
          </p:nvPr>
        </p:nvSpPr>
        <p:spPr>
          <a:xfrm>
            <a:off x="199440" y="1097280"/>
            <a:ext cx="11778840" cy="5394600"/>
          </a:xfrm>
          <a:prstGeom prst="rect">
            <a:avLst/>
          </a:prstGeom>
          <a:noFill/>
          <a:ln>
            <a:noFill/>
          </a:ln>
        </p:spPr>
        <p:txBody>
          <a:bodyPr spcFirstLastPara="1" wrap="square" lIns="91425" tIns="45700" rIns="91425" bIns="45700" anchor="t" anchorCtr="0">
            <a:noAutofit/>
          </a:bodyPr>
          <a:lstStyle/>
          <a:p>
            <a:pPr marL="0" marR="0" lvl="0" indent="0" algn="just" rtl="0">
              <a:lnSpc>
                <a:spcPct val="90000"/>
              </a:lnSpc>
              <a:spcBef>
                <a:spcPts val="0"/>
              </a:spcBef>
              <a:spcAft>
                <a:spcPts val="0"/>
              </a:spcAft>
              <a:buClr>
                <a:srgbClr val="000000"/>
              </a:buClr>
              <a:buSzPts val="2800"/>
              <a:buNone/>
            </a:pPr>
            <a:r>
              <a:rPr lang="en-US" sz="2800" b="0" i="0" u="none" strike="noStrike" cap="none" dirty="0">
                <a:solidFill>
                  <a:srgbClr val="000000"/>
                </a:solidFill>
                <a:latin typeface="Times New Roman"/>
                <a:ea typeface="Times New Roman"/>
                <a:cs typeface="Times New Roman"/>
                <a:sym typeface="Times New Roman"/>
              </a:rPr>
              <a:t>[1</a:t>
            </a:r>
            <a:r>
              <a:rPr lang="en-US" sz="2800" b="0" i="0" u="none" strike="noStrike" cap="none" dirty="0" smtClean="0">
                <a:solidFill>
                  <a:srgbClr val="000000"/>
                </a:solidFill>
                <a:latin typeface="Times New Roman"/>
                <a:ea typeface="Times New Roman"/>
                <a:cs typeface="Times New Roman"/>
                <a:sym typeface="Times New Roman"/>
              </a:rPr>
              <a:t>].</a:t>
            </a:r>
            <a:r>
              <a:rPr lang="en-US" dirty="0" err="1" smtClean="0">
                <a:solidFill>
                  <a:srgbClr val="000000"/>
                </a:solidFill>
                <a:latin typeface="Times New Roman"/>
                <a:ea typeface="Times New Roman"/>
                <a:cs typeface="Times New Roman"/>
                <a:sym typeface="Times New Roman"/>
              </a:rPr>
              <a:t>Amritha</a:t>
            </a:r>
            <a:r>
              <a:rPr lang="en-US" dirty="0" smtClean="0">
                <a:solidFill>
                  <a:srgbClr val="000000"/>
                </a:solidFill>
                <a:latin typeface="Times New Roman"/>
                <a:ea typeface="Times New Roman"/>
                <a:cs typeface="Times New Roman"/>
                <a:sym typeface="Times New Roman"/>
              </a:rPr>
              <a:t> T, </a:t>
            </a:r>
            <a:r>
              <a:rPr lang="en-US" dirty="0" err="1" smtClean="0">
                <a:solidFill>
                  <a:srgbClr val="000000"/>
                </a:solidFill>
                <a:latin typeface="Times New Roman"/>
                <a:ea typeface="Times New Roman"/>
                <a:cs typeface="Times New Roman"/>
                <a:sym typeface="Times New Roman"/>
              </a:rPr>
              <a:t>Gokulalakshmi</a:t>
            </a:r>
            <a:r>
              <a:rPr lang="en-US" dirty="0" smtClean="0">
                <a:solidFill>
                  <a:srgbClr val="000000"/>
                </a:solidFill>
                <a:latin typeface="Times New Roman"/>
                <a:ea typeface="Times New Roman"/>
                <a:cs typeface="Times New Roman"/>
                <a:sym typeface="Times New Roman"/>
              </a:rPr>
              <a:t> T, </a:t>
            </a:r>
            <a:r>
              <a:rPr lang="en-US" dirty="0" err="1" smtClean="0">
                <a:solidFill>
                  <a:srgbClr val="000000"/>
                </a:solidFill>
                <a:latin typeface="Times New Roman"/>
                <a:ea typeface="Times New Roman"/>
                <a:cs typeface="Times New Roman"/>
                <a:sym typeface="Times New Roman"/>
              </a:rPr>
              <a:t>Umamaheshwari</a:t>
            </a:r>
            <a:r>
              <a:rPr lang="en-US" dirty="0" smtClean="0">
                <a:solidFill>
                  <a:srgbClr val="000000"/>
                </a:solidFill>
                <a:latin typeface="Times New Roman"/>
                <a:ea typeface="Times New Roman"/>
                <a:cs typeface="Times New Roman"/>
                <a:sym typeface="Times New Roman"/>
              </a:rPr>
              <a:t> P, T </a:t>
            </a:r>
            <a:r>
              <a:rPr lang="en-US" dirty="0" err="1" smtClean="0">
                <a:solidFill>
                  <a:srgbClr val="000000"/>
                </a:solidFill>
                <a:latin typeface="Times New Roman"/>
                <a:ea typeface="Times New Roman"/>
                <a:cs typeface="Times New Roman"/>
                <a:sym typeface="Times New Roman"/>
              </a:rPr>
              <a:t>Rajasekar</a:t>
            </a:r>
            <a:r>
              <a:rPr lang="en-US" dirty="0" smtClean="0">
                <a:solidFill>
                  <a:srgbClr val="000000"/>
                </a:solidFill>
                <a:latin typeface="Times New Roman"/>
                <a:ea typeface="Times New Roman"/>
                <a:cs typeface="Times New Roman"/>
                <a:sym typeface="Times New Roman"/>
              </a:rPr>
              <a:t> </a:t>
            </a:r>
            <a:r>
              <a:rPr lang="en-US" dirty="0" err="1" smtClean="0">
                <a:solidFill>
                  <a:srgbClr val="000000"/>
                </a:solidFill>
                <a:latin typeface="Times New Roman"/>
                <a:ea typeface="Times New Roman"/>
                <a:cs typeface="Times New Roman"/>
                <a:sym typeface="Times New Roman"/>
              </a:rPr>
              <a:t>M.Tech</a:t>
            </a:r>
            <a:r>
              <a:rPr lang="en-US" sz="2800" b="0" i="0" u="none" strike="noStrike" cap="none" dirty="0" smtClean="0">
                <a:solidFill>
                  <a:srgbClr val="000000"/>
                </a:solidFill>
                <a:latin typeface="Times New Roman"/>
                <a:ea typeface="Times New Roman"/>
                <a:cs typeface="Times New Roman"/>
                <a:sym typeface="Times New Roman"/>
              </a:rPr>
              <a:t>, “</a:t>
            </a:r>
            <a:r>
              <a:rPr lang="en-US" u="sng" dirty="0" smtClean="0">
                <a:solidFill>
                  <a:schemeClr val="hlink"/>
                </a:solidFill>
                <a:latin typeface="Times New Roman"/>
                <a:ea typeface="Times New Roman"/>
                <a:cs typeface="Times New Roman"/>
                <a:sym typeface="Times New Roman"/>
                <a:hlinkClick r:id="rId3" action="ppaction://hlinkfile"/>
              </a:rPr>
              <a:t>Machine Learning Based Nutrient Deficiency Detection in Crops</a:t>
            </a:r>
            <a:r>
              <a:rPr lang="en-US" sz="2800" b="0" i="0" u="none" strike="noStrike" cap="none" dirty="0" smtClean="0">
                <a:solidFill>
                  <a:srgbClr val="000000"/>
                </a:solidFill>
                <a:latin typeface="Times New Roman"/>
                <a:ea typeface="Times New Roman"/>
                <a:cs typeface="Times New Roman"/>
                <a:sym typeface="Times New Roman"/>
              </a:rPr>
              <a:t>”,</a:t>
            </a:r>
            <a:r>
              <a:rPr lang="en-US" sz="2800" b="0" i="0" u="none" strike="noStrike" cap="none" dirty="0">
                <a:solidFill>
                  <a:srgbClr val="000000"/>
                </a:solidFill>
                <a:latin typeface="Times New Roman"/>
                <a:ea typeface="Times New Roman"/>
                <a:cs typeface="Times New Roman"/>
                <a:sym typeface="Times New Roman"/>
              </a:rPr>
              <a:t> International </a:t>
            </a:r>
            <a:r>
              <a:rPr lang="en-US" dirty="0" smtClean="0">
                <a:solidFill>
                  <a:srgbClr val="000000"/>
                </a:solidFill>
                <a:latin typeface="Times New Roman"/>
                <a:ea typeface="Times New Roman"/>
                <a:cs typeface="Times New Roman"/>
                <a:sym typeface="Times New Roman"/>
              </a:rPr>
              <a:t>Journal of Recent Technology and Engineering (IJRTE)</a:t>
            </a:r>
            <a:r>
              <a:rPr lang="en-US" sz="2800" b="0" i="0" u="none" strike="noStrike" cap="none" dirty="0" smtClean="0">
                <a:solidFill>
                  <a:srgbClr val="000000"/>
                </a:solidFill>
                <a:latin typeface="Times New Roman"/>
                <a:ea typeface="Times New Roman"/>
                <a:cs typeface="Times New Roman"/>
                <a:sym typeface="Times New Roman"/>
              </a:rPr>
              <a:t>, ISSN: 2277-3878, Volume-8 Issue-6, March 2020.</a:t>
            </a:r>
          </a:p>
          <a:p>
            <a:pPr marL="0" lvl="0" indent="0" algn="just">
              <a:spcBef>
                <a:spcPts val="0"/>
              </a:spcBef>
              <a:buClr>
                <a:srgbClr val="000000"/>
              </a:buClr>
              <a:buNone/>
            </a:pPr>
            <a:r>
              <a:rPr lang="en-US" dirty="0" smtClean="0">
                <a:solidFill>
                  <a:srgbClr val="000000"/>
                </a:solidFill>
                <a:latin typeface="Times New Roman"/>
                <a:ea typeface="Times New Roman"/>
                <a:cs typeface="Times New Roman"/>
                <a:sym typeface="Times New Roman"/>
              </a:rPr>
              <a:t>[2].</a:t>
            </a:r>
            <a:r>
              <a:rPr lang="en-US" dirty="0" err="1" smtClean="0">
                <a:solidFill>
                  <a:srgbClr val="000000"/>
                </a:solidFill>
                <a:latin typeface="Times New Roman"/>
                <a:ea typeface="Times New Roman"/>
                <a:cs typeface="Times New Roman"/>
                <a:sym typeface="Times New Roman"/>
              </a:rPr>
              <a:t>Lili</a:t>
            </a:r>
            <a:r>
              <a:rPr lang="en-US" dirty="0" smtClean="0">
                <a:solidFill>
                  <a:srgbClr val="000000"/>
                </a:solidFill>
                <a:latin typeface="Times New Roman"/>
                <a:ea typeface="Times New Roman"/>
                <a:cs typeface="Times New Roman"/>
                <a:sym typeface="Times New Roman"/>
              </a:rPr>
              <a:t> </a:t>
            </a:r>
            <a:r>
              <a:rPr lang="en-US" dirty="0" err="1" smtClean="0">
                <a:solidFill>
                  <a:srgbClr val="000000"/>
                </a:solidFill>
                <a:latin typeface="Times New Roman"/>
                <a:ea typeface="Times New Roman"/>
                <a:cs typeface="Times New Roman"/>
                <a:sym typeface="Times New Roman"/>
              </a:rPr>
              <a:t>Ayu</a:t>
            </a:r>
            <a:r>
              <a:rPr lang="en-US" dirty="0" smtClean="0">
                <a:solidFill>
                  <a:srgbClr val="000000"/>
                </a:solidFill>
                <a:latin typeface="Times New Roman"/>
                <a:ea typeface="Times New Roman"/>
                <a:cs typeface="Times New Roman"/>
                <a:sym typeface="Times New Roman"/>
              </a:rPr>
              <a:t> </a:t>
            </a:r>
            <a:r>
              <a:rPr lang="en-US" dirty="0" err="1" smtClean="0">
                <a:solidFill>
                  <a:srgbClr val="000000"/>
                </a:solidFill>
                <a:latin typeface="Times New Roman"/>
                <a:ea typeface="Times New Roman"/>
                <a:cs typeface="Times New Roman"/>
                <a:sym typeface="Times New Roman"/>
              </a:rPr>
              <a:t>Wulandhari</a:t>
            </a:r>
            <a:r>
              <a:rPr lang="en-US" dirty="0" smtClean="0">
                <a:solidFill>
                  <a:srgbClr val="000000"/>
                </a:solidFill>
                <a:latin typeface="Times New Roman"/>
                <a:ea typeface="Times New Roman"/>
                <a:cs typeface="Times New Roman"/>
                <a:sym typeface="Times New Roman"/>
              </a:rPr>
              <a:t>, Alexander </a:t>
            </a:r>
            <a:r>
              <a:rPr lang="en-US" dirty="0" err="1" smtClean="0">
                <a:solidFill>
                  <a:srgbClr val="000000"/>
                </a:solidFill>
                <a:latin typeface="Times New Roman"/>
                <a:ea typeface="Times New Roman"/>
                <a:cs typeface="Times New Roman"/>
                <a:sym typeface="Times New Roman"/>
              </a:rPr>
              <a:t>Agung</a:t>
            </a:r>
            <a:r>
              <a:rPr lang="en-US" dirty="0" smtClean="0">
                <a:solidFill>
                  <a:srgbClr val="000000"/>
                </a:solidFill>
                <a:latin typeface="Times New Roman"/>
                <a:ea typeface="Times New Roman"/>
                <a:cs typeface="Times New Roman"/>
                <a:sym typeface="Times New Roman"/>
              </a:rPr>
              <a:t> </a:t>
            </a:r>
            <a:r>
              <a:rPr lang="en-US" dirty="0" err="1" smtClean="0">
                <a:solidFill>
                  <a:srgbClr val="000000"/>
                </a:solidFill>
                <a:latin typeface="Times New Roman"/>
                <a:ea typeface="Times New Roman"/>
                <a:cs typeface="Times New Roman"/>
                <a:sym typeface="Times New Roman"/>
              </a:rPr>
              <a:t>Santoso</a:t>
            </a:r>
            <a:r>
              <a:rPr lang="en-US" dirty="0" smtClean="0">
                <a:solidFill>
                  <a:srgbClr val="000000"/>
                </a:solidFill>
                <a:latin typeface="Times New Roman"/>
                <a:ea typeface="Times New Roman"/>
                <a:cs typeface="Times New Roman"/>
                <a:sym typeface="Times New Roman"/>
              </a:rPr>
              <a:t> </a:t>
            </a:r>
            <a:r>
              <a:rPr lang="en-US" dirty="0" err="1" smtClean="0">
                <a:solidFill>
                  <a:srgbClr val="000000"/>
                </a:solidFill>
                <a:latin typeface="Times New Roman"/>
                <a:ea typeface="Times New Roman"/>
                <a:cs typeface="Times New Roman"/>
                <a:sym typeface="Times New Roman"/>
              </a:rPr>
              <a:t>Gunawan</a:t>
            </a:r>
            <a:r>
              <a:rPr lang="en-US" dirty="0" smtClean="0">
                <a:solidFill>
                  <a:srgbClr val="000000"/>
                </a:solidFill>
                <a:latin typeface="Times New Roman"/>
                <a:ea typeface="Times New Roman"/>
                <a:cs typeface="Times New Roman"/>
                <a:sym typeface="Times New Roman"/>
              </a:rPr>
              <a:t>, </a:t>
            </a:r>
            <a:r>
              <a:rPr lang="en-US" dirty="0" err="1" smtClean="0">
                <a:solidFill>
                  <a:srgbClr val="000000"/>
                </a:solidFill>
                <a:latin typeface="Times New Roman"/>
                <a:ea typeface="Times New Roman"/>
                <a:cs typeface="Times New Roman"/>
                <a:sym typeface="Times New Roman"/>
              </a:rPr>
              <a:t>Arie</a:t>
            </a:r>
            <a:r>
              <a:rPr lang="en-US" dirty="0" smtClean="0">
                <a:solidFill>
                  <a:srgbClr val="000000"/>
                </a:solidFill>
                <a:latin typeface="Times New Roman"/>
                <a:ea typeface="Times New Roman"/>
                <a:cs typeface="Times New Roman"/>
                <a:sym typeface="Times New Roman"/>
              </a:rPr>
              <a:t> </a:t>
            </a:r>
            <a:r>
              <a:rPr lang="en-US" dirty="0" err="1" smtClean="0">
                <a:solidFill>
                  <a:srgbClr val="000000"/>
                </a:solidFill>
                <a:latin typeface="Times New Roman"/>
                <a:ea typeface="Times New Roman"/>
                <a:cs typeface="Times New Roman"/>
                <a:sym typeface="Times New Roman"/>
              </a:rPr>
              <a:t>Qurania</a:t>
            </a:r>
            <a:r>
              <a:rPr lang="en-US" dirty="0" smtClean="0">
                <a:solidFill>
                  <a:srgbClr val="000000"/>
                </a:solidFill>
                <a:latin typeface="Times New Roman"/>
                <a:ea typeface="Times New Roman"/>
                <a:cs typeface="Times New Roman"/>
                <a:sym typeface="Times New Roman"/>
              </a:rPr>
              <a:t>, </a:t>
            </a:r>
            <a:r>
              <a:rPr lang="en-US" dirty="0" err="1" smtClean="0">
                <a:solidFill>
                  <a:srgbClr val="000000"/>
                </a:solidFill>
                <a:latin typeface="Times New Roman"/>
                <a:ea typeface="Times New Roman"/>
                <a:cs typeface="Times New Roman"/>
                <a:sym typeface="Times New Roman"/>
              </a:rPr>
              <a:t>Prihastuti</a:t>
            </a:r>
            <a:r>
              <a:rPr lang="en-US" dirty="0" smtClean="0">
                <a:solidFill>
                  <a:srgbClr val="000000"/>
                </a:solidFill>
                <a:latin typeface="Times New Roman"/>
                <a:ea typeface="Times New Roman"/>
                <a:cs typeface="Times New Roman"/>
                <a:sym typeface="Times New Roman"/>
              </a:rPr>
              <a:t> </a:t>
            </a:r>
            <a:r>
              <a:rPr lang="en-US" dirty="0" err="1" smtClean="0">
                <a:solidFill>
                  <a:srgbClr val="000000"/>
                </a:solidFill>
                <a:latin typeface="Times New Roman"/>
                <a:ea typeface="Times New Roman"/>
                <a:cs typeface="Times New Roman"/>
                <a:sym typeface="Times New Roman"/>
              </a:rPr>
              <a:t>Harsani</a:t>
            </a:r>
            <a:r>
              <a:rPr lang="en-US" dirty="0" smtClean="0">
                <a:solidFill>
                  <a:srgbClr val="000000"/>
                </a:solidFill>
                <a:latin typeface="Times New Roman"/>
                <a:ea typeface="Times New Roman"/>
                <a:cs typeface="Times New Roman"/>
                <a:sym typeface="Times New Roman"/>
              </a:rPr>
              <a:t>, </a:t>
            </a:r>
            <a:r>
              <a:rPr lang="en-US" dirty="0" err="1" smtClean="0">
                <a:solidFill>
                  <a:srgbClr val="000000"/>
                </a:solidFill>
                <a:latin typeface="Times New Roman"/>
                <a:ea typeface="Times New Roman"/>
                <a:cs typeface="Times New Roman"/>
                <a:sym typeface="Times New Roman"/>
              </a:rPr>
              <a:t>Triastinurmiatiningsih</a:t>
            </a:r>
            <a:r>
              <a:rPr lang="en-US" dirty="0" smtClean="0">
                <a:solidFill>
                  <a:srgbClr val="000000"/>
                </a:solidFill>
                <a:latin typeface="Times New Roman"/>
                <a:ea typeface="Times New Roman"/>
                <a:cs typeface="Times New Roman"/>
                <a:sym typeface="Times New Roman"/>
              </a:rPr>
              <a:t> </a:t>
            </a:r>
            <a:r>
              <a:rPr lang="en-US" dirty="0" err="1" smtClean="0">
                <a:solidFill>
                  <a:srgbClr val="000000"/>
                </a:solidFill>
                <a:latin typeface="Times New Roman"/>
                <a:ea typeface="Times New Roman"/>
                <a:cs typeface="Times New Roman"/>
                <a:sym typeface="Times New Roman"/>
              </a:rPr>
              <a:t>Ferdy</a:t>
            </a:r>
            <a:r>
              <a:rPr lang="en-US" dirty="0" smtClean="0">
                <a:solidFill>
                  <a:srgbClr val="000000"/>
                </a:solidFill>
                <a:latin typeface="Times New Roman"/>
                <a:ea typeface="Times New Roman"/>
                <a:cs typeface="Times New Roman"/>
                <a:sym typeface="Times New Roman"/>
              </a:rPr>
              <a:t> </a:t>
            </a:r>
            <a:r>
              <a:rPr lang="en-US" dirty="0" err="1" smtClean="0">
                <a:solidFill>
                  <a:srgbClr val="000000"/>
                </a:solidFill>
                <a:latin typeface="Times New Roman"/>
                <a:ea typeface="Times New Roman"/>
                <a:cs typeface="Times New Roman"/>
                <a:sym typeface="Times New Roman"/>
              </a:rPr>
              <a:t>Tarawan</a:t>
            </a:r>
            <a:r>
              <a:rPr lang="en-US" dirty="0" smtClean="0">
                <a:solidFill>
                  <a:srgbClr val="000000"/>
                </a:solidFill>
                <a:latin typeface="Times New Roman"/>
                <a:ea typeface="Times New Roman"/>
                <a:cs typeface="Times New Roman"/>
                <a:sym typeface="Times New Roman"/>
              </a:rPr>
              <a:t>, </a:t>
            </a:r>
            <a:r>
              <a:rPr lang="en-US" dirty="0" err="1" smtClean="0">
                <a:solidFill>
                  <a:srgbClr val="000000"/>
                </a:solidFill>
                <a:latin typeface="Times New Roman"/>
                <a:ea typeface="Times New Roman"/>
                <a:cs typeface="Times New Roman"/>
                <a:sym typeface="Times New Roman"/>
              </a:rPr>
              <a:t>Riska</a:t>
            </a:r>
            <a:r>
              <a:rPr lang="en-US" dirty="0" smtClean="0">
                <a:solidFill>
                  <a:srgbClr val="000000"/>
                </a:solidFill>
                <a:latin typeface="Times New Roman"/>
                <a:ea typeface="Times New Roman"/>
                <a:cs typeface="Times New Roman"/>
                <a:sym typeface="Times New Roman"/>
              </a:rPr>
              <a:t> </a:t>
            </a:r>
            <a:r>
              <a:rPr lang="en-US" dirty="0" err="1" smtClean="0">
                <a:solidFill>
                  <a:srgbClr val="000000"/>
                </a:solidFill>
                <a:latin typeface="Times New Roman"/>
                <a:ea typeface="Times New Roman"/>
                <a:cs typeface="Times New Roman"/>
                <a:sym typeface="Times New Roman"/>
              </a:rPr>
              <a:t>Fauzia</a:t>
            </a:r>
            <a:r>
              <a:rPr lang="en-US" dirty="0" smtClean="0">
                <a:solidFill>
                  <a:srgbClr val="000000"/>
                </a:solidFill>
                <a:latin typeface="Times New Roman"/>
                <a:ea typeface="Times New Roman"/>
                <a:cs typeface="Times New Roman"/>
                <a:sym typeface="Times New Roman"/>
              </a:rPr>
              <a:t> </a:t>
            </a:r>
            <a:r>
              <a:rPr lang="en-US" dirty="0" err="1" smtClean="0">
                <a:solidFill>
                  <a:srgbClr val="000000"/>
                </a:solidFill>
                <a:latin typeface="Times New Roman"/>
                <a:ea typeface="Times New Roman"/>
                <a:cs typeface="Times New Roman"/>
                <a:sym typeface="Times New Roman"/>
              </a:rPr>
              <a:t>Hermawan</a:t>
            </a:r>
            <a:r>
              <a:rPr lang="en-US" dirty="0" smtClean="0">
                <a:solidFill>
                  <a:srgbClr val="000000"/>
                </a:solidFill>
                <a:latin typeface="Times New Roman"/>
                <a:ea typeface="Times New Roman"/>
                <a:cs typeface="Times New Roman"/>
                <a:sym typeface="Times New Roman"/>
              </a:rPr>
              <a:t>, “</a:t>
            </a:r>
            <a:r>
              <a:rPr lang="en-US" dirty="0" smtClean="0">
                <a:solidFill>
                  <a:srgbClr val="000000"/>
                </a:solidFill>
                <a:latin typeface="Times New Roman"/>
                <a:ea typeface="Times New Roman"/>
                <a:cs typeface="Times New Roman"/>
                <a:sym typeface="Times New Roman"/>
                <a:hlinkClick r:id="rId4" action="ppaction://hlinkfile"/>
              </a:rPr>
              <a:t>PLANT NUTRIENT DEFICIENCY DETECTION USING DEEP CONVOLUTIONAL NEURAL NETWORK</a:t>
            </a:r>
            <a:r>
              <a:rPr lang="en-US" dirty="0" smtClean="0">
                <a:solidFill>
                  <a:srgbClr val="000000"/>
                </a:solidFill>
                <a:latin typeface="Times New Roman"/>
                <a:ea typeface="Times New Roman"/>
                <a:cs typeface="Times New Roman"/>
                <a:sym typeface="Times New Roman"/>
              </a:rPr>
              <a:t>”, ICIC Express Letters Volume 13, Number 10, October 2019.</a:t>
            </a:r>
          </a:p>
          <a:p>
            <a:pPr marL="0" lvl="0" indent="0" algn="just">
              <a:spcBef>
                <a:spcPts val="0"/>
              </a:spcBef>
              <a:buClr>
                <a:srgbClr val="000000"/>
              </a:buClr>
              <a:buNone/>
            </a:pPr>
            <a:r>
              <a:rPr lang="en-US" sz="2800" b="0" i="0" u="none" strike="noStrike" cap="none" dirty="0" smtClean="0">
                <a:solidFill>
                  <a:srgbClr val="000000"/>
                </a:solidFill>
                <a:latin typeface="Times New Roman"/>
                <a:ea typeface="Times New Roman"/>
                <a:cs typeface="Times New Roman"/>
                <a:sym typeface="Times New Roman"/>
              </a:rPr>
              <a:t>[3].</a:t>
            </a:r>
            <a:r>
              <a:rPr lang="en-US" sz="2800" b="0" i="0" u="none" strike="noStrike" cap="none" dirty="0" err="1" smtClean="0">
                <a:solidFill>
                  <a:srgbClr val="000000"/>
                </a:solidFill>
                <a:latin typeface="Times New Roman"/>
                <a:ea typeface="Times New Roman"/>
                <a:cs typeface="Times New Roman"/>
                <a:sym typeface="Times New Roman"/>
              </a:rPr>
              <a:t>Lia</a:t>
            </a:r>
            <a:r>
              <a:rPr lang="en-US" sz="2800" b="0" i="0" u="none" strike="noStrike" cap="none" dirty="0" smtClean="0">
                <a:solidFill>
                  <a:srgbClr val="000000"/>
                </a:solidFill>
                <a:latin typeface="Times New Roman"/>
                <a:ea typeface="Times New Roman"/>
                <a:cs typeface="Times New Roman"/>
                <a:sym typeface="Times New Roman"/>
              </a:rPr>
              <a:t> </a:t>
            </a:r>
            <a:r>
              <a:rPr lang="en-US" sz="2800" b="0" i="0" u="none" strike="noStrike" cap="none" dirty="0" err="1" smtClean="0">
                <a:solidFill>
                  <a:srgbClr val="000000"/>
                </a:solidFill>
                <a:latin typeface="Times New Roman"/>
                <a:ea typeface="Times New Roman"/>
                <a:cs typeface="Times New Roman"/>
                <a:sym typeface="Times New Roman"/>
              </a:rPr>
              <a:t>Kamelia</a:t>
            </a:r>
            <a:r>
              <a:rPr lang="en-US" sz="2800" b="0" i="0" u="none" strike="noStrike" cap="none" dirty="0" smtClean="0">
                <a:solidFill>
                  <a:srgbClr val="000000"/>
                </a:solidFill>
                <a:latin typeface="Times New Roman"/>
                <a:ea typeface="Times New Roman"/>
                <a:cs typeface="Times New Roman"/>
                <a:sym typeface="Times New Roman"/>
              </a:rPr>
              <a:t>, </a:t>
            </a:r>
            <a:r>
              <a:rPr lang="en-US" sz="2800" b="0" i="0" u="none" strike="noStrike" cap="none" dirty="0" err="1" smtClean="0">
                <a:solidFill>
                  <a:srgbClr val="000000"/>
                </a:solidFill>
                <a:latin typeface="Times New Roman"/>
                <a:ea typeface="Times New Roman"/>
                <a:cs typeface="Times New Roman"/>
                <a:sym typeface="Times New Roman"/>
              </a:rPr>
              <a:t>Titik</a:t>
            </a:r>
            <a:r>
              <a:rPr lang="en-US" sz="2800" b="0" i="0" u="none" strike="noStrike" cap="none" dirty="0" smtClean="0">
                <a:solidFill>
                  <a:srgbClr val="000000"/>
                </a:solidFill>
                <a:latin typeface="Times New Roman"/>
                <a:ea typeface="Times New Roman"/>
                <a:cs typeface="Times New Roman"/>
                <a:sym typeface="Times New Roman"/>
              </a:rPr>
              <a:t> </a:t>
            </a:r>
            <a:r>
              <a:rPr lang="en-US" sz="2800" b="0" i="0" u="none" strike="noStrike" cap="none" dirty="0" err="1" smtClean="0">
                <a:solidFill>
                  <a:srgbClr val="000000"/>
                </a:solidFill>
                <a:latin typeface="Times New Roman"/>
                <a:ea typeface="Times New Roman"/>
                <a:cs typeface="Times New Roman"/>
                <a:sym typeface="Times New Roman"/>
              </a:rPr>
              <a:t>Khawa</a:t>
            </a:r>
            <a:r>
              <a:rPr lang="en-US" sz="2800" b="0" i="0" u="none" strike="noStrike" cap="none" dirty="0" smtClean="0">
                <a:solidFill>
                  <a:srgbClr val="000000"/>
                </a:solidFill>
                <a:latin typeface="Times New Roman"/>
                <a:ea typeface="Times New Roman"/>
                <a:cs typeface="Times New Roman"/>
                <a:sym typeface="Times New Roman"/>
              </a:rPr>
              <a:t> </a:t>
            </a:r>
            <a:r>
              <a:rPr lang="en-US" sz="2800" b="0" i="0" u="none" strike="noStrike" cap="none" dirty="0" err="1" smtClean="0">
                <a:solidFill>
                  <a:srgbClr val="000000"/>
                </a:solidFill>
                <a:latin typeface="Times New Roman"/>
                <a:ea typeface="Times New Roman"/>
                <a:cs typeface="Times New Roman"/>
                <a:sym typeface="Times New Roman"/>
              </a:rPr>
              <a:t>Binti</a:t>
            </a:r>
            <a:r>
              <a:rPr lang="en-US" sz="2800" b="0" i="0" u="none" strike="noStrike" cap="none" dirty="0" smtClean="0">
                <a:solidFill>
                  <a:srgbClr val="000000"/>
                </a:solidFill>
                <a:latin typeface="Times New Roman"/>
                <a:ea typeface="Times New Roman"/>
                <a:cs typeface="Times New Roman"/>
                <a:sym typeface="Times New Roman"/>
              </a:rPr>
              <a:t> Abdul </a:t>
            </a:r>
            <a:r>
              <a:rPr lang="en-US" sz="2800" b="0" i="0" u="none" strike="noStrike" cap="none" dirty="0" err="1" smtClean="0">
                <a:solidFill>
                  <a:srgbClr val="000000"/>
                </a:solidFill>
                <a:latin typeface="Times New Roman"/>
                <a:ea typeface="Times New Roman"/>
                <a:cs typeface="Times New Roman"/>
                <a:sym typeface="Times New Roman"/>
              </a:rPr>
              <a:t>Rahman</a:t>
            </a:r>
            <a:r>
              <a:rPr lang="en-US" sz="2800" b="0" i="0" u="none" strike="noStrike" cap="none" dirty="0" smtClean="0">
                <a:solidFill>
                  <a:srgbClr val="000000"/>
                </a:solidFill>
                <a:latin typeface="Times New Roman"/>
                <a:ea typeface="Times New Roman"/>
                <a:cs typeface="Times New Roman"/>
                <a:sym typeface="Times New Roman"/>
              </a:rPr>
              <a:t>, </a:t>
            </a:r>
            <a:r>
              <a:rPr lang="en-US" sz="2800" b="0" i="0" u="none" strike="noStrike" cap="none" dirty="0" err="1" smtClean="0">
                <a:solidFill>
                  <a:srgbClr val="000000"/>
                </a:solidFill>
                <a:latin typeface="Times New Roman"/>
                <a:ea typeface="Times New Roman"/>
                <a:cs typeface="Times New Roman"/>
                <a:sym typeface="Times New Roman"/>
              </a:rPr>
              <a:t>Hoga</a:t>
            </a:r>
            <a:r>
              <a:rPr lang="en-US" sz="2800" b="0" i="0" u="none" strike="noStrike" cap="none" dirty="0" smtClean="0">
                <a:solidFill>
                  <a:srgbClr val="000000"/>
                </a:solidFill>
                <a:latin typeface="Times New Roman"/>
                <a:ea typeface="Times New Roman"/>
                <a:cs typeface="Times New Roman"/>
                <a:sym typeface="Times New Roman"/>
              </a:rPr>
              <a:t> </a:t>
            </a:r>
            <a:r>
              <a:rPr lang="en-US" sz="2800" b="0" i="0" u="none" strike="noStrike" cap="none" dirty="0" err="1" smtClean="0">
                <a:solidFill>
                  <a:srgbClr val="000000"/>
                </a:solidFill>
                <a:latin typeface="Times New Roman"/>
                <a:ea typeface="Times New Roman"/>
                <a:cs typeface="Times New Roman"/>
                <a:sym typeface="Times New Roman"/>
              </a:rPr>
              <a:t>Saragih</a:t>
            </a:r>
            <a:r>
              <a:rPr lang="en-US" sz="2800" b="0" i="0" u="none" strike="noStrike" cap="none" dirty="0" smtClean="0">
                <a:solidFill>
                  <a:srgbClr val="000000"/>
                </a:solidFill>
                <a:latin typeface="Times New Roman"/>
                <a:ea typeface="Times New Roman"/>
                <a:cs typeface="Times New Roman"/>
                <a:sym typeface="Times New Roman"/>
              </a:rPr>
              <a:t>, Reni </a:t>
            </a:r>
            <a:r>
              <a:rPr lang="en-US" sz="2800" b="0" i="0" u="none" strike="noStrike" cap="none" dirty="0" err="1" smtClean="0">
                <a:solidFill>
                  <a:srgbClr val="000000"/>
                </a:solidFill>
                <a:latin typeface="Times New Roman"/>
                <a:ea typeface="Times New Roman"/>
                <a:cs typeface="Times New Roman"/>
                <a:sym typeface="Times New Roman"/>
              </a:rPr>
              <a:t>Haerani</a:t>
            </a:r>
            <a:r>
              <a:rPr lang="en-US" sz="2800" b="0" i="0" u="none" strike="noStrike" cap="none" dirty="0" smtClean="0">
                <a:solidFill>
                  <a:srgbClr val="000000"/>
                </a:solidFill>
                <a:latin typeface="Times New Roman"/>
                <a:ea typeface="Times New Roman"/>
                <a:cs typeface="Times New Roman"/>
                <a:sym typeface="Times New Roman"/>
              </a:rPr>
              <a:t>, “</a:t>
            </a:r>
            <a:r>
              <a:rPr lang="en-US" sz="2800" b="0" i="0" u="none" strike="noStrike" cap="none" dirty="0" smtClean="0">
                <a:solidFill>
                  <a:srgbClr val="000000"/>
                </a:solidFill>
                <a:latin typeface="Times New Roman"/>
                <a:ea typeface="Times New Roman"/>
                <a:cs typeface="Times New Roman"/>
                <a:sym typeface="Times New Roman"/>
                <a:hlinkClick r:id="rId5" action="ppaction://hlinkfile"/>
              </a:rPr>
              <a:t>The Comprehensive Review on Detection of Macro Nutrients Deficiency in Plants Based on The Image Processing Technique</a:t>
            </a:r>
            <a:r>
              <a:rPr lang="en-US" sz="2800" b="0" i="0" u="none" strike="noStrike" cap="none" dirty="0" smtClean="0">
                <a:solidFill>
                  <a:srgbClr val="000000"/>
                </a:solidFill>
                <a:latin typeface="Times New Roman"/>
                <a:ea typeface="Times New Roman"/>
                <a:cs typeface="Times New Roman"/>
                <a:sym typeface="Times New Roman"/>
              </a:rPr>
              <a:t>”, Auckland University of Technology, December 2020.</a:t>
            </a:r>
            <a:endParaRPr lang="en-US" sz="2800" b="0" i="0" u="none" strike="noStrike" cap="none" dirty="0">
              <a:solidFill>
                <a:srgbClr val="000000"/>
              </a:solidFill>
              <a:latin typeface="Times New Roman"/>
              <a:ea typeface="Times New Roman"/>
              <a:cs typeface="Times New Roman"/>
              <a:sym typeface="Times New Roman"/>
            </a:endParaRPr>
          </a:p>
          <a:p>
            <a:pPr marL="577800" marR="0" lvl="0" indent="-577800" algn="just" rtl="0">
              <a:lnSpc>
                <a:spcPct val="90000"/>
              </a:lnSpc>
              <a:spcBef>
                <a:spcPts val="0"/>
              </a:spcBef>
              <a:spcAft>
                <a:spcPts val="0"/>
              </a:spcAft>
              <a:buClr>
                <a:srgbClr val="000000"/>
              </a:buClr>
              <a:buSzPts val="2800"/>
              <a:buFont typeface="Arial"/>
              <a:buChar char="•"/>
            </a:pPr>
            <a:endParaRPr sz="2800" b="0" i="0" u="none" strike="noStrike" cap="none" dirty="0">
              <a:solidFill>
                <a:srgbClr val="000000"/>
              </a:solidFill>
              <a:latin typeface="Times New Roman"/>
              <a:ea typeface="Times New Roman"/>
              <a:cs typeface="Times New Roman"/>
              <a:sym typeface="Times New Roman"/>
            </a:endParaRPr>
          </a:p>
          <a:p>
            <a:pPr marL="577800" marR="0" lvl="0" indent="-400000" algn="just" rtl="0">
              <a:lnSpc>
                <a:spcPct val="90000"/>
              </a:lnSpc>
              <a:spcBef>
                <a:spcPts val="1001"/>
              </a:spcBef>
              <a:spcAft>
                <a:spcPts val="0"/>
              </a:spcAft>
              <a:buClr>
                <a:schemeClr val="dk1"/>
              </a:buClr>
              <a:buSzPts val="2800"/>
              <a:buFont typeface="Arial"/>
              <a:buNone/>
            </a:pPr>
            <a:endParaRPr sz="2800" b="0" i="0" u="none" strike="noStrike" cap="none" dirty="0">
              <a:solidFill>
                <a:srgbClr val="000000"/>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Subtitle 2"/>
          <p:cNvSpPr>
            <a:spLocks noGrp="1"/>
          </p:cNvSpPr>
          <p:nvPr>
            <p:ph type="subTitle" idx="1"/>
          </p:nvPr>
        </p:nvSpPr>
        <p:spPr>
          <a:xfrm>
            <a:off x="199440" y="1285860"/>
            <a:ext cx="11778840" cy="5572140"/>
          </a:xfrm>
        </p:spPr>
        <p:txBody>
          <a:bodyPr/>
          <a:lstStyle/>
          <a:p>
            <a:pPr marL="50800" indent="0" algn="just">
              <a:buNone/>
            </a:pPr>
            <a:r>
              <a:rPr lang="en-US" dirty="0" smtClean="0">
                <a:latin typeface="Times New Roman" pitchFamily="18" charset="0"/>
                <a:cs typeface="Times New Roman" pitchFamily="18" charset="0"/>
              </a:rPr>
              <a:t>[4].A. </a:t>
            </a:r>
            <a:r>
              <a:rPr lang="en-US" dirty="0" err="1" smtClean="0">
                <a:latin typeface="Times New Roman" pitchFamily="18" charset="0"/>
                <a:cs typeface="Times New Roman" pitchFamily="18" charset="0"/>
              </a:rPr>
              <a:t>Pushpa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Athisaya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Sakila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Rani</a:t>
            </a:r>
            <a:r>
              <a:rPr lang="en-US" dirty="0" smtClean="0">
                <a:latin typeface="Times New Roman" pitchFamily="18" charset="0"/>
                <a:cs typeface="Times New Roman" pitchFamily="18" charset="0"/>
              </a:rPr>
              <a:t>, N. Suresh Singh, “</a:t>
            </a:r>
            <a:r>
              <a:rPr lang="en-US" dirty="0" smtClean="0">
                <a:latin typeface="Times New Roman" pitchFamily="18" charset="0"/>
                <a:cs typeface="Times New Roman" pitchFamily="18" charset="0"/>
                <a:hlinkClick r:id="rId2" action="ppaction://hlinkfile"/>
              </a:rPr>
              <a:t>Protecting the environment from pollution through early detection of infections on crops using the deep belief network in paddy</a:t>
            </a:r>
            <a:r>
              <a:rPr lang="en-US" dirty="0" smtClean="0">
                <a:latin typeface="Times New Roman" pitchFamily="18" charset="0"/>
                <a:cs typeface="Times New Roman" pitchFamily="18" charset="0"/>
              </a:rPr>
              <a:t>”, Total Environment Research Themes 3-4 (2022) 100020.</a:t>
            </a:r>
          </a:p>
          <a:p>
            <a:pPr algn="just">
              <a:buNone/>
            </a:pPr>
            <a:r>
              <a:rPr lang="en-US" dirty="0" smtClean="0">
                <a:latin typeface="Times New Roman" pitchFamily="18" charset="0"/>
                <a:cs typeface="Times New Roman" pitchFamily="18" charset="0"/>
              </a:rPr>
              <a:t>[5].</a:t>
            </a:r>
            <a:r>
              <a:rPr lang="en-US" dirty="0" err="1" smtClean="0">
                <a:latin typeface="Times New Roman" pitchFamily="18" charset="0"/>
                <a:cs typeface="Times New Roman" pitchFamily="18" charset="0"/>
              </a:rPr>
              <a:t>Ukrit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watchareeruetai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Pavit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Noinongyao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Chaiwat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Wattanapaiboonsuk</a:t>
            </a:r>
            <a:r>
              <a:rPr lang="en-US" dirty="0" smtClean="0">
                <a:latin typeface="Times New Roman" pitchFamily="18" charset="0"/>
                <a:cs typeface="Times New Roman" pitchFamily="18" charset="0"/>
              </a:rPr>
              <a:t>,</a:t>
            </a:r>
          </a:p>
          <a:p>
            <a:pPr algn="just">
              <a:buNone/>
            </a:pPr>
            <a:r>
              <a:rPr lang="en-US" dirty="0" err="1" smtClean="0">
                <a:latin typeface="Times New Roman" pitchFamily="18" charset="0"/>
                <a:cs typeface="Times New Roman" pitchFamily="18" charset="0"/>
              </a:rPr>
              <a:t>Puriwat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Khantiviriya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Sutswat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Duangsrisai</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hlinkClick r:id="rId3" action="ppaction://hlinkfile"/>
              </a:rPr>
              <a:t>Identification of plant Nutrient</a:t>
            </a:r>
          </a:p>
          <a:p>
            <a:pPr algn="just">
              <a:buNone/>
            </a:pPr>
            <a:r>
              <a:rPr lang="en-US" dirty="0" smtClean="0">
                <a:latin typeface="Times New Roman" pitchFamily="18" charset="0"/>
                <a:cs typeface="Times New Roman" pitchFamily="18" charset="0"/>
                <a:hlinkClick r:id="rId3" action="ppaction://hlinkfile"/>
              </a:rPr>
              <a:t>Deficiencies Using </a:t>
            </a:r>
            <a:r>
              <a:rPr lang="en-US" dirty="0" err="1" smtClean="0">
                <a:latin typeface="Times New Roman" pitchFamily="18" charset="0"/>
                <a:cs typeface="Times New Roman" pitchFamily="18" charset="0"/>
                <a:hlinkClick r:id="rId3" action="ppaction://hlinkfile"/>
              </a:rPr>
              <a:t>Convolutional</a:t>
            </a:r>
            <a:r>
              <a:rPr lang="en-US" dirty="0" smtClean="0">
                <a:latin typeface="Times New Roman" pitchFamily="18" charset="0"/>
                <a:cs typeface="Times New Roman" pitchFamily="18" charset="0"/>
                <a:hlinkClick r:id="rId3" action="ppaction://hlinkfile"/>
              </a:rPr>
              <a:t> Neural Networks</a:t>
            </a:r>
            <a:r>
              <a:rPr lang="en-US" dirty="0" smtClean="0">
                <a:latin typeface="Times New Roman" pitchFamily="18" charset="0"/>
                <a:cs typeface="Times New Roman" pitchFamily="18" charset="0"/>
              </a:rPr>
              <a:t>”, IEECON 2018</a:t>
            </a:r>
          </a:p>
          <a:p>
            <a:pPr lvl="0" algn="just">
              <a:buNone/>
            </a:pPr>
            <a:r>
              <a:rPr lang="en-US" dirty="0" smtClean="0">
                <a:solidFill>
                  <a:srgbClr val="000000"/>
                </a:solidFill>
                <a:latin typeface="Times New Roman"/>
                <a:ea typeface="Times New Roman"/>
                <a:cs typeface="Times New Roman"/>
                <a:sym typeface="Times New Roman"/>
              </a:rPr>
              <a:t>[6].Mr. Vijay J. </a:t>
            </a:r>
            <a:r>
              <a:rPr lang="en-US" dirty="0" err="1" smtClean="0">
                <a:solidFill>
                  <a:srgbClr val="000000"/>
                </a:solidFill>
                <a:latin typeface="Times New Roman"/>
                <a:ea typeface="Times New Roman"/>
                <a:cs typeface="Times New Roman"/>
                <a:sym typeface="Times New Roman"/>
              </a:rPr>
              <a:t>Kadam</a:t>
            </a:r>
            <a:r>
              <a:rPr lang="en-US" dirty="0" smtClean="0">
                <a:solidFill>
                  <a:srgbClr val="000000"/>
                </a:solidFill>
                <a:latin typeface="Times New Roman"/>
                <a:ea typeface="Times New Roman"/>
                <a:cs typeface="Times New Roman"/>
                <a:sym typeface="Times New Roman"/>
              </a:rPr>
              <a:t>, Prof. Dr. T.B. </a:t>
            </a:r>
            <a:r>
              <a:rPr lang="en-US" dirty="0" err="1" smtClean="0">
                <a:solidFill>
                  <a:srgbClr val="000000"/>
                </a:solidFill>
                <a:latin typeface="Times New Roman"/>
                <a:ea typeface="Times New Roman"/>
                <a:cs typeface="Times New Roman"/>
                <a:sym typeface="Times New Roman"/>
              </a:rPr>
              <a:t>Mohite-Patil</a:t>
            </a:r>
            <a:r>
              <a:rPr lang="en-US" dirty="0" smtClean="0">
                <a:solidFill>
                  <a:srgbClr val="000000"/>
                </a:solidFill>
                <a:latin typeface="Times New Roman"/>
                <a:ea typeface="Times New Roman"/>
                <a:cs typeface="Times New Roman"/>
                <a:sym typeface="Times New Roman"/>
              </a:rPr>
              <a:t>, “</a:t>
            </a:r>
            <a:r>
              <a:rPr lang="en-US" dirty="0" smtClean="0">
                <a:solidFill>
                  <a:srgbClr val="000000"/>
                </a:solidFill>
                <a:latin typeface="Times New Roman"/>
                <a:ea typeface="Times New Roman"/>
                <a:cs typeface="Times New Roman"/>
                <a:sym typeface="Times New Roman"/>
                <a:hlinkClick r:id="rId4" action="ppaction://hlinkfile"/>
              </a:rPr>
              <a:t>DETECTION OF</a:t>
            </a:r>
          </a:p>
          <a:p>
            <a:pPr lvl="0" algn="just">
              <a:buNone/>
            </a:pPr>
            <a:r>
              <a:rPr lang="en-US" dirty="0" smtClean="0">
                <a:solidFill>
                  <a:srgbClr val="000000"/>
                </a:solidFill>
                <a:latin typeface="Times New Roman"/>
                <a:ea typeface="Times New Roman"/>
                <a:cs typeface="Times New Roman"/>
                <a:sym typeface="Times New Roman"/>
                <a:hlinkClick r:id="rId4" action="ppaction://hlinkfile"/>
              </a:rPr>
              <a:t>NUTRIENT DEFICIENCIES IN CROPS USING SUPPORT VECTOR</a:t>
            </a:r>
          </a:p>
          <a:p>
            <a:pPr lvl="0" algn="just">
              <a:buNone/>
            </a:pPr>
            <a:r>
              <a:rPr lang="en-US" dirty="0" smtClean="0">
                <a:solidFill>
                  <a:srgbClr val="000000"/>
                </a:solidFill>
                <a:latin typeface="Times New Roman"/>
                <a:ea typeface="Times New Roman"/>
                <a:cs typeface="Times New Roman"/>
                <a:sym typeface="Times New Roman"/>
                <a:hlinkClick r:id="rId4" action="ppaction://hlinkfile"/>
              </a:rPr>
              <a:t>MACHINE (SVM)</a:t>
            </a:r>
            <a:r>
              <a:rPr lang="en-US" dirty="0" smtClean="0">
                <a:solidFill>
                  <a:srgbClr val="000000"/>
                </a:solidFill>
                <a:latin typeface="Times New Roman"/>
                <a:ea typeface="Times New Roman"/>
                <a:cs typeface="Times New Roman"/>
                <a:sym typeface="Times New Roman"/>
              </a:rPr>
              <a:t>”, International Research Journal of Engineering and</a:t>
            </a:r>
          </a:p>
          <a:p>
            <a:pPr lvl="0" algn="just">
              <a:buNone/>
            </a:pPr>
            <a:r>
              <a:rPr lang="en-US" dirty="0" smtClean="0">
                <a:solidFill>
                  <a:srgbClr val="000000"/>
                </a:solidFill>
                <a:latin typeface="Times New Roman"/>
                <a:ea typeface="Times New Roman"/>
                <a:cs typeface="Times New Roman"/>
                <a:sym typeface="Times New Roman"/>
              </a:rPr>
              <a:t>Technology (IRJET), Volume: 09 Issue: 08 | Aug 2022.</a:t>
            </a:r>
          </a:p>
          <a:p>
            <a:pPr algn="just">
              <a:buNone/>
            </a:pPr>
            <a:endParaRPr lang="en-US" dirty="0" smtClean="0">
              <a:latin typeface="Times New Roman" pitchFamily="18" charset="0"/>
              <a:cs typeface="Times New Roman" pitchFamily="18" charset="0"/>
            </a:endParaRPr>
          </a:p>
          <a:p>
            <a:pPr marL="50800" indent="0">
              <a:buNone/>
            </a:pPr>
            <a:endParaRPr lang="en-US" dirty="0">
              <a:latin typeface="Times New Roman" pitchFamily="18" charset="0"/>
              <a:cs typeface="Times New Roman" pitchFamily="18" charset="0"/>
            </a:endParaRPr>
          </a:p>
        </p:txBody>
      </p:sp>
      <p:sp>
        <p:nvSpPr>
          <p:cNvPr id="4" name="Google Shape;178;p35"/>
          <p:cNvSpPr txBox="1">
            <a:spLocks/>
          </p:cNvSpPr>
          <p:nvPr/>
        </p:nvSpPr>
        <p:spPr>
          <a:xfrm>
            <a:off x="240" y="214290"/>
            <a:ext cx="12191760" cy="714600"/>
          </a:xfrm>
          <a:prstGeom prst="rect">
            <a:avLst/>
          </a:prstGeom>
          <a:solidFill>
            <a:srgbClr val="FF6600"/>
          </a:solidFill>
          <a:ln>
            <a:noFill/>
          </a:ln>
          <a:effectLst>
            <a:outerShdw blurRad="44280" dist="28080" dir="5400000" rotWithShape="0">
              <a:srgbClr val="000000">
                <a:alpha val="31764"/>
              </a:srgbClr>
            </a:outerShdw>
          </a:effectLst>
        </p:spPr>
        <p:txBody>
          <a:bodyPr spcFirstLastPara="1" wrap="square" lIns="90000" tIns="45000" rIns="90000" bIns="45000" anchor="t" anchorCtr="0">
            <a:noAutofit/>
          </a:bodyPr>
          <a:lstStyle/>
          <a:p>
            <a:pPr marL="0" marR="0" lvl="0" indent="0" algn="l" defTabSz="914400" rtl="0" eaLnBrk="1" fontAlgn="auto" latinLnBrk="0" hangingPunct="1">
              <a:lnSpc>
                <a:spcPct val="90000"/>
              </a:lnSpc>
              <a:spcBef>
                <a:spcPts val="0"/>
              </a:spcBef>
              <a:spcAft>
                <a:spcPts val="0"/>
              </a:spcAft>
              <a:buClr>
                <a:srgbClr val="FFFFFF"/>
              </a:buClr>
              <a:buSzPts val="4400"/>
              <a:buFont typeface="Times New Roman"/>
              <a:buNone/>
              <a:tabLst/>
              <a:defRPr/>
            </a:pPr>
            <a:r>
              <a:rPr kumimoji="0" lang="en-US" sz="4400" b="0" i="0" u="none" strike="noStrike" kern="0" cap="none" spc="0" normalizeH="0" baseline="0" noProof="0" dirty="0" smtClean="0">
                <a:ln>
                  <a:noFill/>
                </a:ln>
                <a:solidFill>
                  <a:srgbClr val="FFFFFF"/>
                </a:solidFill>
                <a:effectLst/>
                <a:uLnTx/>
                <a:uFillTx/>
                <a:latin typeface="Times New Roman"/>
                <a:ea typeface="Times New Roman"/>
                <a:cs typeface="Times New Roman"/>
                <a:sym typeface="Times New Roman"/>
              </a:rPr>
              <a:t> References (</a:t>
            </a:r>
            <a:r>
              <a:rPr kumimoji="0" lang="en-US" sz="4400" b="0" i="0" u="none" strike="noStrike" kern="0" cap="none" spc="0" normalizeH="0" baseline="0" noProof="0" dirty="0" err="1" smtClean="0">
                <a:ln>
                  <a:noFill/>
                </a:ln>
                <a:solidFill>
                  <a:srgbClr val="FFFFFF"/>
                </a:solidFill>
                <a:effectLst/>
                <a:uLnTx/>
                <a:uFillTx/>
                <a:latin typeface="Times New Roman"/>
                <a:ea typeface="Times New Roman"/>
                <a:cs typeface="Times New Roman"/>
                <a:sym typeface="Times New Roman"/>
              </a:rPr>
              <a:t>Contd</a:t>
            </a:r>
            <a:r>
              <a:rPr kumimoji="0" lang="en-US" sz="4400" b="0" i="0" u="none" strike="noStrike" kern="0" cap="none" spc="0" normalizeH="0" baseline="0" noProof="0" dirty="0" smtClean="0">
                <a:ln>
                  <a:noFill/>
                </a:ln>
                <a:solidFill>
                  <a:srgbClr val="FFFFFF"/>
                </a:solidFill>
                <a:effectLst/>
                <a:uLnTx/>
                <a:uFillTx/>
                <a:latin typeface="Times New Roman"/>
                <a:ea typeface="Times New Roman"/>
                <a:cs typeface="Times New Roman"/>
                <a:sym typeface="Times New Roman"/>
              </a:rPr>
              <a:t>…)</a:t>
            </a:r>
            <a:endParaRPr kumimoji="0" lang="en-US" sz="44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6"/>
          <p:cNvSpPr txBox="1">
            <a:spLocks noGrp="1"/>
          </p:cNvSpPr>
          <p:nvPr>
            <p:ph type="title" idx="4294967295"/>
          </p:nvPr>
        </p:nvSpPr>
        <p:spPr>
          <a:xfrm>
            <a:off x="0" y="232920"/>
            <a:ext cx="12191760" cy="714600"/>
          </a:xfrm>
          <a:prstGeom prst="rect">
            <a:avLst/>
          </a:prstGeom>
          <a:solidFill>
            <a:srgbClr val="FF6600"/>
          </a:solidFill>
          <a:ln>
            <a:noFill/>
          </a:ln>
          <a:effectLst>
            <a:outerShdw blurRad="44280" dist="28080" dir="5400000" rotWithShape="0">
              <a:srgbClr val="000000">
                <a:alpha val="31764"/>
              </a:srgbClr>
            </a:outerShdw>
          </a:effectLst>
        </p:spPr>
        <p:txBody>
          <a:bodyPr spcFirstLastPara="1" wrap="square" lIns="90000" tIns="45000" rIns="90000" bIns="45000" anchor="t" anchorCtr="0">
            <a:noAutofit/>
          </a:bodyPr>
          <a:lstStyle/>
          <a:p>
            <a:pPr marL="0" marR="0" lvl="0" indent="0" algn="l" rtl="0">
              <a:lnSpc>
                <a:spcPct val="90000"/>
              </a:lnSpc>
              <a:spcBef>
                <a:spcPts val="0"/>
              </a:spcBef>
              <a:spcAft>
                <a:spcPts val="0"/>
              </a:spcAft>
              <a:buClr>
                <a:srgbClr val="FFFFFF"/>
              </a:buClr>
              <a:buSzPts val="4400"/>
              <a:buFont typeface="Times New Roman"/>
              <a:buNone/>
            </a:pPr>
            <a:r>
              <a:rPr lang="en-US" sz="4400" b="0" i="0" u="none" strike="noStrike" cap="none">
                <a:solidFill>
                  <a:srgbClr val="FFFFFF"/>
                </a:solidFill>
                <a:latin typeface="Times New Roman"/>
                <a:ea typeface="Times New Roman"/>
                <a:cs typeface="Times New Roman"/>
                <a:sym typeface="Times New Roman"/>
              </a:rPr>
              <a:t>Git Hub Dashboards of each student</a:t>
            </a:r>
            <a:endParaRPr sz="4400" b="0" i="0" u="none" strike="noStrike" cap="none">
              <a:solidFill>
                <a:srgbClr val="000000"/>
              </a:solidFill>
              <a:latin typeface="Calibri"/>
              <a:ea typeface="Calibri"/>
              <a:cs typeface="Calibri"/>
              <a:sym typeface="Calibri"/>
            </a:endParaRPr>
          </a:p>
        </p:txBody>
      </p:sp>
      <p:sp>
        <p:nvSpPr>
          <p:cNvPr id="185" name="Google Shape;185;p36"/>
          <p:cNvSpPr txBox="1">
            <a:spLocks noGrp="1"/>
          </p:cNvSpPr>
          <p:nvPr>
            <p:ph type="body" idx="4294967295"/>
          </p:nvPr>
        </p:nvSpPr>
        <p:spPr>
          <a:xfrm>
            <a:off x="199440" y="1097280"/>
            <a:ext cx="11778840" cy="5394600"/>
          </a:xfrm>
          <a:prstGeom prst="rect">
            <a:avLst/>
          </a:prstGeom>
          <a:noFill/>
          <a:ln>
            <a:noFill/>
          </a:ln>
        </p:spPr>
        <p:txBody>
          <a:bodyPr spcFirstLastPara="1" wrap="square" lIns="91425" tIns="45700" rIns="91425" bIns="45700" anchor="t" anchorCtr="0">
            <a:noAutofit/>
          </a:bodyPr>
          <a:lstStyle/>
          <a:p>
            <a:pPr marL="228600" lvl="0" indent="-50800" algn="just">
              <a:spcBef>
                <a:spcPts val="0"/>
              </a:spcBef>
              <a:buNone/>
            </a:pPr>
            <a:r>
              <a:rPr lang="en-US" sz="2800" b="0" i="0" u="none" strike="noStrike" cap="none" dirty="0" err="1">
                <a:solidFill>
                  <a:srgbClr val="000000"/>
                </a:solidFill>
                <a:latin typeface="Times New Roman"/>
                <a:ea typeface="Times New Roman"/>
                <a:cs typeface="Times New Roman"/>
                <a:sym typeface="Times New Roman"/>
              </a:rPr>
              <a:t>GitHub</a:t>
            </a:r>
            <a:r>
              <a:rPr lang="en-US" sz="2800" b="0" i="0" u="none" strike="noStrike" cap="none" dirty="0">
                <a:solidFill>
                  <a:srgbClr val="000000"/>
                </a:solidFill>
                <a:latin typeface="Times New Roman"/>
                <a:ea typeface="Times New Roman"/>
                <a:cs typeface="Times New Roman"/>
                <a:sym typeface="Times New Roman"/>
              </a:rPr>
              <a:t> Link : </a:t>
            </a:r>
            <a:r>
              <a:rPr lang="en-US" dirty="0">
                <a:hlinkClick r:id="rId3"/>
              </a:rPr>
              <a:t>204G1A0520/CSE-2020-24-Batch-A16 (github.com)</a:t>
            </a:r>
            <a:endParaRPr lang="en-US" dirty="0"/>
          </a:p>
          <a:p>
            <a:pPr marL="228600" lvl="0" indent="-50800" algn="just">
              <a:spcBef>
                <a:spcPts val="0"/>
              </a:spcBef>
              <a:buNone/>
            </a:pPr>
            <a:endParaRPr sz="2800" b="0" i="0" u="none" strike="noStrike" cap="none">
              <a:solidFill>
                <a:srgbClr val="000000"/>
              </a:solidFill>
              <a:latin typeface="Times New Roman"/>
              <a:ea typeface="Times New Roman"/>
              <a:cs typeface="Times New Roman"/>
              <a:sym typeface="Times New Roman"/>
            </a:endParaRPr>
          </a:p>
        </p:txBody>
      </p:sp>
      <p:pic>
        <p:nvPicPr>
          <p:cNvPr id="2" name="Picture 2" descr="C:\Users\USER\Pictures\Screenshots\Screenshot (34).png"/>
          <p:cNvPicPr>
            <a:picLocks noChangeAspect="1" noChangeArrowheads="1"/>
          </p:cNvPicPr>
          <p:nvPr/>
        </p:nvPicPr>
        <p:blipFill>
          <a:blip r:embed="rId4"/>
          <a:srcRect/>
          <a:stretch>
            <a:fillRect/>
          </a:stretch>
        </p:blipFill>
        <p:spPr bwMode="auto">
          <a:xfrm>
            <a:off x="238084" y="1643050"/>
            <a:ext cx="11144328" cy="4786346"/>
          </a:xfrm>
          <a:prstGeom prst="rect">
            <a:avLst/>
          </a:prstGeom>
          <a:noFill/>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7"/>
          <p:cNvSpPr/>
          <p:nvPr/>
        </p:nvSpPr>
        <p:spPr>
          <a:xfrm>
            <a:off x="2632680" y="2375640"/>
            <a:ext cx="8892608" cy="1654920"/>
          </a:xfrm>
          <a:prstGeom prst="rect">
            <a:avLst/>
          </a:prstGeom>
          <a:noFill/>
          <a:ln>
            <a:noFill/>
          </a:ln>
        </p:spPr>
        <p:txBody>
          <a:bodyPr spcFirstLastPara="1" wrap="square" lIns="90000" tIns="45000" rIns="90000" bIns="45000" anchor="t" anchorCtr="0">
            <a:noAutofit/>
          </a:bodyPr>
          <a:lstStyle/>
          <a:p>
            <a:pPr marL="0" marR="0" lvl="0" indent="0" algn="l" rtl="0">
              <a:lnSpc>
                <a:spcPct val="107000"/>
              </a:lnSpc>
              <a:spcBef>
                <a:spcPts val="0"/>
              </a:spcBef>
              <a:spcAft>
                <a:spcPts val="0"/>
              </a:spcAft>
              <a:buNone/>
            </a:pPr>
            <a:r>
              <a:rPr lang="en-US" sz="9600" b="0" i="1" u="none" strike="noStrike" cap="none" dirty="0">
                <a:solidFill>
                  <a:srgbClr val="FF6600"/>
                </a:solidFill>
                <a:latin typeface="Times New Roman"/>
                <a:ea typeface="Times New Roman"/>
                <a:cs typeface="Times New Roman"/>
                <a:sym typeface="Times New Roman"/>
              </a:rPr>
              <a:t>Any Queries?</a:t>
            </a:r>
            <a:endParaRPr sz="9600" b="0" i="0" u="none" strike="noStrike" cap="none">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8"/>
          <p:cNvSpPr txBox="1">
            <a:spLocks noGrp="1"/>
          </p:cNvSpPr>
          <p:nvPr>
            <p:ph type="title" idx="4294967295"/>
          </p:nvPr>
        </p:nvSpPr>
        <p:spPr>
          <a:xfrm>
            <a:off x="0" y="232920"/>
            <a:ext cx="12191760" cy="714600"/>
          </a:xfrm>
          <a:prstGeom prst="rect">
            <a:avLst/>
          </a:prstGeom>
          <a:solidFill>
            <a:srgbClr val="FF6600"/>
          </a:solidFill>
          <a:ln>
            <a:noFill/>
          </a:ln>
          <a:effectLst>
            <a:outerShdw blurRad="44280" dist="28080" dir="5400000" rotWithShape="0">
              <a:srgbClr val="000000">
                <a:alpha val="31764"/>
              </a:srgbClr>
            </a:outerShdw>
          </a:effectLst>
        </p:spPr>
        <p:txBody>
          <a:bodyPr spcFirstLastPara="1" wrap="square" lIns="90000" tIns="45000" rIns="90000" bIns="45000" anchor="t" anchorCtr="0">
            <a:noAutofit/>
          </a:bodyPr>
          <a:lstStyle/>
          <a:p>
            <a:pPr marL="0" marR="0" lvl="0" indent="0" algn="l" rtl="0">
              <a:lnSpc>
                <a:spcPct val="90000"/>
              </a:lnSpc>
              <a:spcBef>
                <a:spcPts val="0"/>
              </a:spcBef>
              <a:spcAft>
                <a:spcPts val="0"/>
              </a:spcAft>
              <a:buClr>
                <a:srgbClr val="FFFFFF"/>
              </a:buClr>
              <a:buSzPts val="4400"/>
              <a:buFont typeface="Times New Roman"/>
              <a:buNone/>
            </a:pPr>
            <a:r>
              <a:rPr lang="en-US" sz="4400" b="0" i="0" u="none" strike="noStrike" cap="none">
                <a:solidFill>
                  <a:srgbClr val="FFFFFF"/>
                </a:solidFill>
                <a:latin typeface="Times New Roman"/>
                <a:ea typeface="Times New Roman"/>
                <a:cs typeface="Times New Roman"/>
                <a:sym typeface="Times New Roman"/>
              </a:rPr>
              <a:t>Contents</a:t>
            </a:r>
            <a:endParaRPr sz="4400" b="0" i="0" u="none" strike="noStrike" cap="none">
              <a:solidFill>
                <a:srgbClr val="000000"/>
              </a:solidFill>
              <a:latin typeface="Calibri"/>
              <a:ea typeface="Calibri"/>
              <a:cs typeface="Calibri"/>
              <a:sym typeface="Calibri"/>
            </a:endParaRPr>
          </a:p>
        </p:txBody>
      </p:sp>
      <p:sp>
        <p:nvSpPr>
          <p:cNvPr id="137" name="Google Shape;137;p28"/>
          <p:cNvSpPr txBox="1">
            <a:spLocks noGrp="1"/>
          </p:cNvSpPr>
          <p:nvPr>
            <p:ph type="body" idx="4294967295"/>
          </p:nvPr>
        </p:nvSpPr>
        <p:spPr>
          <a:xfrm>
            <a:off x="0" y="928670"/>
            <a:ext cx="12192000" cy="5429288"/>
          </a:xfrm>
          <a:prstGeom prst="rect">
            <a:avLst/>
          </a:prstGeom>
          <a:noFill/>
          <a:ln>
            <a:noFill/>
          </a:ln>
        </p:spPr>
        <p:txBody>
          <a:bodyPr spcFirstLastPara="1" wrap="square" lIns="91425" tIns="45700" rIns="91425" bIns="45700" anchor="t" anchorCtr="0">
            <a:noAutofit/>
          </a:bodyPr>
          <a:lstStyle/>
          <a:p>
            <a:pPr marL="462240" indent="-462240" algn="just">
              <a:spcBef>
                <a:spcPts val="1001"/>
              </a:spcBef>
              <a:buSzPct val="100058"/>
              <a:buBlip>
                <a:blip r:embed="rId3"/>
              </a:buBlip>
            </a:pPr>
            <a:r>
              <a:rPr lang="en-US" sz="2200" spc="-1" dirty="0" smtClean="0">
                <a:solidFill>
                  <a:srgbClr val="000000"/>
                </a:solidFill>
                <a:latin typeface="Times New Roman"/>
                <a:ea typeface="DejaVu Sans"/>
              </a:rPr>
              <a:t>Review-0 Comments</a:t>
            </a:r>
          </a:p>
          <a:p>
            <a:pPr marL="462240" indent="-462240" algn="just">
              <a:spcBef>
                <a:spcPts val="1001"/>
              </a:spcBef>
              <a:buSzPct val="100058"/>
              <a:buBlip>
                <a:blip r:embed="rId3"/>
              </a:buBlip>
            </a:pPr>
            <a:r>
              <a:rPr lang="en-US" sz="2200" spc="-1" dirty="0" smtClean="0">
                <a:solidFill>
                  <a:srgbClr val="000000"/>
                </a:solidFill>
                <a:latin typeface="Times New Roman"/>
              </a:rPr>
              <a:t>Review-1 Comments</a:t>
            </a:r>
            <a:endParaRPr lang="en-US" sz="2200" spc="-1" dirty="0" smtClean="0">
              <a:solidFill>
                <a:srgbClr val="000000"/>
              </a:solidFill>
            </a:endParaRPr>
          </a:p>
          <a:p>
            <a:pPr marL="462240" indent="-462240" algn="just">
              <a:spcBef>
                <a:spcPts val="1001"/>
              </a:spcBef>
              <a:buSzPct val="100058"/>
              <a:buBlip>
                <a:blip r:embed="rId3"/>
              </a:buBlip>
            </a:pPr>
            <a:r>
              <a:rPr lang="en-US" sz="2200" spc="-1" dirty="0" smtClean="0">
                <a:solidFill>
                  <a:srgbClr val="000000"/>
                </a:solidFill>
                <a:latin typeface="Times New Roman"/>
                <a:ea typeface="DejaVu Sans"/>
              </a:rPr>
              <a:t>Abstract</a:t>
            </a:r>
            <a:endParaRPr lang="en-US" sz="2200" spc="-1" dirty="0" smtClean="0">
              <a:solidFill>
                <a:srgbClr val="000000"/>
              </a:solidFill>
            </a:endParaRPr>
          </a:p>
          <a:p>
            <a:pPr marL="462240" indent="-462240" algn="just">
              <a:spcBef>
                <a:spcPts val="1001"/>
              </a:spcBef>
              <a:buSzPct val="100058"/>
              <a:buBlip>
                <a:blip r:embed="rId3"/>
              </a:buBlip>
            </a:pPr>
            <a:r>
              <a:rPr lang="en-US" sz="2200" spc="-1" dirty="0" smtClean="0">
                <a:solidFill>
                  <a:srgbClr val="000000"/>
                </a:solidFill>
                <a:latin typeface="Times New Roman"/>
                <a:ea typeface="DejaVu Sans"/>
              </a:rPr>
              <a:t>Problem statement</a:t>
            </a:r>
            <a:endParaRPr lang="en-US" sz="2200" spc="-1" dirty="0" smtClean="0">
              <a:solidFill>
                <a:srgbClr val="000000"/>
              </a:solidFill>
            </a:endParaRPr>
          </a:p>
          <a:p>
            <a:pPr marL="462240" indent="-462240" algn="just">
              <a:spcBef>
                <a:spcPts val="1001"/>
              </a:spcBef>
              <a:buSzPct val="100058"/>
              <a:buBlip>
                <a:blip r:embed="rId3"/>
              </a:buBlip>
            </a:pPr>
            <a:r>
              <a:rPr lang="en-US" sz="2200" spc="-1" dirty="0" smtClean="0">
                <a:solidFill>
                  <a:srgbClr val="000000"/>
                </a:solidFill>
                <a:latin typeface="Times New Roman"/>
                <a:ea typeface="DejaVu Sans"/>
              </a:rPr>
              <a:t>Objectives of Project</a:t>
            </a:r>
            <a:endParaRPr lang="en-US" sz="2200" spc="-1" dirty="0" smtClean="0">
              <a:solidFill>
                <a:srgbClr val="000000"/>
              </a:solidFill>
            </a:endParaRPr>
          </a:p>
          <a:p>
            <a:pPr marL="462240" indent="-462240" algn="just">
              <a:spcBef>
                <a:spcPts val="1001"/>
              </a:spcBef>
              <a:buSzPct val="100058"/>
              <a:buBlip>
                <a:blip r:embed="rId3"/>
              </a:buBlip>
            </a:pPr>
            <a:r>
              <a:rPr lang="en-US" sz="2200" spc="-1" dirty="0" smtClean="0">
                <a:solidFill>
                  <a:srgbClr val="000000"/>
                </a:solidFill>
                <a:latin typeface="Times New Roman"/>
                <a:ea typeface="DejaVu Sans"/>
              </a:rPr>
              <a:t>Literature survey for first objective </a:t>
            </a:r>
            <a:endParaRPr lang="en-US" sz="2200" spc="-1" dirty="0" smtClean="0">
              <a:solidFill>
                <a:srgbClr val="000000"/>
              </a:solidFill>
            </a:endParaRPr>
          </a:p>
          <a:p>
            <a:pPr marL="462240" indent="-462240" algn="just">
              <a:spcBef>
                <a:spcPts val="1001"/>
              </a:spcBef>
              <a:buSzPct val="100058"/>
              <a:buBlip>
                <a:blip r:embed="rId3"/>
              </a:buBlip>
            </a:pPr>
            <a:r>
              <a:rPr lang="en-US" sz="2200" spc="-1" dirty="0" smtClean="0">
                <a:solidFill>
                  <a:srgbClr val="000000"/>
                </a:solidFill>
                <a:latin typeface="Times New Roman"/>
                <a:ea typeface="DejaVu Sans"/>
              </a:rPr>
              <a:t>Objective-1(Design &amp; Implementation)</a:t>
            </a:r>
            <a:endParaRPr lang="en-US" sz="2200" spc="-1" dirty="0" smtClean="0">
              <a:solidFill>
                <a:srgbClr val="000000"/>
              </a:solidFill>
            </a:endParaRPr>
          </a:p>
          <a:p>
            <a:pPr marL="462240" indent="-462240" algn="just">
              <a:spcBef>
                <a:spcPts val="1001"/>
              </a:spcBef>
              <a:buSzPct val="100058"/>
              <a:buBlip>
                <a:blip r:embed="rId3"/>
              </a:buBlip>
            </a:pPr>
            <a:r>
              <a:rPr lang="en-US" sz="2200" spc="-1" dirty="0" smtClean="0">
                <a:solidFill>
                  <a:srgbClr val="000000"/>
                </a:solidFill>
                <a:latin typeface="Times New Roman"/>
                <a:ea typeface="DejaVu Sans"/>
              </a:rPr>
              <a:t>Literature survey for second objective</a:t>
            </a:r>
          </a:p>
          <a:p>
            <a:pPr marL="462240" indent="-462240" algn="just">
              <a:spcBef>
                <a:spcPts val="1001"/>
              </a:spcBef>
              <a:buSzPct val="100058"/>
              <a:buBlip>
                <a:blip r:embed="rId3"/>
              </a:buBlip>
            </a:pPr>
            <a:r>
              <a:rPr lang="en-US" sz="2200" spc="-1" dirty="0" smtClean="0">
                <a:solidFill>
                  <a:srgbClr val="000000"/>
                </a:solidFill>
                <a:latin typeface="Times New Roman"/>
                <a:ea typeface="DejaVu Sans"/>
              </a:rPr>
              <a:t>Objective-1(Design &amp; Implementation)</a:t>
            </a:r>
            <a:endParaRPr lang="en-US" sz="2200" spc="-1" dirty="0" smtClean="0">
              <a:solidFill>
                <a:srgbClr val="000000"/>
              </a:solidFill>
            </a:endParaRPr>
          </a:p>
          <a:p>
            <a:pPr marL="462240" indent="-462240" algn="just">
              <a:spcBef>
                <a:spcPts val="1001"/>
              </a:spcBef>
              <a:buSzPct val="100058"/>
              <a:buBlip>
                <a:blip r:embed="rId3"/>
              </a:buBlip>
            </a:pPr>
            <a:r>
              <a:rPr lang="en-US" sz="2200" spc="-1" dirty="0" smtClean="0">
                <a:solidFill>
                  <a:srgbClr val="000000"/>
                </a:solidFill>
                <a:latin typeface="Times New Roman"/>
                <a:ea typeface="DejaVu Sans"/>
              </a:rPr>
              <a:t>Proposed Work-(Methods to be followed for proposed system) </a:t>
            </a:r>
            <a:endParaRPr lang="en-US" sz="2200" spc="-1" dirty="0" smtClean="0">
              <a:solidFill>
                <a:srgbClr val="000000"/>
              </a:solidFill>
            </a:endParaRPr>
          </a:p>
          <a:p>
            <a:pPr marL="462240" indent="-462240" algn="just">
              <a:spcBef>
                <a:spcPts val="1001"/>
              </a:spcBef>
              <a:buSzPct val="100058"/>
              <a:buBlip>
                <a:blip r:embed="rId3"/>
              </a:buBlip>
            </a:pPr>
            <a:r>
              <a:rPr lang="en-US" sz="2200" spc="-1" dirty="0" smtClean="0">
                <a:solidFill>
                  <a:srgbClr val="000000"/>
                </a:solidFill>
                <a:latin typeface="Times New Roman"/>
                <a:ea typeface="DejaVu Sans"/>
              </a:rPr>
              <a:t>References</a:t>
            </a:r>
            <a:endParaRPr lang="en-US" sz="2200" spc="-1" dirty="0" smtClean="0">
              <a:solidFill>
                <a:srgbClr val="000000"/>
              </a:solidFill>
            </a:endParaRPr>
          </a:p>
          <a:p>
            <a:pPr marL="462240" indent="-462240" algn="just">
              <a:spcBef>
                <a:spcPts val="1001"/>
              </a:spcBef>
              <a:buSzPct val="100058"/>
              <a:buBlip>
                <a:blip r:embed="rId3"/>
              </a:buBlip>
            </a:pPr>
            <a:r>
              <a:rPr lang="en-US" sz="2200" spc="-1" dirty="0" err="1" smtClean="0">
                <a:solidFill>
                  <a:srgbClr val="000000"/>
                </a:solidFill>
                <a:latin typeface="Times New Roman"/>
                <a:ea typeface="DejaVu Sans"/>
              </a:rPr>
              <a:t>GitHub</a:t>
            </a:r>
            <a:r>
              <a:rPr lang="en-US" sz="2200" spc="-1" dirty="0" smtClean="0">
                <a:solidFill>
                  <a:srgbClr val="000000"/>
                </a:solidFill>
                <a:latin typeface="Times New Roman"/>
                <a:ea typeface="DejaVu Sans"/>
              </a:rPr>
              <a:t> Link</a:t>
            </a:r>
            <a:endParaRPr lang="en-US" sz="2200" spc="-1" dirty="0" smtClean="0">
              <a:solidFill>
                <a:srgbClr val="000000"/>
              </a:solidFill>
            </a:endParaRPr>
          </a:p>
          <a:p>
            <a:pPr marL="462240" indent="-462240" algn="just">
              <a:spcBef>
                <a:spcPts val="1001"/>
              </a:spcBef>
              <a:buSzPct val="100058"/>
              <a:buBlip>
                <a:blip r:embed="rId3"/>
              </a:buBlip>
            </a:pPr>
            <a:r>
              <a:rPr lang="en-US" sz="2200" spc="-1" dirty="0" smtClean="0">
                <a:solidFill>
                  <a:srgbClr val="000000"/>
                </a:solidFill>
                <a:latin typeface="Times New Roman"/>
                <a:ea typeface="DejaVu Sans"/>
              </a:rPr>
              <a:t>Queries</a:t>
            </a:r>
            <a:endParaRPr lang="en-US" sz="2200" spc="-1" dirty="0" smtClean="0">
              <a:solidFill>
                <a:srgbClr val="000000"/>
              </a:solidFill>
            </a:endParaRPr>
          </a:p>
          <a:p>
            <a:pPr marL="462240" marR="0" lvl="0" indent="-462240" algn="just" rtl="0">
              <a:lnSpc>
                <a:spcPct val="90000"/>
              </a:lnSpc>
              <a:spcBef>
                <a:spcPts val="1001"/>
              </a:spcBef>
              <a:spcAft>
                <a:spcPts val="0"/>
              </a:spcAft>
              <a:buClr>
                <a:srgbClr val="000000"/>
              </a:buClr>
              <a:buSzPts val="2802"/>
              <a:buFont typeface="Arial"/>
              <a:buChar char="•"/>
            </a:pPr>
            <a:endParaRPr/>
          </a:p>
          <a:p>
            <a:pPr marL="228600" marR="0" lvl="0" indent="-50800" algn="just" rtl="0">
              <a:lnSpc>
                <a:spcPct val="90000"/>
              </a:lnSpc>
              <a:spcBef>
                <a:spcPts val="1001"/>
              </a:spcBef>
              <a:spcAft>
                <a:spcPts val="0"/>
              </a:spcAft>
              <a:buClr>
                <a:schemeClr val="dk1"/>
              </a:buClr>
              <a:buSzPts val="2800"/>
              <a:buFont typeface="Arial"/>
              <a:buNone/>
            </a:pPr>
            <a:endParaRPr sz="2800" b="0" i="0" u="none" strike="noStrike" cap="none">
              <a:solidFill>
                <a:srgbClr val="000000"/>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9"/>
          <p:cNvSpPr txBox="1">
            <a:spLocks noGrp="1"/>
          </p:cNvSpPr>
          <p:nvPr>
            <p:ph type="title" idx="4294967295"/>
          </p:nvPr>
        </p:nvSpPr>
        <p:spPr>
          <a:xfrm>
            <a:off x="0" y="232920"/>
            <a:ext cx="12191760" cy="714600"/>
          </a:xfrm>
          <a:prstGeom prst="rect">
            <a:avLst/>
          </a:prstGeom>
          <a:solidFill>
            <a:srgbClr val="FF6600"/>
          </a:solidFill>
          <a:ln>
            <a:noFill/>
          </a:ln>
          <a:effectLst>
            <a:outerShdw blurRad="44280" dist="28080" dir="5400000" rotWithShape="0">
              <a:srgbClr val="000000">
                <a:alpha val="31764"/>
              </a:srgbClr>
            </a:outerShdw>
          </a:effectLst>
        </p:spPr>
        <p:txBody>
          <a:bodyPr spcFirstLastPara="1" wrap="square" lIns="90000" tIns="45000" rIns="90000" bIns="45000" anchor="t" anchorCtr="0">
            <a:noAutofit/>
          </a:bodyPr>
          <a:lstStyle/>
          <a:p>
            <a:pPr marL="0" marR="0" lvl="0" indent="0" algn="ctr" rtl="0">
              <a:lnSpc>
                <a:spcPct val="90000"/>
              </a:lnSpc>
              <a:spcBef>
                <a:spcPts val="0"/>
              </a:spcBef>
              <a:spcAft>
                <a:spcPts val="0"/>
              </a:spcAft>
              <a:buClr>
                <a:srgbClr val="000000"/>
              </a:buClr>
              <a:buSzPts val="2800"/>
              <a:buFont typeface="Times New Roman"/>
              <a:buNone/>
            </a:pPr>
            <a:r>
              <a:rPr lang="en-US" sz="2800" b="0" i="0" u="none" strike="noStrike" cap="none">
                <a:solidFill>
                  <a:srgbClr val="000000"/>
                </a:solidFill>
                <a:latin typeface="Times New Roman"/>
                <a:ea typeface="Times New Roman"/>
                <a:cs typeface="Times New Roman"/>
                <a:sym typeface="Times New Roman"/>
              </a:rPr>
              <a:t>Abstract</a:t>
            </a:r>
            <a:endParaRPr sz="2800" b="0" i="0" u="none" strike="noStrike" cap="none">
              <a:solidFill>
                <a:srgbClr val="000000"/>
              </a:solidFill>
              <a:latin typeface="Calibri"/>
              <a:ea typeface="Calibri"/>
              <a:cs typeface="Calibri"/>
              <a:sym typeface="Calibri"/>
            </a:endParaRPr>
          </a:p>
        </p:txBody>
      </p:sp>
      <p:sp>
        <p:nvSpPr>
          <p:cNvPr id="143" name="Google Shape;143;p29"/>
          <p:cNvSpPr txBox="1">
            <a:spLocks noGrp="1"/>
          </p:cNvSpPr>
          <p:nvPr>
            <p:ph type="body" idx="4294967295"/>
          </p:nvPr>
        </p:nvSpPr>
        <p:spPr>
          <a:xfrm>
            <a:off x="479376" y="1063850"/>
            <a:ext cx="11418800" cy="5760720"/>
          </a:xfrm>
          <a:prstGeom prst="rect">
            <a:avLst/>
          </a:prstGeom>
          <a:noFill/>
          <a:ln>
            <a:noFill/>
          </a:ln>
        </p:spPr>
        <p:txBody>
          <a:bodyPr spcFirstLastPara="1" wrap="square" lIns="91425" tIns="45700" rIns="91425" bIns="45700" anchor="t" anchorCtr="0">
            <a:noAutofit/>
          </a:bodyPr>
          <a:lstStyle/>
          <a:p>
            <a:pPr marL="50800" indent="0" algn="just">
              <a:buNone/>
            </a:pPr>
            <a:r>
              <a:rPr lang="en-US" sz="2200" dirty="0" smtClean="0">
                <a:latin typeface="Times New Roman" pitchFamily="18" charset="0"/>
                <a:cs typeface="Times New Roman" pitchFamily="18" charset="0"/>
              </a:rPr>
              <a:t>In the economic landscape of India, agriculture stands as a pivotal sector encompassing both plant cultivation for food production and the management of domesticated animals. Nutrient management forms a cornerstone of agricultural practices, profoundly influencing crop growth and productivity. Just as with other crops, rice is susceptible to diseases, pests, and nutrient deficiencies, necessitating continuous advancements in agricultural techniques to bolster output</a:t>
            </a:r>
            <a:r>
              <a:rPr lang="en-US" sz="2200" dirty="0" smtClean="0">
                <a:latin typeface="Times New Roman" pitchFamily="18" charset="0"/>
                <a:cs typeface="Times New Roman" pitchFamily="18" charset="0"/>
              </a:rPr>
              <a:t>.</a:t>
            </a:r>
          </a:p>
          <a:p>
            <a:pPr marL="50800" indent="0" algn="just">
              <a:buNone/>
            </a:pPr>
            <a:r>
              <a:rPr lang="en-US" sz="2200" dirty="0" smtClean="0">
                <a:latin typeface="Times New Roman" pitchFamily="18" charset="0"/>
                <a:cs typeface="Times New Roman" pitchFamily="18" charset="0"/>
              </a:rPr>
              <a:t>In </a:t>
            </a:r>
            <a:r>
              <a:rPr lang="en-US" sz="2200" dirty="0" smtClean="0">
                <a:latin typeface="Times New Roman" pitchFamily="18" charset="0"/>
                <a:cs typeface="Times New Roman" pitchFamily="18" charset="0"/>
              </a:rPr>
              <a:t>this context, a notable transformation has swept through agriculture, aiming to amplify yields. Focusing on rice, a vital food source, this study captures images of paddy plant leaves, subsequently subjecting them to MobileNetV2 algorithm, a </a:t>
            </a:r>
            <a:r>
              <a:rPr lang="en-US" sz="2200" dirty="0" err="1" smtClean="0">
                <a:latin typeface="Times New Roman" pitchFamily="18" charset="0"/>
                <a:cs typeface="Times New Roman" pitchFamily="18" charset="0"/>
              </a:rPr>
              <a:t>Convolutional</a:t>
            </a:r>
            <a:r>
              <a:rPr lang="en-US" sz="2200" dirty="0" smtClean="0">
                <a:latin typeface="Times New Roman" pitchFamily="18" charset="0"/>
                <a:cs typeface="Times New Roman" pitchFamily="18" charset="0"/>
              </a:rPr>
              <a:t> Neural Network (CNN) processing. By employing image processing methodologies, a model is constructed to identify various deficiencies present in the leaves. Notably, the proposed approach leverages color and textural characteristics to effectively detect and categorize inadequacies. The integration of CNN technology offers a potent avenue for promptly identifying nutrient insufficiencies within leaves. This proactive identification equips farmers with the information needed to undertake timely corrective measures. Ultimately, this research contributes to the evolution of agriculture by facilitating the detection and rectification of nutrient-related challenges, thereby fostering improved crop health and overall agricultural productivity.</a:t>
            </a:r>
            <a:endParaRPr lang="en-IN" sz="2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30"/>
          <p:cNvSpPr txBox="1">
            <a:spLocks noGrp="1"/>
          </p:cNvSpPr>
          <p:nvPr>
            <p:ph type="title" idx="4294967295"/>
          </p:nvPr>
        </p:nvSpPr>
        <p:spPr>
          <a:xfrm>
            <a:off x="0" y="232920"/>
            <a:ext cx="12191760" cy="714600"/>
          </a:xfrm>
          <a:prstGeom prst="rect">
            <a:avLst/>
          </a:prstGeom>
          <a:solidFill>
            <a:srgbClr val="FF6600"/>
          </a:solidFill>
          <a:ln>
            <a:noFill/>
          </a:ln>
          <a:effectLst>
            <a:outerShdw blurRad="44280" dist="28080" dir="5400000" rotWithShape="0">
              <a:srgbClr val="000000">
                <a:alpha val="31764"/>
              </a:srgbClr>
            </a:outerShdw>
          </a:effectLst>
        </p:spPr>
        <p:txBody>
          <a:bodyPr spcFirstLastPara="1" wrap="square" lIns="90000" tIns="45000" rIns="90000" bIns="45000" anchor="t" anchorCtr="0">
            <a:noAutofit/>
          </a:bodyPr>
          <a:lstStyle/>
          <a:p>
            <a:pPr marL="0" marR="0" lvl="0" indent="0" algn="l" rtl="0">
              <a:lnSpc>
                <a:spcPct val="90000"/>
              </a:lnSpc>
              <a:spcBef>
                <a:spcPts val="0"/>
              </a:spcBef>
              <a:spcAft>
                <a:spcPts val="0"/>
              </a:spcAft>
              <a:buClr>
                <a:srgbClr val="FFFFFF"/>
              </a:buClr>
              <a:buSzPts val="4400"/>
              <a:buFont typeface="Times New Roman"/>
              <a:buNone/>
            </a:pPr>
            <a:r>
              <a:rPr lang="en-US" sz="4400" b="0" i="0" u="none" strike="noStrike" cap="none">
                <a:solidFill>
                  <a:srgbClr val="FFFFFF"/>
                </a:solidFill>
                <a:latin typeface="Times New Roman"/>
                <a:ea typeface="Times New Roman"/>
                <a:cs typeface="Times New Roman"/>
                <a:sym typeface="Times New Roman"/>
              </a:rPr>
              <a:t>Problem Statement</a:t>
            </a:r>
            <a:endParaRPr sz="4400" b="0" i="0" u="none" strike="noStrike" cap="none">
              <a:solidFill>
                <a:srgbClr val="000000"/>
              </a:solidFill>
              <a:latin typeface="Calibri"/>
              <a:ea typeface="Calibri"/>
              <a:cs typeface="Calibri"/>
              <a:sym typeface="Calibri"/>
            </a:endParaRPr>
          </a:p>
        </p:txBody>
      </p:sp>
      <p:sp>
        <p:nvSpPr>
          <p:cNvPr id="149" name="Google Shape;149;p30"/>
          <p:cNvSpPr txBox="1">
            <a:spLocks noGrp="1"/>
          </p:cNvSpPr>
          <p:nvPr>
            <p:ph type="body" idx="4294967295"/>
          </p:nvPr>
        </p:nvSpPr>
        <p:spPr>
          <a:xfrm>
            <a:off x="199440" y="1097280"/>
            <a:ext cx="11459520" cy="5075280"/>
          </a:xfrm>
          <a:prstGeom prst="rect">
            <a:avLst/>
          </a:prstGeom>
          <a:noFill/>
          <a:ln>
            <a:noFill/>
          </a:ln>
        </p:spPr>
        <p:txBody>
          <a:bodyPr spcFirstLastPara="1" wrap="square" lIns="91425" tIns="45700" rIns="91425" bIns="45700" anchor="t" anchorCtr="0">
            <a:normAutofit lnSpcReduction="10000"/>
          </a:bodyPr>
          <a:lstStyle/>
          <a:p>
            <a:pPr algn="just"/>
            <a:endParaRPr lang="en-GB" dirty="0" smtClean="0">
              <a:latin typeface="Times New Roman" pitchFamily="18" charset="0"/>
              <a:cs typeface="Times New Roman" pitchFamily="18" charset="0"/>
            </a:endParaRPr>
          </a:p>
          <a:p>
            <a:pPr algn="just"/>
            <a:r>
              <a:rPr lang="en-GB" dirty="0" smtClean="0">
                <a:latin typeface="Times New Roman" pitchFamily="18" charset="0"/>
                <a:cs typeface="Times New Roman" pitchFamily="18" charset="0"/>
              </a:rPr>
              <a:t>In </a:t>
            </a:r>
            <a:r>
              <a:rPr lang="en-GB" dirty="0">
                <a:latin typeface="Times New Roman" pitchFamily="18" charset="0"/>
                <a:cs typeface="Times New Roman" pitchFamily="18" charset="0"/>
              </a:rPr>
              <a:t>India's agriculture-driven economy, nutrient management is pivotal for crop production. Rice, a key crop, faces issues like diseases and nutrient deficiencies. Agricultural practices are evolving to improve output. This study employs Convolutional Neural Networks (CNNs) to process rice leaf images, aiming to develop a model that detects nutrient deficiencies based on </a:t>
            </a:r>
            <a:r>
              <a:rPr lang="en-GB" dirty="0" err="1">
                <a:latin typeface="Times New Roman" pitchFamily="18" charset="0"/>
                <a:cs typeface="Times New Roman" pitchFamily="18" charset="0"/>
              </a:rPr>
              <a:t>color</a:t>
            </a:r>
            <a:r>
              <a:rPr lang="en-GB" dirty="0">
                <a:latin typeface="Times New Roman" pitchFamily="18" charset="0"/>
                <a:cs typeface="Times New Roman" pitchFamily="18" charset="0"/>
              </a:rPr>
              <a:t> and texture. </a:t>
            </a:r>
            <a:endParaRPr lang="en-GB" dirty="0" smtClean="0">
              <a:latin typeface="Times New Roman" pitchFamily="18" charset="0"/>
              <a:cs typeface="Times New Roman" pitchFamily="18" charset="0"/>
            </a:endParaRPr>
          </a:p>
          <a:p>
            <a:pPr algn="just"/>
            <a:r>
              <a:rPr lang="en-GB" dirty="0" smtClean="0">
                <a:latin typeface="Times New Roman" pitchFamily="18" charset="0"/>
                <a:cs typeface="Times New Roman" pitchFamily="18" charset="0"/>
              </a:rPr>
              <a:t>The </a:t>
            </a:r>
            <a:r>
              <a:rPr lang="en-GB" dirty="0">
                <a:latin typeface="Times New Roman" pitchFamily="18" charset="0"/>
                <a:cs typeface="Times New Roman" pitchFamily="18" charset="0"/>
              </a:rPr>
              <a:t>challenge is to swiftly and accurately identify these deficiencies, enabling timely corrective action by farmers. This research seeks to enhance agricultural practices by providing a tool for optimizing crop health and productivity in rice cultivation.</a:t>
            </a:r>
          </a:p>
          <a:p>
            <a:pPr marL="50800" indent="0" algn="just">
              <a:buNone/>
            </a:pPr>
            <a:r>
              <a:rPr lang="en-GB" dirty="0">
                <a:latin typeface="Times New Roman" pitchFamily="18" charset="0"/>
                <a:cs typeface="Times New Roman" pitchFamily="18" charset="0"/>
              </a:rPr>
              <a:t/>
            </a:r>
            <a:br>
              <a:rPr lang="en-GB" dirty="0">
                <a:latin typeface="Times New Roman" pitchFamily="18" charset="0"/>
                <a:cs typeface="Times New Roman" pitchFamily="18" charset="0"/>
              </a:rPr>
            </a:br>
            <a:endParaRPr sz="2800" b="0" i="0" u="none" strike="noStrike" cap="none" dirty="0">
              <a:solidFill>
                <a:srgbClr val="000000"/>
              </a:solidFill>
              <a:latin typeface="Times New Roman" pitchFamily="18" charset="0"/>
              <a:ea typeface="Times New Roman"/>
              <a:cs typeface="Times New Roman" pitchFamily="18" charset="0"/>
              <a:sym typeface="Times New Roman"/>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31"/>
          <p:cNvSpPr txBox="1">
            <a:spLocks noGrp="1"/>
          </p:cNvSpPr>
          <p:nvPr>
            <p:ph type="title" idx="4294967295"/>
          </p:nvPr>
        </p:nvSpPr>
        <p:spPr>
          <a:xfrm>
            <a:off x="0" y="232920"/>
            <a:ext cx="12191760" cy="714600"/>
          </a:xfrm>
          <a:prstGeom prst="rect">
            <a:avLst/>
          </a:prstGeom>
          <a:solidFill>
            <a:srgbClr val="FF6600"/>
          </a:solidFill>
          <a:ln>
            <a:noFill/>
          </a:ln>
          <a:effectLst>
            <a:outerShdw blurRad="44280" dist="28080" dir="5400000" rotWithShape="0">
              <a:srgbClr val="000000">
                <a:alpha val="31764"/>
              </a:srgbClr>
            </a:outerShdw>
          </a:effectLst>
        </p:spPr>
        <p:txBody>
          <a:bodyPr spcFirstLastPara="1" wrap="square" lIns="90000" tIns="45000" rIns="90000" bIns="45000" anchor="t" anchorCtr="0">
            <a:noAutofit/>
          </a:bodyPr>
          <a:lstStyle/>
          <a:p>
            <a:pPr marL="0" marR="0" lvl="0" indent="0" algn="l" rtl="0">
              <a:lnSpc>
                <a:spcPct val="90000"/>
              </a:lnSpc>
              <a:spcBef>
                <a:spcPts val="0"/>
              </a:spcBef>
              <a:spcAft>
                <a:spcPts val="0"/>
              </a:spcAft>
              <a:buClr>
                <a:srgbClr val="FFFFFF"/>
              </a:buClr>
              <a:buSzPts val="4400"/>
              <a:buFont typeface="Times New Roman"/>
              <a:buNone/>
            </a:pPr>
            <a:r>
              <a:rPr lang="en-US" sz="4400" b="0" i="0" u="none" strike="noStrike" cap="none">
                <a:solidFill>
                  <a:srgbClr val="FFFFFF"/>
                </a:solidFill>
                <a:latin typeface="Times New Roman"/>
                <a:ea typeface="Times New Roman"/>
                <a:cs typeface="Times New Roman"/>
                <a:sym typeface="Times New Roman"/>
              </a:rPr>
              <a:t>Objectives of Project</a:t>
            </a:r>
            <a:endParaRPr sz="4400" b="0" i="0" u="none" strike="noStrike" cap="none">
              <a:solidFill>
                <a:srgbClr val="000000"/>
              </a:solidFill>
              <a:latin typeface="Calibri"/>
              <a:ea typeface="Calibri"/>
              <a:cs typeface="Calibri"/>
              <a:sym typeface="Calibri"/>
            </a:endParaRPr>
          </a:p>
        </p:txBody>
      </p:sp>
      <p:sp>
        <p:nvSpPr>
          <p:cNvPr id="155" name="Google Shape;155;p31"/>
          <p:cNvSpPr txBox="1">
            <a:spLocks noGrp="1"/>
          </p:cNvSpPr>
          <p:nvPr>
            <p:ph type="body" idx="4294967295"/>
          </p:nvPr>
        </p:nvSpPr>
        <p:spPr>
          <a:xfrm>
            <a:off x="407368" y="1133280"/>
            <a:ext cx="11570912" cy="5394600"/>
          </a:xfrm>
          <a:prstGeom prst="rect">
            <a:avLst/>
          </a:prstGeom>
          <a:noFill/>
          <a:ln>
            <a:noFill/>
          </a:ln>
        </p:spPr>
        <p:txBody>
          <a:bodyPr spcFirstLastPara="1" wrap="square" lIns="91425" tIns="45700" rIns="91425" bIns="45700" anchor="t" anchorCtr="0">
            <a:normAutofit/>
          </a:bodyPr>
          <a:lstStyle/>
          <a:p>
            <a:pPr marL="0" lvl="0" indent="0" algn="just">
              <a:spcBef>
                <a:spcPts val="1001"/>
              </a:spcBef>
              <a:buClr>
                <a:srgbClr val="000000"/>
              </a:buClr>
              <a:buNone/>
            </a:pPr>
            <a:endParaRPr lang="en-GB" b="1" dirty="0" smtClean="0">
              <a:solidFill>
                <a:srgbClr val="000000"/>
              </a:solidFill>
              <a:latin typeface="Times New Roman"/>
              <a:ea typeface="Times New Roman"/>
              <a:cs typeface="Times New Roman"/>
              <a:sym typeface="Times New Roman"/>
            </a:endParaRPr>
          </a:p>
          <a:p>
            <a:pPr marL="0" lvl="0" indent="0" algn="just">
              <a:spcBef>
                <a:spcPts val="1001"/>
              </a:spcBef>
              <a:buClr>
                <a:srgbClr val="000000"/>
              </a:buClr>
              <a:buNone/>
            </a:pPr>
            <a:r>
              <a:rPr lang="en-GB" b="1" dirty="0" smtClean="0">
                <a:solidFill>
                  <a:srgbClr val="000000"/>
                </a:solidFill>
                <a:latin typeface="Times New Roman"/>
                <a:ea typeface="Times New Roman"/>
                <a:cs typeface="Times New Roman"/>
                <a:sym typeface="Times New Roman"/>
              </a:rPr>
              <a:t>Research Objective-1: </a:t>
            </a:r>
            <a:r>
              <a:rPr lang="en-GB" dirty="0" smtClean="0">
                <a:solidFill>
                  <a:srgbClr val="000000"/>
                </a:solidFill>
                <a:latin typeface="Times New Roman"/>
                <a:ea typeface="Times New Roman"/>
                <a:cs typeface="Times New Roman"/>
                <a:sym typeface="Times New Roman"/>
              </a:rPr>
              <a:t>Develop </a:t>
            </a:r>
            <a:r>
              <a:rPr lang="en-GB" dirty="0">
                <a:solidFill>
                  <a:srgbClr val="000000"/>
                </a:solidFill>
                <a:latin typeface="Times New Roman"/>
                <a:ea typeface="Times New Roman"/>
                <a:cs typeface="Times New Roman"/>
                <a:sym typeface="Times New Roman"/>
              </a:rPr>
              <a:t>a smart system using CNNs to spot nutrient problems in rice leaves quickly and precisely, aiding farmers in timely corrective actions.</a:t>
            </a:r>
          </a:p>
          <a:p>
            <a:pPr lvl="0" indent="-457200" algn="just">
              <a:spcBef>
                <a:spcPts val="1001"/>
              </a:spcBef>
              <a:buClr>
                <a:srgbClr val="000000"/>
              </a:buClr>
              <a:buFont typeface="Arial" panose="020B0604020202020204" pitchFamily="34" charset="0"/>
              <a:buChar char="•"/>
            </a:pPr>
            <a:endParaRPr lang="en-GB" dirty="0">
              <a:solidFill>
                <a:srgbClr val="000000"/>
              </a:solidFill>
              <a:latin typeface="Times New Roman"/>
              <a:ea typeface="Times New Roman"/>
              <a:cs typeface="Times New Roman"/>
              <a:sym typeface="Times New Roman"/>
            </a:endParaRPr>
          </a:p>
          <a:p>
            <a:pPr marL="0" lvl="0" indent="0" algn="just">
              <a:spcBef>
                <a:spcPts val="1001"/>
              </a:spcBef>
              <a:buClr>
                <a:srgbClr val="000000"/>
              </a:buClr>
              <a:buNone/>
            </a:pPr>
            <a:r>
              <a:rPr lang="en-GB" b="1" dirty="0">
                <a:solidFill>
                  <a:srgbClr val="000000"/>
                </a:solidFill>
                <a:latin typeface="Times New Roman"/>
                <a:ea typeface="Times New Roman"/>
                <a:cs typeface="Times New Roman"/>
                <a:sym typeface="Times New Roman"/>
              </a:rPr>
              <a:t>Research </a:t>
            </a:r>
            <a:r>
              <a:rPr lang="en-GB" b="1" dirty="0" smtClean="0">
                <a:solidFill>
                  <a:srgbClr val="000000"/>
                </a:solidFill>
                <a:latin typeface="Times New Roman"/>
                <a:ea typeface="Times New Roman"/>
                <a:cs typeface="Times New Roman"/>
                <a:sym typeface="Times New Roman"/>
              </a:rPr>
              <a:t>Objective-2: </a:t>
            </a:r>
            <a:r>
              <a:rPr lang="en-GB" dirty="0" smtClean="0">
                <a:solidFill>
                  <a:srgbClr val="000000"/>
                </a:solidFill>
                <a:latin typeface="Times New Roman"/>
                <a:ea typeface="Times New Roman"/>
                <a:cs typeface="Times New Roman"/>
                <a:sym typeface="Times New Roman"/>
              </a:rPr>
              <a:t>Evaluate </a:t>
            </a:r>
            <a:r>
              <a:rPr lang="en-GB" dirty="0">
                <a:solidFill>
                  <a:srgbClr val="000000"/>
                </a:solidFill>
                <a:latin typeface="Times New Roman"/>
                <a:ea typeface="Times New Roman"/>
                <a:cs typeface="Times New Roman"/>
                <a:sym typeface="Times New Roman"/>
              </a:rPr>
              <a:t>the real-world potential of the </a:t>
            </a:r>
            <a:r>
              <a:rPr lang="en-GB" dirty="0" smtClean="0">
                <a:solidFill>
                  <a:srgbClr val="000000"/>
                </a:solidFill>
                <a:latin typeface="Times New Roman"/>
                <a:ea typeface="Times New Roman"/>
                <a:cs typeface="Times New Roman"/>
                <a:sym typeface="Times New Roman"/>
              </a:rPr>
              <a:t>Deep CNN-based </a:t>
            </a:r>
            <a:r>
              <a:rPr lang="en-GB" dirty="0">
                <a:solidFill>
                  <a:srgbClr val="000000"/>
                </a:solidFill>
                <a:latin typeface="Times New Roman"/>
                <a:ea typeface="Times New Roman"/>
                <a:cs typeface="Times New Roman"/>
                <a:sym typeface="Times New Roman"/>
              </a:rPr>
              <a:t>solution to detect nutrient deficiencies in rice crops, enhancing crop health management practices.</a:t>
            </a:r>
            <a:endParaRPr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2"/>
          <p:cNvSpPr txBox="1">
            <a:spLocks noGrp="1"/>
          </p:cNvSpPr>
          <p:nvPr>
            <p:ph type="title" idx="4294967295"/>
          </p:nvPr>
        </p:nvSpPr>
        <p:spPr>
          <a:xfrm>
            <a:off x="0" y="232920"/>
            <a:ext cx="12191760" cy="714600"/>
          </a:xfrm>
          <a:prstGeom prst="rect">
            <a:avLst/>
          </a:prstGeom>
          <a:solidFill>
            <a:srgbClr val="FF6600"/>
          </a:solidFill>
          <a:ln>
            <a:noFill/>
          </a:ln>
          <a:effectLst>
            <a:outerShdw blurRad="44280" dist="28080" dir="5400000" rotWithShape="0">
              <a:srgbClr val="000000">
                <a:alpha val="31764"/>
              </a:srgbClr>
            </a:outerShdw>
          </a:effectLst>
        </p:spPr>
        <p:txBody>
          <a:bodyPr spcFirstLastPara="1" wrap="square" lIns="90000" tIns="45000" rIns="90000" bIns="45000" anchor="t" anchorCtr="0">
            <a:noAutofit/>
          </a:bodyPr>
          <a:lstStyle/>
          <a:p>
            <a:pPr marL="0" marR="0" lvl="0" indent="0" algn="just" rtl="0">
              <a:lnSpc>
                <a:spcPct val="90000"/>
              </a:lnSpc>
              <a:spcBef>
                <a:spcPts val="0"/>
              </a:spcBef>
              <a:spcAft>
                <a:spcPts val="0"/>
              </a:spcAft>
              <a:buClr>
                <a:srgbClr val="000000"/>
              </a:buClr>
              <a:buSzPts val="2800"/>
              <a:buFont typeface="Times New Roman"/>
              <a:buNone/>
            </a:pPr>
            <a:r>
              <a:rPr lang="en-US" sz="2800" b="0" i="0" u="none" strike="noStrike" cap="none" dirty="0">
                <a:solidFill>
                  <a:srgbClr val="000000"/>
                </a:solidFill>
                <a:latin typeface="Times New Roman"/>
                <a:ea typeface="Times New Roman"/>
                <a:cs typeface="Times New Roman"/>
                <a:sym typeface="Times New Roman"/>
              </a:rPr>
              <a:t>Literature survey for first objective </a:t>
            </a:r>
            <a:endParaRPr sz="2800" b="0" i="0" u="none" strike="noStrike" cap="none" dirty="0">
              <a:solidFill>
                <a:srgbClr val="000000"/>
              </a:solidFill>
              <a:latin typeface="Calibri"/>
              <a:ea typeface="Calibri"/>
              <a:cs typeface="Calibri"/>
              <a:sym typeface="Calibri"/>
            </a:endParaRPr>
          </a:p>
        </p:txBody>
      </p:sp>
      <p:graphicFrame>
        <p:nvGraphicFramePr>
          <p:cNvPr id="4" name="Table 3"/>
          <p:cNvGraphicFramePr>
            <a:graphicFrameLocks noGrp="1"/>
          </p:cNvGraphicFramePr>
          <p:nvPr>
            <p:extLst>
              <p:ext uri="{D42A27DB-BD31-4B8C-83A1-F6EECF244321}">
                <p14:modId xmlns="" xmlns:p14="http://schemas.microsoft.com/office/powerpoint/2010/main" val="1832361929"/>
              </p:ext>
            </p:extLst>
          </p:nvPr>
        </p:nvGraphicFramePr>
        <p:xfrm>
          <a:off x="-1" y="928671"/>
          <a:ext cx="11668165" cy="5715038"/>
        </p:xfrm>
        <a:graphic>
          <a:graphicData uri="http://schemas.openxmlformats.org/drawingml/2006/table">
            <a:tbl>
              <a:tblPr firstRow="1" bandRow="1">
                <a:tableStyleId>{69012ECD-51FC-41F1-AA8D-1B2483CD663E}</a:tableStyleId>
              </a:tblPr>
              <a:tblGrid>
                <a:gridCol w="650147">
                  <a:extLst>
                    <a:ext uri="{9D8B030D-6E8A-4147-A177-3AD203B41FA5}">
                      <a16:colId xmlns:a16="http://schemas.microsoft.com/office/drawing/2014/main" xmlns="" val="720827713"/>
                    </a:ext>
                  </a:extLst>
                </a:gridCol>
                <a:gridCol w="1935213">
                  <a:extLst>
                    <a:ext uri="{9D8B030D-6E8A-4147-A177-3AD203B41FA5}">
                      <a16:colId xmlns:a16="http://schemas.microsoft.com/office/drawing/2014/main" xmlns="" val="566664756"/>
                    </a:ext>
                  </a:extLst>
                </a:gridCol>
                <a:gridCol w="2483236">
                  <a:extLst>
                    <a:ext uri="{9D8B030D-6E8A-4147-A177-3AD203B41FA5}">
                      <a16:colId xmlns:a16="http://schemas.microsoft.com/office/drawing/2014/main" xmlns="" val="2583442079"/>
                    </a:ext>
                  </a:extLst>
                </a:gridCol>
                <a:gridCol w="2134009">
                  <a:extLst>
                    <a:ext uri="{9D8B030D-6E8A-4147-A177-3AD203B41FA5}">
                      <a16:colId xmlns:a16="http://schemas.microsoft.com/office/drawing/2014/main" xmlns="" val="3053239561"/>
                    </a:ext>
                  </a:extLst>
                </a:gridCol>
                <a:gridCol w="1746891">
                  <a:extLst>
                    <a:ext uri="{9D8B030D-6E8A-4147-A177-3AD203B41FA5}">
                      <a16:colId xmlns:a16="http://schemas.microsoft.com/office/drawing/2014/main" xmlns="" val="2878787163"/>
                    </a:ext>
                  </a:extLst>
                </a:gridCol>
                <a:gridCol w="2718669">
                  <a:extLst>
                    <a:ext uri="{9D8B030D-6E8A-4147-A177-3AD203B41FA5}">
                      <a16:colId xmlns:a16="http://schemas.microsoft.com/office/drawing/2014/main" xmlns="" val="2465018948"/>
                    </a:ext>
                  </a:extLst>
                </a:gridCol>
              </a:tblGrid>
              <a:tr h="1049254">
                <a:tc>
                  <a:txBody>
                    <a:bodyPr/>
                    <a:lstStyle/>
                    <a:p>
                      <a:r>
                        <a:rPr lang="en-US" sz="1600" dirty="0">
                          <a:latin typeface="Times New Roman" panose="02020603050405020304" pitchFamily="18" charset="0"/>
                          <a:cs typeface="Times New Roman" panose="02020603050405020304" pitchFamily="18" charset="0"/>
                        </a:rPr>
                        <a:t>s.no</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Times New Roman" panose="02020603050405020304" pitchFamily="18" charset="0"/>
                          <a:cs typeface="Times New Roman" panose="02020603050405020304" pitchFamily="18" charset="0"/>
                        </a:rPr>
                        <a:t>Publisher/Journal</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Times New Roman" panose="02020603050405020304" pitchFamily="18" charset="0"/>
                          <a:cs typeface="Times New Roman" panose="02020603050405020304" pitchFamily="18" charset="0"/>
                        </a:rPr>
                        <a:t>Title</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Times New Roman" panose="02020603050405020304" pitchFamily="18" charset="0"/>
                          <a:cs typeface="Times New Roman" panose="02020603050405020304" pitchFamily="18" charset="0"/>
                        </a:rPr>
                        <a:t>Authors</a:t>
                      </a:r>
                      <a:r>
                        <a:rPr lang="en-US" sz="1600" baseline="0" dirty="0">
                          <a:latin typeface="Times New Roman" panose="02020603050405020304" pitchFamily="18" charset="0"/>
                          <a:cs typeface="Times New Roman" panose="02020603050405020304" pitchFamily="18" charset="0"/>
                        </a:rPr>
                        <a:t> Name</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Year of Publication</a:t>
                      </a:r>
                      <a:endParaRPr lang="en-IN" sz="16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Times New Roman" panose="02020603050405020304" pitchFamily="18" charset="0"/>
                          <a:cs typeface="Times New Roman" panose="02020603050405020304" pitchFamily="18" charset="0"/>
                        </a:rPr>
                        <a:t>Summary</a:t>
                      </a:r>
                      <a:r>
                        <a:rPr lang="en-US" sz="1600" baseline="0" dirty="0">
                          <a:latin typeface="Times New Roman" panose="02020603050405020304" pitchFamily="18" charset="0"/>
                          <a:cs typeface="Times New Roman" panose="02020603050405020304" pitchFamily="18" charset="0"/>
                        </a:rPr>
                        <a:t> of the paper</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3499334"/>
                  </a:ext>
                </a:extLst>
              </a:tr>
              <a:tr h="2680136">
                <a:tc>
                  <a:txBody>
                    <a:bodyPr/>
                    <a:lstStyle/>
                    <a:p>
                      <a:pPr algn="ctr"/>
                      <a:r>
                        <a:rPr lang="en-US" sz="1500" dirty="0">
                          <a:latin typeface="Times New Roman" panose="02020603050405020304" pitchFamily="18" charset="0"/>
                          <a:cs typeface="Times New Roman" panose="02020603050405020304" pitchFamily="18" charset="0"/>
                        </a:rPr>
                        <a:t> [1]</a:t>
                      </a:r>
                      <a:endParaRPr lang="en-IN" sz="15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l"/>
                      <a:r>
                        <a:rPr lang="es-ES" sz="1550" dirty="0" smtClean="0">
                          <a:latin typeface="Times New Roman" panose="02020603050405020304" pitchFamily="18" charset="0"/>
                          <a:cs typeface="Times New Roman" panose="02020603050405020304" pitchFamily="18" charset="0"/>
                        </a:rPr>
                        <a:t>International</a:t>
                      </a:r>
                      <a:r>
                        <a:rPr lang="es-ES" sz="1550" baseline="0" dirty="0" smtClean="0">
                          <a:latin typeface="Times New Roman" panose="02020603050405020304" pitchFamily="18" charset="0"/>
                          <a:cs typeface="Times New Roman" panose="02020603050405020304" pitchFamily="18" charset="0"/>
                        </a:rPr>
                        <a:t> </a:t>
                      </a:r>
                      <a:r>
                        <a:rPr lang="es-ES" sz="1550" baseline="0" dirty="0" err="1" smtClean="0">
                          <a:latin typeface="Times New Roman" panose="02020603050405020304" pitchFamily="18" charset="0"/>
                          <a:cs typeface="Times New Roman" panose="02020603050405020304" pitchFamily="18" charset="0"/>
                        </a:rPr>
                        <a:t>Journal</a:t>
                      </a:r>
                      <a:r>
                        <a:rPr lang="es-ES" sz="1550" baseline="0" dirty="0" smtClean="0">
                          <a:latin typeface="Times New Roman" panose="02020603050405020304" pitchFamily="18" charset="0"/>
                          <a:cs typeface="Times New Roman" panose="02020603050405020304" pitchFamily="18" charset="0"/>
                        </a:rPr>
                        <a:t> of </a:t>
                      </a:r>
                      <a:r>
                        <a:rPr lang="es-ES" sz="1550" baseline="0" dirty="0" err="1" smtClean="0">
                          <a:latin typeface="Times New Roman" panose="02020603050405020304" pitchFamily="18" charset="0"/>
                          <a:cs typeface="Times New Roman" panose="02020603050405020304" pitchFamily="18" charset="0"/>
                        </a:rPr>
                        <a:t>Recent</a:t>
                      </a:r>
                      <a:r>
                        <a:rPr lang="es-ES" sz="1550" baseline="0" dirty="0" smtClean="0">
                          <a:latin typeface="Times New Roman" panose="02020603050405020304" pitchFamily="18" charset="0"/>
                          <a:cs typeface="Times New Roman" panose="02020603050405020304" pitchFamily="18" charset="0"/>
                        </a:rPr>
                        <a:t> </a:t>
                      </a:r>
                      <a:r>
                        <a:rPr lang="es-ES" sz="1550" baseline="0" dirty="0" err="1" smtClean="0">
                          <a:latin typeface="Times New Roman" panose="02020603050405020304" pitchFamily="18" charset="0"/>
                          <a:cs typeface="Times New Roman" panose="02020603050405020304" pitchFamily="18" charset="0"/>
                        </a:rPr>
                        <a:t>Technology</a:t>
                      </a:r>
                      <a:r>
                        <a:rPr lang="es-ES" sz="1550" baseline="0" dirty="0" smtClean="0">
                          <a:latin typeface="Times New Roman" panose="02020603050405020304" pitchFamily="18" charset="0"/>
                          <a:cs typeface="Times New Roman" panose="02020603050405020304" pitchFamily="18" charset="0"/>
                        </a:rPr>
                        <a:t> and </a:t>
                      </a:r>
                      <a:r>
                        <a:rPr lang="es-ES" sz="1550" baseline="0" dirty="0" err="1" smtClean="0">
                          <a:latin typeface="Times New Roman" panose="02020603050405020304" pitchFamily="18" charset="0"/>
                          <a:cs typeface="Times New Roman" panose="02020603050405020304" pitchFamily="18" charset="0"/>
                        </a:rPr>
                        <a:t>Engineering</a:t>
                      </a:r>
                      <a:r>
                        <a:rPr lang="es-ES" sz="1550" baseline="0" dirty="0" smtClean="0">
                          <a:latin typeface="Times New Roman" panose="02020603050405020304" pitchFamily="18" charset="0"/>
                          <a:cs typeface="Times New Roman" panose="02020603050405020304" pitchFamily="18" charset="0"/>
                        </a:rPr>
                        <a:t> (IJRTE)</a:t>
                      </a:r>
                      <a:endParaRPr lang="en-IN" sz="155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l"/>
                      <a:r>
                        <a:rPr lang="en-US" sz="1500" dirty="0" smtClean="0">
                          <a:latin typeface="Times New Roman" panose="02020603050405020304" pitchFamily="18" charset="0"/>
                          <a:cs typeface="Times New Roman" panose="02020603050405020304" pitchFamily="18" charset="0"/>
                        </a:rPr>
                        <a:t>Machine</a:t>
                      </a:r>
                      <a:r>
                        <a:rPr lang="en-US" sz="1500" baseline="0" dirty="0" smtClean="0">
                          <a:latin typeface="Times New Roman" panose="02020603050405020304" pitchFamily="18" charset="0"/>
                          <a:cs typeface="Times New Roman" panose="02020603050405020304" pitchFamily="18" charset="0"/>
                        </a:rPr>
                        <a:t> Learning Based Nutrient Deficiency Detection in Crops.</a:t>
                      </a:r>
                      <a:endParaRPr lang="en-IN" sz="15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IN" sz="1500" dirty="0" smtClean="0">
                          <a:latin typeface="Times New Roman" panose="02020603050405020304" pitchFamily="18" charset="0"/>
                          <a:cs typeface="Times New Roman" panose="02020603050405020304" pitchFamily="18" charset="0"/>
                        </a:rPr>
                        <a:t>1.Amritha</a:t>
                      </a:r>
                      <a:r>
                        <a:rPr lang="en-IN" sz="1500" baseline="0" dirty="0" smtClean="0">
                          <a:latin typeface="Times New Roman" panose="02020603050405020304" pitchFamily="18" charset="0"/>
                          <a:cs typeface="Times New Roman" panose="02020603050405020304" pitchFamily="18" charset="0"/>
                        </a:rPr>
                        <a:t> T</a:t>
                      </a:r>
                      <a:endParaRPr lang="en-IN" sz="1500" dirty="0">
                        <a:latin typeface="Times New Roman" panose="02020603050405020304" pitchFamily="18" charset="0"/>
                        <a:cs typeface="Times New Roman" panose="02020603050405020304" pitchFamily="18" charset="0"/>
                      </a:endParaRPr>
                    </a:p>
                    <a:p>
                      <a:r>
                        <a:rPr lang="en-IN" sz="1500" dirty="0" smtClean="0">
                          <a:latin typeface="Times New Roman" panose="02020603050405020304" pitchFamily="18" charset="0"/>
                          <a:cs typeface="Times New Roman" panose="02020603050405020304" pitchFamily="18" charset="0"/>
                        </a:rPr>
                        <a:t>2.Gokulalakshmi</a:t>
                      </a:r>
                      <a:r>
                        <a:rPr lang="en-IN" sz="1500" baseline="0" dirty="0" smtClean="0">
                          <a:latin typeface="Times New Roman" panose="02020603050405020304" pitchFamily="18" charset="0"/>
                          <a:cs typeface="Times New Roman" panose="02020603050405020304" pitchFamily="18" charset="0"/>
                        </a:rPr>
                        <a:t> T</a:t>
                      </a:r>
                      <a:endParaRPr lang="en-IN" sz="1500" dirty="0">
                        <a:latin typeface="Times New Roman" panose="02020603050405020304" pitchFamily="18" charset="0"/>
                        <a:cs typeface="Times New Roman" panose="02020603050405020304" pitchFamily="18" charset="0"/>
                      </a:endParaRPr>
                    </a:p>
                    <a:p>
                      <a:r>
                        <a:rPr lang="en-IN" sz="1500" dirty="0" smtClean="0">
                          <a:latin typeface="Times New Roman" panose="02020603050405020304" pitchFamily="18" charset="0"/>
                          <a:cs typeface="Times New Roman" panose="02020603050405020304" pitchFamily="18" charset="0"/>
                        </a:rPr>
                        <a:t>3.Umamaheshwari</a:t>
                      </a:r>
                      <a:r>
                        <a:rPr lang="en-IN" sz="1500" baseline="0" dirty="0" smtClean="0">
                          <a:latin typeface="Times New Roman" panose="02020603050405020304" pitchFamily="18" charset="0"/>
                          <a:cs typeface="Times New Roman" panose="02020603050405020304" pitchFamily="18" charset="0"/>
                        </a:rPr>
                        <a:t> P</a:t>
                      </a:r>
                      <a:endParaRPr lang="en-IN" sz="1500" dirty="0">
                        <a:latin typeface="Times New Roman" panose="02020603050405020304" pitchFamily="18" charset="0"/>
                        <a:cs typeface="Times New Roman" panose="02020603050405020304" pitchFamily="18" charset="0"/>
                      </a:endParaRPr>
                    </a:p>
                    <a:p>
                      <a:r>
                        <a:rPr lang="en-IN" sz="1500" dirty="0" smtClean="0">
                          <a:latin typeface="Times New Roman" panose="02020603050405020304" pitchFamily="18" charset="0"/>
                          <a:cs typeface="Times New Roman" panose="02020603050405020304" pitchFamily="18" charset="0"/>
                        </a:rPr>
                        <a:t>4.T</a:t>
                      </a:r>
                      <a:r>
                        <a:rPr lang="en-IN" sz="1500" baseline="0" dirty="0" smtClean="0">
                          <a:latin typeface="Times New Roman" panose="02020603050405020304" pitchFamily="18" charset="0"/>
                          <a:cs typeface="Times New Roman" panose="02020603050405020304" pitchFamily="18" charset="0"/>
                        </a:rPr>
                        <a:t> </a:t>
                      </a:r>
                      <a:r>
                        <a:rPr lang="en-IN" sz="1500" baseline="0" dirty="0" err="1" smtClean="0">
                          <a:latin typeface="Times New Roman" panose="02020603050405020304" pitchFamily="18" charset="0"/>
                          <a:cs typeface="Times New Roman" panose="02020603050405020304" pitchFamily="18" charset="0"/>
                        </a:rPr>
                        <a:t>Rajasekar</a:t>
                      </a:r>
                      <a:endParaRPr lang="en-IN" sz="15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500" dirty="0" smtClean="0">
                          <a:latin typeface="Times New Roman" panose="02020603050405020304" pitchFamily="18" charset="0"/>
                          <a:cs typeface="Times New Roman" panose="02020603050405020304" pitchFamily="18" charset="0"/>
                        </a:rPr>
                        <a:t>2020</a:t>
                      </a:r>
                      <a:endParaRPr lang="en-IN" sz="15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1500" dirty="0" smtClean="0">
                          <a:latin typeface="Times New Roman" panose="02020603050405020304" pitchFamily="18" charset="0"/>
                          <a:cs typeface="Times New Roman" panose="02020603050405020304" pitchFamily="18" charset="0"/>
                        </a:rPr>
                        <a:t>This research</a:t>
                      </a:r>
                      <a:r>
                        <a:rPr lang="en-IN" sz="1500" baseline="0" dirty="0" smtClean="0">
                          <a:latin typeface="Times New Roman" panose="02020603050405020304" pitchFamily="18" charset="0"/>
                          <a:cs typeface="Times New Roman" panose="02020603050405020304" pitchFamily="18" charset="0"/>
                        </a:rPr>
                        <a:t> Machine Learning Based Nutrient deficit detection in crops attempts to create an automated robotic vehicle that identifies nutrient deficit in crops just by collecting </a:t>
                      </a:r>
                      <a:r>
                        <a:rPr lang="en-IN" sz="1500" dirty="0" smtClean="0">
                          <a:latin typeface="Times New Roman" panose="02020603050405020304" pitchFamily="18" charset="0"/>
                          <a:cs typeface="Times New Roman" panose="02020603050405020304" pitchFamily="18" charset="0"/>
                        </a:rPr>
                        <a:t> an image</a:t>
                      </a:r>
                      <a:r>
                        <a:rPr lang="en-IN" sz="1500" baseline="0" dirty="0" smtClean="0">
                          <a:latin typeface="Times New Roman" panose="02020603050405020304" pitchFamily="18" charset="0"/>
                          <a:cs typeface="Times New Roman" panose="02020603050405020304" pitchFamily="18" charset="0"/>
                        </a:rPr>
                        <a:t> of the crop plants leaves. </a:t>
                      </a:r>
                      <a:r>
                        <a:rPr lang="en-IN" sz="1500" baseline="0" dirty="0" smtClean="0">
                          <a:solidFill>
                            <a:srgbClr val="FF0000"/>
                          </a:solidFill>
                          <a:latin typeface="Times New Roman" panose="02020603050405020304" pitchFamily="18" charset="0"/>
                          <a:cs typeface="Times New Roman" panose="02020603050405020304" pitchFamily="18" charset="0"/>
                        </a:rPr>
                        <a:t>The captured images is then processed by using the </a:t>
                      </a:r>
                      <a:r>
                        <a:rPr lang="en-IN" sz="1500" baseline="0" dirty="0" err="1" smtClean="0">
                          <a:solidFill>
                            <a:srgbClr val="FF0000"/>
                          </a:solidFill>
                          <a:latin typeface="Times New Roman" panose="02020603050405020304" pitchFamily="18" charset="0"/>
                          <a:cs typeface="Times New Roman" panose="02020603050405020304" pitchFamily="18" charset="0"/>
                        </a:rPr>
                        <a:t>convolutional</a:t>
                      </a:r>
                      <a:r>
                        <a:rPr lang="en-IN" sz="1500" baseline="0" dirty="0" smtClean="0">
                          <a:solidFill>
                            <a:srgbClr val="FF0000"/>
                          </a:solidFill>
                          <a:latin typeface="Times New Roman" panose="02020603050405020304" pitchFamily="18" charset="0"/>
                          <a:cs typeface="Times New Roman" panose="02020603050405020304" pitchFamily="18" charset="0"/>
                        </a:rPr>
                        <a:t> neural networks (CNN).</a:t>
                      </a:r>
                      <a:endParaRPr lang="en-IN" sz="1500" dirty="0">
                        <a:solidFill>
                          <a:srgbClr val="FF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xmlns="" val="1547577701"/>
                  </a:ext>
                </a:extLst>
              </a:tr>
              <a:tr h="1985648">
                <a:tc gridSpan="6">
                  <a:txBody>
                    <a:bodyPr/>
                    <a:lstStyle/>
                    <a:p>
                      <a:pPr algn="ctr"/>
                      <a:endParaRPr lang="en-IN" sz="15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hMerge="1">
                  <a:txBody>
                    <a:bodyPr/>
                    <a:lstStyle/>
                    <a:p>
                      <a:pPr algn="l"/>
                      <a:endParaRPr lang="en-IN" sz="15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hMerge="1">
                  <a:txBody>
                    <a:bodyPr/>
                    <a:lstStyle/>
                    <a:p>
                      <a:pPr algn="l"/>
                      <a:endParaRPr lang="en-IN" sz="15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hMerge="1">
                  <a:txBody>
                    <a:bodyPr/>
                    <a:lstStyle/>
                    <a:p>
                      <a:endParaRPr lang="en-IN" sz="15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hMerge="1">
                  <a:txBody>
                    <a:bodyPr/>
                    <a:lstStyle/>
                    <a:p>
                      <a:pPr algn="ctr"/>
                      <a:endParaRPr lang="en-IN" sz="15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hMerge="1">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IN" sz="15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xmlns="" val="10002"/>
                  </a:ext>
                </a:extLst>
              </a:tr>
            </a:tbl>
          </a:graphicData>
        </a:graphic>
      </p:graphicFrame>
      <p:sp>
        <p:nvSpPr>
          <p:cNvPr id="5" name="Rectangle 4"/>
          <p:cNvSpPr/>
          <p:nvPr/>
        </p:nvSpPr>
        <p:spPr>
          <a:xfrm rot="16200000">
            <a:off x="10707983" y="2108494"/>
            <a:ext cx="2467069" cy="456972"/>
          </a:xfrm>
          <a:prstGeom prst="rect">
            <a:avLst/>
          </a:prstGeom>
          <a:solidFill>
            <a:schemeClr val="accent2">
              <a:lumMod val="60000"/>
              <a:lumOff val="40000"/>
            </a:schemeClr>
          </a:solidFill>
          <a:ln>
            <a:solidFill>
              <a:schemeClr val="tx1">
                <a:lumMod val="65000"/>
                <a:lumOff val="3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500" dirty="0">
                <a:latin typeface="Times New Roman" panose="02020603050405020304" pitchFamily="18" charset="0"/>
                <a:cs typeface="Times New Roman" panose="02020603050405020304" pitchFamily="18" charset="0"/>
              </a:rPr>
              <a:t>Additional </a:t>
            </a:r>
            <a:r>
              <a:rPr lang="en-US" sz="1500" dirty="0">
                <a:solidFill>
                  <a:schemeClr val="tx1"/>
                </a:solidFill>
                <a:latin typeface="Times New Roman" panose="02020603050405020304" pitchFamily="18" charset="0"/>
                <a:cs typeface="Times New Roman" panose="02020603050405020304" pitchFamily="18" charset="0"/>
              </a:rPr>
              <a:t>Summary</a:t>
            </a:r>
            <a:endParaRPr lang="en-IN" sz="1500" dirty="0">
              <a:solidFill>
                <a:schemeClr val="tx1"/>
              </a:solidFill>
              <a:latin typeface="Times New Roman" panose="02020603050405020304" pitchFamily="18" charset="0"/>
              <a:cs typeface="Times New Roman" panose="02020603050405020304" pitchFamily="18" charset="0"/>
            </a:endParaRPr>
          </a:p>
        </p:txBody>
      </p:sp>
      <p:graphicFrame>
        <p:nvGraphicFramePr>
          <p:cNvPr id="6" name="Table 5"/>
          <p:cNvGraphicFramePr>
            <a:graphicFrameLocks noGrp="1"/>
          </p:cNvGraphicFramePr>
          <p:nvPr>
            <p:extLst>
              <p:ext uri="{D42A27DB-BD31-4B8C-83A1-F6EECF244321}">
                <p14:modId xmlns="" xmlns:p14="http://schemas.microsoft.com/office/powerpoint/2010/main" val="1331633882"/>
              </p:ext>
            </p:extLst>
          </p:nvPr>
        </p:nvGraphicFramePr>
        <p:xfrm>
          <a:off x="12192000" y="1103445"/>
          <a:ext cx="6829043" cy="2452357"/>
        </p:xfrm>
        <a:graphic>
          <a:graphicData uri="http://schemas.openxmlformats.org/drawingml/2006/table">
            <a:tbl>
              <a:tblPr firstRow="1" bandRow="1">
                <a:tableStyleId>{5C22544A-7EE6-4342-B048-85BDC9FD1C3A}</a:tableStyleId>
              </a:tblPr>
              <a:tblGrid>
                <a:gridCol w="2525605">
                  <a:extLst>
                    <a:ext uri="{9D8B030D-6E8A-4147-A177-3AD203B41FA5}">
                      <a16:colId xmlns:a16="http://schemas.microsoft.com/office/drawing/2014/main" xmlns="" val="4111305687"/>
                    </a:ext>
                  </a:extLst>
                </a:gridCol>
                <a:gridCol w="2066100">
                  <a:extLst>
                    <a:ext uri="{9D8B030D-6E8A-4147-A177-3AD203B41FA5}">
                      <a16:colId xmlns:a16="http://schemas.microsoft.com/office/drawing/2014/main" xmlns="" val="135340123"/>
                    </a:ext>
                  </a:extLst>
                </a:gridCol>
                <a:gridCol w="2237338">
                  <a:extLst>
                    <a:ext uri="{9D8B030D-6E8A-4147-A177-3AD203B41FA5}">
                      <a16:colId xmlns:a16="http://schemas.microsoft.com/office/drawing/2014/main" xmlns="" val="846758422"/>
                    </a:ext>
                  </a:extLst>
                </a:gridCol>
              </a:tblGrid>
              <a:tr h="346396">
                <a:tc>
                  <a:txBody>
                    <a:bodyPr/>
                    <a:lstStyle/>
                    <a:p>
                      <a:pPr algn="ctr"/>
                      <a:r>
                        <a:rPr lang="en-US" sz="1500" baseline="0" dirty="0">
                          <a:latin typeface="Times New Roman" panose="02020603050405020304" pitchFamily="18" charset="0"/>
                          <a:cs typeface="Times New Roman" panose="02020603050405020304" pitchFamily="18" charset="0"/>
                        </a:rPr>
                        <a:t>Algorithms</a:t>
                      </a:r>
                      <a:endParaRPr lang="en-IN" sz="1500" baseline="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500" baseline="0" dirty="0">
                          <a:latin typeface="Times New Roman" panose="02020603050405020304" pitchFamily="18" charset="0"/>
                          <a:cs typeface="Times New Roman" panose="02020603050405020304" pitchFamily="18" charset="0"/>
                        </a:rPr>
                        <a:t>      </a:t>
                      </a:r>
                      <a:r>
                        <a:rPr lang="en-US" sz="1500" baseline="0" dirty="0" err="1">
                          <a:latin typeface="Times New Roman" panose="02020603050405020304" pitchFamily="18" charset="0"/>
                          <a:cs typeface="Times New Roman" panose="02020603050405020304" pitchFamily="18" charset="0"/>
                        </a:rPr>
                        <a:t>DataSets</a:t>
                      </a:r>
                      <a:endParaRPr lang="en-IN" sz="1500" baseline="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500" baseline="0" dirty="0">
                          <a:latin typeface="Times New Roman" panose="02020603050405020304" pitchFamily="18" charset="0"/>
                          <a:cs typeface="Times New Roman" panose="02020603050405020304" pitchFamily="18" charset="0"/>
                        </a:rPr>
                        <a:t>Improvements</a:t>
                      </a:r>
                      <a:endParaRPr lang="en-IN" sz="1500" baseline="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378010582"/>
                  </a:ext>
                </a:extLst>
              </a:tr>
              <a:tr h="2105961">
                <a:tc>
                  <a:txBody>
                    <a:bodyPr/>
                    <a:lstStyle/>
                    <a:p>
                      <a:r>
                        <a:rPr lang="en-US" sz="1500" baseline="0" dirty="0" smtClean="0">
                          <a:latin typeface="Times New Roman" panose="02020603050405020304" pitchFamily="18" charset="0"/>
                          <a:cs typeface="Times New Roman" panose="02020603050405020304" pitchFamily="18" charset="0"/>
                        </a:rPr>
                        <a:t>CNN model along with Canny operator.</a:t>
                      </a:r>
                      <a:endParaRPr lang="en-US" sz="1500" baseline="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500" baseline="0" dirty="0">
                          <a:latin typeface="Times New Roman" panose="02020603050405020304" pitchFamily="18" charset="0"/>
                          <a:cs typeface="Times New Roman" panose="02020603050405020304" pitchFamily="18" charset="0"/>
                        </a:rPr>
                        <a:t>---</a:t>
                      </a:r>
                      <a:endParaRPr lang="en-IN" sz="1500" baseline="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baseline="0" dirty="0" smtClean="0">
                          <a:latin typeface="Times New Roman" panose="02020603050405020304" pitchFamily="18" charset="0"/>
                          <a:cs typeface="Times New Roman" panose="02020603050405020304" pitchFamily="18" charset="0"/>
                        </a:rPr>
                        <a:t>The amount of fertilizer for the corresponding nutrient deficiency is also displayed. Thus, entire agricultural work can be integrated in a single system.</a:t>
                      </a:r>
                      <a:endParaRPr lang="en-IN" sz="1500" baseline="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554693707"/>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0.01458 -0.00115 L -0.59909 0.00324 " pathEditMode="relative" rAng="0" ptsTypes="AA">
                                      <p:cBhvr>
                                        <p:cTn id="6" dur="2000" fill="hold"/>
                                        <p:tgtEl>
                                          <p:spTgt spid="6"/>
                                        </p:tgtEl>
                                        <p:attrNameLst>
                                          <p:attrName>ppt_x</p:attrName>
                                          <p:attrName>ppt_y</p:attrName>
                                        </p:attrNameLst>
                                      </p:cBhvr>
                                      <p:rCtr x="-30690" y="20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60;p32"/>
          <p:cNvSpPr txBox="1">
            <a:spLocks noGrp="1"/>
          </p:cNvSpPr>
          <p:nvPr>
            <p:ph type="title"/>
          </p:nvPr>
        </p:nvSpPr>
        <p:spPr>
          <a:prstGeom prst="rect">
            <a:avLst/>
          </a:prstGeom>
          <a:solidFill>
            <a:srgbClr val="FF6600"/>
          </a:solidFill>
          <a:ln>
            <a:noFill/>
          </a:ln>
          <a:effectLst>
            <a:outerShdw blurRad="44280" dist="28080" dir="5400000" rotWithShape="0">
              <a:srgbClr val="000000">
                <a:alpha val="31764"/>
              </a:srgbClr>
            </a:outerShdw>
          </a:effectLst>
        </p:spPr>
        <p:txBody>
          <a:bodyPr spcFirstLastPara="1" wrap="square" lIns="90000" tIns="45000" rIns="90000" bIns="45000" anchor="t" anchorCtr="0">
            <a:noAutofit/>
          </a:bodyPr>
          <a:lstStyle/>
          <a:p>
            <a:pPr marL="0" marR="0" lvl="0" indent="0" algn="just" rtl="0">
              <a:lnSpc>
                <a:spcPct val="90000"/>
              </a:lnSpc>
              <a:spcBef>
                <a:spcPts val="0"/>
              </a:spcBef>
              <a:spcAft>
                <a:spcPts val="0"/>
              </a:spcAft>
              <a:buClr>
                <a:srgbClr val="000000"/>
              </a:buClr>
              <a:buSzPts val="2800"/>
              <a:buFont typeface="Times New Roman"/>
              <a:buNone/>
            </a:pPr>
            <a:r>
              <a:rPr lang="en-US" sz="2800" dirty="0" smtClean="0">
                <a:solidFill>
                  <a:srgbClr val="000000"/>
                </a:solidFill>
                <a:latin typeface="Times New Roman"/>
                <a:ea typeface="Times New Roman"/>
                <a:cs typeface="Times New Roman"/>
                <a:sym typeface="Times New Roman"/>
              </a:rPr>
              <a:t>Design and Implementation for first objective</a:t>
            </a:r>
            <a:r>
              <a:rPr lang="en-US" sz="2800" b="0" i="0" u="none" strike="noStrike" cap="none" dirty="0" smtClean="0">
                <a:solidFill>
                  <a:srgbClr val="000000"/>
                </a:solidFill>
                <a:latin typeface="Times New Roman"/>
                <a:ea typeface="Times New Roman"/>
                <a:cs typeface="Times New Roman"/>
                <a:sym typeface="Times New Roman"/>
              </a:rPr>
              <a:t> </a:t>
            </a:r>
            <a:endParaRPr sz="2800" b="0" i="0" u="none" strike="noStrike" cap="none" dirty="0">
              <a:solidFill>
                <a:srgbClr val="000000"/>
              </a:solidFill>
              <a:latin typeface="Calibri"/>
              <a:ea typeface="Calibri"/>
              <a:cs typeface="Calibri"/>
              <a:sym typeface="Calibri"/>
            </a:endParaRPr>
          </a:p>
        </p:txBody>
      </p:sp>
      <p:sp>
        <p:nvSpPr>
          <p:cNvPr id="8" name="Text Placeholder 7"/>
          <p:cNvSpPr>
            <a:spLocks noGrp="1"/>
          </p:cNvSpPr>
          <p:nvPr>
            <p:ph type="body" idx="1"/>
          </p:nvPr>
        </p:nvSpPr>
        <p:spPr>
          <a:xfrm>
            <a:off x="3952860" y="5857892"/>
            <a:ext cx="7572428" cy="776864"/>
          </a:xfrm>
        </p:spPr>
        <p:txBody>
          <a:bodyPr/>
          <a:lstStyle/>
          <a:p>
            <a:pPr>
              <a:buNone/>
            </a:pPr>
            <a:r>
              <a:rPr lang="en-US" dirty="0" smtClean="0">
                <a:latin typeface="Times New Roman" pitchFamily="18" charset="0"/>
                <a:cs typeface="Times New Roman" pitchFamily="18" charset="0"/>
              </a:rPr>
              <a:t>        Fig 1 : Block Diagram</a:t>
            </a:r>
            <a:endParaRPr lang="en-US" dirty="0">
              <a:latin typeface="Times New Roman" pitchFamily="18" charset="0"/>
              <a:cs typeface="Times New Roman" pitchFamily="18" charset="0"/>
            </a:endParaRPr>
          </a:p>
        </p:txBody>
      </p:sp>
      <p:pic>
        <p:nvPicPr>
          <p:cNvPr id="5" name="Picture 4"/>
          <p:cNvPicPr/>
          <p:nvPr/>
        </p:nvPicPr>
        <p:blipFill>
          <a:blip r:embed="rId2">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sdtdh="http://schemas.microsoft.com/office/word/2020/wordml/sdtdatahash"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el="http://schemas.microsoft.com/office/2019/extlst"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val="0"/>
              </a:ext>
            </a:extLst>
          </a:blip>
          <a:stretch>
            <a:fillRect/>
          </a:stretch>
        </p:blipFill>
        <p:spPr>
          <a:xfrm>
            <a:off x="3969384" y="1214422"/>
            <a:ext cx="4698383" cy="4500593"/>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4601</TotalTime>
  <Words>2000</Words>
  <Application>Microsoft Office PowerPoint</Application>
  <PresentationFormat>Custom</PresentationFormat>
  <Paragraphs>270</Paragraphs>
  <Slides>36</Slides>
  <Notes>15</Notes>
  <HiddenSlides>0</HiddenSlides>
  <MMClips>0</MMClips>
  <ScaleCrop>false</ScaleCrop>
  <HeadingPairs>
    <vt:vector size="4" baseType="variant">
      <vt:variant>
        <vt:lpstr>Theme</vt:lpstr>
      </vt:variant>
      <vt:variant>
        <vt:i4>2</vt:i4>
      </vt:variant>
      <vt:variant>
        <vt:lpstr>Slide Titles</vt:lpstr>
      </vt:variant>
      <vt:variant>
        <vt:i4>36</vt:i4>
      </vt:variant>
    </vt:vector>
  </HeadingPairs>
  <TitlesOfParts>
    <vt:vector size="38" baseType="lpstr">
      <vt:lpstr>Office Theme</vt:lpstr>
      <vt:lpstr>Office Theme</vt:lpstr>
      <vt:lpstr>Slide 1</vt:lpstr>
      <vt:lpstr>Review 0 Comments</vt:lpstr>
      <vt:lpstr>Review 1 Comments</vt:lpstr>
      <vt:lpstr>Contents</vt:lpstr>
      <vt:lpstr>Abstract</vt:lpstr>
      <vt:lpstr>Problem Statement</vt:lpstr>
      <vt:lpstr>Objectives of Project</vt:lpstr>
      <vt:lpstr>Literature survey for first objective </vt:lpstr>
      <vt:lpstr>Design and Implementation for first objective </vt:lpstr>
      <vt:lpstr>Design and Implementation for first objective </vt:lpstr>
      <vt:lpstr>Design and Implementation for first objective </vt:lpstr>
      <vt:lpstr>Design and Implementation for first objective </vt:lpstr>
      <vt:lpstr>Design and Implementation for first objective </vt:lpstr>
      <vt:lpstr>Design and Implementation for first objective </vt:lpstr>
      <vt:lpstr>Design and Implementation for first objective </vt:lpstr>
      <vt:lpstr>Design and Implementation for second objective </vt:lpstr>
      <vt:lpstr>Design and Implementation for second objective </vt:lpstr>
      <vt:lpstr>Design and Implementation for second objective </vt:lpstr>
      <vt:lpstr>Design and Implementation for second objective </vt:lpstr>
      <vt:lpstr>Design and Implementation for second objective </vt:lpstr>
      <vt:lpstr>Design and Implementation for second objective </vt:lpstr>
      <vt:lpstr>Design and Implementation for second objective </vt:lpstr>
      <vt:lpstr>Design and Implementation for second objective </vt:lpstr>
      <vt:lpstr>Literature survey for second objective </vt:lpstr>
      <vt:lpstr>Design and Implementation for second objective </vt:lpstr>
      <vt:lpstr>Design and Implementation for second objective </vt:lpstr>
      <vt:lpstr>Design and Implementation for second objective </vt:lpstr>
      <vt:lpstr>Literature survey  </vt:lpstr>
      <vt:lpstr>Literature survey  </vt:lpstr>
      <vt:lpstr>Literature survey </vt:lpstr>
      <vt:lpstr>Literature survey  </vt:lpstr>
      <vt:lpstr>Proposed System</vt:lpstr>
      <vt:lpstr> References</vt:lpstr>
      <vt:lpstr>Slide 34</vt:lpstr>
      <vt:lpstr>Git Hub Dashboards of each student</vt:lpstr>
      <vt:lpstr>Slide 36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Nara Hari Krishna</dc:creator>
  <cp:lastModifiedBy>USER</cp:lastModifiedBy>
  <cp:revision>215</cp:revision>
  <dcterms:modified xsi:type="dcterms:W3CDTF">2024-02-02T02:16:41Z</dcterms:modified>
</cp:coreProperties>
</file>