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18"/>
  </p:notesMasterIdLst>
  <p:sldIdLst>
    <p:sldId id="256" r:id="rId3"/>
    <p:sldId id="257" r:id="rId4"/>
    <p:sldId id="258" r:id="rId5"/>
    <p:sldId id="259" r:id="rId6"/>
    <p:sldId id="326" r:id="rId7"/>
    <p:sldId id="329" r:id="rId8"/>
    <p:sldId id="298" r:id="rId9"/>
    <p:sldId id="319" r:id="rId10"/>
    <p:sldId id="306" r:id="rId11"/>
    <p:sldId id="307" r:id="rId12"/>
    <p:sldId id="320" r:id="rId13"/>
    <p:sldId id="321" r:id="rId14"/>
    <p:sldId id="325" r:id="rId15"/>
    <p:sldId id="328" r:id="rId16"/>
    <p:sldId id="266" r:id="rId17"/>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5658" autoAdjust="0"/>
  </p:normalViewPr>
  <p:slideViewPr>
    <p:cSldViewPr>
      <p:cViewPr varScale="1">
        <p:scale>
          <a:sx n="74" d="100"/>
          <a:sy n="74" d="100"/>
        </p:scale>
        <p:origin x="1267" y="72"/>
      </p:cViewPr>
      <p:guideLst>
        <p:guide orient="horz" pos="2160"/>
        <p:guide pos="3840"/>
      </p:guideLst>
    </p:cSldViewPr>
  </p:slideViewPr>
  <p:notesTextViewPr>
    <p:cViewPr>
      <p:scale>
        <a:sx n="75" d="100"/>
        <a:sy n="7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722206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01688"/>
            <a:ext cx="7126287" cy="4010025"/>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8101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199440" y="109728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body" idx="2"/>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2"/>
          <p:cNvSpPr txBox="1">
            <a:spLocks noGrp="1"/>
          </p:cNvSpPr>
          <p:nvPr>
            <p:ph type="body" idx="4"/>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3"/>
          <p:cNvSpPr txBox="1">
            <a:spLocks noGrp="1"/>
          </p:cNvSpPr>
          <p:nvPr>
            <p:ph type="body" idx="1"/>
          </p:nvPr>
        </p:nvSpPr>
        <p:spPr>
          <a:xfrm>
            <a:off x="19944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3"/>
          <p:cNvSpPr txBox="1">
            <a:spLocks noGrp="1"/>
          </p:cNvSpPr>
          <p:nvPr>
            <p:ph type="body" idx="2"/>
          </p:nvPr>
        </p:nvSpPr>
        <p:spPr>
          <a:xfrm>
            <a:off x="418212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3"/>
          <p:cNvSpPr txBox="1">
            <a:spLocks noGrp="1"/>
          </p:cNvSpPr>
          <p:nvPr>
            <p:ph type="body" idx="3"/>
          </p:nvPr>
        </p:nvSpPr>
        <p:spPr>
          <a:xfrm>
            <a:off x="816480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3"/>
          <p:cNvSpPr txBox="1">
            <a:spLocks noGrp="1"/>
          </p:cNvSpPr>
          <p:nvPr>
            <p:ph type="body" idx="4"/>
          </p:nvPr>
        </p:nvSpPr>
        <p:spPr>
          <a:xfrm>
            <a:off x="19944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5"/>
          </p:nvPr>
        </p:nvSpPr>
        <p:spPr>
          <a:xfrm>
            <a:off x="418212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3"/>
          <p:cNvSpPr txBox="1">
            <a:spLocks noGrp="1"/>
          </p:cNvSpPr>
          <p:nvPr>
            <p:ph type="body" idx="6"/>
          </p:nvPr>
        </p:nvSpPr>
        <p:spPr>
          <a:xfrm>
            <a:off x="816480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199440" y="1097280"/>
            <a:ext cx="1177884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8"/>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8"/>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3"/>
        <p:cNvGrpSpPr/>
        <p:nvPr/>
      </p:nvGrpSpPr>
      <p:grpSpPr>
        <a:xfrm>
          <a:off x="0" y="0"/>
          <a:ext cx="0" cy="0"/>
          <a:chOff x="0" y="0"/>
          <a:chExt cx="0" cy="0"/>
        </a:xfrm>
      </p:grpSpPr>
      <p:sp>
        <p:nvSpPr>
          <p:cNvPr id="84" name="Google Shape;84;p20"/>
          <p:cNvSpPr txBox="1">
            <a:spLocks noGrp="1"/>
          </p:cNvSpPr>
          <p:nvPr>
            <p:ph type="subTitle" idx="1"/>
          </p:nvPr>
        </p:nvSpPr>
        <p:spPr>
          <a:xfrm>
            <a:off x="0" y="232920"/>
            <a:ext cx="12191760" cy="33138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5"/>
        <p:cNvGrpSpPr/>
        <p:nvPr/>
      </p:nvGrpSpPr>
      <p:grpSpPr>
        <a:xfrm>
          <a:off x="0" y="0"/>
          <a:ext cx="0" cy="0"/>
          <a:chOff x="0" y="0"/>
          <a:chExt cx="0" cy="0"/>
        </a:xfrm>
      </p:grpSpPr>
      <p:sp>
        <p:nvSpPr>
          <p:cNvPr id="86" name="Google Shape;86;p21"/>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1"/>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21"/>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1"/>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0"/>
        <p:cNvGrpSpPr/>
        <p:nvPr/>
      </p:nvGrpSpPr>
      <p:grpSpPr>
        <a:xfrm>
          <a:off x="0" y="0"/>
          <a:ext cx="0" cy="0"/>
          <a:chOff x="0" y="0"/>
          <a:chExt cx="0" cy="0"/>
        </a:xfrm>
      </p:grpSpPr>
      <p:sp>
        <p:nvSpPr>
          <p:cNvPr id="91" name="Google Shape;91;p22"/>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2"/>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2"/>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2"/>
          <p:cNvSpPr txBox="1">
            <a:spLocks noGrp="1"/>
          </p:cNvSpPr>
          <p:nvPr>
            <p:ph type="body" idx="3"/>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3"/>
          <p:cNvSpPr txBox="1">
            <a:spLocks noGrp="1"/>
          </p:cNvSpPr>
          <p:nvPr>
            <p:ph type="subTitle" idx="1"/>
          </p:nvPr>
        </p:nvSpPr>
        <p:spPr>
          <a:xfrm>
            <a:off x="199440" y="1097280"/>
            <a:ext cx="11778840" cy="53946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5"/>
        <p:cNvGrpSpPr/>
        <p:nvPr/>
      </p:nvGrpSpPr>
      <p:grpSpPr>
        <a:xfrm>
          <a:off x="0" y="0"/>
          <a:ext cx="0" cy="0"/>
          <a:chOff x="0" y="0"/>
          <a:chExt cx="0" cy="0"/>
        </a:xfrm>
      </p:grpSpPr>
      <p:sp>
        <p:nvSpPr>
          <p:cNvPr id="96" name="Google Shape;96;p23"/>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3"/>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3"/>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3"/>
          <p:cNvSpPr txBox="1">
            <a:spLocks noGrp="1"/>
          </p:cNvSpPr>
          <p:nvPr>
            <p:ph type="body" idx="3"/>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0"/>
        <p:cNvGrpSpPr/>
        <p:nvPr/>
      </p:nvGrpSpPr>
      <p:grpSpPr>
        <a:xfrm>
          <a:off x="0" y="0"/>
          <a:ext cx="0" cy="0"/>
          <a:chOff x="0" y="0"/>
          <a:chExt cx="0" cy="0"/>
        </a:xfrm>
      </p:grpSpPr>
      <p:sp>
        <p:nvSpPr>
          <p:cNvPr id="101" name="Google Shape;101;p24"/>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4"/>
          <p:cNvSpPr txBox="1">
            <a:spLocks noGrp="1"/>
          </p:cNvSpPr>
          <p:nvPr>
            <p:ph type="body" idx="1"/>
          </p:nvPr>
        </p:nvSpPr>
        <p:spPr>
          <a:xfrm>
            <a:off x="199440" y="109728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24"/>
          <p:cNvSpPr txBox="1">
            <a:spLocks noGrp="1"/>
          </p:cNvSpPr>
          <p:nvPr>
            <p:ph type="body" idx="2"/>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4"/>
        <p:cNvGrpSpPr/>
        <p:nvPr/>
      </p:nvGrpSpPr>
      <p:grpSpPr>
        <a:xfrm>
          <a:off x="0" y="0"/>
          <a:ext cx="0" cy="0"/>
          <a:chOff x="0" y="0"/>
          <a:chExt cx="0" cy="0"/>
        </a:xfrm>
      </p:grpSpPr>
      <p:sp>
        <p:nvSpPr>
          <p:cNvPr id="105" name="Google Shape;105;p25"/>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5"/>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25"/>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25"/>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25"/>
          <p:cNvSpPr txBox="1">
            <a:spLocks noGrp="1"/>
          </p:cNvSpPr>
          <p:nvPr>
            <p:ph type="body" idx="4"/>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6"/>
          <p:cNvSpPr txBox="1">
            <a:spLocks noGrp="1"/>
          </p:cNvSpPr>
          <p:nvPr>
            <p:ph type="body" idx="1"/>
          </p:nvPr>
        </p:nvSpPr>
        <p:spPr>
          <a:xfrm>
            <a:off x="19944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26"/>
          <p:cNvSpPr txBox="1">
            <a:spLocks noGrp="1"/>
          </p:cNvSpPr>
          <p:nvPr>
            <p:ph type="body" idx="2"/>
          </p:nvPr>
        </p:nvSpPr>
        <p:spPr>
          <a:xfrm>
            <a:off x="418212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26"/>
          <p:cNvSpPr txBox="1">
            <a:spLocks noGrp="1"/>
          </p:cNvSpPr>
          <p:nvPr>
            <p:ph type="body" idx="3"/>
          </p:nvPr>
        </p:nvSpPr>
        <p:spPr>
          <a:xfrm>
            <a:off x="816480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6"/>
          <p:cNvSpPr txBox="1">
            <a:spLocks noGrp="1"/>
          </p:cNvSpPr>
          <p:nvPr>
            <p:ph type="body" idx="4"/>
          </p:nvPr>
        </p:nvSpPr>
        <p:spPr>
          <a:xfrm>
            <a:off x="19944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6"/>
          <p:cNvSpPr txBox="1">
            <a:spLocks noGrp="1"/>
          </p:cNvSpPr>
          <p:nvPr>
            <p:ph type="body" idx="5"/>
          </p:nvPr>
        </p:nvSpPr>
        <p:spPr>
          <a:xfrm>
            <a:off x="418212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6"/>
          <p:cNvSpPr txBox="1">
            <a:spLocks noGrp="1"/>
          </p:cNvSpPr>
          <p:nvPr>
            <p:ph type="body" idx="6"/>
          </p:nvPr>
        </p:nvSpPr>
        <p:spPr>
          <a:xfrm>
            <a:off x="816480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99440" y="1097280"/>
            <a:ext cx="1177884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5"/>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a:off x="0" y="232920"/>
            <a:ext cx="12191760" cy="33138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8"/>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9"/>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body" idx="3"/>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0"/>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0"/>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0"/>
          <p:cNvSpPr txBox="1">
            <a:spLocks noGrp="1"/>
          </p:cNvSpPr>
          <p:nvPr>
            <p:ph type="body" idx="3"/>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777240" y="6634440"/>
            <a:ext cx="5781600" cy="220680"/>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6559200" y="6634440"/>
            <a:ext cx="5194800" cy="220680"/>
          </a:xfrm>
          <a:prstGeom prst="rect">
            <a:avLst/>
          </a:prstGeom>
          <a:solidFill>
            <a:srgbClr val="0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11754360" y="6636960"/>
            <a:ext cx="437400" cy="22068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0" y="0"/>
            <a:ext cx="12191760" cy="232560"/>
          </a:xfrm>
          <a:prstGeom prst="rect">
            <a:avLst/>
          </a:prstGeom>
          <a:solidFill>
            <a:srgbClr val="0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6634440"/>
            <a:ext cx="776880" cy="22104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4"/>
          <p:cNvSpPr txBox="1">
            <a:spLocks noGrp="1"/>
          </p:cNvSpPr>
          <p:nvPr>
            <p:ph type="body" idx="1"/>
          </p:nvPr>
        </p:nvSpPr>
        <p:spPr>
          <a:xfrm>
            <a:off x="199440" y="1097280"/>
            <a:ext cx="11778840" cy="5394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4" name="Google Shape;64;p14"/>
          <p:cNvSpPr/>
          <p:nvPr/>
        </p:nvSpPr>
        <p:spPr>
          <a:xfrm>
            <a:off x="777240" y="6642720"/>
            <a:ext cx="5653800" cy="214920"/>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small">
                <a:solidFill>
                  <a:srgbClr val="FFFFFF"/>
                </a:solidFill>
                <a:latin typeface="Times New Roman"/>
                <a:ea typeface="Times New Roman"/>
                <a:cs typeface="Times New Roman"/>
                <a:sym typeface="Times New Roman"/>
              </a:rPr>
              <a:t>Dept. of Computer Science and Engineering</a:t>
            </a:r>
            <a:endParaRPr sz="1600" b="0" i="0" u="none" strike="noStrike" cap="none">
              <a:solidFill>
                <a:schemeClr val="dk1"/>
              </a:solidFill>
              <a:latin typeface="Arial"/>
              <a:ea typeface="Arial"/>
              <a:cs typeface="Arial"/>
              <a:sym typeface="Arial"/>
            </a:endParaRPr>
          </a:p>
        </p:txBody>
      </p:sp>
      <p:sp>
        <p:nvSpPr>
          <p:cNvPr id="65" name="Google Shape;65;p14"/>
          <p:cNvSpPr/>
          <p:nvPr/>
        </p:nvSpPr>
        <p:spPr>
          <a:xfrm>
            <a:off x="6431400" y="6642000"/>
            <a:ext cx="5322600" cy="215640"/>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small">
                <a:solidFill>
                  <a:srgbClr val="FFFFFF"/>
                </a:solidFill>
                <a:latin typeface="Times New Roman"/>
                <a:ea typeface="Times New Roman"/>
                <a:cs typeface="Times New Roman"/>
                <a:sym typeface="Times New Roman"/>
              </a:rPr>
              <a:t>Srinivasa Ramanujan Institute of Technology</a:t>
            </a:r>
            <a:endParaRPr sz="1600" b="0" i="0" u="none" strike="noStrike" cap="none">
              <a:solidFill>
                <a:schemeClr val="dk1"/>
              </a:solidFill>
              <a:latin typeface="Arial"/>
              <a:ea typeface="Arial"/>
              <a:cs typeface="Arial"/>
              <a:sym typeface="Arial"/>
            </a:endParaRPr>
          </a:p>
        </p:txBody>
      </p:sp>
      <p:sp>
        <p:nvSpPr>
          <p:cNvPr id="66" name="Google Shape;66;p14"/>
          <p:cNvSpPr/>
          <p:nvPr/>
        </p:nvSpPr>
        <p:spPr>
          <a:xfrm>
            <a:off x="11754360" y="6642000"/>
            <a:ext cx="437400" cy="2156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600" b="1" i="0" u="none" strike="noStrike" cap="none">
                <a:solidFill>
                  <a:srgbClr val="002060"/>
                </a:solidFill>
                <a:latin typeface="Times New Roman"/>
                <a:ea typeface="Times New Roman"/>
                <a:cs typeface="Times New Roman"/>
                <a:sym typeface="Times New Roman"/>
              </a:rPr>
              <a:pPr marL="0" marR="0" lvl="0" indent="0" algn="ctr" rtl="0">
                <a:lnSpc>
                  <a:spcPct val="100000"/>
                </a:lnSpc>
                <a:spcBef>
                  <a:spcPts val="0"/>
                </a:spcBef>
                <a:spcAft>
                  <a:spcPts val="0"/>
                </a:spcAft>
                <a:buNone/>
              </a:pPr>
              <a:t>‹#›</a:t>
            </a:fld>
            <a:endParaRPr sz="1600" b="0" i="0" u="none" strike="noStrike" cap="none">
              <a:solidFill>
                <a:schemeClr val="dk1"/>
              </a:solidFill>
              <a:latin typeface="Arial"/>
              <a:ea typeface="Arial"/>
              <a:cs typeface="Arial"/>
              <a:sym typeface="Arial"/>
            </a:endParaRPr>
          </a:p>
        </p:txBody>
      </p:sp>
      <p:sp>
        <p:nvSpPr>
          <p:cNvPr id="67" name="Google Shape;67;p14"/>
          <p:cNvSpPr/>
          <p:nvPr/>
        </p:nvSpPr>
        <p:spPr>
          <a:xfrm>
            <a:off x="0" y="0"/>
            <a:ext cx="12191760" cy="232560"/>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500" b="1" i="1" u="none" strike="noStrike" cap="none" dirty="0">
                <a:solidFill>
                  <a:srgbClr val="FFFFFF"/>
                </a:solidFill>
                <a:latin typeface="Times New Roman"/>
                <a:ea typeface="Arial"/>
                <a:cs typeface="Times New Roman"/>
                <a:sym typeface="Times New Roman"/>
              </a:rPr>
              <a:t>Recognizing Nutrient Deficiency in Paddy Crop using Neural</a:t>
            </a:r>
            <a:r>
              <a:rPr lang="en-US" sz="1500" b="1" i="1" u="none" strike="noStrike" cap="none" baseline="0" dirty="0">
                <a:solidFill>
                  <a:srgbClr val="FFFFFF"/>
                </a:solidFill>
                <a:latin typeface="Times New Roman"/>
                <a:ea typeface="Arial"/>
                <a:cs typeface="Times New Roman"/>
                <a:sym typeface="Times New Roman"/>
              </a:rPr>
              <a:t> Networks</a:t>
            </a:r>
            <a:endParaRPr lang="en-IN" sz="1500" b="0" i="0" u="none" strike="noStrike" cap="none" dirty="0">
              <a:solidFill>
                <a:schemeClr val="dk1"/>
              </a:solidFill>
              <a:latin typeface="Arial"/>
              <a:ea typeface="Arial"/>
              <a:cs typeface="Arial"/>
              <a:sym typeface="Arial"/>
            </a:endParaRPr>
          </a:p>
        </p:txBody>
      </p:sp>
      <p:pic>
        <p:nvPicPr>
          <p:cNvPr id="68" name="Google Shape;68;p14"/>
          <p:cNvPicPr preferRelativeResize="0"/>
          <p:nvPr/>
        </p:nvPicPr>
        <p:blipFill rotWithShape="1">
          <a:blip r:embed="rId13">
            <a:alphaModFix/>
          </a:blip>
          <a:srcRect/>
          <a:stretch/>
        </p:blipFill>
        <p:spPr>
          <a:xfrm>
            <a:off x="11506320" y="5956200"/>
            <a:ext cx="685440" cy="685440"/>
          </a:xfrm>
          <a:prstGeom prst="rect">
            <a:avLst/>
          </a:prstGeom>
          <a:noFill/>
          <a:ln>
            <a:noFill/>
          </a:ln>
        </p:spPr>
      </p:pic>
      <p:sp>
        <p:nvSpPr>
          <p:cNvPr id="69" name="Google Shape;69;p14"/>
          <p:cNvSpPr/>
          <p:nvPr/>
        </p:nvSpPr>
        <p:spPr>
          <a:xfrm>
            <a:off x="0" y="6642720"/>
            <a:ext cx="776880" cy="214920"/>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small">
                <a:solidFill>
                  <a:srgbClr val="FFFFFF"/>
                </a:solidFill>
                <a:latin typeface="Times New Roman"/>
                <a:ea typeface="Times New Roman"/>
                <a:cs typeface="Times New Roman"/>
                <a:sym typeface="Times New Roman"/>
              </a:rPr>
              <a:t>A - 16</a:t>
            </a:r>
            <a:endParaRPr sz="1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27"/>
          <p:cNvSpPr/>
          <p:nvPr/>
        </p:nvSpPr>
        <p:spPr>
          <a:xfrm>
            <a:off x="3381356" y="2500306"/>
            <a:ext cx="5336916" cy="8978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400" b="0" i="1" u="none" strike="noStrike" cap="none" dirty="0">
                <a:solidFill>
                  <a:srgbClr val="000000"/>
                </a:solidFill>
                <a:latin typeface="Times New Roman"/>
                <a:ea typeface="Times New Roman"/>
                <a:cs typeface="Times New Roman"/>
                <a:sym typeface="Times New Roman"/>
              </a:rPr>
              <a:t>Under the guidance of</a:t>
            </a:r>
            <a:endParaRPr sz="1400"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2400" dirty="0">
                <a:latin typeface="Times New Roman"/>
                <a:ea typeface="Times New Roman"/>
                <a:cs typeface="Times New Roman"/>
                <a:sym typeface="Times New Roman"/>
              </a:rPr>
              <a:t>Mr. P. </a:t>
            </a:r>
            <a:r>
              <a:rPr lang="en-US" sz="2400" dirty="0" err="1">
                <a:latin typeface="Times New Roman"/>
                <a:ea typeface="Times New Roman"/>
                <a:cs typeface="Times New Roman"/>
                <a:sym typeface="Times New Roman"/>
              </a:rPr>
              <a:t>Veera</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Prakash</a:t>
            </a:r>
            <a:r>
              <a:rPr lang="en-US" sz="2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M.Tech</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Ph.D</a:t>
            </a:r>
            <a:r>
              <a:rPr lang="en-US" sz="1400" b="0" i="0" u="none" strike="noStrike" cap="none" dirty="0">
                <a:solidFill>
                  <a:srgbClr val="000000"/>
                </a:solidFill>
                <a:latin typeface="Times New Roman"/>
                <a:ea typeface="Times New Roman"/>
                <a:cs typeface="Times New Roman"/>
                <a:sym typeface="Times New Roman"/>
              </a:rPr>
              <a:t>), MIEI, MCSI</a:t>
            </a:r>
            <a:endParaRPr sz="1400" b="0" i="0" u="none" strike="noStrike" cap="none">
              <a:solidFill>
                <a:schemeClr val="dk1"/>
              </a:solidFill>
              <a:latin typeface="Arial"/>
              <a:ea typeface="Arial"/>
              <a:cs typeface="Arial"/>
              <a:sym typeface="Arial"/>
            </a:endParaRPr>
          </a:p>
          <a:p>
            <a:pPr marL="0" marR="0" lvl="0" indent="0" algn="ctr" rtl="0">
              <a:lnSpc>
                <a:spcPct val="90000"/>
              </a:lnSpc>
              <a:spcBef>
                <a:spcPts val="201"/>
              </a:spcBef>
              <a:spcAft>
                <a:spcPts val="0"/>
              </a:spcAft>
              <a:buNone/>
            </a:pPr>
            <a:r>
              <a:rPr lang="en-US" sz="1400" b="0" i="0" u="none" strike="noStrike" cap="none" dirty="0">
                <a:solidFill>
                  <a:srgbClr val="000000"/>
                </a:solidFill>
                <a:latin typeface="Times New Roman"/>
                <a:ea typeface="Times New Roman"/>
                <a:cs typeface="Times New Roman"/>
                <a:sym typeface="Times New Roman"/>
              </a:rPr>
              <a:t>Assistant Professor &amp; HOD</a:t>
            </a:r>
            <a:endParaRPr sz="1400" b="0" i="0" u="none" strike="noStrike" cap="none">
              <a:solidFill>
                <a:schemeClr val="dk1"/>
              </a:solidFill>
              <a:latin typeface="Arial"/>
              <a:ea typeface="Arial"/>
              <a:cs typeface="Arial"/>
              <a:sym typeface="Arial"/>
            </a:endParaRPr>
          </a:p>
        </p:txBody>
      </p:sp>
      <p:sp>
        <p:nvSpPr>
          <p:cNvPr id="124" name="Google Shape;124;p27"/>
          <p:cNvSpPr/>
          <p:nvPr/>
        </p:nvSpPr>
        <p:spPr>
          <a:xfrm>
            <a:off x="1514520" y="5162400"/>
            <a:ext cx="9162720" cy="14266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394" b="0" i="0" u="none" strike="noStrike" cap="none" dirty="0">
                <a:solidFill>
                  <a:srgbClr val="000000"/>
                </a:solidFill>
                <a:latin typeface="Times New Roman"/>
                <a:ea typeface="Times New Roman"/>
                <a:cs typeface="Times New Roman"/>
                <a:sym typeface="Times New Roman"/>
              </a:rPr>
              <a:t>Department of Computer Science and Engineering      </a:t>
            </a:r>
            <a:endParaRPr sz="2394" b="0" i="0" u="none" strike="noStrike" cap="none">
              <a:solidFill>
                <a:schemeClr val="dk1"/>
              </a:solidFill>
              <a:latin typeface="Arial"/>
              <a:ea typeface="Arial"/>
              <a:cs typeface="Arial"/>
              <a:sym typeface="Arial"/>
            </a:endParaRPr>
          </a:p>
          <a:p>
            <a:pPr marL="0" marR="0" lvl="0" indent="0" algn="ctr" rtl="0">
              <a:lnSpc>
                <a:spcPct val="90000"/>
              </a:lnSpc>
              <a:spcBef>
                <a:spcPts val="499"/>
              </a:spcBef>
              <a:spcAft>
                <a:spcPts val="0"/>
              </a:spcAft>
              <a:buNone/>
            </a:pPr>
            <a:r>
              <a:rPr lang="en-US" sz="3705" b="0" i="0" u="none" strike="noStrike" cap="none" dirty="0" err="1">
                <a:solidFill>
                  <a:srgbClr val="FF0000"/>
                </a:solidFill>
                <a:latin typeface="Times New Roman"/>
                <a:ea typeface="Times New Roman"/>
                <a:cs typeface="Times New Roman"/>
                <a:sym typeface="Times New Roman"/>
              </a:rPr>
              <a:t>Srinivasa</a:t>
            </a:r>
            <a:r>
              <a:rPr lang="en-US" sz="3705" b="0" i="0" u="none" strike="noStrike" cap="none" dirty="0">
                <a:solidFill>
                  <a:srgbClr val="FF0000"/>
                </a:solidFill>
                <a:latin typeface="Times New Roman"/>
                <a:ea typeface="Times New Roman"/>
                <a:cs typeface="Times New Roman"/>
                <a:sym typeface="Times New Roman"/>
              </a:rPr>
              <a:t> </a:t>
            </a:r>
            <a:r>
              <a:rPr lang="en-US" sz="3705" b="0" i="0" u="none" strike="noStrike" cap="none" dirty="0" err="1">
                <a:solidFill>
                  <a:srgbClr val="FF0000"/>
                </a:solidFill>
                <a:latin typeface="Times New Roman"/>
                <a:ea typeface="Times New Roman"/>
                <a:cs typeface="Times New Roman"/>
                <a:sym typeface="Times New Roman"/>
              </a:rPr>
              <a:t>Ramanujan</a:t>
            </a:r>
            <a:r>
              <a:rPr lang="en-US" sz="3705" b="0" i="0" u="none" strike="noStrike" cap="none" dirty="0">
                <a:solidFill>
                  <a:srgbClr val="FF0000"/>
                </a:solidFill>
                <a:latin typeface="Times New Roman"/>
                <a:ea typeface="Times New Roman"/>
                <a:cs typeface="Times New Roman"/>
                <a:sym typeface="Times New Roman"/>
              </a:rPr>
              <a:t> Institute of Technology</a:t>
            </a:r>
            <a:endParaRPr sz="3705"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26" b="1" i="0" u="none" strike="noStrike" cap="none" dirty="0">
                <a:solidFill>
                  <a:srgbClr val="000000"/>
                </a:solidFill>
                <a:latin typeface="Times New Roman"/>
                <a:ea typeface="Times New Roman"/>
                <a:cs typeface="Times New Roman"/>
                <a:sym typeface="Times New Roman"/>
              </a:rPr>
              <a:t>(</a:t>
            </a:r>
            <a:r>
              <a:rPr lang="en-US" sz="1140" b="1" i="0" u="none" strike="noStrike" cap="none" dirty="0" err="1">
                <a:solidFill>
                  <a:srgbClr val="000000"/>
                </a:solidFill>
                <a:latin typeface="Verdana"/>
                <a:ea typeface="Verdana"/>
                <a:cs typeface="Verdana"/>
                <a:sym typeface="Verdana"/>
              </a:rPr>
              <a:t>Autonomus</a:t>
            </a:r>
            <a:r>
              <a:rPr lang="en-US" sz="1140" b="1" i="0" u="none" strike="noStrike" cap="none" dirty="0">
                <a:solidFill>
                  <a:srgbClr val="000000"/>
                </a:solidFill>
                <a:latin typeface="Verdana"/>
                <a:ea typeface="Verdana"/>
                <a:cs typeface="Verdana"/>
                <a:sym typeface="Verdana"/>
              </a:rPr>
              <a:t>)</a:t>
            </a:r>
            <a:endParaRPr sz="1140" b="0" i="0" u="none" strike="noStrike" cap="none">
              <a:solidFill>
                <a:schemeClr val="dk1"/>
              </a:solidFill>
              <a:latin typeface="Arial"/>
              <a:ea typeface="Arial"/>
              <a:cs typeface="Arial"/>
              <a:sym typeface="Arial"/>
            </a:endParaRPr>
          </a:p>
          <a:p>
            <a:pPr marL="0" marR="0" lvl="0" indent="0" algn="ctr" rtl="0">
              <a:lnSpc>
                <a:spcPct val="90000"/>
              </a:lnSpc>
              <a:spcBef>
                <a:spcPts val="1001"/>
              </a:spcBef>
              <a:spcAft>
                <a:spcPts val="0"/>
              </a:spcAft>
              <a:buNone/>
            </a:pPr>
            <a:r>
              <a:rPr lang="en-US" sz="1425" b="1" i="0" u="none" strike="noStrike" cap="none" dirty="0">
                <a:solidFill>
                  <a:srgbClr val="1F4E79"/>
                </a:solidFill>
                <a:latin typeface="Times New Roman"/>
                <a:ea typeface="Times New Roman"/>
                <a:cs typeface="Times New Roman"/>
                <a:sym typeface="Times New Roman"/>
              </a:rPr>
              <a:t>2023 - 2024</a:t>
            </a:r>
            <a:endParaRPr sz="1425" b="0" i="0" u="none" strike="noStrike" cap="none">
              <a:solidFill>
                <a:schemeClr val="dk1"/>
              </a:solidFill>
              <a:latin typeface="Arial"/>
              <a:ea typeface="Arial"/>
              <a:cs typeface="Arial"/>
              <a:sym typeface="Arial"/>
            </a:endParaRPr>
          </a:p>
          <a:p>
            <a:pPr marL="0" marR="0" lvl="0" indent="0" algn="ctr" rtl="0">
              <a:lnSpc>
                <a:spcPct val="90000"/>
              </a:lnSpc>
              <a:spcBef>
                <a:spcPts val="1100"/>
              </a:spcBef>
              <a:spcAft>
                <a:spcPts val="0"/>
              </a:spcAft>
              <a:buNone/>
            </a:pPr>
            <a:endParaRPr sz="1425" b="0" i="0" u="none" strike="noStrike" cap="none">
              <a:solidFill>
                <a:schemeClr val="dk1"/>
              </a:solidFill>
              <a:latin typeface="Arial"/>
              <a:ea typeface="Arial"/>
              <a:cs typeface="Arial"/>
              <a:sym typeface="Arial"/>
            </a:endParaRPr>
          </a:p>
        </p:txBody>
      </p:sp>
      <p:sp>
        <p:nvSpPr>
          <p:cNvPr id="125" name="Google Shape;125;p27"/>
          <p:cNvSpPr/>
          <p:nvPr/>
        </p:nvSpPr>
        <p:spPr>
          <a:xfrm>
            <a:off x="3686713" y="1643050"/>
            <a:ext cx="2571768" cy="5846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88" dirty="0">
                <a:latin typeface="Times New Roman"/>
                <a:cs typeface="Times New Roman"/>
                <a:sym typeface="Times New Roman"/>
              </a:rPr>
              <a:t>N. Hari Krishna</a:t>
            </a:r>
            <a:endParaRPr sz="2288" b="0" i="0" u="none" strike="noStrike" cap="none" dirty="0">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56" b="0" i="0" u="none" strike="noStrike" cap="none" dirty="0">
                <a:solidFill>
                  <a:srgbClr val="000000"/>
                </a:solidFill>
                <a:latin typeface="Times New Roman"/>
                <a:ea typeface="Times New Roman"/>
                <a:cs typeface="Times New Roman"/>
                <a:sym typeface="Times New Roman"/>
              </a:rPr>
              <a:t>Roll No. </a:t>
            </a:r>
            <a:r>
              <a:rPr lang="en-US" sz="1056" dirty="0">
                <a:latin typeface="Times New Roman"/>
                <a:ea typeface="Times New Roman"/>
                <a:cs typeface="Times New Roman"/>
                <a:sym typeface="Times New Roman"/>
              </a:rPr>
              <a:t>21</a:t>
            </a:r>
            <a:r>
              <a:rPr lang="en-US" sz="1056" b="0" i="0" u="none" strike="noStrike" cap="none" dirty="0">
                <a:solidFill>
                  <a:srgbClr val="000000"/>
                </a:solidFill>
                <a:latin typeface="Times New Roman"/>
                <a:ea typeface="Times New Roman"/>
                <a:cs typeface="Times New Roman"/>
                <a:sym typeface="Times New Roman"/>
              </a:rPr>
              <a:t>4G5A0505</a:t>
            </a:r>
            <a:endParaRPr sz="1056" b="0" i="0" u="none" strike="noStrike" cap="none" dirty="0">
              <a:solidFill>
                <a:schemeClr val="dk1"/>
              </a:solidFill>
              <a:latin typeface="Arial"/>
              <a:ea typeface="Arial"/>
              <a:cs typeface="Arial"/>
              <a:sym typeface="Arial"/>
            </a:endParaRPr>
          </a:p>
        </p:txBody>
      </p:sp>
      <p:sp>
        <p:nvSpPr>
          <p:cNvPr id="126" name="Google Shape;126;p27"/>
          <p:cNvSpPr/>
          <p:nvPr/>
        </p:nvSpPr>
        <p:spPr>
          <a:xfrm>
            <a:off x="6778152" y="1643050"/>
            <a:ext cx="2017080" cy="5846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88" b="0" i="0" u="none" strike="noStrike" cap="none" dirty="0">
                <a:solidFill>
                  <a:schemeClr val="dk1"/>
                </a:solidFill>
                <a:latin typeface="Times New Roman"/>
                <a:ea typeface="Arial"/>
                <a:cs typeface="Times New Roman"/>
                <a:sym typeface="Times New Roman"/>
              </a:rPr>
              <a:t>P. </a:t>
            </a:r>
            <a:r>
              <a:rPr lang="en-US" sz="2288" b="0" i="0" u="none" strike="noStrike" cap="none" dirty="0" err="1">
                <a:solidFill>
                  <a:schemeClr val="dk1"/>
                </a:solidFill>
                <a:latin typeface="Times New Roman"/>
                <a:ea typeface="Arial"/>
                <a:cs typeface="Times New Roman"/>
                <a:sym typeface="Times New Roman"/>
              </a:rPr>
              <a:t>Nandini</a:t>
            </a:r>
            <a:endParaRPr sz="2288"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56" b="0" i="0" u="none" strike="noStrike" cap="none" dirty="0">
                <a:solidFill>
                  <a:srgbClr val="000000"/>
                </a:solidFill>
                <a:latin typeface="Times New Roman"/>
                <a:ea typeface="Times New Roman"/>
                <a:cs typeface="Times New Roman"/>
                <a:sym typeface="Times New Roman"/>
              </a:rPr>
              <a:t>Roll No. </a:t>
            </a:r>
            <a:r>
              <a:rPr lang="en-US" sz="1056" dirty="0">
                <a:latin typeface="Times New Roman"/>
                <a:ea typeface="Times New Roman"/>
                <a:cs typeface="Times New Roman"/>
                <a:sym typeface="Times New Roman"/>
              </a:rPr>
              <a:t>20</a:t>
            </a:r>
            <a:r>
              <a:rPr lang="en-US" sz="1056" b="0" i="0" u="none" strike="noStrike" cap="none" dirty="0">
                <a:solidFill>
                  <a:srgbClr val="000000"/>
                </a:solidFill>
                <a:latin typeface="Times New Roman"/>
                <a:ea typeface="Times New Roman"/>
                <a:cs typeface="Times New Roman"/>
                <a:sym typeface="Times New Roman"/>
              </a:rPr>
              <a:t>4G1A0564</a:t>
            </a:r>
            <a:endParaRPr sz="1056" b="0" i="0" u="none" strike="noStrike" cap="none">
              <a:solidFill>
                <a:schemeClr val="dk1"/>
              </a:solidFill>
              <a:latin typeface="Arial"/>
              <a:ea typeface="Arial"/>
              <a:cs typeface="Arial"/>
              <a:sym typeface="Arial"/>
            </a:endParaRPr>
          </a:p>
        </p:txBody>
      </p:sp>
      <p:sp>
        <p:nvSpPr>
          <p:cNvPr id="127" name="Google Shape;127;p27"/>
          <p:cNvSpPr/>
          <p:nvPr/>
        </p:nvSpPr>
        <p:spPr>
          <a:xfrm>
            <a:off x="320760" y="1598760"/>
            <a:ext cx="2846282" cy="5842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88" dirty="0">
                <a:latin typeface="Times New Roman"/>
                <a:cs typeface="Times New Roman"/>
                <a:sym typeface="Times New Roman"/>
              </a:rPr>
              <a:t>K. J. </a:t>
            </a:r>
            <a:r>
              <a:rPr lang="en-US" sz="2288" dirty="0" err="1">
                <a:latin typeface="Times New Roman"/>
                <a:cs typeface="Times New Roman"/>
                <a:sym typeface="Times New Roman"/>
              </a:rPr>
              <a:t>Bharath</a:t>
            </a:r>
            <a:r>
              <a:rPr lang="en-US" sz="2288" dirty="0">
                <a:latin typeface="Times New Roman"/>
                <a:cs typeface="Times New Roman"/>
                <a:sym typeface="Times New Roman"/>
              </a:rPr>
              <a:t> Kumar</a:t>
            </a:r>
            <a:endParaRPr sz="2288"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56" b="0" i="0" u="none" strike="noStrike" cap="none" dirty="0">
                <a:solidFill>
                  <a:srgbClr val="000000"/>
                </a:solidFill>
                <a:latin typeface="Times New Roman"/>
                <a:ea typeface="Times New Roman"/>
                <a:cs typeface="Times New Roman"/>
                <a:sym typeface="Times New Roman"/>
              </a:rPr>
              <a:t>Roll No. </a:t>
            </a:r>
            <a:r>
              <a:rPr lang="en-US" sz="1056" dirty="0">
                <a:latin typeface="Times New Roman"/>
                <a:ea typeface="Times New Roman"/>
                <a:cs typeface="Times New Roman"/>
                <a:sym typeface="Times New Roman"/>
              </a:rPr>
              <a:t>204G1A0520</a:t>
            </a:r>
            <a:endParaRPr sz="1056" b="0" i="0" u="none" strike="noStrike" cap="none">
              <a:solidFill>
                <a:schemeClr val="dk1"/>
              </a:solidFill>
              <a:latin typeface="Arial"/>
              <a:ea typeface="Arial"/>
              <a:cs typeface="Arial"/>
              <a:sym typeface="Arial"/>
            </a:endParaRPr>
          </a:p>
        </p:txBody>
      </p:sp>
      <p:sp>
        <p:nvSpPr>
          <p:cNvPr id="128" name="Google Shape;128;p27"/>
          <p:cNvSpPr/>
          <p:nvPr/>
        </p:nvSpPr>
        <p:spPr>
          <a:xfrm>
            <a:off x="754920" y="335160"/>
            <a:ext cx="10527840" cy="857520"/>
          </a:xfrm>
          <a:prstGeom prst="roundRect">
            <a:avLst>
              <a:gd name="adj" fmla="val 16667"/>
            </a:avLst>
          </a:prstGeom>
          <a:solidFill>
            <a:srgbClr val="FF6600"/>
          </a:solidFill>
          <a:ln>
            <a:noFill/>
          </a:ln>
          <a:effectLst>
            <a:outerShdw blurRad="57240" dist="19080" dir="5400000" algn="ctr" rotWithShape="0">
              <a:srgbClr val="000000">
                <a:alpha val="62745"/>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3200" dirty="0">
                <a:solidFill>
                  <a:srgbClr val="FFFFFF"/>
                </a:solidFill>
                <a:latin typeface="Times New Roman"/>
                <a:cs typeface="Times New Roman"/>
                <a:sym typeface="Times New Roman"/>
              </a:rPr>
              <a:t>R</a:t>
            </a:r>
            <a:r>
              <a:rPr lang="en-US" sz="3200" b="0" i="0" u="none" strike="noStrike" cap="none" dirty="0">
                <a:solidFill>
                  <a:srgbClr val="FFFFFF"/>
                </a:solidFill>
                <a:latin typeface="Times New Roman"/>
                <a:ea typeface="Arial"/>
                <a:cs typeface="Times New Roman"/>
                <a:sym typeface="Times New Roman"/>
              </a:rPr>
              <a:t>ecognizing Nutrient Deficiency in </a:t>
            </a:r>
            <a:r>
              <a:rPr lang="en-US" sz="3200" dirty="0">
                <a:solidFill>
                  <a:srgbClr val="FFFFFF"/>
                </a:solidFill>
                <a:latin typeface="Times New Roman"/>
                <a:cs typeface="Times New Roman"/>
                <a:sym typeface="Times New Roman"/>
              </a:rPr>
              <a:t>Paddy</a:t>
            </a:r>
            <a:r>
              <a:rPr lang="en-US" sz="3200" b="0" i="0" u="none" strike="noStrike" cap="none" dirty="0">
                <a:solidFill>
                  <a:srgbClr val="FFFFFF"/>
                </a:solidFill>
                <a:latin typeface="Times New Roman"/>
                <a:ea typeface="Arial"/>
                <a:cs typeface="Times New Roman"/>
                <a:sym typeface="Times New Roman"/>
              </a:rPr>
              <a:t> Crop using Neural Networks</a:t>
            </a:r>
            <a:endParaRPr sz="3200" b="0" i="0" u="none" strike="noStrike" cap="none" dirty="0">
              <a:solidFill>
                <a:schemeClr val="dk1"/>
              </a:solidFill>
              <a:latin typeface="Arial"/>
              <a:ea typeface="Arial"/>
              <a:cs typeface="Arial"/>
              <a:sym typeface="Arial"/>
            </a:endParaRPr>
          </a:p>
        </p:txBody>
      </p:sp>
      <p:sp>
        <p:nvSpPr>
          <p:cNvPr id="129" name="Google Shape;129;p27"/>
          <p:cNvSpPr/>
          <p:nvPr/>
        </p:nvSpPr>
        <p:spPr>
          <a:xfrm>
            <a:off x="2714760" y="1261800"/>
            <a:ext cx="6761880" cy="349920"/>
          </a:xfrm>
          <a:prstGeom prst="rect">
            <a:avLst/>
          </a:prstGeom>
          <a:noFill/>
          <a:ln>
            <a:noFill/>
          </a:ln>
        </p:spPr>
        <p:txBody>
          <a:bodyPr spcFirstLastPara="1" wrap="square" lIns="90000" tIns="45000" rIns="90000" bIns="45000" anchor="t" anchorCtr="0">
            <a:noAutofit/>
          </a:bodyPr>
          <a:lstStyle/>
          <a:p>
            <a:pPr marL="0" marR="0" lvl="0" indent="0" algn="ctr" rtl="0">
              <a:lnSpc>
                <a:spcPct val="107000"/>
              </a:lnSpc>
              <a:spcBef>
                <a:spcPts val="0"/>
              </a:spcBef>
              <a:spcAft>
                <a:spcPts val="0"/>
              </a:spcAft>
              <a:buNone/>
            </a:pPr>
            <a:r>
              <a:rPr lang="en-US" sz="1600" b="0" i="1" u="none" strike="noStrike" cap="none">
                <a:solidFill>
                  <a:srgbClr val="000000"/>
                </a:solidFill>
                <a:latin typeface="Times New Roman"/>
                <a:ea typeface="Times New Roman"/>
                <a:cs typeface="Times New Roman"/>
                <a:sym typeface="Times New Roman"/>
              </a:rPr>
              <a:t>by</a:t>
            </a:r>
            <a:endParaRPr sz="1600" b="0" i="0" u="none" strike="noStrike" cap="none">
              <a:solidFill>
                <a:schemeClr val="dk1"/>
              </a:solidFill>
              <a:latin typeface="Arial"/>
              <a:ea typeface="Arial"/>
              <a:cs typeface="Arial"/>
              <a:sym typeface="Arial"/>
            </a:endParaRPr>
          </a:p>
        </p:txBody>
      </p:sp>
      <p:pic>
        <p:nvPicPr>
          <p:cNvPr id="130" name="Google Shape;130;p27"/>
          <p:cNvPicPr preferRelativeResize="0"/>
          <p:nvPr/>
        </p:nvPicPr>
        <p:blipFill rotWithShape="1">
          <a:blip r:embed="rId3">
            <a:alphaModFix/>
          </a:blip>
          <a:srcRect/>
          <a:stretch/>
        </p:blipFill>
        <p:spPr>
          <a:xfrm>
            <a:off x="5174280" y="3476880"/>
            <a:ext cx="1843200" cy="1685160"/>
          </a:xfrm>
          <a:prstGeom prst="rect">
            <a:avLst/>
          </a:prstGeom>
          <a:noFill/>
          <a:ln>
            <a:noFill/>
          </a:ln>
        </p:spPr>
      </p:pic>
      <p:sp>
        <p:nvSpPr>
          <p:cNvPr id="131" name="Google Shape;131;p27"/>
          <p:cNvSpPr/>
          <p:nvPr/>
        </p:nvSpPr>
        <p:spPr>
          <a:xfrm>
            <a:off x="9349920" y="1636560"/>
            <a:ext cx="2175368" cy="5846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62" dirty="0">
                <a:latin typeface="Times New Roman"/>
                <a:cs typeface="Times New Roman"/>
                <a:sym typeface="Times New Roman"/>
              </a:rPr>
              <a:t>M. </a:t>
            </a:r>
            <a:r>
              <a:rPr lang="en-US" sz="2262" dirty="0" err="1">
                <a:latin typeface="Times New Roman"/>
                <a:cs typeface="Times New Roman"/>
                <a:sym typeface="Times New Roman"/>
              </a:rPr>
              <a:t>Gnapika</a:t>
            </a:r>
            <a:r>
              <a:rPr lang="en-US" sz="2262" dirty="0">
                <a:latin typeface="Times New Roman"/>
                <a:cs typeface="Times New Roman"/>
                <a:sym typeface="Times New Roman"/>
              </a:rPr>
              <a:t> </a:t>
            </a:r>
            <a:r>
              <a:rPr lang="en-US" sz="2262" dirty="0" err="1">
                <a:latin typeface="Times New Roman"/>
                <a:cs typeface="Times New Roman"/>
                <a:sym typeface="Times New Roman"/>
              </a:rPr>
              <a:t>Bai</a:t>
            </a:r>
            <a:endParaRPr sz="2262"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44" b="0" i="0" u="none" strike="noStrike" cap="none" dirty="0">
                <a:solidFill>
                  <a:srgbClr val="000000"/>
                </a:solidFill>
                <a:latin typeface="Times New Roman"/>
                <a:ea typeface="Times New Roman"/>
                <a:cs typeface="Times New Roman"/>
                <a:sym typeface="Times New Roman"/>
              </a:rPr>
              <a:t>Roll No. </a:t>
            </a:r>
            <a:r>
              <a:rPr lang="en-US" sz="1044" dirty="0">
                <a:latin typeface="Times New Roman"/>
                <a:ea typeface="Times New Roman"/>
                <a:cs typeface="Times New Roman"/>
                <a:sym typeface="Times New Roman"/>
              </a:rPr>
              <a:t>20</a:t>
            </a:r>
            <a:r>
              <a:rPr lang="en-US" sz="1044" b="0" i="0" u="none" strike="noStrike" cap="none" dirty="0">
                <a:solidFill>
                  <a:srgbClr val="000000"/>
                </a:solidFill>
                <a:latin typeface="Times New Roman"/>
                <a:ea typeface="Times New Roman"/>
                <a:cs typeface="Times New Roman"/>
                <a:sym typeface="Times New Roman"/>
              </a:rPr>
              <a:t>4G1A0533</a:t>
            </a:r>
            <a:endParaRPr sz="1044"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1"/>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FFFFFF"/>
              </a:buClr>
              <a:buSzPts val="4400"/>
              <a:buFont typeface="Times New Roman"/>
              <a:buNone/>
            </a:pPr>
            <a:r>
              <a:rPr lang="en-US" sz="4400" b="0" i="0" u="none" strike="noStrike" cap="none" dirty="0">
                <a:solidFill>
                  <a:srgbClr val="FFFFFF"/>
                </a:solidFill>
                <a:latin typeface="Times New Roman"/>
                <a:ea typeface="Calibri"/>
                <a:cs typeface="Times New Roman"/>
                <a:sym typeface="Times New Roman"/>
              </a:rPr>
              <a:t>Implementation</a:t>
            </a:r>
            <a:endParaRPr sz="4400" b="0" i="0" u="none" strike="noStrike" cap="none">
              <a:solidFill>
                <a:srgbClr val="000000"/>
              </a:solidFill>
              <a:latin typeface="Calibri"/>
              <a:ea typeface="Calibri"/>
              <a:cs typeface="Calibri"/>
              <a:sym typeface="Calibri"/>
            </a:endParaRPr>
          </a:p>
        </p:txBody>
      </p:sp>
      <p:sp>
        <p:nvSpPr>
          <p:cNvPr id="155" name="Google Shape;155;p31"/>
          <p:cNvSpPr txBox="1">
            <a:spLocks noGrp="1"/>
          </p:cNvSpPr>
          <p:nvPr>
            <p:ph type="body" idx="4294967295"/>
          </p:nvPr>
        </p:nvSpPr>
        <p:spPr>
          <a:xfrm>
            <a:off x="0" y="1000108"/>
            <a:ext cx="12192000" cy="5643602"/>
          </a:xfrm>
          <a:prstGeom prst="rect">
            <a:avLst/>
          </a:prstGeom>
          <a:noFill/>
          <a:ln>
            <a:noFill/>
          </a:ln>
        </p:spPr>
        <p:txBody>
          <a:bodyPr spcFirstLastPara="1" wrap="square" lIns="91425" tIns="45700" rIns="91425" bIns="45700" anchor="t" anchorCtr="0">
            <a:normAutofit lnSpcReduction="10000"/>
          </a:bodyPr>
          <a:lstStyle/>
          <a:p>
            <a:r>
              <a:rPr lang="en-US" sz="2400" dirty="0">
                <a:latin typeface="Times New Roman" pitchFamily="18" charset="0"/>
                <a:cs typeface="Times New Roman" pitchFamily="18" charset="0"/>
              </a:rPr>
              <a:t>The CNN model was trained on a diverse dataset comprising images of paddy plant leaves with known nutrient deficiencies, including Nitrogen, Phosphorous, and Potassium. The training involved preprocessing steps such as cropping, resizing, and normalization to ensure uniformity across the dataset. Data augmentation techniques, including rotation, flipping, and zooming, were applied to enhance the model's robustness. </a:t>
            </a:r>
          </a:p>
          <a:p>
            <a:r>
              <a:rPr lang="en-US" sz="2400" dirty="0">
                <a:latin typeface="Times New Roman" pitchFamily="18" charset="0"/>
                <a:cs typeface="Times New Roman" pitchFamily="18" charset="0"/>
              </a:rPr>
              <a:t>The CNN architecture, based on MobileNetV2, was configured with multiple output nodes, each corresponding to a specific nutrient deficiency class. The model underwent extensive training and fine-tuning to minimize classification errors and improve accuracy. </a:t>
            </a:r>
            <a:r>
              <a:rPr lang="en-US" sz="2400" dirty="0" err="1">
                <a:latin typeface="Times New Roman" pitchFamily="18" charset="0"/>
                <a:cs typeface="Times New Roman" pitchFamily="18" charset="0"/>
              </a:rPr>
              <a:t>Hyperparameter</a:t>
            </a:r>
            <a:r>
              <a:rPr lang="en-US" sz="2400" dirty="0">
                <a:latin typeface="Times New Roman" pitchFamily="18" charset="0"/>
                <a:cs typeface="Times New Roman" pitchFamily="18" charset="0"/>
              </a:rPr>
              <a:t> tuning, involving experimentation with learning rate, batch size, and optimizer, was performed to optimize the CNN's performance.</a:t>
            </a:r>
          </a:p>
          <a:p>
            <a:r>
              <a:rPr lang="en-US" sz="2200" dirty="0">
                <a:solidFill>
                  <a:srgbClr val="000000"/>
                </a:solidFill>
                <a:latin typeface="Times New Roman" pitchFamily="18" charset="0"/>
                <a:ea typeface="Times New Roman"/>
                <a:cs typeface="Times New Roman" pitchFamily="18" charset="0"/>
                <a:sym typeface="Times New Roman"/>
              </a:rPr>
              <a:t>The implied MobileNetV2 model obtained training and validation accuracy of 99.51% and 89.28%, respectively, with training loss of 0.014% and validation loss of 0.35%, and the testing accuracy of the </a:t>
            </a:r>
            <a:r>
              <a:rPr lang="en-US" sz="2200" dirty="0" err="1">
                <a:solidFill>
                  <a:srgbClr val="000000"/>
                </a:solidFill>
                <a:latin typeface="Times New Roman" pitchFamily="18" charset="0"/>
                <a:ea typeface="Times New Roman"/>
                <a:cs typeface="Times New Roman" pitchFamily="18" charset="0"/>
                <a:sym typeface="Times New Roman"/>
              </a:rPr>
              <a:t>MobileNet</a:t>
            </a:r>
            <a:r>
              <a:rPr lang="en-US" sz="2200" dirty="0">
                <a:solidFill>
                  <a:srgbClr val="000000"/>
                </a:solidFill>
                <a:latin typeface="Times New Roman" pitchFamily="18" charset="0"/>
                <a:ea typeface="Times New Roman"/>
                <a:cs typeface="Times New Roman" pitchFamily="18" charset="0"/>
                <a:sym typeface="Times New Roman"/>
              </a:rPr>
              <a:t> model acquired by 82%.</a:t>
            </a:r>
          </a:p>
          <a:p>
            <a:r>
              <a:rPr lang="en-US" sz="2200" dirty="0">
                <a:solidFill>
                  <a:srgbClr val="000000"/>
                </a:solidFill>
                <a:latin typeface="Times New Roman" pitchFamily="18" charset="0"/>
                <a:ea typeface="Times New Roman"/>
                <a:cs typeface="Times New Roman" pitchFamily="18" charset="0"/>
                <a:sym typeface="Times New Roman"/>
              </a:rPr>
              <a:t>The suggested CNN model obtained 92.11% training accuracy and 71.88% validation accuracy, with training and validation losses of 0.22% and 0.76%, respectively. The testing accuracy of our CNN model is implied by 76%. Our accuracy is the greatest between the two models, CNN and </a:t>
            </a:r>
            <a:r>
              <a:rPr lang="en-US" sz="2200" dirty="0" err="1">
                <a:solidFill>
                  <a:srgbClr val="000000"/>
                </a:solidFill>
                <a:latin typeface="Times New Roman" pitchFamily="18" charset="0"/>
                <a:ea typeface="Times New Roman"/>
                <a:cs typeface="Times New Roman" pitchFamily="18" charset="0"/>
                <a:sym typeface="Times New Roman"/>
              </a:rPr>
              <a:t>MobileNet</a:t>
            </a:r>
            <a:r>
              <a:rPr lang="en-US" sz="2200" dirty="0">
                <a:solidFill>
                  <a:srgbClr val="000000"/>
                </a:solidFill>
                <a:latin typeface="Times New Roman" pitchFamily="18" charset="0"/>
                <a:ea typeface="Times New Roman"/>
                <a:cs typeface="Times New Roman" pitchFamily="18" charset="0"/>
                <a:sym typeface="Times New Roman"/>
              </a:rPr>
              <a:t>.</a:t>
            </a:r>
            <a:endParaRPr lang="en-GB" sz="2200" dirty="0">
              <a:solidFill>
                <a:srgbClr val="000000"/>
              </a:solidFill>
              <a:latin typeface="Times New Roman" pitchFamily="18" charset="0"/>
              <a:ea typeface="Times New Roman"/>
              <a:cs typeface="Times New Roman" pitchFamily="18" charset="0"/>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lvl="0" algn="ctr">
              <a:buClr>
                <a:srgbClr val="000000"/>
              </a:buClr>
              <a:buSzPts val="2800"/>
            </a:pPr>
            <a:r>
              <a:rPr lang="en-US" dirty="0">
                <a:solidFill>
                  <a:schemeClr val="bg1"/>
                </a:solidFill>
                <a:latin typeface="Times New Roman"/>
                <a:ea typeface="Times New Roman"/>
                <a:cs typeface="Times New Roman"/>
                <a:sym typeface="Times New Roman"/>
              </a:rPr>
              <a:t>Results- Accuracy and Loss Curves</a:t>
            </a:r>
            <a:endParaRPr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0" y="1000108"/>
            <a:ext cx="11525288" cy="5634648"/>
          </a:xfrm>
        </p:spPr>
        <p:txBody>
          <a:bodyPr/>
          <a:lstStyle/>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p>
        </p:txBody>
      </p:sp>
      <p:pic>
        <p:nvPicPr>
          <p:cNvPr id="9" name="Picture 8"/>
          <p:cNvPicPr/>
          <p:nvPr/>
        </p:nvPicPr>
        <p:blipFill>
          <a:blip r:embed="rId3"/>
          <a:srcRect/>
          <a:stretch>
            <a:fillRect/>
          </a:stretch>
        </p:blipFill>
        <p:spPr bwMode="auto">
          <a:xfrm>
            <a:off x="666712" y="1285860"/>
            <a:ext cx="4643470" cy="4286280"/>
          </a:xfrm>
          <a:prstGeom prst="rect">
            <a:avLst/>
          </a:prstGeom>
          <a:noFill/>
          <a:ln w="9525">
            <a:noFill/>
            <a:miter lim="800000"/>
            <a:headEnd/>
            <a:tailEnd/>
          </a:ln>
        </p:spPr>
      </p:pic>
      <p:pic>
        <p:nvPicPr>
          <p:cNvPr id="10" name="Picture 9"/>
          <p:cNvPicPr/>
          <p:nvPr/>
        </p:nvPicPr>
        <p:blipFill>
          <a:blip r:embed="rId4"/>
          <a:srcRect/>
          <a:stretch>
            <a:fillRect/>
          </a:stretch>
        </p:blipFill>
        <p:spPr bwMode="auto">
          <a:xfrm>
            <a:off x="5881686" y="1357298"/>
            <a:ext cx="4714908" cy="4143404"/>
          </a:xfrm>
          <a:prstGeom prst="rect">
            <a:avLst/>
          </a:prstGeom>
          <a:noFill/>
          <a:ln w="9525">
            <a:noFill/>
            <a:miter lim="800000"/>
            <a:headEnd/>
            <a:tailEnd/>
          </a:ln>
        </p:spPr>
      </p:pic>
      <p:sp>
        <p:nvSpPr>
          <p:cNvPr id="6" name="Rectangle 5"/>
          <p:cNvSpPr/>
          <p:nvPr/>
        </p:nvSpPr>
        <p:spPr>
          <a:xfrm>
            <a:off x="881026" y="5786454"/>
            <a:ext cx="4086375" cy="307777"/>
          </a:xfrm>
          <a:prstGeom prst="rect">
            <a:avLst/>
          </a:prstGeom>
        </p:spPr>
        <p:txBody>
          <a:bodyPr wrap="none">
            <a:spAutoFit/>
          </a:bodyPr>
          <a:lstStyle/>
          <a:p>
            <a:r>
              <a:rPr lang="en-US" b="1" dirty="0">
                <a:latin typeface="Times New Roman" pitchFamily="18" charset="0"/>
                <a:cs typeface="Times New Roman" pitchFamily="18" charset="0"/>
              </a:rPr>
              <a:t>Accuracy and loss curves for </a:t>
            </a:r>
            <a:r>
              <a:rPr lang="en-US" b="1" dirty="0" err="1">
                <a:latin typeface="Times New Roman" pitchFamily="18" charset="0"/>
                <a:cs typeface="Times New Roman" pitchFamily="18" charset="0"/>
              </a:rPr>
              <a:t>MobileNet</a:t>
            </a:r>
            <a:r>
              <a:rPr lang="en-US" b="1" dirty="0">
                <a:latin typeface="Times New Roman" pitchFamily="18" charset="0"/>
                <a:cs typeface="Times New Roman" pitchFamily="18" charset="0"/>
              </a:rPr>
              <a:t> Algorithm</a:t>
            </a:r>
          </a:p>
        </p:txBody>
      </p:sp>
      <p:sp>
        <p:nvSpPr>
          <p:cNvPr id="7" name="Rectangle 6"/>
          <p:cNvSpPr/>
          <p:nvPr/>
        </p:nvSpPr>
        <p:spPr>
          <a:xfrm>
            <a:off x="6238876" y="5857892"/>
            <a:ext cx="3667992" cy="307777"/>
          </a:xfrm>
          <a:prstGeom prst="rect">
            <a:avLst/>
          </a:prstGeom>
        </p:spPr>
        <p:txBody>
          <a:bodyPr wrap="none">
            <a:spAutoFit/>
          </a:bodyPr>
          <a:lstStyle/>
          <a:p>
            <a:r>
              <a:rPr lang="en-US" b="1" dirty="0">
                <a:latin typeface="Times New Roman" pitchFamily="18" charset="0"/>
                <a:cs typeface="Times New Roman" pitchFamily="18" charset="0"/>
              </a:rPr>
              <a:t>Accuracy and loss curves for CNN Algorithm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lvl="0" algn="ctr">
              <a:buClr>
                <a:srgbClr val="000000"/>
              </a:buClr>
              <a:buSzPts val="2800"/>
            </a:pPr>
            <a:r>
              <a:rPr lang="en-US" dirty="0">
                <a:solidFill>
                  <a:schemeClr val="bg1"/>
                </a:solidFill>
                <a:latin typeface="Times New Roman"/>
                <a:ea typeface="Times New Roman"/>
                <a:cs typeface="Times New Roman"/>
                <a:sym typeface="Times New Roman"/>
              </a:rPr>
              <a:t>Results</a:t>
            </a:r>
            <a:endParaRPr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0" y="1000108"/>
            <a:ext cx="11525288" cy="5634648"/>
          </a:xfrm>
        </p:spPr>
        <p:txBody>
          <a:bodyPr/>
          <a:lstStyle/>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p>
        </p:txBody>
      </p:sp>
      <p:pic>
        <p:nvPicPr>
          <p:cNvPr id="9" name="Picture 8"/>
          <p:cNvPicPr/>
          <p:nvPr/>
        </p:nvPicPr>
        <p:blipFill>
          <a:blip r:embed="rId2" cstate="print"/>
          <a:srcRect/>
          <a:stretch>
            <a:fillRect/>
          </a:stretch>
        </p:blipFill>
        <p:spPr bwMode="auto">
          <a:xfrm>
            <a:off x="166646" y="4071942"/>
            <a:ext cx="3643338" cy="2286016"/>
          </a:xfrm>
          <a:prstGeom prst="rect">
            <a:avLst/>
          </a:prstGeom>
          <a:noFill/>
          <a:ln w="9525">
            <a:noFill/>
            <a:miter lim="800000"/>
            <a:headEnd/>
            <a:tailEnd/>
          </a:ln>
        </p:spPr>
      </p:pic>
      <p:pic>
        <p:nvPicPr>
          <p:cNvPr id="2" name="Picture 1">
            <a:extLst>
              <a:ext uri="{FF2B5EF4-FFF2-40B4-BE49-F238E27FC236}">
                <a16:creationId xmlns:a16="http://schemas.microsoft.com/office/drawing/2014/main" id="{E7B1CA51-1F47-C41D-E117-CCB16FF877BE}"/>
              </a:ext>
            </a:extLst>
          </p:cNvPr>
          <p:cNvPicPr/>
          <p:nvPr/>
        </p:nvPicPr>
        <p:blipFill>
          <a:blip r:embed="rId3" cstate="print"/>
          <a:srcRect/>
          <a:stretch>
            <a:fillRect/>
          </a:stretch>
        </p:blipFill>
        <p:spPr bwMode="auto">
          <a:xfrm>
            <a:off x="4167174" y="3929066"/>
            <a:ext cx="3459663" cy="2334656"/>
          </a:xfrm>
          <a:prstGeom prst="rect">
            <a:avLst/>
          </a:prstGeom>
          <a:noFill/>
          <a:ln w="9525">
            <a:noFill/>
            <a:miter lim="800000"/>
            <a:headEnd/>
            <a:tailEnd/>
          </a:ln>
        </p:spPr>
      </p:pic>
      <p:pic>
        <p:nvPicPr>
          <p:cNvPr id="3" name="Picture 2">
            <a:extLst>
              <a:ext uri="{FF2B5EF4-FFF2-40B4-BE49-F238E27FC236}">
                <a16:creationId xmlns:a16="http://schemas.microsoft.com/office/drawing/2014/main" id="{F49CA1AA-6F08-F831-DF79-B8577551F212}"/>
              </a:ext>
            </a:extLst>
          </p:cNvPr>
          <p:cNvPicPr/>
          <p:nvPr/>
        </p:nvPicPr>
        <p:blipFill>
          <a:blip r:embed="rId4" cstate="print"/>
          <a:srcRect/>
          <a:stretch>
            <a:fillRect/>
          </a:stretch>
        </p:blipFill>
        <p:spPr bwMode="auto">
          <a:xfrm>
            <a:off x="8096264" y="3929066"/>
            <a:ext cx="3276699" cy="2377544"/>
          </a:xfrm>
          <a:prstGeom prst="rect">
            <a:avLst/>
          </a:prstGeom>
          <a:noFill/>
          <a:ln w="9525">
            <a:noFill/>
            <a:miter lim="800000"/>
            <a:headEnd/>
            <a:tailEnd/>
          </a:ln>
        </p:spPr>
      </p:pic>
      <p:pic>
        <p:nvPicPr>
          <p:cNvPr id="7" name="Picture 6"/>
          <p:cNvPicPr/>
          <p:nvPr/>
        </p:nvPicPr>
        <p:blipFill>
          <a:blip r:embed="rId5" cstate="print"/>
          <a:srcRect/>
          <a:stretch>
            <a:fillRect/>
          </a:stretch>
        </p:blipFill>
        <p:spPr bwMode="auto">
          <a:xfrm>
            <a:off x="952464" y="1142984"/>
            <a:ext cx="4143404" cy="2428892"/>
          </a:xfrm>
          <a:prstGeom prst="rect">
            <a:avLst/>
          </a:prstGeom>
          <a:noFill/>
          <a:ln w="9525">
            <a:noFill/>
            <a:miter lim="800000"/>
            <a:headEnd/>
            <a:tailEnd/>
          </a:ln>
        </p:spPr>
      </p:pic>
      <p:pic>
        <p:nvPicPr>
          <p:cNvPr id="10" name="Picture 9"/>
          <p:cNvPicPr/>
          <p:nvPr/>
        </p:nvPicPr>
        <p:blipFill>
          <a:blip r:embed="rId6" cstate="print"/>
          <a:srcRect/>
          <a:stretch>
            <a:fillRect/>
          </a:stretch>
        </p:blipFill>
        <p:spPr bwMode="auto">
          <a:xfrm>
            <a:off x="6024562" y="1214422"/>
            <a:ext cx="3786214" cy="2357454"/>
          </a:xfrm>
          <a:prstGeom prst="rect">
            <a:avLst/>
          </a:prstGeom>
          <a:noFill/>
          <a:ln w="9525">
            <a:noFill/>
            <a:miter lim="800000"/>
            <a:headEnd/>
            <a:tailEnd/>
          </a:ln>
        </p:spPr>
      </p:pic>
      <p:sp>
        <p:nvSpPr>
          <p:cNvPr id="11" name="Rectangle 10"/>
          <p:cNvSpPr/>
          <p:nvPr/>
        </p:nvSpPr>
        <p:spPr>
          <a:xfrm>
            <a:off x="2381224" y="3714752"/>
            <a:ext cx="1289135" cy="307777"/>
          </a:xfrm>
          <a:prstGeom prst="rect">
            <a:avLst/>
          </a:prstGeom>
        </p:spPr>
        <p:txBody>
          <a:bodyPr wrap="none">
            <a:spAutoFit/>
          </a:bodyPr>
          <a:lstStyle/>
          <a:p>
            <a:r>
              <a:rPr lang="en-US" b="1" dirty="0">
                <a:latin typeface="Times New Roman" pitchFamily="18" charset="0"/>
                <a:cs typeface="Times New Roman" pitchFamily="18" charset="0"/>
              </a:rPr>
              <a:t>User Interface</a:t>
            </a:r>
          </a:p>
        </p:txBody>
      </p:sp>
      <p:sp>
        <p:nvSpPr>
          <p:cNvPr id="12" name="Rectangle 11"/>
          <p:cNvSpPr/>
          <p:nvPr/>
        </p:nvSpPr>
        <p:spPr>
          <a:xfrm>
            <a:off x="7524760" y="3714752"/>
            <a:ext cx="1537600" cy="307777"/>
          </a:xfrm>
          <a:prstGeom prst="rect">
            <a:avLst/>
          </a:prstGeom>
        </p:spPr>
        <p:txBody>
          <a:bodyPr wrap="none">
            <a:spAutoFit/>
          </a:bodyPr>
          <a:lstStyle/>
          <a:p>
            <a:r>
              <a:rPr lang="en-US" b="1" dirty="0">
                <a:latin typeface="Times New Roman" pitchFamily="18" charset="0"/>
                <a:cs typeface="Times New Roman" pitchFamily="18" charset="0"/>
              </a:rPr>
              <a:t>User Registration</a:t>
            </a:r>
          </a:p>
        </p:txBody>
      </p:sp>
      <p:sp>
        <p:nvSpPr>
          <p:cNvPr id="13" name="Rectangle 12"/>
          <p:cNvSpPr/>
          <p:nvPr/>
        </p:nvSpPr>
        <p:spPr>
          <a:xfrm>
            <a:off x="1523968" y="6286520"/>
            <a:ext cx="1039067" cy="307777"/>
          </a:xfrm>
          <a:prstGeom prst="rect">
            <a:avLst/>
          </a:prstGeom>
        </p:spPr>
        <p:txBody>
          <a:bodyPr wrap="none">
            <a:spAutoFit/>
          </a:bodyPr>
          <a:lstStyle/>
          <a:p>
            <a:r>
              <a:rPr lang="en-US" b="1" dirty="0">
                <a:latin typeface="Times New Roman" pitchFamily="18" charset="0"/>
                <a:cs typeface="Times New Roman" pitchFamily="18" charset="0"/>
              </a:rPr>
              <a:t>User Login</a:t>
            </a:r>
          </a:p>
        </p:txBody>
      </p:sp>
      <p:sp>
        <p:nvSpPr>
          <p:cNvPr id="14" name="Rectangle 13"/>
          <p:cNvSpPr/>
          <p:nvPr/>
        </p:nvSpPr>
        <p:spPr>
          <a:xfrm>
            <a:off x="5238744" y="6286520"/>
            <a:ext cx="1366080" cy="307777"/>
          </a:xfrm>
          <a:prstGeom prst="rect">
            <a:avLst/>
          </a:prstGeom>
        </p:spPr>
        <p:txBody>
          <a:bodyPr wrap="none">
            <a:spAutoFit/>
          </a:bodyPr>
          <a:lstStyle/>
          <a:p>
            <a:r>
              <a:rPr lang="en-US" b="1" dirty="0">
                <a:latin typeface="Times New Roman" pitchFamily="18" charset="0"/>
                <a:cs typeface="Times New Roman" pitchFamily="18" charset="0"/>
              </a:rPr>
              <a:t>Dataset Upload</a:t>
            </a:r>
          </a:p>
        </p:txBody>
      </p:sp>
      <p:sp>
        <p:nvSpPr>
          <p:cNvPr id="15" name="Rectangle 14"/>
          <p:cNvSpPr/>
          <p:nvPr/>
        </p:nvSpPr>
        <p:spPr>
          <a:xfrm>
            <a:off x="8024826" y="6286520"/>
            <a:ext cx="3517310" cy="307777"/>
          </a:xfrm>
          <a:prstGeom prst="rect">
            <a:avLst/>
          </a:prstGeom>
        </p:spPr>
        <p:txBody>
          <a:bodyPr wrap="none">
            <a:spAutoFit/>
          </a:bodyPr>
          <a:lstStyle/>
          <a:p>
            <a:r>
              <a:rPr lang="en-US" b="1" dirty="0" err="1">
                <a:latin typeface="Times New Roman" pitchFamily="18" charset="0"/>
                <a:cs typeface="Times New Roman" pitchFamily="18" charset="0"/>
              </a:rPr>
              <a:t>Nutrtion</a:t>
            </a:r>
            <a:r>
              <a:rPr lang="en-US" b="1" dirty="0">
                <a:latin typeface="Times New Roman" pitchFamily="18" charset="0"/>
                <a:cs typeface="Times New Roman" pitchFamily="18" charset="0"/>
              </a:rPr>
              <a:t> Deficiency Identified by the model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lvl="0" algn="ctr">
              <a:buClr>
                <a:srgbClr val="000000"/>
              </a:buClr>
              <a:buSzPts val="2800"/>
            </a:pPr>
            <a:r>
              <a:rPr lang="en-US" b="0" i="0" u="none" strike="noStrike" cap="none" dirty="0">
                <a:solidFill>
                  <a:schemeClr val="bg1"/>
                </a:solidFill>
                <a:latin typeface="Times New Roman"/>
                <a:ea typeface="Calibri"/>
                <a:cs typeface="Times New Roman"/>
                <a:sym typeface="Times New Roman"/>
              </a:rPr>
              <a:t>Conclusion</a:t>
            </a:r>
            <a:endParaRPr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0" y="1000108"/>
            <a:ext cx="11525288" cy="5634648"/>
          </a:xfrm>
        </p:spPr>
        <p:txBody>
          <a:bodyPr/>
          <a:lstStyle/>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p>
        </p:txBody>
      </p:sp>
      <p:sp>
        <p:nvSpPr>
          <p:cNvPr id="5" name="Rectangle 4"/>
          <p:cNvSpPr/>
          <p:nvPr/>
        </p:nvSpPr>
        <p:spPr>
          <a:xfrm>
            <a:off x="166646" y="1071547"/>
            <a:ext cx="11858708" cy="4524315"/>
          </a:xfrm>
          <a:prstGeom prst="rect">
            <a:avLst/>
          </a:prstGeom>
        </p:spPr>
        <p:txBody>
          <a:bodyPr wrap="square">
            <a:spAutoFit/>
          </a:bodyPr>
          <a:lstStyle/>
          <a:p>
            <a:pPr algn="just"/>
            <a:r>
              <a:rPr lang="en-US" sz="2400" dirty="0">
                <a:latin typeface="Times New Roman" pitchFamily="18" charset="0"/>
                <a:cs typeface="Times New Roman" pitchFamily="18" charset="0"/>
              </a:rPr>
              <a:t>	In conclusion, the nutrient deficiency detection system for paddy crops has demonstrated its efficacy in providing farmers with a robust tool for early diagnosis and proactive management of nutrient imbalances. The integration of image processing techniques and </a:t>
            </a:r>
            <a:r>
              <a:rPr lang="en-US" sz="2400" dirty="0" err="1">
                <a:latin typeface="Times New Roman" pitchFamily="18" charset="0"/>
                <a:cs typeface="Times New Roman" pitchFamily="18" charset="0"/>
              </a:rPr>
              <a:t>convolutional</a:t>
            </a:r>
            <a:r>
              <a:rPr lang="en-US" sz="2400" dirty="0">
                <a:latin typeface="Times New Roman" pitchFamily="18" charset="0"/>
                <a:cs typeface="Times New Roman" pitchFamily="18" charset="0"/>
              </a:rPr>
              <a:t> neural networks (CNNs) has proven successful in accurately classifying nutrient deficiencies, offering actionable insights to farmers. The user-friendly interface ensures accessibility, while the real-time analysis and historical trend tracking empower farmers to make informed decisions about their crop management practices. The system's notification capabilities, if implemented, further enhance its responsiveness to critical deficiencies, enabling timely corrective measures. The positive results obtained during the implementation phase validate the system's potential to significantly contribute to sustainable agriculture by optimizing nutrient utilization and improving crop yields. User feedback has been instrumental in refining the system, fostering a continuous improvement cycle.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lvl="0" algn="ctr">
              <a:buClr>
                <a:srgbClr val="000000"/>
              </a:buClr>
              <a:buSzPts val="2800"/>
            </a:pPr>
            <a:r>
              <a:rPr lang="en-US" dirty="0">
                <a:solidFill>
                  <a:schemeClr val="bg1"/>
                </a:solidFill>
                <a:latin typeface="Times New Roman"/>
                <a:ea typeface="Calibri"/>
                <a:cs typeface="Times New Roman"/>
                <a:sym typeface="Times New Roman"/>
              </a:rPr>
              <a:t>Future Scope</a:t>
            </a:r>
            <a:endParaRPr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0" y="1000108"/>
            <a:ext cx="11525288" cy="5634648"/>
          </a:xfrm>
        </p:spPr>
        <p:txBody>
          <a:bodyPr/>
          <a:lstStyle/>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a:t>
            </a:r>
          </a:p>
        </p:txBody>
      </p:sp>
      <p:sp>
        <p:nvSpPr>
          <p:cNvPr id="5" name="Rectangle 4"/>
          <p:cNvSpPr/>
          <p:nvPr/>
        </p:nvSpPr>
        <p:spPr>
          <a:xfrm>
            <a:off x="166646" y="1071547"/>
            <a:ext cx="11858708" cy="5355312"/>
          </a:xfrm>
          <a:prstGeom prst="rect">
            <a:avLst/>
          </a:prstGeom>
        </p:spPr>
        <p:txBody>
          <a:bodyPr wrap="square">
            <a:spAutoFit/>
          </a:bodyPr>
          <a:lstStyle/>
          <a:p>
            <a:pPr algn="just"/>
            <a:r>
              <a:rPr lang="en-US" sz="1900" dirty="0">
                <a:latin typeface="Times New Roman" pitchFamily="18" charset="0"/>
                <a:cs typeface="Times New Roman" pitchFamily="18" charset="0"/>
              </a:rPr>
              <a:t>	The future scope of the automated indoor gardening system includes integrating disease detection features utilizing specialized sensors and image recognition technology. Machine learning algorithms will analyze data patterns, enabling accurate disease diagnosis for timely intervention and automated responses. The system's capabilities will be enhanced through a comprehensive database and integration with external plant health resources, facilitating identification and management of various plant diseases. This expansion strengthens the system's role in plant care and contributes to building a more resilient and informed gardening community. </a:t>
            </a:r>
            <a:r>
              <a:rPr lang="en-US" sz="1900" dirty="0" err="1">
                <a:latin typeface="Times New Roman" pitchFamily="18" charset="0"/>
                <a:cs typeface="Times New Roman" pitchFamily="18" charset="0"/>
              </a:rPr>
              <a:t>Ourwork’s</a:t>
            </a:r>
            <a:r>
              <a:rPr lang="en-US" sz="1900" dirty="0">
                <a:latin typeface="Times New Roman" pitchFamily="18" charset="0"/>
                <a:cs typeface="Times New Roman" pitchFamily="18" charset="0"/>
              </a:rPr>
              <a:t> potential extends to broader applications, offering assistance in agricultural settings, ultimately benefiting farmers by streamlining tasks and reducing </a:t>
            </a:r>
            <a:r>
              <a:rPr lang="en-US" sz="1900" dirty="0" err="1">
                <a:latin typeface="Times New Roman" pitchFamily="18" charset="0"/>
                <a:cs typeface="Times New Roman" pitchFamily="18" charset="0"/>
              </a:rPr>
              <a:t>labour</a:t>
            </a:r>
            <a:r>
              <a:rPr lang="en-US" sz="1900" dirty="0">
                <a:latin typeface="Times New Roman" pitchFamily="18" charset="0"/>
                <a:cs typeface="Times New Roman" pitchFamily="18" charset="0"/>
              </a:rPr>
              <a:t> requirements. </a:t>
            </a:r>
          </a:p>
          <a:p>
            <a:pPr algn="just"/>
            <a:r>
              <a:rPr lang="en-US" sz="1900" dirty="0">
                <a:latin typeface="Times New Roman" pitchFamily="18" charset="0"/>
                <a:cs typeface="Times New Roman" pitchFamily="18" charset="0"/>
              </a:rPr>
              <a:t>	To further enhance the nutrient deficiency detection system, several avenues for future development can be explored. Integration with advanced weather forecasting systems can provide farmers with insights into potential environmental factors affecting nutrient absorption. Additionally, incorporating machine learning techniques for adaptive learning from user feedback can enhance the system's predictive capabilities over time. </a:t>
            </a:r>
          </a:p>
          <a:p>
            <a:pPr algn="just"/>
            <a:r>
              <a:rPr lang="en-US" sz="1900" dirty="0">
                <a:latin typeface="Times New Roman" pitchFamily="18" charset="0"/>
                <a:cs typeface="Times New Roman" pitchFamily="18" charset="0"/>
              </a:rPr>
              <a:t>	The inclusion of a mobile application would extend accessibility, allowing farmers to capture and upload real time images directly from the field. Implementing a recommendation engine based on regional soil conditions and crop varieties would provide more tailored corrective measures. </a:t>
            </a:r>
          </a:p>
          <a:p>
            <a:pPr algn="just"/>
            <a:r>
              <a:rPr lang="en-US" sz="1900" dirty="0">
                <a:latin typeface="Times New Roman" pitchFamily="18" charset="0"/>
                <a:cs typeface="Times New Roman" pitchFamily="18" charset="0"/>
              </a:rPr>
              <a:t>	Furthermore, collaborative features, such as farmer forums and knowledge-sharing platforms, can be integrated to facilitate community-driven insights and best practices. Continuous research into emerging technologies, such as </a:t>
            </a:r>
            <a:r>
              <a:rPr lang="en-US" sz="1900" dirty="0" err="1">
                <a:latin typeface="Times New Roman" pitchFamily="18" charset="0"/>
                <a:cs typeface="Times New Roman" pitchFamily="18" charset="0"/>
              </a:rPr>
              <a:t>hyperspectral</a:t>
            </a:r>
            <a:r>
              <a:rPr lang="en-US" sz="1900" dirty="0">
                <a:latin typeface="Times New Roman" pitchFamily="18" charset="0"/>
                <a:cs typeface="Times New Roman" pitchFamily="18" charset="0"/>
              </a:rPr>
              <a:t> imaging, could open new possibilities for even more accurate nutrient deficiency detection.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7"/>
          <p:cNvSpPr/>
          <p:nvPr/>
        </p:nvSpPr>
        <p:spPr>
          <a:xfrm>
            <a:off x="2632680" y="2375640"/>
            <a:ext cx="8892608" cy="1654920"/>
          </a:xfrm>
          <a:prstGeom prst="rect">
            <a:avLst/>
          </a:prstGeom>
          <a:noFill/>
          <a:ln>
            <a:noFill/>
          </a:ln>
        </p:spPr>
        <p:txBody>
          <a:bodyPr spcFirstLastPara="1" wrap="square" lIns="90000" tIns="45000" rIns="90000" bIns="45000" anchor="t" anchorCtr="0">
            <a:noAutofit/>
          </a:bodyPr>
          <a:lstStyle/>
          <a:p>
            <a:pPr marL="0" marR="0" lvl="0" indent="0" algn="l" rtl="0">
              <a:lnSpc>
                <a:spcPct val="107000"/>
              </a:lnSpc>
              <a:spcBef>
                <a:spcPts val="0"/>
              </a:spcBef>
              <a:spcAft>
                <a:spcPts val="0"/>
              </a:spcAft>
              <a:buNone/>
            </a:pPr>
            <a:r>
              <a:rPr lang="en-US" sz="9600" i="1" dirty="0">
                <a:solidFill>
                  <a:srgbClr val="FF6600"/>
                </a:solidFill>
                <a:latin typeface="Times New Roman"/>
                <a:cs typeface="Times New Roman"/>
                <a:sym typeface="Times New Roman"/>
              </a:rPr>
              <a:t> Thank You!!!</a:t>
            </a:r>
            <a:endParaRPr sz="96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Contents</a:t>
            </a:r>
            <a:endParaRPr sz="4400" b="0" i="0" u="none" strike="noStrike" cap="none">
              <a:solidFill>
                <a:srgbClr val="000000"/>
              </a:solidFill>
              <a:latin typeface="Calibri"/>
              <a:ea typeface="Calibri"/>
              <a:cs typeface="Calibri"/>
              <a:sym typeface="Calibri"/>
            </a:endParaRPr>
          </a:p>
        </p:txBody>
      </p:sp>
      <p:sp>
        <p:nvSpPr>
          <p:cNvPr id="137" name="Google Shape;137;p28"/>
          <p:cNvSpPr txBox="1">
            <a:spLocks noGrp="1"/>
          </p:cNvSpPr>
          <p:nvPr>
            <p:ph type="body" idx="4294967295"/>
          </p:nvPr>
        </p:nvSpPr>
        <p:spPr>
          <a:xfrm>
            <a:off x="0" y="571480"/>
            <a:ext cx="12192000" cy="5929354"/>
          </a:xfrm>
          <a:prstGeom prst="rect">
            <a:avLst/>
          </a:prstGeom>
          <a:noFill/>
          <a:ln>
            <a:noFill/>
          </a:ln>
        </p:spPr>
        <p:txBody>
          <a:bodyPr spcFirstLastPara="1" wrap="square" lIns="91425" tIns="45700" rIns="91425" bIns="45700" anchor="t" anchorCtr="0">
            <a:noAutofit/>
          </a:bodyPr>
          <a:lstStyle/>
          <a:p>
            <a:pPr marL="462240" indent="-462240" algn="just">
              <a:spcBef>
                <a:spcPts val="1001"/>
              </a:spcBef>
              <a:buSzPct val="100058"/>
              <a:buNone/>
            </a:pPr>
            <a:endParaRPr lang="en-US" sz="2400" spc="-1" dirty="0">
              <a:solidFill>
                <a:srgbClr val="000000"/>
              </a:solidFill>
            </a:endParaRPr>
          </a:p>
          <a:p>
            <a:pPr marL="462240" indent="-462240" algn="just">
              <a:spcBef>
                <a:spcPts val="1001"/>
              </a:spcBef>
              <a:buSzPct val="100058"/>
              <a:buBlip>
                <a:blip r:embed="rId3"/>
              </a:buBlip>
            </a:pPr>
            <a:r>
              <a:rPr lang="en-US" sz="2400" spc="-1" dirty="0">
                <a:solidFill>
                  <a:srgbClr val="000000"/>
                </a:solidFill>
                <a:latin typeface="Times New Roman"/>
                <a:ea typeface="DejaVu Sans"/>
              </a:rPr>
              <a:t>Abstract</a:t>
            </a:r>
          </a:p>
          <a:p>
            <a:pPr marL="462240" indent="-462240" algn="just">
              <a:spcBef>
                <a:spcPts val="1001"/>
              </a:spcBef>
              <a:buSzPct val="100058"/>
              <a:buBlip>
                <a:blip r:embed="rId3"/>
              </a:buBlip>
            </a:pPr>
            <a:r>
              <a:rPr lang="en-US" sz="2400" spc="-1" dirty="0">
                <a:solidFill>
                  <a:srgbClr val="000000"/>
                </a:solidFill>
                <a:latin typeface="Times New Roman"/>
              </a:rPr>
              <a:t>Introduction</a:t>
            </a:r>
            <a:endParaRPr lang="en-US" sz="2400" spc="-1" dirty="0">
              <a:solidFill>
                <a:srgbClr val="000000"/>
              </a:solidFill>
            </a:endParaRPr>
          </a:p>
          <a:p>
            <a:pPr marL="462240" indent="-462240" algn="just">
              <a:spcBef>
                <a:spcPts val="1001"/>
              </a:spcBef>
              <a:buSzPct val="100058"/>
              <a:buBlip>
                <a:blip r:embed="rId3"/>
              </a:buBlip>
            </a:pPr>
            <a:r>
              <a:rPr lang="en-US" sz="2400" spc="-1" dirty="0">
                <a:solidFill>
                  <a:srgbClr val="000000"/>
                </a:solidFill>
                <a:latin typeface="Times New Roman"/>
                <a:ea typeface="DejaVu Sans"/>
              </a:rPr>
              <a:t>Proposed System</a:t>
            </a:r>
          </a:p>
          <a:p>
            <a:pPr marL="462240" indent="-462240" algn="just">
              <a:spcBef>
                <a:spcPts val="1001"/>
              </a:spcBef>
              <a:buSzPct val="100058"/>
              <a:buBlip>
                <a:blip r:embed="rId3"/>
              </a:buBlip>
            </a:pPr>
            <a:r>
              <a:rPr lang="en-US" sz="2400" spc="-1" dirty="0">
                <a:solidFill>
                  <a:srgbClr val="000000"/>
                </a:solidFill>
                <a:latin typeface="Times New Roman"/>
              </a:rPr>
              <a:t>Planning </a:t>
            </a:r>
          </a:p>
          <a:p>
            <a:pPr marL="462240" indent="-462240" algn="just">
              <a:spcBef>
                <a:spcPts val="1001"/>
              </a:spcBef>
              <a:buSzPct val="100058"/>
              <a:buBlip>
                <a:blip r:embed="rId3"/>
              </a:buBlip>
            </a:pPr>
            <a:r>
              <a:rPr lang="en-US" sz="2400" spc="-1" dirty="0">
                <a:solidFill>
                  <a:srgbClr val="000000"/>
                </a:solidFill>
                <a:latin typeface="Times New Roman"/>
              </a:rPr>
              <a:t>Design </a:t>
            </a:r>
          </a:p>
          <a:p>
            <a:pPr marL="462240" indent="-462240" algn="just">
              <a:spcBef>
                <a:spcPts val="1001"/>
              </a:spcBef>
              <a:buSzPct val="100058"/>
              <a:buBlip>
                <a:blip r:embed="rId3"/>
              </a:buBlip>
            </a:pPr>
            <a:r>
              <a:rPr lang="en-US" sz="2400" spc="-1" dirty="0">
                <a:solidFill>
                  <a:srgbClr val="000000"/>
                </a:solidFill>
                <a:latin typeface="Times New Roman"/>
              </a:rPr>
              <a:t>Implementation</a:t>
            </a:r>
          </a:p>
          <a:p>
            <a:pPr marL="462240" indent="-462240" algn="just">
              <a:spcBef>
                <a:spcPts val="1001"/>
              </a:spcBef>
              <a:buSzPct val="100058"/>
              <a:buBlip>
                <a:blip r:embed="rId3"/>
              </a:buBlip>
            </a:pPr>
            <a:r>
              <a:rPr lang="en-US" sz="2400" spc="-1" dirty="0">
                <a:solidFill>
                  <a:srgbClr val="000000"/>
                </a:solidFill>
                <a:latin typeface="Times New Roman"/>
              </a:rPr>
              <a:t>Conclusion</a:t>
            </a:r>
          </a:p>
          <a:p>
            <a:pPr marL="462240" indent="-462240" algn="just">
              <a:spcBef>
                <a:spcPts val="1001"/>
              </a:spcBef>
              <a:buSzPct val="100058"/>
              <a:buBlip>
                <a:blip r:embed="rId3"/>
              </a:buBlip>
            </a:pPr>
            <a:r>
              <a:rPr lang="en-US" sz="2400" spc="-1" dirty="0">
                <a:solidFill>
                  <a:srgbClr val="000000"/>
                </a:solidFill>
                <a:latin typeface="Times New Roman"/>
              </a:rPr>
              <a:t>Research Paper</a:t>
            </a:r>
            <a:endParaRPr lang="en-US" sz="2400" spc="-1" dirty="0">
              <a:solidFill>
                <a:srgbClr val="000000"/>
              </a:solidFill>
            </a:endParaRPr>
          </a:p>
          <a:p>
            <a:pPr marL="462240" indent="-462240" algn="just">
              <a:spcBef>
                <a:spcPts val="1001"/>
              </a:spcBef>
              <a:buSzPct val="100058"/>
              <a:buBlip>
                <a:blip r:embed="rId3"/>
              </a:buBlip>
            </a:pPr>
            <a:r>
              <a:rPr lang="en-US" sz="2400" spc="-1" dirty="0">
                <a:solidFill>
                  <a:srgbClr val="000000"/>
                </a:solidFill>
                <a:latin typeface="Times New Roman"/>
                <a:ea typeface="DejaVu Sans"/>
              </a:rPr>
              <a:t>References</a:t>
            </a:r>
            <a:endParaRPr lang="en-US" sz="2400" spc="-1" dirty="0">
              <a:solidFill>
                <a:srgbClr val="000000"/>
              </a:solidFill>
            </a:endParaRPr>
          </a:p>
          <a:p>
            <a:pPr marL="462240" indent="-462240" algn="just">
              <a:spcBef>
                <a:spcPts val="1001"/>
              </a:spcBef>
              <a:buSzPct val="100058"/>
              <a:buNone/>
            </a:pPr>
            <a:endParaRPr lang="en-US" sz="2400" spc="-1" dirty="0">
              <a:solidFill>
                <a:srgbClr val="000000"/>
              </a:solidFill>
            </a:endParaRPr>
          </a:p>
          <a:p>
            <a:pPr marL="462240" marR="0" lvl="0" indent="-462240" algn="just" rtl="0">
              <a:lnSpc>
                <a:spcPct val="90000"/>
              </a:lnSpc>
              <a:spcBef>
                <a:spcPts val="1001"/>
              </a:spcBef>
              <a:spcAft>
                <a:spcPts val="0"/>
              </a:spcAft>
              <a:buClr>
                <a:srgbClr val="000000"/>
              </a:buClr>
              <a:buSzPts val="2802"/>
              <a:buFont typeface="Arial"/>
              <a:buChar char="•"/>
            </a:pPr>
            <a:endParaRPr sz="2400" dirty="0"/>
          </a:p>
          <a:p>
            <a:pPr marL="228600" marR="0" lvl="0" indent="-50800" algn="just" rtl="0">
              <a:lnSpc>
                <a:spcPct val="90000"/>
              </a:lnSpc>
              <a:spcBef>
                <a:spcPts val="1001"/>
              </a:spcBef>
              <a:spcAft>
                <a:spcPts val="0"/>
              </a:spcAft>
              <a:buClr>
                <a:schemeClr val="dk1"/>
              </a:buClr>
              <a:buSzPts val="2800"/>
              <a:buFont typeface="Arial"/>
              <a:buNone/>
            </a:pP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000000"/>
              </a:buClr>
              <a:buSzPts val="2800"/>
              <a:buFont typeface="Times New Roman"/>
              <a:buNone/>
            </a:pPr>
            <a:r>
              <a:rPr lang="en-US" sz="2800" b="0" i="0" u="none" strike="noStrike" cap="none">
                <a:solidFill>
                  <a:srgbClr val="000000"/>
                </a:solidFill>
                <a:latin typeface="Times New Roman"/>
                <a:ea typeface="Times New Roman"/>
                <a:cs typeface="Times New Roman"/>
                <a:sym typeface="Times New Roman"/>
              </a:rPr>
              <a:t>Abstract</a:t>
            </a:r>
            <a:endParaRPr sz="2800" b="0" i="0" u="none" strike="noStrike" cap="none">
              <a:solidFill>
                <a:srgbClr val="000000"/>
              </a:solidFill>
              <a:latin typeface="Calibri"/>
              <a:ea typeface="Calibri"/>
              <a:cs typeface="Calibri"/>
              <a:sym typeface="Calibri"/>
            </a:endParaRPr>
          </a:p>
        </p:txBody>
      </p:sp>
      <p:sp>
        <p:nvSpPr>
          <p:cNvPr id="143" name="Google Shape;143;p29"/>
          <p:cNvSpPr txBox="1">
            <a:spLocks noGrp="1"/>
          </p:cNvSpPr>
          <p:nvPr>
            <p:ph type="body" idx="4294967295"/>
          </p:nvPr>
        </p:nvSpPr>
        <p:spPr>
          <a:xfrm>
            <a:off x="479376" y="1063850"/>
            <a:ext cx="11418800" cy="5760720"/>
          </a:xfrm>
          <a:prstGeom prst="rect">
            <a:avLst/>
          </a:prstGeom>
          <a:noFill/>
          <a:ln>
            <a:noFill/>
          </a:ln>
        </p:spPr>
        <p:txBody>
          <a:bodyPr spcFirstLastPara="1" wrap="square" lIns="91425" tIns="45700" rIns="91425" bIns="45700" anchor="t" anchorCtr="0">
            <a:noAutofit/>
          </a:bodyPr>
          <a:lstStyle/>
          <a:p>
            <a:pPr marL="50800" indent="0" algn="just">
              <a:buNone/>
            </a:pPr>
            <a:r>
              <a:rPr lang="en-US" sz="2200" dirty="0">
                <a:latin typeface="Times New Roman" pitchFamily="18" charset="0"/>
                <a:cs typeface="Times New Roman" pitchFamily="18" charset="0"/>
              </a:rPr>
              <a:t>	</a:t>
            </a:r>
            <a:r>
              <a:rPr lang="en-US" sz="2000" dirty="0">
                <a:latin typeface="Times New Roman" pitchFamily="18" charset="0"/>
                <a:cs typeface="Times New Roman" pitchFamily="18" charset="0"/>
              </a:rPr>
              <a:t>In the economic landscape of India, agriculture stands as a pivotal sector encompassing both plant cultivation for food production and the management of domesticated animals. Nutrient management forms a cornerstone of agricultural practices, profoundly influencing crop growth and productivity. Just as with other crops, pests, illnesses, and dietary deficits can affect rice, necessitating continuous advancements in agricultural techniques to bolster output.</a:t>
            </a:r>
          </a:p>
          <a:p>
            <a:pPr marL="50800" indent="0" algn="just">
              <a:buNone/>
            </a:pPr>
            <a:r>
              <a:rPr lang="en-US" sz="2000" dirty="0">
                <a:latin typeface="Times New Roman" pitchFamily="18" charset="0"/>
                <a:cs typeface="Times New Roman" pitchFamily="18" charset="0"/>
              </a:rPr>
              <a:t>	In this context, a notable transformation has swept through agriculture, aiming to amplify yields. Focusing on rice, a vital food source, this study captures images of paddy plant leaves, subsequently subjecting them to MobileNetV2 algorithm, a </a:t>
            </a:r>
            <a:r>
              <a:rPr lang="en-US" sz="2000" dirty="0" err="1">
                <a:latin typeface="Times New Roman" pitchFamily="18" charset="0"/>
                <a:cs typeface="Times New Roman" pitchFamily="18" charset="0"/>
              </a:rPr>
              <a:t>Convolutional</a:t>
            </a:r>
            <a:r>
              <a:rPr lang="en-US" sz="2000" dirty="0">
                <a:latin typeface="Times New Roman" pitchFamily="18" charset="0"/>
                <a:cs typeface="Times New Roman" pitchFamily="18" charset="0"/>
              </a:rPr>
              <a:t> Neural Network (CNN) processing. By employing image processing methodologies, a model is constructed to identify various deficiencies present in the leaves. Notably, the proposed approach leverages color and textural characteristics to effectively detect and categorize inadequacies. The integration of CNN technology offers a potent avenue for promptly identifying nutrient insufficiencies within leaves. This proactive identification equips farmers with the information needed to undertake timely corrective measures. Ultimately, this research contributes to the evolution of agriculture by facilitating the detection and rectification of nutrient-related challenges, thereby fostering improved crop health and overall agricultural productivity.</a:t>
            </a:r>
          </a:p>
          <a:p>
            <a:pPr marL="50800" indent="0" algn="just">
              <a:buNone/>
            </a:pPr>
            <a:r>
              <a:rPr lang="en-US" sz="2000" b="1" dirty="0">
                <a:latin typeface="Times New Roman" pitchFamily="18" charset="0"/>
                <a:cs typeface="Times New Roman" pitchFamily="18" charset="0"/>
              </a:rPr>
              <a:t>Keywords</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Convolutional</a:t>
            </a:r>
            <a:r>
              <a:rPr lang="en-US" sz="2000" i="1" dirty="0">
                <a:latin typeface="Times New Roman" pitchFamily="18" charset="0"/>
                <a:cs typeface="Times New Roman" pitchFamily="18" charset="0"/>
              </a:rPr>
              <a:t> Neural Network, Bolster, Fostering, </a:t>
            </a:r>
            <a:r>
              <a:rPr lang="en-US" sz="2000" i="1" dirty="0" err="1">
                <a:latin typeface="Times New Roman" pitchFamily="18" charset="0"/>
                <a:cs typeface="Times New Roman" pitchFamily="18" charset="0"/>
              </a:rPr>
              <a:t>Colour</a:t>
            </a:r>
            <a:r>
              <a:rPr lang="en-US" sz="2000" i="1" dirty="0">
                <a:latin typeface="Times New Roman" pitchFamily="18" charset="0"/>
                <a:cs typeface="Times New Roman" pitchFamily="18" charset="0"/>
              </a:rPr>
              <a:t> and Texture, MobileNetV2, Nutrition Deficiency.</a:t>
            </a:r>
            <a:endParaRPr lang="en-IN" sz="2000" i="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0"/>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FFFFFF"/>
              </a:buClr>
              <a:buSzPts val="4400"/>
              <a:buFont typeface="Times New Roman"/>
              <a:buNone/>
            </a:pPr>
            <a:r>
              <a:rPr lang="en-US" dirty="0">
                <a:solidFill>
                  <a:srgbClr val="FFFFFF"/>
                </a:solidFill>
                <a:latin typeface="Times New Roman"/>
                <a:ea typeface="Calibri"/>
                <a:cs typeface="Times New Roman"/>
                <a:sym typeface="Times New Roman"/>
              </a:rPr>
              <a:t>Introduction</a:t>
            </a:r>
            <a:endParaRPr sz="4400" b="0" i="0" u="none" strike="noStrike" cap="none">
              <a:solidFill>
                <a:srgbClr val="000000"/>
              </a:solidFill>
              <a:latin typeface="Calibri"/>
              <a:ea typeface="Calibri"/>
              <a:cs typeface="Calibri"/>
              <a:sym typeface="Calibri"/>
            </a:endParaRPr>
          </a:p>
        </p:txBody>
      </p:sp>
      <p:sp>
        <p:nvSpPr>
          <p:cNvPr id="149" name="Google Shape;149;p30"/>
          <p:cNvSpPr txBox="1">
            <a:spLocks noGrp="1"/>
          </p:cNvSpPr>
          <p:nvPr>
            <p:ph type="body" idx="4294967295"/>
          </p:nvPr>
        </p:nvSpPr>
        <p:spPr>
          <a:xfrm>
            <a:off x="199440" y="928670"/>
            <a:ext cx="11459520" cy="5643602"/>
          </a:xfrm>
          <a:prstGeom prst="rect">
            <a:avLst/>
          </a:prstGeom>
          <a:noFill/>
          <a:ln>
            <a:noFill/>
          </a:ln>
        </p:spPr>
        <p:txBody>
          <a:bodyPr spcFirstLastPara="1" wrap="square" lIns="91425" tIns="45700" rIns="91425" bIns="45700" anchor="t" anchorCtr="0">
            <a:noAutofit/>
          </a:bodyPr>
          <a:lstStyle/>
          <a:p>
            <a:pPr marL="50800" indent="0"/>
            <a:r>
              <a:rPr lang="en-US" sz="2200" dirty="0">
                <a:latin typeface="Times New Roman" pitchFamily="18" charset="0"/>
                <a:cs typeface="Times New Roman" pitchFamily="18" charset="0"/>
              </a:rPr>
              <a:t>Agriculture, as the backbone of our economy, faces persistent challenges, and among them, nutrient deficiency in paddy crops remains a critical concern impacting global food security. In an era where technological advancements are reshaping industries, this project introduces a pioneering solution for early detection of nutrient deficiencies in paddy crops using neural networks.</a:t>
            </a:r>
          </a:p>
          <a:p>
            <a:pPr marL="50800" indent="0"/>
            <a:r>
              <a:rPr lang="en-US" sz="2200" dirty="0">
                <a:latin typeface="Times New Roman" pitchFamily="18" charset="0"/>
                <a:cs typeface="Times New Roman" pitchFamily="18" charset="0"/>
              </a:rPr>
              <a:t>Traditional methods of nutrient assessment often fall short in terms of accuracy and timeliness, hindering farmers from implementing timely corrective measures. Leveraging the power of </a:t>
            </a:r>
            <a:r>
              <a:rPr lang="en-US" sz="2200" dirty="0" err="1">
                <a:latin typeface="Times New Roman" pitchFamily="18" charset="0"/>
                <a:cs typeface="Times New Roman" pitchFamily="18" charset="0"/>
              </a:rPr>
              <a:t>convolutional</a:t>
            </a:r>
            <a:r>
              <a:rPr lang="en-US" sz="2200" dirty="0">
                <a:latin typeface="Times New Roman" pitchFamily="18" charset="0"/>
                <a:cs typeface="Times New Roman" pitchFamily="18" charset="0"/>
              </a:rPr>
              <a:t> neural networks (CNNs), this project aims to revolutionize the way we monitor crop health. The neural network will be trained on a diverse dataset of paddy crop images, allowing it to learn intricate patterns associated with various nutrient deficiencies.</a:t>
            </a:r>
          </a:p>
          <a:p>
            <a:pPr marL="50800" indent="0"/>
            <a:r>
              <a:rPr lang="en-US" sz="2200" dirty="0">
                <a:latin typeface="Times New Roman" pitchFamily="18" charset="0"/>
                <a:cs typeface="Times New Roman" pitchFamily="18" charset="0"/>
              </a:rPr>
              <a:t>By providing a real-time, non-invasive, and accurate means of identifying nutrient deficiencies, the project aligns with the principles of precision agriculture. The user-friendly interface ensures accessibility for farmers, empowering them with actionable insights. The scalability and adaptability of the solution are designed to cater to diverse agricultural landscapes, contributing to the global effort to enhance agricultural productivity sustainably. This project serves as a bridge between technology and agriculture, promising to transform crop management practices and contribute to a more food-secure future</a:t>
            </a:r>
            <a:r>
              <a:rPr lang="en-GB" sz="2200" dirty="0">
                <a:latin typeface="Times New Roman" pitchFamily="18" charset="0"/>
                <a:cs typeface="Times New Roman" pitchFamily="18" charset="0"/>
              </a:rPr>
              <a:t>.</a:t>
            </a:r>
          </a:p>
          <a:p>
            <a:pPr marL="50800" indent="0" algn="just">
              <a:buNone/>
            </a:pPr>
            <a:br>
              <a:rPr lang="en-GB" sz="2200" dirty="0">
                <a:latin typeface="Times New Roman" pitchFamily="18" charset="0"/>
                <a:cs typeface="Times New Roman" pitchFamily="18" charset="0"/>
              </a:rPr>
            </a:br>
            <a:endParaRPr sz="2200" b="0" i="0" u="none" strike="noStrike" cap="none" dirty="0">
              <a:solidFill>
                <a:srgbClr val="000000"/>
              </a:solidFill>
              <a:latin typeface="Times New Roman" pitchFamily="18" charset="0"/>
              <a:ea typeface="Times New Roman"/>
              <a:cs typeface="Times New Roman"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0"/>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FFFFFF"/>
              </a:buClr>
              <a:buSzPts val="4400"/>
              <a:buFont typeface="Times New Roman"/>
              <a:buNone/>
            </a:pPr>
            <a:r>
              <a:rPr lang="en-US">
                <a:solidFill>
                  <a:srgbClr val="FFFFFF"/>
                </a:solidFill>
                <a:latin typeface="Times New Roman"/>
                <a:ea typeface="Calibri"/>
                <a:cs typeface="Times New Roman"/>
                <a:sym typeface="Times New Roman"/>
              </a:rPr>
              <a:t>Objective</a:t>
            </a:r>
            <a:endParaRPr sz="4400" b="0" i="0" u="none" strike="noStrike" cap="none">
              <a:solidFill>
                <a:srgbClr val="000000"/>
              </a:solidFill>
              <a:latin typeface="Calibri"/>
              <a:ea typeface="Calibri"/>
              <a:cs typeface="Calibri"/>
              <a:sym typeface="Calibri"/>
            </a:endParaRPr>
          </a:p>
        </p:txBody>
      </p:sp>
      <p:sp>
        <p:nvSpPr>
          <p:cNvPr id="149" name="Google Shape;149;p30"/>
          <p:cNvSpPr txBox="1">
            <a:spLocks noGrp="1"/>
          </p:cNvSpPr>
          <p:nvPr>
            <p:ph type="body" idx="4294967295"/>
          </p:nvPr>
        </p:nvSpPr>
        <p:spPr>
          <a:xfrm>
            <a:off x="199440" y="928670"/>
            <a:ext cx="11459520" cy="5643602"/>
          </a:xfrm>
          <a:prstGeom prst="rect">
            <a:avLst/>
          </a:prstGeom>
          <a:noFill/>
          <a:ln>
            <a:noFill/>
          </a:ln>
        </p:spPr>
        <p:txBody>
          <a:bodyPr spcFirstLastPara="1" wrap="square" lIns="91425" tIns="45700" rIns="91425" bIns="45700" anchor="t" anchorCtr="0">
            <a:noAutofit/>
          </a:bodyPr>
          <a:lstStyle/>
          <a:p>
            <a:pPr marL="0" indent="0" algn="just">
              <a:spcBef>
                <a:spcPts val="1001"/>
              </a:spcBef>
              <a:buClr>
                <a:srgbClr val="000000"/>
              </a:buClr>
              <a:buNone/>
            </a:pPr>
            <a:r>
              <a:rPr lang="en-US" sz="2400" b="0" i="0" u="none" strike="noStrike" cap="none" dirty="0">
                <a:solidFill>
                  <a:srgbClr val="000000"/>
                </a:solidFill>
                <a:latin typeface="Times New Roman" pitchFamily="18" charset="0"/>
                <a:ea typeface="Times New Roman"/>
                <a:cs typeface="Times New Roman" pitchFamily="18" charset="0"/>
                <a:sym typeface="Times New Roman"/>
              </a:rPr>
              <a:t> </a:t>
            </a:r>
            <a:r>
              <a:rPr lang="en-GB" sz="2400" b="1" dirty="0">
                <a:solidFill>
                  <a:srgbClr val="000000"/>
                </a:solidFill>
                <a:latin typeface="Times New Roman"/>
                <a:ea typeface="Times New Roman"/>
                <a:cs typeface="Times New Roman"/>
                <a:sym typeface="Times New Roman"/>
              </a:rPr>
              <a:t>Objective</a:t>
            </a:r>
          </a:p>
          <a:p>
            <a:pPr marL="0" indent="0" algn="just">
              <a:spcBef>
                <a:spcPts val="1001"/>
              </a:spcBef>
              <a:buClr>
                <a:srgbClr val="000000"/>
              </a:buClr>
            </a:pPr>
            <a:r>
              <a:rPr lang="en-GB" sz="2400" b="1" dirty="0">
                <a:solidFill>
                  <a:srgbClr val="000000"/>
                </a:solidFill>
                <a:latin typeface="Times New Roman"/>
                <a:ea typeface="Times New Roman"/>
                <a:cs typeface="Times New Roman"/>
                <a:sym typeface="Times New Roman"/>
              </a:rPr>
              <a:t> </a:t>
            </a:r>
            <a:r>
              <a:rPr lang="en-GB" sz="2400" dirty="0">
                <a:solidFill>
                  <a:srgbClr val="000000"/>
                </a:solidFill>
                <a:latin typeface="Times New Roman"/>
                <a:ea typeface="Times New Roman"/>
                <a:cs typeface="Times New Roman"/>
                <a:sym typeface="Times New Roman"/>
              </a:rPr>
              <a:t>Develop a smart system using CNNs to spot nutrient problems in rice leaves quickly and precisely, aiding farmers in timely corrective actions.</a:t>
            </a:r>
          </a:p>
          <a:p>
            <a:pPr marL="0" indent="0" algn="just">
              <a:spcBef>
                <a:spcPts val="1001"/>
              </a:spcBef>
              <a:buClr>
                <a:srgbClr val="000000"/>
              </a:buClr>
            </a:pPr>
            <a:r>
              <a:rPr lang="en-GB" sz="2400" b="1" dirty="0">
                <a:solidFill>
                  <a:srgbClr val="000000"/>
                </a:solidFill>
                <a:latin typeface="Times New Roman"/>
                <a:ea typeface="Times New Roman"/>
                <a:cs typeface="Times New Roman"/>
                <a:sym typeface="Times New Roman"/>
              </a:rPr>
              <a:t> </a:t>
            </a:r>
            <a:r>
              <a:rPr lang="en-GB" sz="2400" dirty="0">
                <a:solidFill>
                  <a:srgbClr val="000000"/>
                </a:solidFill>
                <a:latin typeface="Times New Roman"/>
                <a:ea typeface="Times New Roman"/>
                <a:cs typeface="Times New Roman"/>
                <a:sym typeface="Times New Roman"/>
              </a:rPr>
              <a:t>Evaluate the real-world potential of the Deep CNN-based solution to detect nutrient deficiencies in rice crops, enhancing crop health management practices.</a:t>
            </a:r>
            <a:endParaRPr sz="2400" b="0" i="0" u="none" strike="noStrike" cap="none" dirty="0">
              <a:solidFill>
                <a:srgbClr val="000000"/>
              </a:solidFill>
              <a:latin typeface="Times New Roman" pitchFamily="18" charset="0"/>
              <a:ea typeface="Times New Roman"/>
              <a:cs typeface="Times New Roman"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0"/>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FFFFFF"/>
              </a:buClr>
              <a:buSzPts val="4400"/>
              <a:buFont typeface="Times New Roman"/>
              <a:buNone/>
            </a:pPr>
            <a:r>
              <a:rPr lang="en-US" sz="4400" b="0" i="0" u="none" strike="noStrike" cap="none" dirty="0">
                <a:solidFill>
                  <a:srgbClr val="FFFFFF"/>
                </a:solidFill>
                <a:latin typeface="Times New Roman"/>
                <a:ea typeface="Calibri"/>
                <a:cs typeface="Times New Roman"/>
                <a:sym typeface="Times New Roman"/>
              </a:rPr>
              <a:t>Problem Statement</a:t>
            </a:r>
            <a:endParaRPr sz="4400" b="0" i="0" u="none" strike="noStrike" cap="none">
              <a:solidFill>
                <a:srgbClr val="000000"/>
              </a:solidFill>
              <a:latin typeface="Calibri"/>
              <a:ea typeface="Calibri"/>
              <a:cs typeface="Calibri"/>
              <a:sym typeface="Calibri"/>
            </a:endParaRPr>
          </a:p>
        </p:txBody>
      </p:sp>
      <p:sp>
        <p:nvSpPr>
          <p:cNvPr id="149" name="Google Shape;149;p30"/>
          <p:cNvSpPr txBox="1">
            <a:spLocks noGrp="1"/>
          </p:cNvSpPr>
          <p:nvPr>
            <p:ph type="body" idx="4294967295"/>
          </p:nvPr>
        </p:nvSpPr>
        <p:spPr>
          <a:xfrm>
            <a:off x="199440" y="928670"/>
            <a:ext cx="11459520" cy="5643602"/>
          </a:xfrm>
          <a:prstGeom prst="rect">
            <a:avLst/>
          </a:prstGeom>
          <a:noFill/>
          <a:ln>
            <a:noFill/>
          </a:ln>
        </p:spPr>
        <p:txBody>
          <a:bodyPr spcFirstLastPara="1" wrap="square" lIns="91425" tIns="45700" rIns="91425" bIns="45700" anchor="t" anchorCtr="0">
            <a:noAutofit/>
          </a:bodyPr>
          <a:lstStyle/>
          <a:p>
            <a:pPr marL="50800" indent="0"/>
            <a:r>
              <a:rPr lang="en-US" sz="2200" b="0" i="0" u="none" strike="noStrike" cap="none" dirty="0">
                <a:solidFill>
                  <a:srgbClr val="000000"/>
                </a:solidFill>
                <a:latin typeface="Times New Roman" pitchFamily="18" charset="0"/>
                <a:ea typeface="Times New Roman"/>
                <a:cs typeface="Times New Roman" pitchFamily="18" charset="0"/>
                <a:sym typeface="Times New Roman"/>
              </a:rPr>
              <a:t> </a:t>
            </a:r>
            <a:r>
              <a:rPr lang="en-US" sz="2400" dirty="0">
                <a:latin typeface="Times New Roman" pitchFamily="18" charset="0"/>
                <a:cs typeface="Times New Roman" pitchFamily="18" charset="0"/>
              </a:rPr>
              <a:t>Nutrient deficiency in paddy crops is a persistent challenge in agriculture, leading to reduced crop yield and compromised quality.</a:t>
            </a:r>
          </a:p>
          <a:p>
            <a:pPr marL="50800" indent="0">
              <a:buNone/>
            </a:pPr>
            <a:endParaRPr lang="en-US" sz="2400" dirty="0">
              <a:latin typeface="Times New Roman" pitchFamily="18" charset="0"/>
              <a:cs typeface="Times New Roman" pitchFamily="18" charset="0"/>
            </a:endParaRPr>
          </a:p>
          <a:p>
            <a:pPr marL="50800" indent="0"/>
            <a:r>
              <a:rPr lang="en-US" sz="2400" dirty="0">
                <a:latin typeface="Times New Roman" pitchFamily="18" charset="0"/>
                <a:cs typeface="Times New Roman" pitchFamily="18" charset="0"/>
              </a:rPr>
              <a:t> Identifying these deficiencies early is crucial for implementing corrective measures and ensuring optimal crop health. </a:t>
            </a:r>
          </a:p>
          <a:p>
            <a:pPr marL="50800" indent="0">
              <a:buNone/>
            </a:pPr>
            <a:endParaRPr lang="en-US" sz="2400" dirty="0">
              <a:latin typeface="Times New Roman" pitchFamily="18" charset="0"/>
              <a:cs typeface="Times New Roman" pitchFamily="18" charset="0"/>
            </a:endParaRPr>
          </a:p>
          <a:p>
            <a:pPr marL="50800" indent="0"/>
            <a:r>
              <a:rPr lang="en-US" sz="2400" dirty="0">
                <a:latin typeface="Times New Roman" pitchFamily="18" charset="0"/>
                <a:cs typeface="Times New Roman" pitchFamily="18" charset="0"/>
              </a:rPr>
              <a:t>Traditional methods of nutrient assessment are often time-consuming and may not provide real-time insights, hampering the ability of farmers to address issues promptly. Therefore, there is a pressing need for an efficient and non-invasive solution to detect nutrient deficiencies in paddy crops</a:t>
            </a:r>
            <a:endParaRPr sz="2200" b="0" i="0" u="none" strike="noStrike" cap="none" dirty="0">
              <a:solidFill>
                <a:srgbClr val="000000"/>
              </a:solidFill>
              <a:latin typeface="Times New Roman" pitchFamily="18" charset="0"/>
              <a:ea typeface="Times New Roman"/>
              <a:cs typeface="Times New Roman" pitchFamily="18" charset="0"/>
              <a:sym typeface="Times New Roman"/>
            </a:endParaRPr>
          </a:p>
        </p:txBody>
      </p:sp>
    </p:spTree>
    <p:extLst>
      <p:ext uri="{BB962C8B-B14F-4D97-AF65-F5344CB8AC3E}">
        <p14:creationId xmlns:p14="http://schemas.microsoft.com/office/powerpoint/2010/main" val="2790764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1"/>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FFFFFF"/>
              </a:buClr>
              <a:buSzPts val="4400"/>
              <a:buFont typeface="Times New Roman"/>
              <a:buNone/>
            </a:pPr>
            <a:r>
              <a:rPr lang="en-US" dirty="0">
                <a:solidFill>
                  <a:srgbClr val="FFFFFF"/>
                </a:solidFill>
                <a:latin typeface="Times New Roman"/>
                <a:ea typeface="Calibri"/>
                <a:cs typeface="Times New Roman"/>
                <a:sym typeface="Times New Roman"/>
              </a:rPr>
              <a:t>Proposed System</a:t>
            </a:r>
            <a:endParaRPr sz="4400" b="0" i="0" u="none" strike="noStrike" cap="none">
              <a:solidFill>
                <a:srgbClr val="000000"/>
              </a:solidFill>
              <a:latin typeface="Calibri"/>
              <a:ea typeface="Calibri"/>
              <a:cs typeface="Calibri"/>
              <a:sym typeface="Calibri"/>
            </a:endParaRPr>
          </a:p>
        </p:txBody>
      </p:sp>
      <p:sp>
        <p:nvSpPr>
          <p:cNvPr id="155" name="Google Shape;155;p31"/>
          <p:cNvSpPr txBox="1">
            <a:spLocks noGrp="1"/>
          </p:cNvSpPr>
          <p:nvPr>
            <p:ph type="body" idx="4294967295"/>
          </p:nvPr>
        </p:nvSpPr>
        <p:spPr>
          <a:xfrm>
            <a:off x="0" y="1000108"/>
            <a:ext cx="12192000" cy="5643602"/>
          </a:xfrm>
          <a:prstGeom prst="rect">
            <a:avLst/>
          </a:prstGeom>
          <a:noFill/>
          <a:ln>
            <a:noFill/>
          </a:ln>
        </p:spPr>
        <p:txBody>
          <a:bodyPr spcFirstLastPara="1" wrap="square" lIns="91425" tIns="45700" rIns="91425" bIns="45700" anchor="t" anchorCtr="0">
            <a:normAutofit/>
          </a:bodyPr>
          <a:lstStyle/>
          <a:p>
            <a:pPr marL="0" indent="0" algn="just">
              <a:lnSpc>
                <a:spcPct val="120000"/>
              </a:lnSpc>
              <a:spcBef>
                <a:spcPts val="1001"/>
              </a:spcBef>
              <a:buClr>
                <a:srgbClr val="000000"/>
              </a:buClr>
            </a:pPr>
            <a:r>
              <a:rPr lang="en-US" sz="2000" dirty="0">
                <a:latin typeface="Times New Roman" pitchFamily="18" charset="0"/>
                <a:cs typeface="Times New Roman" pitchFamily="18" charset="0"/>
              </a:rPr>
              <a:t>The proposed system aims to revolutionize nutrient deficiency detection in paddy crops by introducing an innovative approach leveraging neural networks, specifically </a:t>
            </a:r>
            <a:r>
              <a:rPr lang="en-US" sz="2000" dirty="0" err="1">
                <a:latin typeface="Times New Roman" pitchFamily="18" charset="0"/>
                <a:cs typeface="Times New Roman" pitchFamily="18" charset="0"/>
              </a:rPr>
              <a:t>convolutional</a:t>
            </a:r>
            <a:r>
              <a:rPr lang="en-US" sz="2000" dirty="0">
                <a:latin typeface="Times New Roman" pitchFamily="18" charset="0"/>
                <a:cs typeface="Times New Roman" pitchFamily="18" charset="0"/>
              </a:rPr>
              <a:t> neural networks (CNNs). </a:t>
            </a:r>
          </a:p>
          <a:p>
            <a:pPr marL="0" indent="0" algn="just">
              <a:lnSpc>
                <a:spcPct val="120000"/>
              </a:lnSpc>
              <a:spcBef>
                <a:spcPts val="1001"/>
              </a:spcBef>
              <a:buClr>
                <a:srgbClr val="000000"/>
              </a:buClr>
            </a:pPr>
            <a:r>
              <a:rPr lang="en-US" sz="2000" dirty="0">
                <a:latin typeface="Times New Roman" pitchFamily="18" charset="0"/>
                <a:cs typeface="Times New Roman" pitchFamily="18" charset="0"/>
              </a:rPr>
              <a:t>The system involves the analysis of images captured from paddy fields, enabling the automatic identification of subtle signs indicative of nutrient deficiencies. The neural network is trained on a diverse dataset, allowing it to learn complex patterns associated with various nutrient deficiencies. </a:t>
            </a:r>
          </a:p>
          <a:p>
            <a:pPr marL="0" indent="0" algn="just">
              <a:lnSpc>
                <a:spcPct val="120000"/>
              </a:lnSpc>
              <a:spcBef>
                <a:spcPts val="1001"/>
              </a:spcBef>
              <a:buClr>
                <a:srgbClr val="000000"/>
              </a:buClr>
            </a:pPr>
            <a:r>
              <a:rPr lang="en-US" sz="2000" dirty="0">
                <a:latin typeface="Times New Roman" pitchFamily="18" charset="0"/>
                <a:cs typeface="Times New Roman" pitchFamily="18" charset="0"/>
              </a:rPr>
              <a:t>The user-friendly interface facilitates seamless interaction, allowing farmers to upload images and receive instant reports on their crops' nutritional status. Unlike the existing system, the proposed approach offers a non-invasive, real-time, and accurate solution to nutrient deficiency monitoring.</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6667505" y="4071942"/>
            <a:ext cx="2714644" cy="2500329"/>
          </a:xfrm>
          <a:prstGeom prst="rect">
            <a:avLst/>
          </a:prstGeom>
        </p:spPr>
      </p:pic>
      <p:sp>
        <p:nvSpPr>
          <p:cNvPr id="6" name="Rectangle 5"/>
          <p:cNvSpPr/>
          <p:nvPr/>
        </p:nvSpPr>
        <p:spPr>
          <a:xfrm>
            <a:off x="3667108" y="5643578"/>
            <a:ext cx="2861681" cy="307777"/>
          </a:xfrm>
          <a:prstGeom prst="rect">
            <a:avLst/>
          </a:prstGeom>
        </p:spPr>
        <p:txBody>
          <a:bodyPr wrap="none">
            <a:spAutoFit/>
          </a:bodyPr>
          <a:lstStyle/>
          <a:p>
            <a:r>
              <a:rPr lang="en-US" b="1" dirty="0">
                <a:latin typeface="Times New Roman" pitchFamily="18" charset="0"/>
                <a:cs typeface="Times New Roman" pitchFamily="18" charset="0"/>
              </a:rPr>
              <a:t> Architecture of Proposed System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1"/>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FFFFFF"/>
              </a:buClr>
              <a:buSzPts val="4400"/>
              <a:buFont typeface="Times New Roman"/>
              <a:buNone/>
            </a:pPr>
            <a:r>
              <a:rPr lang="en-US" dirty="0">
                <a:solidFill>
                  <a:srgbClr val="FFFFFF"/>
                </a:solidFill>
                <a:latin typeface="Times New Roman"/>
                <a:ea typeface="Calibri"/>
                <a:cs typeface="Times New Roman"/>
                <a:sym typeface="Times New Roman"/>
              </a:rPr>
              <a:t>Implementation</a:t>
            </a:r>
            <a:endParaRPr sz="4400" b="0" i="0" u="none" strike="noStrike" cap="none">
              <a:solidFill>
                <a:srgbClr val="000000"/>
              </a:solidFill>
              <a:latin typeface="Calibri"/>
              <a:ea typeface="Calibri"/>
              <a:cs typeface="Calibri"/>
              <a:sym typeface="Calibri"/>
            </a:endParaRPr>
          </a:p>
        </p:txBody>
      </p:sp>
      <p:sp>
        <p:nvSpPr>
          <p:cNvPr id="155" name="Google Shape;155;p31"/>
          <p:cNvSpPr txBox="1">
            <a:spLocks noGrp="1"/>
          </p:cNvSpPr>
          <p:nvPr>
            <p:ph type="body" idx="4294967295"/>
          </p:nvPr>
        </p:nvSpPr>
        <p:spPr>
          <a:xfrm>
            <a:off x="0" y="1000108"/>
            <a:ext cx="12192000" cy="5643602"/>
          </a:xfrm>
          <a:prstGeom prst="rect">
            <a:avLst/>
          </a:prstGeom>
          <a:noFill/>
          <a:ln>
            <a:noFill/>
          </a:ln>
        </p:spPr>
        <p:txBody>
          <a:bodyPr spcFirstLastPara="1" wrap="square" lIns="91425" tIns="45700" rIns="91425" bIns="45700" anchor="t" anchorCtr="0">
            <a:normAutofit/>
          </a:bodyPr>
          <a:lstStyle/>
          <a:p>
            <a:pPr>
              <a:buNone/>
            </a:pPr>
            <a:r>
              <a:rPr lang="en-US" sz="2200" b="1" dirty="0">
                <a:solidFill>
                  <a:srgbClr val="000000"/>
                </a:solidFill>
                <a:latin typeface="Times New Roman" pitchFamily="18" charset="0"/>
                <a:ea typeface="Times New Roman"/>
                <a:cs typeface="Times New Roman" pitchFamily="18" charset="0"/>
                <a:sym typeface="Times New Roman"/>
              </a:rPr>
              <a:t>	</a:t>
            </a:r>
            <a:endParaRPr lang="en-GB" sz="2200" dirty="0">
              <a:solidFill>
                <a:srgbClr val="000000"/>
              </a:solidFill>
              <a:latin typeface="Times New Roman" pitchFamily="18" charset="0"/>
              <a:ea typeface="Times New Roman"/>
              <a:cs typeface="Times New Roman" pitchFamily="18" charset="0"/>
              <a:sym typeface="Times New Roman"/>
            </a:endParaRPr>
          </a:p>
          <a:p>
            <a:pPr>
              <a:buNone/>
            </a:pPr>
            <a:endParaRPr lang="en-GB" sz="2200" b="1" dirty="0">
              <a:solidFill>
                <a:srgbClr val="000000"/>
              </a:solidFill>
              <a:latin typeface="Times New Roman" pitchFamily="18" charset="0"/>
              <a:ea typeface="Times New Roman"/>
              <a:cs typeface="Times New Roman" pitchFamily="18" charset="0"/>
              <a:sym typeface="Times New Roman"/>
            </a:endParaRPr>
          </a:p>
          <a:p>
            <a:pPr>
              <a:buNone/>
            </a:pPr>
            <a:endParaRPr lang="en-GB" sz="2200" b="1" dirty="0">
              <a:solidFill>
                <a:srgbClr val="000000"/>
              </a:solidFill>
              <a:latin typeface="Times New Roman" pitchFamily="18" charset="0"/>
              <a:ea typeface="Times New Roman"/>
              <a:cs typeface="Times New Roman" pitchFamily="18" charset="0"/>
              <a:sym typeface="Times New Roman"/>
            </a:endParaRPr>
          </a:p>
        </p:txBody>
      </p:sp>
      <p:pic>
        <p:nvPicPr>
          <p:cNvPr id="1026" name="Picture 2"/>
          <p:cNvPicPr>
            <a:picLocks noChangeAspect="1" noChangeArrowheads="1"/>
          </p:cNvPicPr>
          <p:nvPr/>
        </p:nvPicPr>
        <p:blipFill>
          <a:blip r:embed="rId3"/>
          <a:srcRect/>
          <a:stretch>
            <a:fillRect/>
          </a:stretch>
        </p:blipFill>
        <p:spPr bwMode="auto">
          <a:xfrm>
            <a:off x="166647" y="1142984"/>
            <a:ext cx="6072230" cy="4229114"/>
          </a:xfrm>
          <a:prstGeom prst="rect">
            <a:avLst/>
          </a:prstGeom>
          <a:noFill/>
          <a:ln w="9525">
            <a:noFill/>
            <a:miter lim="800000"/>
            <a:headEnd/>
            <a:tailEnd/>
          </a:ln>
          <a:effectLst/>
        </p:spPr>
      </p:pic>
      <p:sp>
        <p:nvSpPr>
          <p:cNvPr id="7" name="Rectangle 6"/>
          <p:cNvSpPr/>
          <p:nvPr/>
        </p:nvSpPr>
        <p:spPr>
          <a:xfrm>
            <a:off x="1738282" y="5572140"/>
            <a:ext cx="2707793" cy="430887"/>
          </a:xfrm>
          <a:prstGeom prst="rect">
            <a:avLst/>
          </a:prstGeom>
        </p:spPr>
        <p:txBody>
          <a:bodyPr wrap="none">
            <a:spAutoFit/>
          </a:bodyPr>
          <a:lstStyle/>
          <a:p>
            <a:r>
              <a:rPr lang="en-US" sz="2200" b="1" dirty="0">
                <a:latin typeface="Times New Roman" pitchFamily="18" charset="0"/>
                <a:cs typeface="Times New Roman" pitchFamily="18" charset="0"/>
              </a:rPr>
              <a:t> MobileNetV2 Model</a:t>
            </a:r>
            <a:endParaRPr lang="en-US" sz="2200" dirty="0"/>
          </a:p>
        </p:txBody>
      </p:sp>
      <p:pic>
        <p:nvPicPr>
          <p:cNvPr id="2" name="Picture 2"/>
          <p:cNvPicPr>
            <a:picLocks noChangeAspect="1" noChangeArrowheads="1"/>
          </p:cNvPicPr>
          <p:nvPr/>
        </p:nvPicPr>
        <p:blipFill>
          <a:blip r:embed="rId4"/>
          <a:srcRect/>
          <a:stretch>
            <a:fillRect/>
          </a:stretch>
        </p:blipFill>
        <p:spPr bwMode="auto">
          <a:xfrm>
            <a:off x="6381752" y="1214422"/>
            <a:ext cx="5810248" cy="4124338"/>
          </a:xfrm>
          <a:prstGeom prst="rect">
            <a:avLst/>
          </a:prstGeom>
          <a:noFill/>
          <a:ln w="9525">
            <a:noFill/>
            <a:miter lim="800000"/>
            <a:headEnd/>
            <a:tailEnd/>
          </a:ln>
          <a:effectLst/>
        </p:spPr>
      </p:pic>
      <p:sp>
        <p:nvSpPr>
          <p:cNvPr id="8" name="Rectangle 7"/>
          <p:cNvSpPr/>
          <p:nvPr/>
        </p:nvSpPr>
        <p:spPr>
          <a:xfrm>
            <a:off x="8524892" y="5572140"/>
            <a:ext cx="1704313" cy="430887"/>
          </a:xfrm>
          <a:prstGeom prst="rect">
            <a:avLst/>
          </a:prstGeom>
        </p:spPr>
        <p:txBody>
          <a:bodyPr wrap="none">
            <a:spAutoFit/>
          </a:bodyPr>
          <a:lstStyle/>
          <a:p>
            <a:r>
              <a:rPr lang="en-US" sz="2200" b="1" dirty="0">
                <a:latin typeface="Times New Roman" pitchFamily="18" charset="0"/>
                <a:cs typeface="Times New Roman" pitchFamily="18" charset="0"/>
              </a:rPr>
              <a:t> CNN Model</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1"/>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FFFFFF"/>
              </a:buClr>
              <a:buSzPts val="4400"/>
              <a:buFont typeface="Times New Roman"/>
              <a:buNone/>
            </a:pPr>
            <a:r>
              <a:rPr lang="en-US" sz="4400" b="0" i="0" u="none" strike="noStrike" cap="none" dirty="0">
                <a:solidFill>
                  <a:srgbClr val="FFFFFF"/>
                </a:solidFill>
                <a:latin typeface="Times New Roman"/>
                <a:ea typeface="Calibri"/>
                <a:cs typeface="Times New Roman"/>
                <a:sym typeface="Times New Roman"/>
              </a:rPr>
              <a:t>Implementation</a:t>
            </a:r>
            <a:endParaRPr sz="4400" b="0" i="0" u="none" strike="noStrike" cap="none">
              <a:solidFill>
                <a:srgbClr val="000000"/>
              </a:solidFill>
              <a:latin typeface="Calibri"/>
              <a:ea typeface="Calibri"/>
              <a:cs typeface="Calibri"/>
              <a:sym typeface="Calibri"/>
            </a:endParaRPr>
          </a:p>
        </p:txBody>
      </p:sp>
      <p:sp>
        <p:nvSpPr>
          <p:cNvPr id="155" name="Google Shape;155;p31"/>
          <p:cNvSpPr txBox="1">
            <a:spLocks noGrp="1"/>
          </p:cNvSpPr>
          <p:nvPr>
            <p:ph type="body" idx="4294967295"/>
          </p:nvPr>
        </p:nvSpPr>
        <p:spPr>
          <a:xfrm>
            <a:off x="0" y="1000108"/>
            <a:ext cx="12192000" cy="5643602"/>
          </a:xfrm>
          <a:prstGeom prst="rect">
            <a:avLst/>
          </a:prstGeom>
          <a:noFill/>
          <a:ln>
            <a:noFill/>
          </a:ln>
        </p:spPr>
        <p:txBody>
          <a:bodyPr spcFirstLastPara="1" wrap="square" lIns="91425" tIns="45700" rIns="91425" bIns="45700" anchor="t" anchorCtr="0">
            <a:normAutofit/>
          </a:bodyPr>
          <a:lstStyle/>
          <a:p>
            <a:pPr algn="just" fontAlgn="base">
              <a:buNone/>
            </a:pPr>
            <a:r>
              <a:rPr lang="en-US" sz="2400" b="1" dirty="0">
                <a:latin typeface="Times New Roman" pitchFamily="18" charset="0"/>
                <a:cs typeface="Times New Roman" pitchFamily="18" charset="0"/>
              </a:rPr>
              <a:t>Methodology</a:t>
            </a:r>
          </a:p>
          <a:p>
            <a:pPr algn="just" fontAlgn="base"/>
            <a:r>
              <a:rPr lang="en-US" sz="2400" dirty="0">
                <a:latin typeface="Times New Roman" pitchFamily="18" charset="0"/>
                <a:cs typeface="Times New Roman" pitchFamily="18" charset="0"/>
              </a:rPr>
              <a:t>The proposed methodology involves a combination of image processing techniques and deep learning algorithms, particularly </a:t>
            </a:r>
            <a:r>
              <a:rPr lang="en-US" sz="2400" dirty="0" err="1">
                <a:latin typeface="Times New Roman" pitchFamily="18" charset="0"/>
                <a:cs typeface="Times New Roman" pitchFamily="18" charset="0"/>
              </a:rPr>
              <a:t>Convolutional</a:t>
            </a:r>
            <a:r>
              <a:rPr lang="en-US" sz="2400" dirty="0">
                <a:latin typeface="Times New Roman" pitchFamily="18" charset="0"/>
                <a:cs typeface="Times New Roman" pitchFamily="18" charset="0"/>
              </a:rPr>
              <a:t> Neural Networks (CNNs), to detect nutrient deficiencies in paddy crops. The following steps outline the approach.</a:t>
            </a:r>
          </a:p>
          <a:p>
            <a:pPr>
              <a:buNone/>
            </a:pPr>
            <a:r>
              <a:rPr lang="en-US" sz="2200" b="1" dirty="0">
                <a:latin typeface="Times New Roman" pitchFamily="18" charset="0"/>
                <a:cs typeface="Times New Roman" pitchFamily="18" charset="0"/>
              </a:rPr>
              <a:t>Dataset Collection:</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Gather a diverse dataset of paddy crop images representing various growth stages and nutrient deficiency scenarios. Include images with clear indications of nitrogen, phosphorus, and potassium deficiencies.</a:t>
            </a:r>
          </a:p>
          <a:p>
            <a:pPr>
              <a:buNone/>
            </a:pPr>
            <a:r>
              <a:rPr lang="en-US" sz="2200" dirty="0">
                <a:latin typeface="Times New Roman" pitchFamily="18" charset="0"/>
                <a:cs typeface="Times New Roman" pitchFamily="18" charset="0"/>
              </a:rPr>
              <a:t>	The following are the pre-processing steps for the methodology: Preprocessing, Neural Network Architecture, Model Training, Data Augmentation, </a:t>
            </a:r>
            <a:r>
              <a:rPr lang="en-US" sz="2200" dirty="0" err="1">
                <a:latin typeface="Times New Roman" pitchFamily="18" charset="0"/>
                <a:cs typeface="Times New Roman" pitchFamily="18" charset="0"/>
              </a:rPr>
              <a:t>Hyperparameter</a:t>
            </a:r>
            <a:r>
              <a:rPr lang="en-US" sz="2200" dirty="0">
                <a:latin typeface="Times New Roman" pitchFamily="18" charset="0"/>
                <a:cs typeface="Times New Roman" pitchFamily="18" charset="0"/>
              </a:rPr>
              <a:t> Tuning, Validation and Testing, Real-Time Image Analysis, Post-Processing and Reporting.</a:t>
            </a:r>
          </a:p>
          <a:p>
            <a:endParaRPr lang="en-GB" sz="2200" dirty="0">
              <a:solidFill>
                <a:srgbClr val="000000"/>
              </a:solidFill>
              <a:latin typeface="Times New Roman" pitchFamily="18" charset="0"/>
              <a:ea typeface="Times New Roman"/>
              <a:cs typeface="Times New Roman" pitchFamily="18" charset="0"/>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5879</TotalTime>
  <Words>1635</Words>
  <Application>Microsoft Office PowerPoint</Application>
  <PresentationFormat>Widescreen</PresentationFormat>
  <Paragraphs>93</Paragraphs>
  <Slides>15</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Times New Roman</vt:lpstr>
      <vt:lpstr>Verdana</vt:lpstr>
      <vt:lpstr>Office Theme</vt:lpstr>
      <vt:lpstr>Office Theme</vt:lpstr>
      <vt:lpstr>PowerPoint Presentation</vt:lpstr>
      <vt:lpstr>Contents</vt:lpstr>
      <vt:lpstr>Abstract</vt:lpstr>
      <vt:lpstr>Introduction</vt:lpstr>
      <vt:lpstr>Objective</vt:lpstr>
      <vt:lpstr>Problem Statement</vt:lpstr>
      <vt:lpstr>Proposed System</vt:lpstr>
      <vt:lpstr>Implementation</vt:lpstr>
      <vt:lpstr>Implementation</vt:lpstr>
      <vt:lpstr>Implementation</vt:lpstr>
      <vt:lpstr>Results- Accuracy and Loss Curves</vt:lpstr>
      <vt:lpstr>Results</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Nara Hari Krishna</dc:creator>
  <cp:lastModifiedBy>Joshika Masineni</cp:lastModifiedBy>
  <cp:revision>262</cp:revision>
  <dcterms:modified xsi:type="dcterms:W3CDTF">2024-04-05T08:20:49Z</dcterms:modified>
</cp:coreProperties>
</file>