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1" r:id="rId2"/>
  </p:sldMasterIdLst>
  <p:notesMasterIdLst>
    <p:notesMasterId r:id="rId14"/>
  </p:notesMasterIdLst>
  <p:sldIdLst>
    <p:sldId id="256" r:id="rId3"/>
    <p:sldId id="257" r:id="rId4"/>
    <p:sldId id="258" r:id="rId5"/>
    <p:sldId id="259" r:id="rId6"/>
    <p:sldId id="260" r:id="rId7"/>
    <p:sldId id="261" r:id="rId8"/>
    <p:sldId id="267" r:id="rId9"/>
    <p:sldId id="263" r:id="rId10"/>
    <p:sldId id="264" r:id="rId11"/>
    <p:sldId id="265" r:id="rId12"/>
    <p:sldId id="266" r:id="rId13"/>
  </p:sldIdLst>
  <p:sldSz cx="12192000" cy="6858000"/>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6" name="Google Shape;146;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199440" y="109728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body" idx="2"/>
          </p:nvPr>
        </p:nvSpPr>
        <p:spPr>
          <a:xfrm>
            <a:off x="199440" y="391500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body" idx="3"/>
          </p:nvPr>
        </p:nvSpPr>
        <p:spPr>
          <a:xfrm>
            <a:off x="1994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2"/>
          <p:cNvSpPr txBox="1">
            <a:spLocks noGrp="1"/>
          </p:cNvSpPr>
          <p:nvPr>
            <p:ph type="body" idx="4"/>
          </p:nvPr>
        </p:nvSpPr>
        <p:spPr>
          <a:xfrm>
            <a:off x="62348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3"/>
          <p:cNvSpPr txBox="1">
            <a:spLocks noGrp="1"/>
          </p:cNvSpPr>
          <p:nvPr>
            <p:ph type="body" idx="1"/>
          </p:nvPr>
        </p:nvSpPr>
        <p:spPr>
          <a:xfrm>
            <a:off x="19944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13"/>
          <p:cNvSpPr txBox="1">
            <a:spLocks noGrp="1"/>
          </p:cNvSpPr>
          <p:nvPr>
            <p:ph type="body" idx="2"/>
          </p:nvPr>
        </p:nvSpPr>
        <p:spPr>
          <a:xfrm>
            <a:off x="418212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3"/>
          <p:cNvSpPr txBox="1">
            <a:spLocks noGrp="1"/>
          </p:cNvSpPr>
          <p:nvPr>
            <p:ph type="body" idx="3"/>
          </p:nvPr>
        </p:nvSpPr>
        <p:spPr>
          <a:xfrm>
            <a:off x="816480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3"/>
          <p:cNvSpPr txBox="1">
            <a:spLocks noGrp="1"/>
          </p:cNvSpPr>
          <p:nvPr>
            <p:ph type="body" idx="4"/>
          </p:nvPr>
        </p:nvSpPr>
        <p:spPr>
          <a:xfrm>
            <a:off x="19944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5"/>
          </p:nvPr>
        </p:nvSpPr>
        <p:spPr>
          <a:xfrm>
            <a:off x="418212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3"/>
          <p:cNvSpPr txBox="1">
            <a:spLocks noGrp="1"/>
          </p:cNvSpPr>
          <p:nvPr>
            <p:ph type="body" idx="6"/>
          </p:nvPr>
        </p:nvSpPr>
        <p:spPr>
          <a:xfrm>
            <a:off x="816480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6"/>
          <p:cNvSpPr txBox="1">
            <a:spLocks noGrp="1"/>
          </p:cNvSpPr>
          <p:nvPr>
            <p:ph type="subTitle" idx="1"/>
          </p:nvPr>
        </p:nvSpPr>
        <p:spPr>
          <a:xfrm>
            <a:off x="199440" y="1097280"/>
            <a:ext cx="11778840" cy="53946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199440" y="1097280"/>
            <a:ext cx="1177884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7"/>
        <p:cNvGrpSpPr/>
        <p:nvPr/>
      </p:nvGrpSpPr>
      <p:grpSpPr>
        <a:xfrm>
          <a:off x="0" y="0"/>
          <a:ext cx="0" cy="0"/>
          <a:chOff x="0" y="0"/>
          <a:chExt cx="0" cy="0"/>
        </a:xfrm>
      </p:grpSpPr>
      <p:sp>
        <p:nvSpPr>
          <p:cNvPr id="78" name="Google Shape;78;p18"/>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8"/>
          <p:cNvSpPr txBox="1">
            <a:spLocks noGrp="1"/>
          </p:cNvSpPr>
          <p:nvPr>
            <p:ph type="body" idx="1"/>
          </p:nvPr>
        </p:nvSpPr>
        <p:spPr>
          <a:xfrm>
            <a:off x="1994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8"/>
          <p:cNvSpPr txBox="1">
            <a:spLocks noGrp="1"/>
          </p:cNvSpPr>
          <p:nvPr>
            <p:ph type="body" idx="2"/>
          </p:nvPr>
        </p:nvSpPr>
        <p:spPr>
          <a:xfrm>
            <a:off x="62348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9"/>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3"/>
        <p:cNvGrpSpPr/>
        <p:nvPr/>
      </p:nvGrpSpPr>
      <p:grpSpPr>
        <a:xfrm>
          <a:off x="0" y="0"/>
          <a:ext cx="0" cy="0"/>
          <a:chOff x="0" y="0"/>
          <a:chExt cx="0" cy="0"/>
        </a:xfrm>
      </p:grpSpPr>
      <p:sp>
        <p:nvSpPr>
          <p:cNvPr id="84" name="Google Shape;84;p20"/>
          <p:cNvSpPr txBox="1">
            <a:spLocks noGrp="1"/>
          </p:cNvSpPr>
          <p:nvPr>
            <p:ph type="subTitle" idx="1"/>
          </p:nvPr>
        </p:nvSpPr>
        <p:spPr>
          <a:xfrm>
            <a:off x="0" y="232920"/>
            <a:ext cx="12191760" cy="33138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5"/>
        <p:cNvGrpSpPr/>
        <p:nvPr/>
      </p:nvGrpSpPr>
      <p:grpSpPr>
        <a:xfrm>
          <a:off x="0" y="0"/>
          <a:ext cx="0" cy="0"/>
          <a:chOff x="0" y="0"/>
          <a:chExt cx="0" cy="0"/>
        </a:xfrm>
      </p:grpSpPr>
      <p:sp>
        <p:nvSpPr>
          <p:cNvPr id="86" name="Google Shape;86;p21"/>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1"/>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21"/>
          <p:cNvSpPr txBox="1">
            <a:spLocks noGrp="1"/>
          </p:cNvSpPr>
          <p:nvPr>
            <p:ph type="body" idx="2"/>
          </p:nvPr>
        </p:nvSpPr>
        <p:spPr>
          <a:xfrm>
            <a:off x="62348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21"/>
          <p:cNvSpPr txBox="1">
            <a:spLocks noGrp="1"/>
          </p:cNvSpPr>
          <p:nvPr>
            <p:ph type="body" idx="3"/>
          </p:nvPr>
        </p:nvSpPr>
        <p:spPr>
          <a:xfrm>
            <a:off x="1994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3"/>
          <p:cNvSpPr txBox="1">
            <a:spLocks noGrp="1"/>
          </p:cNvSpPr>
          <p:nvPr>
            <p:ph type="subTitle" idx="1"/>
          </p:nvPr>
        </p:nvSpPr>
        <p:spPr>
          <a:xfrm>
            <a:off x="199440" y="1097280"/>
            <a:ext cx="11778840" cy="53946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0"/>
        <p:cNvGrpSpPr/>
        <p:nvPr/>
      </p:nvGrpSpPr>
      <p:grpSpPr>
        <a:xfrm>
          <a:off x="0" y="0"/>
          <a:ext cx="0" cy="0"/>
          <a:chOff x="0" y="0"/>
          <a:chExt cx="0" cy="0"/>
        </a:xfrm>
      </p:grpSpPr>
      <p:sp>
        <p:nvSpPr>
          <p:cNvPr id="91" name="Google Shape;91;p22"/>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2"/>
          <p:cNvSpPr txBox="1">
            <a:spLocks noGrp="1"/>
          </p:cNvSpPr>
          <p:nvPr>
            <p:ph type="body" idx="1"/>
          </p:nvPr>
        </p:nvSpPr>
        <p:spPr>
          <a:xfrm>
            <a:off x="1994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2"/>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22"/>
          <p:cNvSpPr txBox="1">
            <a:spLocks noGrp="1"/>
          </p:cNvSpPr>
          <p:nvPr>
            <p:ph type="body" idx="3"/>
          </p:nvPr>
        </p:nvSpPr>
        <p:spPr>
          <a:xfrm>
            <a:off x="62348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5"/>
        <p:cNvGrpSpPr/>
        <p:nvPr/>
      </p:nvGrpSpPr>
      <p:grpSpPr>
        <a:xfrm>
          <a:off x="0" y="0"/>
          <a:ext cx="0" cy="0"/>
          <a:chOff x="0" y="0"/>
          <a:chExt cx="0" cy="0"/>
        </a:xfrm>
      </p:grpSpPr>
      <p:sp>
        <p:nvSpPr>
          <p:cNvPr id="96" name="Google Shape;96;p23"/>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3"/>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23"/>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23"/>
          <p:cNvSpPr txBox="1">
            <a:spLocks noGrp="1"/>
          </p:cNvSpPr>
          <p:nvPr>
            <p:ph type="body" idx="3"/>
          </p:nvPr>
        </p:nvSpPr>
        <p:spPr>
          <a:xfrm>
            <a:off x="199440" y="391500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0"/>
        <p:cNvGrpSpPr/>
        <p:nvPr/>
      </p:nvGrpSpPr>
      <p:grpSpPr>
        <a:xfrm>
          <a:off x="0" y="0"/>
          <a:ext cx="0" cy="0"/>
          <a:chOff x="0" y="0"/>
          <a:chExt cx="0" cy="0"/>
        </a:xfrm>
      </p:grpSpPr>
      <p:sp>
        <p:nvSpPr>
          <p:cNvPr id="101" name="Google Shape;101;p24"/>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4"/>
          <p:cNvSpPr txBox="1">
            <a:spLocks noGrp="1"/>
          </p:cNvSpPr>
          <p:nvPr>
            <p:ph type="body" idx="1"/>
          </p:nvPr>
        </p:nvSpPr>
        <p:spPr>
          <a:xfrm>
            <a:off x="199440" y="109728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24"/>
          <p:cNvSpPr txBox="1">
            <a:spLocks noGrp="1"/>
          </p:cNvSpPr>
          <p:nvPr>
            <p:ph type="body" idx="2"/>
          </p:nvPr>
        </p:nvSpPr>
        <p:spPr>
          <a:xfrm>
            <a:off x="199440" y="391500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4"/>
        <p:cNvGrpSpPr/>
        <p:nvPr/>
      </p:nvGrpSpPr>
      <p:grpSpPr>
        <a:xfrm>
          <a:off x="0" y="0"/>
          <a:ext cx="0" cy="0"/>
          <a:chOff x="0" y="0"/>
          <a:chExt cx="0" cy="0"/>
        </a:xfrm>
      </p:grpSpPr>
      <p:sp>
        <p:nvSpPr>
          <p:cNvPr id="105" name="Google Shape;105;p25"/>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25"/>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25"/>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25"/>
          <p:cNvSpPr txBox="1">
            <a:spLocks noGrp="1"/>
          </p:cNvSpPr>
          <p:nvPr>
            <p:ph type="body" idx="3"/>
          </p:nvPr>
        </p:nvSpPr>
        <p:spPr>
          <a:xfrm>
            <a:off x="1994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25"/>
          <p:cNvSpPr txBox="1">
            <a:spLocks noGrp="1"/>
          </p:cNvSpPr>
          <p:nvPr>
            <p:ph type="body" idx="4"/>
          </p:nvPr>
        </p:nvSpPr>
        <p:spPr>
          <a:xfrm>
            <a:off x="62348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26"/>
          <p:cNvSpPr txBox="1">
            <a:spLocks noGrp="1"/>
          </p:cNvSpPr>
          <p:nvPr>
            <p:ph type="body" idx="1"/>
          </p:nvPr>
        </p:nvSpPr>
        <p:spPr>
          <a:xfrm>
            <a:off x="19944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26"/>
          <p:cNvSpPr txBox="1">
            <a:spLocks noGrp="1"/>
          </p:cNvSpPr>
          <p:nvPr>
            <p:ph type="body" idx="2"/>
          </p:nvPr>
        </p:nvSpPr>
        <p:spPr>
          <a:xfrm>
            <a:off x="418212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26"/>
          <p:cNvSpPr txBox="1">
            <a:spLocks noGrp="1"/>
          </p:cNvSpPr>
          <p:nvPr>
            <p:ph type="body" idx="3"/>
          </p:nvPr>
        </p:nvSpPr>
        <p:spPr>
          <a:xfrm>
            <a:off x="816480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26"/>
          <p:cNvSpPr txBox="1">
            <a:spLocks noGrp="1"/>
          </p:cNvSpPr>
          <p:nvPr>
            <p:ph type="body" idx="4"/>
          </p:nvPr>
        </p:nvSpPr>
        <p:spPr>
          <a:xfrm>
            <a:off x="19944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26"/>
          <p:cNvSpPr txBox="1">
            <a:spLocks noGrp="1"/>
          </p:cNvSpPr>
          <p:nvPr>
            <p:ph type="body" idx="5"/>
          </p:nvPr>
        </p:nvSpPr>
        <p:spPr>
          <a:xfrm>
            <a:off x="418212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26"/>
          <p:cNvSpPr txBox="1">
            <a:spLocks noGrp="1"/>
          </p:cNvSpPr>
          <p:nvPr>
            <p:ph type="body" idx="6"/>
          </p:nvPr>
        </p:nvSpPr>
        <p:spPr>
          <a:xfrm>
            <a:off x="816480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199440" y="1097280"/>
            <a:ext cx="1177884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5"/>
          <p:cNvSpPr txBox="1">
            <a:spLocks noGrp="1"/>
          </p:cNvSpPr>
          <p:nvPr>
            <p:ph type="body" idx="1"/>
          </p:nvPr>
        </p:nvSpPr>
        <p:spPr>
          <a:xfrm>
            <a:off x="1994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5"/>
          <p:cNvSpPr txBox="1">
            <a:spLocks noGrp="1"/>
          </p:cNvSpPr>
          <p:nvPr>
            <p:ph type="body" idx="2"/>
          </p:nvPr>
        </p:nvSpPr>
        <p:spPr>
          <a:xfrm>
            <a:off x="62348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6"/>
        <p:cNvGrpSpPr/>
        <p:nvPr/>
      </p:nvGrpSpPr>
      <p:grpSpPr>
        <a:xfrm>
          <a:off x="0" y="0"/>
          <a:ext cx="0" cy="0"/>
          <a:chOff x="0" y="0"/>
          <a:chExt cx="0" cy="0"/>
        </a:xfrm>
      </p:grpSpPr>
      <p:sp>
        <p:nvSpPr>
          <p:cNvPr id="27" name="Google Shape;27;p7"/>
          <p:cNvSpPr txBox="1">
            <a:spLocks noGrp="1"/>
          </p:cNvSpPr>
          <p:nvPr>
            <p:ph type="subTitle" idx="1"/>
          </p:nvPr>
        </p:nvSpPr>
        <p:spPr>
          <a:xfrm>
            <a:off x="0" y="232920"/>
            <a:ext cx="12191760" cy="33138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8"/>
          <p:cNvSpPr txBox="1">
            <a:spLocks noGrp="1"/>
          </p:cNvSpPr>
          <p:nvPr>
            <p:ph type="body" idx="2"/>
          </p:nvPr>
        </p:nvSpPr>
        <p:spPr>
          <a:xfrm>
            <a:off x="62348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8"/>
          <p:cNvSpPr txBox="1">
            <a:spLocks noGrp="1"/>
          </p:cNvSpPr>
          <p:nvPr>
            <p:ph type="body" idx="3"/>
          </p:nvPr>
        </p:nvSpPr>
        <p:spPr>
          <a:xfrm>
            <a:off x="1994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1994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9"/>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9"/>
          <p:cNvSpPr txBox="1">
            <a:spLocks noGrp="1"/>
          </p:cNvSpPr>
          <p:nvPr>
            <p:ph type="body" idx="3"/>
          </p:nvPr>
        </p:nvSpPr>
        <p:spPr>
          <a:xfrm>
            <a:off x="62348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0"/>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0"/>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0"/>
          <p:cNvSpPr txBox="1">
            <a:spLocks noGrp="1"/>
          </p:cNvSpPr>
          <p:nvPr>
            <p:ph type="body" idx="3"/>
          </p:nvPr>
        </p:nvSpPr>
        <p:spPr>
          <a:xfrm>
            <a:off x="199440" y="391500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p:nvPr/>
        </p:nvSpPr>
        <p:spPr>
          <a:xfrm>
            <a:off x="777240" y="6634440"/>
            <a:ext cx="5781600" cy="220680"/>
          </a:xfrm>
          <a:prstGeom prst="rect">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6559200" y="6634440"/>
            <a:ext cx="5194800" cy="220680"/>
          </a:xfrm>
          <a:prstGeom prst="rect">
            <a:avLst/>
          </a:prstGeom>
          <a:solidFill>
            <a:srgbClr val="0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11754360" y="6636960"/>
            <a:ext cx="437400" cy="22068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0" y="0"/>
            <a:ext cx="12191760" cy="232560"/>
          </a:xfrm>
          <a:prstGeom prst="rect">
            <a:avLst/>
          </a:prstGeom>
          <a:solidFill>
            <a:srgbClr val="0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0" y="6634440"/>
            <a:ext cx="776880" cy="221040"/>
          </a:xfrm>
          <a:prstGeom prst="rect">
            <a:avLst/>
          </a:prstGeom>
          <a:solidFill>
            <a:srgbClr val="C55A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14"/>
          <p:cNvSpPr txBox="1">
            <a:spLocks noGrp="1"/>
          </p:cNvSpPr>
          <p:nvPr>
            <p:ph type="body" idx="1"/>
          </p:nvPr>
        </p:nvSpPr>
        <p:spPr>
          <a:xfrm>
            <a:off x="199440" y="1097280"/>
            <a:ext cx="11778840" cy="5394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64" name="Google Shape;64;p14"/>
          <p:cNvSpPr/>
          <p:nvPr/>
        </p:nvSpPr>
        <p:spPr>
          <a:xfrm>
            <a:off x="777240" y="6642720"/>
            <a:ext cx="5653800" cy="214920"/>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small">
                <a:solidFill>
                  <a:srgbClr val="FFFFFF"/>
                </a:solidFill>
                <a:latin typeface="Times New Roman" panose="02020603050405020304"/>
                <a:ea typeface="Times New Roman" panose="02020603050405020304"/>
                <a:cs typeface="Times New Roman" panose="02020603050405020304"/>
                <a:sym typeface="Times New Roman" panose="02020603050405020304"/>
              </a:rPr>
              <a:t>Dept. of Computer Science and Engineering</a:t>
            </a: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5" name="Google Shape;65;p14"/>
          <p:cNvSpPr/>
          <p:nvPr/>
        </p:nvSpPr>
        <p:spPr>
          <a:xfrm>
            <a:off x="6431400" y="6642000"/>
            <a:ext cx="5322600" cy="215640"/>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small">
                <a:solidFill>
                  <a:srgbClr val="FFFFFF"/>
                </a:solidFill>
                <a:latin typeface="Times New Roman" panose="02020603050405020304"/>
                <a:ea typeface="Times New Roman" panose="02020603050405020304"/>
                <a:cs typeface="Times New Roman" panose="02020603050405020304"/>
                <a:sym typeface="Times New Roman" panose="02020603050405020304"/>
              </a:rPr>
              <a:t>Srinivasa Ramanujan Institute of Technology</a:t>
            </a: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6" name="Google Shape;66;p14"/>
          <p:cNvSpPr/>
          <p:nvPr/>
        </p:nvSpPr>
        <p:spPr>
          <a:xfrm>
            <a:off x="11754360" y="6642000"/>
            <a:ext cx="437400" cy="2156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600" b="1" i="0" u="none" strike="noStrike" cap="none">
                <a:solidFill>
                  <a:srgbClr val="002060"/>
                </a:solidFill>
                <a:latin typeface="Times New Roman" panose="02020603050405020304"/>
                <a:ea typeface="Times New Roman" panose="02020603050405020304"/>
                <a:cs typeface="Times New Roman" panose="02020603050405020304"/>
                <a:sym typeface="Times New Roman" panose="02020603050405020304"/>
              </a:rPr>
              <a:t>‹#›</a:t>
            </a:fld>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7" name="Google Shape;67;p14"/>
          <p:cNvSpPr/>
          <p:nvPr/>
        </p:nvSpPr>
        <p:spPr>
          <a:xfrm>
            <a:off x="0" y="0"/>
            <a:ext cx="12191760" cy="232560"/>
          </a:xfrm>
          <a:prstGeom prst="rect">
            <a:avLst/>
          </a:prstGeom>
          <a:solidFill>
            <a:srgbClr val="0066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500" b="1" i="1" u="none" strike="noStrike" cap="none" dirty="0">
                <a:solidFill>
                  <a:srgbClr val="FFFFFF"/>
                </a:solidFill>
                <a:latin typeface="Times New Roman" panose="02020603050405020304"/>
                <a:ea typeface="Arial" panose="020B0604020202020204"/>
                <a:cs typeface="Times New Roman" panose="02020603050405020304"/>
                <a:sym typeface="Times New Roman" panose="02020603050405020304"/>
              </a:rPr>
              <a:t>Agri Tourism</a:t>
            </a:r>
            <a:endParaRPr sz="15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pic>
        <p:nvPicPr>
          <p:cNvPr id="68" name="Google Shape;68;p14"/>
          <p:cNvPicPr preferRelativeResize="0"/>
          <p:nvPr/>
        </p:nvPicPr>
        <p:blipFill rotWithShape="1">
          <a:blip r:embed="rId14"/>
          <a:srcRect/>
          <a:stretch>
            <a:fillRect/>
          </a:stretch>
        </p:blipFill>
        <p:spPr>
          <a:xfrm>
            <a:off x="11506320" y="5956200"/>
            <a:ext cx="685440" cy="685440"/>
          </a:xfrm>
          <a:prstGeom prst="rect">
            <a:avLst/>
          </a:prstGeom>
          <a:noFill/>
          <a:ln>
            <a:noFill/>
          </a:ln>
        </p:spPr>
      </p:pic>
      <p:sp>
        <p:nvSpPr>
          <p:cNvPr id="69" name="Google Shape;69;p14"/>
          <p:cNvSpPr/>
          <p:nvPr/>
        </p:nvSpPr>
        <p:spPr>
          <a:xfrm>
            <a:off x="0" y="6642720"/>
            <a:ext cx="776880" cy="214920"/>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small" dirty="0">
                <a:solidFill>
                  <a:srgbClr val="FFFFFF"/>
                </a:solidFill>
                <a:latin typeface="Times New Roman" panose="02020603050405020304"/>
                <a:ea typeface="Times New Roman" panose="02020603050405020304"/>
                <a:cs typeface="Times New Roman" panose="02020603050405020304"/>
                <a:sym typeface="Times New Roman" panose="02020603050405020304"/>
              </a:rPr>
              <a:t>A - 15</a:t>
            </a:r>
            <a:endParaRPr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r.search.yahoo.com/_ylt=AwrKAz3e9.5koTIAehW7HAx.;_ylu=Y29sbwNzZzMEcG9zAzEEdnRpZAMEc2VjA3Ny/RV=2/RE=1693411422/RO=10/RU=https:/www.researchgate.net/publication/305640847_IDENTIFYING_THE_POTENTIAL_OF_AGRI-TOURISM_IN_INDIA_OVERRIDING_CHALLENGES_AND_RECOMMEND_STRATEGIES/RK=2/RS=f6lknZI7l_EA_pTHf4aFrBFJlE4-"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hyperlink" Target="https://www.researchgate.net/publication/324213609_Farm_Diversification_Through_Agri-tourism_A_Manual_to_Guide_Development_in_British_Columbia" TargetMode="External"/><Relationship Id="rId4" Type="http://schemas.openxmlformats.org/officeDocument/2006/relationships/slide" Target="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7"/>
          <p:cNvSpPr/>
          <p:nvPr/>
        </p:nvSpPr>
        <p:spPr>
          <a:xfrm>
            <a:off x="5936000" y="1615325"/>
            <a:ext cx="2368500" cy="5844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060">
                <a:latin typeface="Times New Roman" panose="02020603050405020304"/>
                <a:ea typeface="Times New Roman" panose="02020603050405020304"/>
                <a:cs typeface="Times New Roman" panose="02020603050405020304"/>
                <a:sym typeface="Times New Roman" panose="02020603050405020304"/>
              </a:rPr>
              <a:t>B</a:t>
            </a:r>
            <a:r>
              <a:rPr lang="en-US" sz="206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2060">
                <a:latin typeface="Times New Roman" panose="02020603050405020304"/>
                <a:ea typeface="Times New Roman" panose="02020603050405020304"/>
                <a:cs typeface="Times New Roman" panose="02020603050405020304"/>
                <a:sym typeface="Times New Roman" panose="02020603050405020304"/>
              </a:rPr>
              <a:t>Anand</a:t>
            </a:r>
            <a:endParaRPr sz="206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90000"/>
              </a:lnSpc>
              <a:spcBef>
                <a:spcPts val="300"/>
              </a:spcBef>
              <a:spcAft>
                <a:spcPts val="0"/>
              </a:spcAft>
              <a:buNone/>
            </a:pPr>
            <a:r>
              <a:rPr lang="en-US" sz="108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Roll No. </a:t>
            </a:r>
            <a:r>
              <a:rPr lang="en-US" sz="1080">
                <a:latin typeface="Times New Roman" panose="02020603050405020304"/>
                <a:ea typeface="Times New Roman" panose="02020603050405020304"/>
                <a:cs typeface="Times New Roman" panose="02020603050405020304"/>
                <a:sym typeface="Times New Roman" panose="02020603050405020304"/>
              </a:rPr>
              <a:t>204G1A0511</a:t>
            </a:r>
            <a:endParaRPr sz="108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3" name="Google Shape;123;p27"/>
          <p:cNvSpPr/>
          <p:nvPr/>
        </p:nvSpPr>
        <p:spPr>
          <a:xfrm>
            <a:off x="3759480" y="2475720"/>
            <a:ext cx="4672440" cy="8978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4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Under the guidance of</a:t>
            </a: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90000"/>
              </a:lnSpc>
              <a:spcBef>
                <a:spcPts val="300"/>
              </a:spcBef>
              <a:spcAft>
                <a:spcPts val="0"/>
              </a:spcAft>
              <a:buNone/>
            </a:pPr>
            <a:r>
              <a:rPr lang="en-US" sz="2400">
                <a:latin typeface="Times New Roman" panose="02020603050405020304"/>
                <a:ea typeface="Times New Roman" panose="02020603050405020304"/>
                <a:cs typeface="Times New Roman" panose="02020603050405020304"/>
                <a:sym typeface="Times New Roman" panose="02020603050405020304"/>
              </a:rPr>
              <a:t>Mrs</a:t>
            </a: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2400">
                <a:latin typeface="Times New Roman" panose="02020603050405020304"/>
                <a:ea typeface="Times New Roman" panose="02020603050405020304"/>
                <a:cs typeface="Times New Roman" panose="02020603050405020304"/>
                <a:sym typeface="Times New Roman" panose="02020603050405020304"/>
              </a:rPr>
              <a:t>G</a:t>
            </a: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2400">
                <a:latin typeface="Times New Roman" panose="02020603050405020304"/>
                <a:ea typeface="Times New Roman" panose="02020603050405020304"/>
                <a:cs typeface="Times New Roman" panose="02020603050405020304"/>
                <a:sym typeface="Times New Roman" panose="02020603050405020304"/>
              </a:rPr>
              <a:t>Nagaleela</a:t>
            </a: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M.Tech</a:t>
            </a: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90000"/>
              </a:lnSpc>
              <a:spcBef>
                <a:spcPts val="200"/>
              </a:spcBef>
              <a:spcAft>
                <a:spcPts val="0"/>
              </a:spcAft>
              <a:buNone/>
            </a:pPr>
            <a:r>
              <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Assistant Professor</a:t>
            </a: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4" name="Google Shape;124;p27"/>
          <p:cNvSpPr/>
          <p:nvPr/>
        </p:nvSpPr>
        <p:spPr>
          <a:xfrm>
            <a:off x="1514520" y="5162400"/>
            <a:ext cx="9162720" cy="142668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395"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Department of Computer Science and Engineering      </a:t>
            </a:r>
            <a:endParaRPr sz="2395"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90000"/>
              </a:lnSpc>
              <a:spcBef>
                <a:spcPts val="500"/>
              </a:spcBef>
              <a:spcAft>
                <a:spcPts val="0"/>
              </a:spcAft>
              <a:buNone/>
            </a:pPr>
            <a:r>
              <a:rPr lang="en-US" sz="3705" b="0"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Srinivasa Ramanujan Institute of Technology</a:t>
            </a:r>
            <a:endParaRPr sz="3705"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90000"/>
              </a:lnSpc>
              <a:spcBef>
                <a:spcPts val="300"/>
              </a:spcBef>
              <a:spcAft>
                <a:spcPts val="0"/>
              </a:spcAft>
              <a:buNone/>
            </a:pPr>
            <a:r>
              <a:rPr lang="en-US" sz="1025"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r>
              <a:rPr lang="en-US" sz="1140" b="1" i="0" u="none" strike="noStrike" cap="none">
                <a:solidFill>
                  <a:srgbClr val="000000"/>
                </a:solidFill>
                <a:latin typeface="Verdana" panose="020B0604030504040204"/>
                <a:ea typeface="Verdana" panose="020B0604030504040204"/>
                <a:cs typeface="Verdana" panose="020B0604030504040204"/>
                <a:sym typeface="Verdana" panose="020B0604030504040204"/>
              </a:rPr>
              <a:t>Autonomus)</a:t>
            </a:r>
            <a:endParaRPr sz="114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90000"/>
              </a:lnSpc>
              <a:spcBef>
                <a:spcPts val="1000"/>
              </a:spcBef>
              <a:spcAft>
                <a:spcPts val="0"/>
              </a:spcAft>
              <a:buNone/>
            </a:pPr>
            <a:r>
              <a:rPr lang="en-US" sz="1425" b="1" i="0" u="none" strike="noStrike" cap="none">
                <a:solidFill>
                  <a:srgbClr val="1F4E79"/>
                </a:solidFill>
                <a:latin typeface="Times New Roman" panose="02020603050405020304"/>
                <a:ea typeface="Times New Roman" panose="02020603050405020304"/>
                <a:cs typeface="Times New Roman" panose="02020603050405020304"/>
                <a:sym typeface="Times New Roman" panose="02020603050405020304"/>
              </a:rPr>
              <a:t>2023 - 2024</a:t>
            </a:r>
            <a:endParaRPr sz="1425"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90000"/>
              </a:lnSpc>
              <a:spcBef>
                <a:spcPts val="1100"/>
              </a:spcBef>
              <a:spcAft>
                <a:spcPts val="0"/>
              </a:spcAft>
              <a:buNone/>
            </a:pPr>
            <a:endParaRPr sz="1425"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5" name="Google Shape;125;p27"/>
          <p:cNvSpPr/>
          <p:nvPr/>
        </p:nvSpPr>
        <p:spPr>
          <a:xfrm>
            <a:off x="3261050" y="1598750"/>
            <a:ext cx="3002100" cy="584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290">
                <a:latin typeface="Times New Roman" panose="02020603050405020304"/>
                <a:ea typeface="Times New Roman" panose="02020603050405020304"/>
                <a:cs typeface="Times New Roman" panose="02020603050405020304"/>
                <a:sym typeface="Times New Roman" panose="02020603050405020304"/>
              </a:rPr>
              <a:t>K</a:t>
            </a:r>
            <a:r>
              <a:rPr lang="en-US" sz="229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2290">
                <a:latin typeface="Times New Roman" panose="02020603050405020304"/>
                <a:ea typeface="Times New Roman" panose="02020603050405020304"/>
                <a:cs typeface="Times New Roman" panose="02020603050405020304"/>
                <a:sym typeface="Times New Roman" panose="02020603050405020304"/>
              </a:rPr>
              <a:t>Bramha Teja</a:t>
            </a:r>
            <a:endParaRPr sz="229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90000"/>
              </a:lnSpc>
              <a:spcBef>
                <a:spcPts val="300"/>
              </a:spcBef>
              <a:spcAft>
                <a:spcPts val="0"/>
              </a:spcAft>
              <a:buNone/>
            </a:pPr>
            <a:r>
              <a:rPr lang="en-US" sz="1055"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Roll No. </a:t>
            </a:r>
            <a:r>
              <a:rPr lang="en-US" sz="1055">
                <a:latin typeface="Times New Roman" panose="02020603050405020304"/>
                <a:ea typeface="Times New Roman" panose="02020603050405020304"/>
                <a:cs typeface="Times New Roman" panose="02020603050405020304"/>
                <a:sym typeface="Times New Roman" panose="02020603050405020304"/>
              </a:rPr>
              <a:t>204G1A0524</a:t>
            </a:r>
            <a:endParaRPr sz="1055"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6" name="Google Shape;126;p27"/>
          <p:cNvSpPr/>
          <p:nvPr/>
        </p:nvSpPr>
        <p:spPr>
          <a:xfrm>
            <a:off x="7828375" y="1625750"/>
            <a:ext cx="3002100" cy="584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290">
                <a:latin typeface="Times New Roman" panose="02020603050405020304"/>
                <a:ea typeface="Times New Roman" panose="02020603050405020304"/>
                <a:cs typeface="Times New Roman" panose="02020603050405020304"/>
                <a:sym typeface="Times New Roman" panose="02020603050405020304"/>
              </a:rPr>
              <a:t>C</a:t>
            </a:r>
            <a:r>
              <a:rPr lang="en-US" sz="229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2290">
                <a:latin typeface="Times New Roman" panose="02020603050405020304"/>
                <a:ea typeface="Times New Roman" panose="02020603050405020304"/>
                <a:cs typeface="Times New Roman" panose="02020603050405020304"/>
                <a:sym typeface="Times New Roman" panose="02020603050405020304"/>
              </a:rPr>
              <a:t>Manoj Reddy</a:t>
            </a:r>
            <a:endParaRPr sz="229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90000"/>
              </a:lnSpc>
              <a:spcBef>
                <a:spcPts val="300"/>
              </a:spcBef>
              <a:spcAft>
                <a:spcPts val="0"/>
              </a:spcAft>
              <a:buNone/>
            </a:pPr>
            <a:r>
              <a:rPr lang="en-US" sz="1055"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Roll No. </a:t>
            </a:r>
            <a:r>
              <a:rPr lang="en-US" sz="1055">
                <a:latin typeface="Times New Roman" panose="02020603050405020304"/>
                <a:ea typeface="Times New Roman" panose="02020603050405020304"/>
                <a:cs typeface="Times New Roman" panose="02020603050405020304"/>
                <a:sym typeface="Times New Roman" panose="02020603050405020304"/>
              </a:rPr>
              <a:t>204G1A0554</a:t>
            </a:r>
            <a:endParaRPr sz="1055"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7" name="Google Shape;127;p27"/>
          <p:cNvSpPr/>
          <p:nvPr/>
        </p:nvSpPr>
        <p:spPr>
          <a:xfrm>
            <a:off x="1177325" y="1598750"/>
            <a:ext cx="2368500" cy="5844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290">
                <a:latin typeface="Times New Roman" panose="02020603050405020304"/>
                <a:ea typeface="Times New Roman" panose="02020603050405020304"/>
                <a:cs typeface="Times New Roman" panose="02020603050405020304"/>
                <a:sym typeface="Times New Roman" panose="02020603050405020304"/>
              </a:rPr>
              <a:t>P</a:t>
            </a:r>
            <a:r>
              <a:rPr lang="en-US" sz="229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2290">
                <a:latin typeface="Times New Roman" panose="02020603050405020304"/>
                <a:ea typeface="Times New Roman" panose="02020603050405020304"/>
                <a:cs typeface="Times New Roman" panose="02020603050405020304"/>
                <a:sym typeface="Times New Roman" panose="02020603050405020304"/>
              </a:rPr>
              <a:t>Gousiya</a:t>
            </a:r>
            <a:endParaRPr sz="229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90000"/>
              </a:lnSpc>
              <a:spcBef>
                <a:spcPts val="300"/>
              </a:spcBef>
              <a:spcAft>
                <a:spcPts val="0"/>
              </a:spcAft>
              <a:buNone/>
            </a:pPr>
            <a:r>
              <a:rPr lang="en-US" sz="1055"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Roll No. </a:t>
            </a:r>
            <a:r>
              <a:rPr lang="en-US" sz="1055">
                <a:latin typeface="Times New Roman" panose="02020603050405020304"/>
                <a:ea typeface="Times New Roman" panose="02020603050405020304"/>
                <a:cs typeface="Times New Roman" panose="02020603050405020304"/>
                <a:sym typeface="Times New Roman" panose="02020603050405020304"/>
              </a:rPr>
              <a:t>204G1A0534</a:t>
            </a:r>
            <a:endParaRPr sz="1055"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8" name="Google Shape;128;p27"/>
          <p:cNvSpPr/>
          <p:nvPr/>
        </p:nvSpPr>
        <p:spPr>
          <a:xfrm>
            <a:off x="754920" y="335160"/>
            <a:ext cx="10527840" cy="857520"/>
          </a:xfrm>
          <a:prstGeom prst="roundRect">
            <a:avLst>
              <a:gd name="adj" fmla="val 16667"/>
            </a:avLst>
          </a:prstGeom>
          <a:solidFill>
            <a:srgbClr val="FF6600"/>
          </a:solidFill>
          <a:ln>
            <a:noFill/>
          </a:ln>
          <a:effectLst>
            <a:outerShdw blurRad="57240" dist="19080" dir="5400000" algn="ctr" rotWithShape="0">
              <a:srgbClr val="000000">
                <a:alpha val="62745"/>
              </a:srgbClr>
            </a:outerShdw>
          </a:effectLst>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3200" dirty="0">
                <a:solidFill>
                  <a:srgbClr val="FFFFFF"/>
                </a:solidFill>
                <a:latin typeface="Times New Roman" panose="02020603050405020304"/>
                <a:ea typeface="Arial" panose="020B0604020202020204"/>
                <a:cs typeface="Times New Roman" panose="02020603050405020304"/>
                <a:sym typeface="Times New Roman" panose="02020603050405020304"/>
              </a:rPr>
              <a:t>Agri Tourism</a:t>
            </a:r>
            <a:endParaRPr sz="32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129" name="Google Shape;129;p27"/>
          <p:cNvSpPr/>
          <p:nvPr/>
        </p:nvSpPr>
        <p:spPr>
          <a:xfrm>
            <a:off x="2714760" y="1261800"/>
            <a:ext cx="6761880" cy="349920"/>
          </a:xfrm>
          <a:prstGeom prst="rect">
            <a:avLst/>
          </a:prstGeom>
          <a:noFill/>
          <a:ln>
            <a:noFill/>
          </a:ln>
        </p:spPr>
        <p:txBody>
          <a:bodyPr spcFirstLastPara="1" wrap="square" lIns="90000" tIns="45000" rIns="90000" bIns="45000" anchor="t" anchorCtr="0">
            <a:noAutofit/>
          </a:bodyPr>
          <a:lstStyle/>
          <a:p>
            <a:pPr marL="0" marR="0" lvl="0" indent="0" algn="ctr" rtl="0">
              <a:lnSpc>
                <a:spcPct val="107000"/>
              </a:lnSpc>
              <a:spcBef>
                <a:spcPts val="0"/>
              </a:spcBef>
              <a:spcAft>
                <a:spcPts val="0"/>
              </a:spcAft>
              <a:buNone/>
            </a:pPr>
            <a:r>
              <a:rPr lang="en-US" sz="16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by</a:t>
            </a: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30" name="Google Shape;130;p27"/>
          <p:cNvPicPr preferRelativeResize="0"/>
          <p:nvPr/>
        </p:nvPicPr>
        <p:blipFill rotWithShape="1">
          <a:blip r:embed="rId3"/>
          <a:srcRect/>
          <a:stretch>
            <a:fillRect/>
          </a:stretch>
        </p:blipFill>
        <p:spPr>
          <a:xfrm>
            <a:off x="5174280" y="3476880"/>
            <a:ext cx="1843200" cy="1685160"/>
          </a:xfrm>
          <a:prstGeom prst="rect">
            <a:avLst/>
          </a:prstGeom>
          <a:noFill/>
          <a:ln>
            <a:noFill/>
          </a:ln>
        </p:spPr>
      </p:pic>
      <p:sp>
        <p:nvSpPr>
          <p:cNvPr id="131" name="Google Shape;131;p27"/>
          <p:cNvSpPr/>
          <p:nvPr/>
        </p:nvSpPr>
        <p:spPr>
          <a:xfrm>
            <a:off x="9349920" y="1636560"/>
            <a:ext cx="2017080" cy="58464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045"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6"/>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panose="02020603050405020304"/>
              <a:buNone/>
            </a:pPr>
            <a:r>
              <a:rPr lang="en-US" sz="4400" b="0"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rPr>
              <a:t>Git Hub Dashboards of each student</a:t>
            </a:r>
            <a:endParaRPr sz="4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5" name="Google Shape;185;p36"/>
          <p:cNvSpPr txBox="1">
            <a:spLocks noGrp="1"/>
          </p:cNvSpPr>
          <p:nvPr>
            <p:ph type="body" idx="4294967295"/>
          </p:nvPr>
        </p:nvSpPr>
        <p:spPr>
          <a:xfrm>
            <a:off x="199440" y="1097280"/>
            <a:ext cx="11778840" cy="5394600"/>
          </a:xfrm>
          <a:prstGeom prst="rect">
            <a:avLst/>
          </a:prstGeom>
          <a:noFill/>
          <a:ln>
            <a:noFill/>
          </a:ln>
        </p:spPr>
        <p:txBody>
          <a:bodyPr spcFirstLastPara="1" wrap="square" lIns="91425" tIns="45700" rIns="91425" bIns="45700" anchor="t" anchorCtr="0">
            <a:noAutofit/>
          </a:bodyPr>
          <a:lstStyle/>
          <a:p>
            <a:pPr marL="228600" marR="0" lvl="0" indent="-50800" algn="just" rtl="0">
              <a:lnSpc>
                <a:spcPct val="90000"/>
              </a:lnSpc>
              <a:spcBef>
                <a:spcPts val="0"/>
              </a:spcBef>
              <a:spcAft>
                <a:spcPts val="0"/>
              </a:spcAft>
              <a:buClr>
                <a:schemeClr val="dk1"/>
              </a:buClr>
              <a:buSzPts val="2800"/>
              <a:buFont typeface="Arial" panose="020B0604020202020204"/>
              <a:buNone/>
            </a:pPr>
            <a:endParaRPr sz="2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Picture 2"/>
          <p:cNvPicPr>
            <a:picLocks noChangeAspect="1"/>
          </p:cNvPicPr>
          <p:nvPr/>
        </p:nvPicPr>
        <p:blipFill>
          <a:blip r:embed="rId3"/>
          <a:stretch>
            <a:fillRect/>
          </a:stretch>
        </p:blipFill>
        <p:spPr>
          <a:xfrm>
            <a:off x="1508287" y="1097280"/>
            <a:ext cx="9533641" cy="519888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7"/>
          <p:cNvSpPr/>
          <p:nvPr/>
        </p:nvSpPr>
        <p:spPr>
          <a:xfrm>
            <a:off x="2632680" y="2375640"/>
            <a:ext cx="6848640" cy="1654920"/>
          </a:xfrm>
          <a:prstGeom prst="rect">
            <a:avLst/>
          </a:prstGeom>
          <a:noFill/>
          <a:ln>
            <a:noFill/>
          </a:ln>
        </p:spPr>
        <p:txBody>
          <a:bodyPr spcFirstLastPara="1" wrap="square" lIns="90000" tIns="45000" rIns="90000" bIns="45000" anchor="t" anchorCtr="0">
            <a:noAutofit/>
          </a:bodyPr>
          <a:lstStyle/>
          <a:p>
            <a:pPr marL="0" marR="0" lvl="0" indent="0" algn="l" rtl="0">
              <a:lnSpc>
                <a:spcPct val="107000"/>
              </a:lnSpc>
              <a:spcBef>
                <a:spcPts val="0"/>
              </a:spcBef>
              <a:spcAft>
                <a:spcPts val="0"/>
              </a:spcAft>
              <a:buNone/>
            </a:pPr>
            <a:r>
              <a:rPr lang="en-US" sz="9600" b="0" i="1" u="none" strike="noStrike" cap="none" dirty="0">
                <a:solidFill>
                  <a:srgbClr val="FF6600"/>
                </a:solidFill>
                <a:latin typeface="Times New Roman" panose="02020603050405020304"/>
                <a:ea typeface="Times New Roman" panose="02020603050405020304"/>
                <a:cs typeface="Times New Roman" panose="02020603050405020304"/>
                <a:sym typeface="Times New Roman" panose="02020603050405020304"/>
              </a:rPr>
              <a:t>Any Queries?</a:t>
            </a:r>
            <a:endParaRPr sz="9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panose="02020603050405020304"/>
              <a:buNone/>
            </a:pPr>
            <a:r>
              <a:rPr lang="en-US" sz="4400" b="0"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rPr>
              <a:t>Contents</a:t>
            </a:r>
            <a:endParaRPr sz="4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7" name="Google Shape;137;p28"/>
          <p:cNvSpPr txBox="1">
            <a:spLocks noGrp="1"/>
          </p:cNvSpPr>
          <p:nvPr>
            <p:ph type="body" idx="4294967295"/>
          </p:nvPr>
        </p:nvSpPr>
        <p:spPr>
          <a:xfrm>
            <a:off x="199440" y="1097280"/>
            <a:ext cx="11778840" cy="5394600"/>
          </a:xfrm>
          <a:prstGeom prst="rect">
            <a:avLst/>
          </a:prstGeom>
          <a:noFill/>
          <a:ln>
            <a:noFill/>
          </a:ln>
        </p:spPr>
        <p:txBody>
          <a:bodyPr spcFirstLastPara="1" wrap="square" lIns="91425" tIns="45700" rIns="91425" bIns="45700" anchor="t" anchorCtr="0">
            <a:noAutofit/>
          </a:bodyPr>
          <a:lstStyle/>
          <a:p>
            <a:pPr marL="462280" marR="0" lvl="0" indent="-462280" algn="just" rtl="0">
              <a:lnSpc>
                <a:spcPct val="90000"/>
              </a:lnSpc>
              <a:spcBef>
                <a:spcPts val="0"/>
              </a:spcBef>
              <a:spcAft>
                <a:spcPts val="0"/>
              </a:spcAft>
              <a:buClr>
                <a:srgbClr val="000000"/>
              </a:buClr>
              <a:buSzPts val="2802"/>
              <a:buFont typeface="Arial" panose="020B0604020202020204"/>
              <a:buChar char="•"/>
            </a:pPr>
            <a:r>
              <a:rPr lang="en-US"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Review-0 Comments</a:t>
            </a:r>
            <a:endParaRPr lang="en-US" sz="2800" b="0" i="0" u="none" strike="noStrike" cap="none"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62280" marR="0" lvl="0" indent="-462280" algn="just" rtl="0">
              <a:lnSpc>
                <a:spcPct val="90000"/>
              </a:lnSpc>
              <a:spcBef>
                <a:spcPts val="0"/>
              </a:spcBef>
              <a:spcAft>
                <a:spcPts val="0"/>
              </a:spcAft>
              <a:buClr>
                <a:srgbClr val="000000"/>
              </a:buClr>
              <a:buSzPts val="2802"/>
              <a:buFont typeface="Arial" panose="020B0604020202020204"/>
              <a:buChar char="•"/>
            </a:pPr>
            <a:r>
              <a:rPr lang="en-US" dirty="0" smtClean="0">
                <a:latin typeface="Times New Roman" panose="02020603050405020304" pitchFamily="18" charset="0"/>
                <a:cs typeface="Times New Roman" panose="02020603050405020304" pitchFamily="18" charset="0"/>
              </a:rPr>
              <a:t>Abstract</a:t>
            </a:r>
            <a:endParaRPr dirty="0">
              <a:latin typeface="Times New Roman" panose="02020603050405020304" pitchFamily="18" charset="0"/>
              <a:cs typeface="Times New Roman" panose="02020603050405020304" pitchFamily="18" charset="0"/>
            </a:endParaRPr>
          </a:p>
          <a:p>
            <a:pPr marL="462280" marR="0" lvl="0" indent="-462280" algn="just" rtl="0">
              <a:lnSpc>
                <a:spcPct val="90000"/>
              </a:lnSpc>
              <a:spcBef>
                <a:spcPts val="1000"/>
              </a:spcBef>
              <a:spcAft>
                <a:spcPts val="0"/>
              </a:spcAft>
              <a:buClr>
                <a:srgbClr val="000000"/>
              </a:buClr>
              <a:buSzPts val="2802"/>
              <a:buFont typeface="Arial" panose="020B0604020202020204"/>
              <a:buChar char="•"/>
            </a:pPr>
            <a:r>
              <a:rPr lang="en-US" sz="2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Problem statement</a:t>
            </a:r>
            <a:endParaRPr dirty="0"/>
          </a:p>
          <a:p>
            <a:pPr marL="462280" marR="0" lvl="0" indent="-462280" algn="just" rtl="0">
              <a:lnSpc>
                <a:spcPct val="90000"/>
              </a:lnSpc>
              <a:spcBef>
                <a:spcPts val="1000"/>
              </a:spcBef>
              <a:spcAft>
                <a:spcPts val="0"/>
              </a:spcAft>
              <a:buClr>
                <a:srgbClr val="000000"/>
              </a:buClr>
              <a:buSzPts val="2802"/>
              <a:buFont typeface="Arial" panose="020B0604020202020204"/>
              <a:buChar char="•"/>
            </a:pPr>
            <a:r>
              <a:rPr lang="en-US" sz="2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Objectives of Project</a:t>
            </a:r>
            <a:endParaRPr dirty="0"/>
          </a:p>
          <a:p>
            <a:pPr marL="462280" marR="0" lvl="0" indent="-462280" algn="just" rtl="0">
              <a:lnSpc>
                <a:spcPct val="90000"/>
              </a:lnSpc>
              <a:spcBef>
                <a:spcPts val="1000"/>
              </a:spcBef>
              <a:spcAft>
                <a:spcPts val="0"/>
              </a:spcAft>
              <a:buClr>
                <a:srgbClr val="000000"/>
              </a:buClr>
              <a:buSzPts val="2802"/>
              <a:buFont typeface="Arial" panose="020B0604020202020204"/>
              <a:buChar char="•"/>
            </a:pPr>
            <a:r>
              <a:rPr lang="en-US" sz="2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Literature survey for first objective </a:t>
            </a:r>
            <a:endParaRPr dirty="0"/>
          </a:p>
          <a:p>
            <a:pPr marL="462280" marR="0" lvl="0" indent="-462280" algn="just" rtl="0">
              <a:lnSpc>
                <a:spcPct val="90000"/>
              </a:lnSpc>
              <a:spcBef>
                <a:spcPts val="1000"/>
              </a:spcBef>
              <a:spcAft>
                <a:spcPts val="0"/>
              </a:spcAft>
              <a:buClr>
                <a:srgbClr val="000000"/>
              </a:buClr>
              <a:buSzPts val="2802"/>
              <a:buFont typeface="Arial" panose="020B0604020202020204"/>
              <a:buChar char="•"/>
            </a:pPr>
            <a:r>
              <a:rPr lang="en-US" sz="2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Literature survey for second objective</a:t>
            </a:r>
          </a:p>
          <a:p>
            <a:pPr marL="462280" marR="0" lvl="0" indent="-462280" algn="just" rtl="0">
              <a:lnSpc>
                <a:spcPct val="90000"/>
              </a:lnSpc>
              <a:spcBef>
                <a:spcPts val="1000"/>
              </a:spcBef>
              <a:spcAft>
                <a:spcPts val="0"/>
              </a:spcAft>
              <a:buClr>
                <a:srgbClr val="000000"/>
              </a:buClr>
              <a:buSzPts val="2802"/>
              <a:buFont typeface="Arial" panose="020B0604020202020204"/>
              <a:buChar char="•"/>
            </a:pPr>
            <a:r>
              <a:rPr lang="en-US" dirty="0">
                <a:solidFill>
                  <a:srgbClr val="000000"/>
                </a:solidFill>
                <a:latin typeface="Times New Roman" panose="02020603050405020304"/>
                <a:cs typeface="Times New Roman" panose="02020603050405020304"/>
                <a:sym typeface="Times New Roman" panose="02020603050405020304"/>
              </a:rPr>
              <a:t>Literature survey for third objective</a:t>
            </a:r>
            <a:endParaRPr dirty="0"/>
          </a:p>
          <a:p>
            <a:pPr marL="462280" marR="0" lvl="0" indent="-462280" algn="just" rtl="0">
              <a:lnSpc>
                <a:spcPct val="90000"/>
              </a:lnSpc>
              <a:spcBef>
                <a:spcPts val="1000"/>
              </a:spcBef>
              <a:spcAft>
                <a:spcPts val="0"/>
              </a:spcAft>
              <a:buClr>
                <a:srgbClr val="000000"/>
              </a:buClr>
              <a:buSzPts val="2802"/>
              <a:buFont typeface="Arial" panose="020B0604020202020204"/>
              <a:buChar char="•"/>
            </a:pPr>
            <a:r>
              <a:rPr lang="en-US" sz="2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Proposed System  </a:t>
            </a:r>
            <a:endParaRPr dirty="0"/>
          </a:p>
          <a:p>
            <a:pPr marL="462280" marR="0" lvl="0" indent="-462280" algn="just" rtl="0">
              <a:lnSpc>
                <a:spcPct val="90000"/>
              </a:lnSpc>
              <a:spcBef>
                <a:spcPts val="1000"/>
              </a:spcBef>
              <a:spcAft>
                <a:spcPts val="0"/>
              </a:spcAft>
              <a:buClr>
                <a:srgbClr val="000000"/>
              </a:buClr>
              <a:buSzPts val="2802"/>
              <a:buFont typeface="Arial" panose="020B0604020202020204"/>
              <a:buChar char="•"/>
            </a:pPr>
            <a:r>
              <a:rPr lang="en-US" sz="2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References</a:t>
            </a:r>
            <a:endParaRPr dirty="0"/>
          </a:p>
          <a:p>
            <a:pPr marL="462280" marR="0" lvl="0" indent="-462280" algn="just" rtl="0">
              <a:lnSpc>
                <a:spcPct val="90000"/>
              </a:lnSpc>
              <a:spcBef>
                <a:spcPts val="1000"/>
              </a:spcBef>
              <a:spcAft>
                <a:spcPts val="0"/>
              </a:spcAft>
              <a:buClr>
                <a:srgbClr val="000000"/>
              </a:buClr>
              <a:buSzPts val="2802"/>
              <a:buFont typeface="Arial" panose="020B0604020202020204"/>
              <a:buChar char="•"/>
            </a:pPr>
            <a:r>
              <a:rPr lang="en-US" sz="2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GitHub Link</a:t>
            </a:r>
            <a:endParaRPr dirty="0"/>
          </a:p>
          <a:p>
            <a:pPr marL="462280" marR="0" lvl="0" indent="-462280" algn="just" rtl="0">
              <a:lnSpc>
                <a:spcPct val="90000"/>
              </a:lnSpc>
              <a:spcBef>
                <a:spcPts val="1000"/>
              </a:spcBef>
              <a:spcAft>
                <a:spcPts val="0"/>
              </a:spcAft>
              <a:buClr>
                <a:srgbClr val="000000"/>
              </a:buClr>
              <a:buSzPts val="2802"/>
              <a:buFont typeface="Arial" panose="020B0604020202020204"/>
              <a:buChar char="•"/>
            </a:pPr>
            <a:r>
              <a:rPr lang="en-US" sz="2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Queries</a:t>
            </a:r>
            <a:endParaRPr dirty="0"/>
          </a:p>
          <a:p>
            <a:pPr marL="228600" marR="0" lvl="0" indent="-50800" algn="just" rtl="0">
              <a:lnSpc>
                <a:spcPct val="90000"/>
              </a:lnSpc>
              <a:spcBef>
                <a:spcPts val="1000"/>
              </a:spcBef>
              <a:spcAft>
                <a:spcPts val="0"/>
              </a:spcAft>
              <a:buClr>
                <a:schemeClr val="dk1"/>
              </a:buClr>
              <a:buSzPts val="2800"/>
              <a:buFont typeface="Arial" panose="020B0604020202020204"/>
              <a:buNone/>
            </a:pPr>
            <a:endParaRPr sz="2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ctr" rtl="0">
              <a:lnSpc>
                <a:spcPct val="90000"/>
              </a:lnSpc>
              <a:spcBef>
                <a:spcPts val="0"/>
              </a:spcBef>
              <a:spcAft>
                <a:spcPts val="0"/>
              </a:spcAft>
              <a:buClr>
                <a:srgbClr val="000000"/>
              </a:buClr>
              <a:buSzPts val="2800"/>
              <a:buFont typeface="Times New Roman" panose="02020603050405020304"/>
              <a:buNone/>
            </a:pPr>
            <a:r>
              <a:rPr lang="en-US"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Abstract</a:t>
            </a:r>
            <a:endPara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3" name="Google Shape;143;p29"/>
          <p:cNvSpPr txBox="1">
            <a:spLocks noGrp="1"/>
          </p:cNvSpPr>
          <p:nvPr>
            <p:ph type="body" idx="4294967295"/>
          </p:nvPr>
        </p:nvSpPr>
        <p:spPr>
          <a:xfrm>
            <a:off x="199440" y="1097280"/>
            <a:ext cx="11778840" cy="5394600"/>
          </a:xfrm>
          <a:prstGeom prst="rect">
            <a:avLst/>
          </a:prstGeom>
          <a:noFill/>
          <a:ln>
            <a:noFill/>
          </a:ln>
        </p:spPr>
        <p:txBody>
          <a:bodyPr spcFirstLastPara="1" wrap="square" lIns="91425" tIns="45700" rIns="91425" bIns="45700" anchor="t" anchorCtr="0">
            <a:noAutofit/>
          </a:bodyPr>
          <a:lstStyle/>
          <a:p>
            <a:pPr marL="50800" indent="0" algn="just">
              <a:buNone/>
            </a:pPr>
            <a:r>
              <a:rPr lang="en-US" sz="1800" dirty="0">
                <a:solidFill>
                  <a:srgbClr val="333333"/>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dirty="0">
                <a:solidFill>
                  <a:srgbClr val="333333"/>
                </a:solidFill>
                <a:effectLst/>
                <a:latin typeface="Times New Roman" panose="02020603050405020304" pitchFamily="18" charset="0"/>
                <a:ea typeface="SimSun" panose="02010600030101010101" pitchFamily="2" charset="-122"/>
                <a:cs typeface="Times New Roman" panose="02020603050405020304" pitchFamily="18" charset="0"/>
                <a:sym typeface="+mn-ea"/>
              </a:rPr>
              <a:t>Now-a-days due to lack of capacity of receiving tourists, viewable product processing and valuable farm commodities, and well-educated practitioner are barriers to effective development of </a:t>
            </a:r>
            <a:r>
              <a:rPr lang="en-US" dirty="0" err="1">
                <a:solidFill>
                  <a:srgbClr val="333333"/>
                </a:solidFill>
                <a:effectLst/>
                <a:latin typeface="Times New Roman" panose="02020603050405020304" pitchFamily="18" charset="0"/>
                <a:ea typeface="SimSun" panose="02010600030101010101" pitchFamily="2" charset="-122"/>
                <a:cs typeface="Times New Roman" panose="02020603050405020304" pitchFamily="18" charset="0"/>
                <a:sym typeface="+mn-ea"/>
              </a:rPr>
              <a:t>agri</a:t>
            </a:r>
            <a:r>
              <a:rPr lang="en-US" dirty="0">
                <a:solidFill>
                  <a:srgbClr val="333333"/>
                </a:solidFill>
                <a:effectLst/>
                <a:latin typeface="Times New Roman" panose="02020603050405020304" pitchFamily="18" charset="0"/>
                <a:ea typeface="SimSun" panose="02010600030101010101" pitchFamily="2" charset="-122"/>
                <a:cs typeface="Times New Roman" panose="02020603050405020304" pitchFamily="18" charset="0"/>
                <a:sym typeface="+mn-ea"/>
              </a:rPr>
              <a:t>-tourism. </a:t>
            </a:r>
            <a:r>
              <a:rPr lang="en-US" dirty="0">
                <a:solidFill>
                  <a:srgbClr val="333333"/>
                </a:solidFill>
                <a:effectLst/>
                <a:latin typeface="Times New Roman" panose="02020603050405020304" pitchFamily="18" charset="0"/>
                <a:ea typeface="SimSun" panose="02010600030101010101" pitchFamily="2" charset="-122"/>
                <a:cs typeface="Times New Roman" panose="02020603050405020304" pitchFamily="18" charset="0"/>
              </a:rPr>
              <a:t>To improve agricultural wetlands conservation, Sustainable tourism is developed and plays a major part in protecting wetlands, supporting those working in and around wetlands through jobs and increasing incomes. </a:t>
            </a:r>
          </a:p>
          <a:p>
            <a:pPr marL="50800" indent="0" algn="just">
              <a:buNone/>
            </a:pPr>
            <a:r>
              <a:rPr lang="en-US" dirty="0">
                <a:solidFill>
                  <a:srgbClr val="333333"/>
                </a:solidFill>
                <a:latin typeface="Times New Roman" panose="02020603050405020304" pitchFamily="18" charset="0"/>
                <a:ea typeface="SimSun" panose="02010600030101010101" pitchFamily="2" charset="-122"/>
                <a:cs typeface="Times New Roman" panose="02020603050405020304" pitchFamily="18" charset="0"/>
              </a:rPr>
              <a:t>                    </a:t>
            </a:r>
            <a:r>
              <a:rPr lang="en-US" dirty="0">
                <a:solidFill>
                  <a:srgbClr val="333333"/>
                </a:solidFill>
                <a:effectLst/>
                <a:latin typeface="Times New Roman" panose="02020603050405020304" pitchFamily="18" charset="0"/>
                <a:ea typeface="SimSun" panose="02010600030101010101" pitchFamily="2" charset="-122"/>
                <a:cs typeface="Times New Roman" panose="02020603050405020304" pitchFamily="18" charset="0"/>
              </a:rPr>
              <a:t> We are developing an android app to communicate with the farmers .</a:t>
            </a:r>
            <a:r>
              <a:rPr lang="en-US" dirty="0">
                <a:solidFill>
                  <a:srgbClr val="333333"/>
                </a:solidFill>
                <a:effectLst/>
                <a:latin typeface="Times New Roman" panose="02020603050405020304" pitchFamily="18" charset="0"/>
                <a:ea typeface="SimSun" panose="02010600030101010101" pitchFamily="2" charset="-122"/>
                <a:cs typeface="Times New Roman" panose="02020603050405020304" pitchFamily="18" charset="0"/>
                <a:sym typeface="+mn-ea"/>
              </a:rPr>
              <a:t>This system will communicate with the farmers to visit their fields and the user will gain the knowledge in crop science.</a:t>
            </a:r>
          </a:p>
          <a:p>
            <a:pPr marL="50800" indent="0" algn="just">
              <a:buNone/>
            </a:pPr>
            <a:endParaRPr lang="en-US" dirty="0">
              <a:latin typeface="Times New Roman" panose="02020603050405020304" pitchFamily="18" charset="0"/>
              <a:cs typeface="Times New Roman" panose="02020603050405020304" pitchFamily="18" charset="0"/>
            </a:endParaRPr>
          </a:p>
          <a:p>
            <a:pPr marL="50800" indent="0" algn="just">
              <a:buNone/>
            </a:pPr>
            <a:r>
              <a:rPr lang="en-US" dirty="0">
                <a:latin typeface="Times New Roman" panose="02020603050405020304" pitchFamily="18" charset="0"/>
                <a:cs typeface="Times New Roman" panose="02020603050405020304" pitchFamily="18" charset="0"/>
              </a:rPr>
              <a:t>Keywords:Agri Tourism, Wetlands ,commodities.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0"/>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panose="02020603050405020304"/>
              <a:buNone/>
            </a:pPr>
            <a:r>
              <a:rPr lang="en-US" sz="4400" b="0" i="0" u="none" strike="noStrike" cap="none" dirty="0">
                <a:solidFill>
                  <a:srgbClr val="FFFFFF"/>
                </a:solidFill>
                <a:latin typeface="Times New Roman" panose="02020603050405020304"/>
                <a:ea typeface="Times New Roman" panose="02020603050405020304"/>
                <a:cs typeface="Times New Roman" panose="02020603050405020304"/>
                <a:sym typeface="Times New Roman" panose="02020603050405020304"/>
              </a:rPr>
              <a:t>Problem Statement</a:t>
            </a:r>
            <a:endParaRPr sz="44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9" name="Google Shape;149;p30"/>
          <p:cNvSpPr txBox="1">
            <a:spLocks noGrp="1"/>
          </p:cNvSpPr>
          <p:nvPr>
            <p:ph type="body" idx="4294967295"/>
          </p:nvPr>
        </p:nvSpPr>
        <p:spPr>
          <a:xfrm>
            <a:off x="199440" y="1097280"/>
            <a:ext cx="11459520" cy="5075280"/>
          </a:xfrm>
          <a:prstGeom prst="rect">
            <a:avLst/>
          </a:prstGeom>
          <a:noFill/>
          <a:ln>
            <a:noFill/>
          </a:ln>
        </p:spPr>
        <p:txBody>
          <a:bodyPr spcFirstLastPara="1" wrap="square" lIns="91425" tIns="45700" rIns="91425" bIns="45700" anchor="t" anchorCtr="0">
            <a:normAutofit/>
          </a:bodyPr>
          <a:lstStyle/>
          <a:p>
            <a:pPr algn="just">
              <a:buFont typeface="Wingdings" panose="05000000000000000000" pitchFamily="2" charset="2"/>
              <a:buChar char="v"/>
            </a:pPr>
            <a:r>
              <a:rPr lang="en-US" spc="10" dirty="0">
                <a:effectLst/>
                <a:latin typeface="Times New Roman" panose="02020603050405020304" pitchFamily="18" charset="0"/>
                <a:ea typeface="SimSun" panose="02010600030101010101" pitchFamily="2" charset="-122"/>
                <a:cs typeface="Times New Roman" panose="02020603050405020304" pitchFamily="18" charset="0"/>
              </a:rPr>
              <a:t>In many regions, there exists a significant disconnect between urban consumers and rural farmers, resulting in a lack of understanding about agricultural practices, limited opportunities for knowledge exchange, and a reduced sense of community engagement. </a:t>
            </a:r>
          </a:p>
          <a:p>
            <a:pPr marL="50800" indent="0" algn="just">
              <a:buFont typeface="Wingdings" panose="05000000000000000000" pitchFamily="2" charset="2"/>
              <a:buNone/>
            </a:pPr>
            <a:endParaRPr lang="en-US" spc="1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buFont typeface="Wingdings" panose="05000000000000000000" pitchFamily="2" charset="2"/>
              <a:buChar char="v"/>
            </a:pPr>
            <a:r>
              <a:rPr lang="en-US" spc="10" dirty="0">
                <a:effectLst/>
                <a:latin typeface="Times New Roman" panose="02020603050405020304" pitchFamily="18" charset="0"/>
                <a:ea typeface="SimSun" panose="02010600030101010101" pitchFamily="2" charset="-122"/>
                <a:cs typeface="Times New Roman" panose="02020603050405020304" pitchFamily="18" charset="0"/>
              </a:rPr>
              <a:t>Farmers often struggle to find a platform to showcase their crops and connect with potential consumers. </a:t>
            </a:r>
          </a:p>
          <a:p>
            <a:pPr marL="50800" indent="0" algn="just">
              <a:buNone/>
            </a:pPr>
            <a:r>
              <a:rPr lang="en-US" spc="10" dirty="0">
                <a:effectLst/>
                <a:latin typeface="Times New Roman" panose="02020603050405020304" pitchFamily="18" charset="0"/>
                <a:ea typeface="SimSun" panose="02010600030101010101" pitchFamily="2" charset="-122"/>
                <a:cs typeface="Times New Roman" panose="02020603050405020304" pitchFamily="18" charset="0"/>
              </a:rPr>
              <a:t> </a:t>
            </a:r>
            <a:endParaRPr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1"/>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panose="02020603050405020304"/>
              <a:buNone/>
            </a:pPr>
            <a:r>
              <a:rPr lang="en-US" sz="4400" b="0"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rPr>
              <a:t>Objectives of Project</a:t>
            </a:r>
            <a:endParaRPr sz="4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5" name="Google Shape;155;p31"/>
          <p:cNvSpPr txBox="1">
            <a:spLocks noGrp="1"/>
          </p:cNvSpPr>
          <p:nvPr>
            <p:ph type="body" idx="4294967295"/>
          </p:nvPr>
        </p:nvSpPr>
        <p:spPr>
          <a:xfrm>
            <a:off x="199440" y="1133280"/>
            <a:ext cx="11778840" cy="5394600"/>
          </a:xfrm>
          <a:prstGeom prst="rect">
            <a:avLst/>
          </a:prstGeom>
          <a:noFill/>
          <a:ln>
            <a:noFill/>
          </a:ln>
        </p:spPr>
        <p:txBody>
          <a:bodyPr spcFirstLastPara="1" wrap="square" lIns="91425" tIns="45700" rIns="91425" bIns="45700" anchor="t" anchorCtr="0">
            <a:normAutofit/>
          </a:bodyPr>
          <a:lstStyle/>
          <a:p>
            <a:pPr algn="just">
              <a:buFont typeface="Wingdings" panose="05000000000000000000" pitchFamily="2" charset="2"/>
              <a:buChar char="v"/>
            </a:pPr>
            <a:r>
              <a:rPr lang="en-US" spc="1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To create a seamless and efficient platform that facilitates the interaction between users and farmers.</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p>
          <a:p>
            <a:pPr marL="50800" indent="0" algn="just">
              <a:buFont typeface="Wingdings" panose="05000000000000000000" pitchFamily="2" charset="2"/>
              <a:buNone/>
            </a:pPr>
            <a:endParaRPr lang="en-US"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buFont typeface="Wingdings" panose="05000000000000000000" pitchFamily="2" charset="2"/>
              <a:buChar char="v"/>
            </a:pPr>
            <a:r>
              <a:rPr lang="en-US" spc="1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To bridge the gap between urban consumers and rural farmers, promoting agricultural awareness, knowledge exchange, and community engagement.</a:t>
            </a:r>
            <a:endParaRPr lang="en-US" dirty="0">
              <a:effectLst/>
              <a:latin typeface="Times New Roman" panose="02020603050405020304" pitchFamily="18" charset="0"/>
              <a:ea typeface="SimSun" panose="02010600030101010101" pitchFamily="2" charset="-122"/>
              <a:cs typeface="Times New Roman" panose="02020603050405020304" pitchFamily="18" charset="0"/>
            </a:endParaRPr>
          </a:p>
          <a:p>
            <a:pPr marL="50800" indent="0" algn="just">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2"/>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just" rtl="0">
              <a:lnSpc>
                <a:spcPct val="90000"/>
              </a:lnSpc>
              <a:spcBef>
                <a:spcPts val="0"/>
              </a:spcBef>
              <a:spcAft>
                <a:spcPts val="0"/>
              </a:spcAft>
              <a:buClr>
                <a:srgbClr val="000000"/>
              </a:buClr>
              <a:buSzPts val="2800"/>
              <a:buFont typeface="Times New Roman" panose="02020603050405020304"/>
              <a:buNone/>
            </a:pPr>
            <a:r>
              <a:rPr lang="en-US"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Literature survey for first objective </a:t>
            </a:r>
            <a:endPara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1" name="Google Shape;161;p32"/>
          <p:cNvSpPr txBox="1">
            <a:spLocks noGrp="1"/>
          </p:cNvSpPr>
          <p:nvPr>
            <p:ph type="body" idx="4294967295"/>
          </p:nvPr>
        </p:nvSpPr>
        <p:spPr>
          <a:xfrm>
            <a:off x="199440" y="1097280"/>
            <a:ext cx="11778840" cy="5394600"/>
          </a:xfrm>
          <a:prstGeom prst="rect">
            <a:avLst/>
          </a:prstGeom>
          <a:noFill/>
          <a:ln>
            <a:noFill/>
          </a:ln>
        </p:spPr>
        <p:txBody>
          <a:bodyPr spcFirstLastPara="1" wrap="square" lIns="91425" tIns="45700" rIns="91425" bIns="45700" anchor="t" anchorCtr="0">
            <a:normAutofit/>
          </a:bodyPr>
          <a:lstStyle/>
          <a:p>
            <a:pPr algn="just">
              <a:buFont typeface="Wingdings" panose="05000000000000000000" pitchFamily="2" charset="2"/>
              <a:buChar char="Ø"/>
            </a:pPr>
            <a:r>
              <a:rPr lang="en-US" b="0" i="0" dirty="0">
                <a:solidFill>
                  <a:srgbClr val="333333"/>
                </a:solidFill>
                <a:effectLst/>
                <a:latin typeface="Times New Roman" panose="02020603050405020304" pitchFamily="18" charset="0"/>
                <a:cs typeface="Times New Roman" panose="02020603050405020304" pitchFamily="18" charset="0"/>
              </a:rPr>
              <a:t>Agri-tourism is the latest concept in the Indian tourism industry, which normally occurs on farms. Agri-tourism is a form of agricultural multi-functionality it gives you the opportunity to experience the real alluring and authentic contact with the village life, taste the local veritable food and get familiar with the many farming tasks during the visit. It provides you the welcome break free from the daily busy and hectic life in the peaceful village environment.</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3"/>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just" rtl="0">
              <a:lnSpc>
                <a:spcPct val="90000"/>
              </a:lnSpc>
              <a:spcBef>
                <a:spcPts val="0"/>
              </a:spcBef>
              <a:spcAft>
                <a:spcPts val="0"/>
              </a:spcAft>
              <a:buClr>
                <a:srgbClr val="000000"/>
              </a:buClr>
              <a:buSzPts val="2800"/>
              <a:buFont typeface="Times New Roman" panose="02020603050405020304"/>
              <a:buNone/>
            </a:pPr>
            <a:r>
              <a:rPr lang="en-US" sz="2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Literature survey for second objective</a:t>
            </a:r>
            <a:endParaRPr sz="28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7" name="Google Shape;167;p33"/>
          <p:cNvSpPr txBox="1">
            <a:spLocks noGrp="1"/>
          </p:cNvSpPr>
          <p:nvPr>
            <p:ph type="body" idx="4294967295"/>
          </p:nvPr>
        </p:nvSpPr>
        <p:spPr>
          <a:xfrm>
            <a:off x="199440" y="1097280"/>
            <a:ext cx="11778840" cy="5394600"/>
          </a:xfrm>
          <a:prstGeom prst="rect">
            <a:avLst/>
          </a:prstGeom>
          <a:noFill/>
          <a:ln>
            <a:noFill/>
          </a:ln>
        </p:spPr>
        <p:txBody>
          <a:bodyPr spcFirstLastPara="1" wrap="square" lIns="91425" tIns="45700" rIns="91425" bIns="45700" anchor="t" anchorCtr="0">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trend, if recognized by farmers, could be used to create new revenue for agriculture through </a:t>
            </a:r>
            <a:r>
              <a:rPr lang="en-US" dirty="0" err="1">
                <a:latin typeface="Times New Roman" panose="02020603050405020304" pitchFamily="18" charset="0"/>
                <a:cs typeface="Times New Roman" panose="02020603050405020304" pitchFamily="18" charset="0"/>
              </a:rPr>
              <a:t>agri</a:t>
            </a:r>
            <a:r>
              <a:rPr lang="en-US" dirty="0">
                <a:latin typeface="Times New Roman" panose="02020603050405020304" pitchFamily="18" charset="0"/>
                <a:cs typeface="Times New Roman" panose="02020603050405020304" pitchFamily="18" charset="0"/>
              </a:rPr>
              <a:t>‐tourism. The purpose of this manual is to provide step‐by‐step guidance for farmers who are interested in engaging in agritourism. It presents a number of tools and strategies to design and create </a:t>
            </a:r>
            <a:r>
              <a:rPr lang="en-US" dirty="0" err="1">
                <a:latin typeface="Times New Roman" panose="02020603050405020304" pitchFamily="18" charset="0"/>
                <a:cs typeface="Times New Roman" panose="02020603050405020304" pitchFamily="18" charset="0"/>
              </a:rPr>
              <a:t>memorable farm</a:t>
            </a:r>
            <a:r>
              <a:rPr lang="en-US" dirty="0">
                <a:latin typeface="Times New Roman" panose="02020603050405020304" pitchFamily="18" charset="0"/>
                <a:cs typeface="Times New Roman" panose="02020603050405020304" pitchFamily="18" charset="0"/>
              </a:rPr>
              <a:t>‐based experiences that can attract and satisfy visitors. The guide also profiles numerous examples of </a:t>
            </a:r>
            <a:r>
              <a:rPr lang="en-US" dirty="0" err="1">
                <a:latin typeface="Times New Roman" panose="02020603050405020304" pitchFamily="18" charset="0"/>
                <a:cs typeface="Times New Roman" panose="02020603050405020304" pitchFamily="18" charset="0"/>
              </a:rPr>
              <a:t>agri</a:t>
            </a:r>
            <a:r>
              <a:rPr lang="en-US" dirty="0">
                <a:latin typeface="Times New Roman" panose="02020603050405020304" pitchFamily="18" charset="0"/>
                <a:cs typeface="Times New Roman" panose="02020603050405020304" pitchFamily="18" charset="0"/>
              </a:rPr>
              <a:t>‐tourism ventures to encourage innovation within the industry.</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4"/>
          <p:cNvSpPr txBox="1">
            <a:spLocks noGrp="1"/>
          </p:cNvSpPr>
          <p:nvPr>
            <p:ph type="body" idx="4294967295"/>
          </p:nvPr>
        </p:nvSpPr>
        <p:spPr>
          <a:xfrm>
            <a:off x="199440" y="1025280"/>
            <a:ext cx="11288520" cy="5134320"/>
          </a:xfrm>
          <a:prstGeom prst="rect">
            <a:avLst/>
          </a:prstGeom>
          <a:solidFill>
            <a:srgbClr val="FFFFFF"/>
          </a:solidFill>
          <a:ln w="12600" cap="flat" cmpd="sng">
            <a:solidFill>
              <a:srgbClr val="FFFFFF"/>
            </a:solidFill>
            <a:prstDash val="solid"/>
            <a:miter lim="8000"/>
            <a:headEnd type="none" w="sm" len="sm"/>
            <a:tailEnd type="none" w="sm" len="sm"/>
          </a:ln>
        </p:spPr>
        <p:txBody>
          <a:bodyPr spcFirstLastPara="1" wrap="square" lIns="91425" tIns="45700" rIns="91425" bIns="45700" anchor="t" anchorCtr="0">
            <a:normAutofit/>
          </a:bodyPr>
          <a:lstStyle/>
          <a:p>
            <a:pPr algn="just"/>
            <a:r>
              <a:rPr lang="en-US"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T</a:t>
            </a:r>
            <a:r>
              <a:rPr 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he user will register and view farmers crops and the details of farmer and book the slots to spend time with framer by providing the details of the date and number of persons and number of Days. The farmer is going to view that details of the user and the farmer will accept or reject the booking. </a:t>
            </a:r>
            <a:endParaRPr lang="en-US" dirty="0">
              <a:effectLst/>
              <a:latin typeface="Times New Roman" panose="02020603050405020304" pitchFamily="18" charset="0"/>
              <a:ea typeface="SimSun" panose="02010600030101010101" pitchFamily="2" charset="-122"/>
              <a:cs typeface="Times New Roman" panose="02020603050405020304" pitchFamily="18" charset="0"/>
            </a:endParaRPr>
          </a:p>
          <a:p>
            <a:pPr marL="50800" indent="0">
              <a:buNone/>
            </a:pPr>
            <a:endParaRPr sz="2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3" name="Google Shape;173;p34"/>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panose="02020603050405020304"/>
              <a:buNone/>
            </a:pPr>
            <a:r>
              <a:rPr lang="en-US" sz="4400" b="0"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rPr>
              <a:t>Proposed System</a:t>
            </a:r>
            <a:endParaRPr sz="4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5"/>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panose="02020603050405020304"/>
              <a:buNone/>
            </a:pPr>
            <a:r>
              <a:rPr lang="en-US" sz="4400" b="0"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rPr>
              <a:t> References</a:t>
            </a:r>
            <a:endParaRPr sz="4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9" name="Google Shape;179;p35"/>
          <p:cNvSpPr txBox="1">
            <a:spLocks noGrp="1"/>
          </p:cNvSpPr>
          <p:nvPr>
            <p:ph type="body" idx="4294967295"/>
          </p:nvPr>
        </p:nvSpPr>
        <p:spPr>
          <a:xfrm>
            <a:off x="199440" y="1097280"/>
            <a:ext cx="11778840" cy="5394600"/>
          </a:xfrm>
          <a:prstGeom prst="rect">
            <a:avLst/>
          </a:prstGeom>
          <a:noFill/>
          <a:ln>
            <a:noFill/>
          </a:ln>
        </p:spPr>
        <p:txBody>
          <a:bodyPr spcFirstLastPara="1" wrap="square" lIns="91425" tIns="45700" rIns="91425" bIns="45700" anchor="t" anchorCtr="0">
            <a:noAutofit/>
          </a:bodyPr>
          <a:lstStyle/>
          <a:p>
            <a:pPr marL="635000" indent="-457200" algn="just">
              <a:spcBef>
                <a:spcPts val="1000"/>
              </a:spcBef>
              <a:buFont typeface="Wingdings" panose="05000000000000000000" pitchFamily="2" charset="2"/>
              <a:buChar char="q"/>
            </a:pPr>
            <a:r>
              <a:rPr lang="en-US" b="0" i="0" dirty="0">
                <a:solidFill>
                  <a:srgbClr val="111111"/>
                </a:solidFill>
                <a:effectLst/>
                <a:latin typeface="Times New Roman" panose="02020603050405020304" pitchFamily="18" charset="0"/>
                <a:cs typeface="Times New Roman" panose="02020603050405020304" pitchFamily="18" charset="0"/>
              </a:rPr>
              <a:t>Singh Priyanka,Mishra Manoj Kumar,</a:t>
            </a:r>
            <a:r>
              <a:rPr lang="en-US" b="0" i="0" dirty="0">
                <a:solidFill>
                  <a:srgbClr val="111111"/>
                </a:solidFill>
                <a:effectLst/>
                <a:latin typeface="Times New Roman" panose="02020603050405020304" pitchFamily="18" charset="0"/>
                <a:cs typeface="Times New Roman" panose="02020603050405020304" pitchFamily="18" charset="0"/>
                <a:hlinkClick r:id="rId3"/>
              </a:rPr>
              <a:t>IDENTIFYING THE POTENTIAL OF AGRI-TOURISM IN INDIA: OVERRIDING  CHALLENGES AND RECOMMEND STRATEGIES </a:t>
            </a:r>
            <a:r>
              <a:rPr lang="en-US" dirty="0">
                <a:solidFill>
                  <a:srgbClr val="111111"/>
                </a:solidFill>
                <a:latin typeface="Times New Roman" panose="02020603050405020304" pitchFamily="18" charset="0"/>
                <a:cs typeface="Times New Roman" panose="02020603050405020304" pitchFamily="18" charset="0"/>
                <a:hlinkClick r:id="rId4" action="ppaction://hlinksldjump"/>
              </a:rPr>
              <a:t>[1]</a:t>
            </a:r>
            <a:r>
              <a:rPr lang="en-US" dirty="0">
                <a:solidFill>
                  <a:srgbClr val="111111"/>
                </a:solidFill>
                <a:latin typeface="Times New Roman" panose="02020603050405020304" pitchFamily="18" charset="0"/>
                <a:cs typeface="Times New Roman" panose="02020603050405020304" pitchFamily="18" charset="0"/>
              </a:rPr>
              <a:t>,2022.</a:t>
            </a:r>
          </a:p>
          <a:p>
            <a:pPr marL="635000" indent="-457200" algn="just">
              <a:spcBef>
                <a:spcPts val="1000"/>
              </a:spcBef>
              <a:buFont typeface="Wingdings" panose="05000000000000000000" pitchFamily="2" charset="2"/>
              <a:buChar char="q"/>
            </a:pPr>
            <a:endParaRPr lang="en-IN" sz="28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635000" marR="0" lvl="0" indent="-457200" algn="just" rtl="0">
              <a:lnSpc>
                <a:spcPct val="90000"/>
              </a:lnSpc>
              <a:spcBef>
                <a:spcPts val="1000"/>
              </a:spcBef>
              <a:spcAft>
                <a:spcPts val="0"/>
              </a:spcAft>
              <a:buClr>
                <a:schemeClr val="dk1"/>
              </a:buClr>
              <a:buSzPts val="2800"/>
              <a:buFont typeface="Wingdings" panose="05000000000000000000" pitchFamily="2" charset="2"/>
              <a:buChar char="q"/>
            </a:pPr>
            <a:r>
              <a:rPr lang="en-IN"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hlinkClick r:id="rId5"/>
              </a:rPr>
              <a:t>Nicole </a:t>
            </a:r>
            <a:r>
              <a:rPr lang="en-IN" dirty="0" err="1">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hlinkClick r:id="rId5"/>
              </a:rPr>
              <a:t>Vaugeois,Shannon</a:t>
            </a:r>
            <a:r>
              <a:rPr lang="en-IN"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hlinkClick r:id="rId5"/>
              </a:rPr>
              <a:t> </a:t>
            </a:r>
            <a:r>
              <a:rPr lang="en-IN" dirty="0" err="1">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hlinkClick r:id="rId5"/>
              </a:rPr>
              <a:t>Bence,Anna</a:t>
            </a:r>
            <a:r>
              <a:rPr lang="en-IN"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hlinkClick r:id="rId5"/>
              </a:rPr>
              <a:t> Romanova</a:t>
            </a:r>
            <a:r>
              <a:rPr lang="en-US" altLang="en-IN"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 </a:t>
            </a:r>
            <a:r>
              <a:rPr lang="en-IN" sz="28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hlinkClick r:id="rId5"/>
              </a:rPr>
              <a:t>Farm Diversification Through Agri-tourism[3]</a:t>
            </a:r>
            <a:r>
              <a:rPr lang="en-US" altLang="en-IN" sz="28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hlinkClick r:id="rId5"/>
              </a:rPr>
              <a:t>,</a:t>
            </a:r>
            <a:r>
              <a:rPr lang="en-US" altLang="en-IN" sz="28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2021.</a:t>
            </a:r>
          </a:p>
          <a:p>
            <a:pPr marL="635000" marR="0" lvl="0" indent="-457200" algn="just" rtl="0">
              <a:lnSpc>
                <a:spcPct val="90000"/>
              </a:lnSpc>
              <a:spcBef>
                <a:spcPts val="1000"/>
              </a:spcBef>
              <a:spcAft>
                <a:spcPts val="0"/>
              </a:spcAft>
              <a:buClr>
                <a:schemeClr val="dk1"/>
              </a:buClr>
              <a:buSzPts val="2800"/>
              <a:buFont typeface="Wingdings" panose="05000000000000000000" pitchFamily="2" charset="2"/>
              <a:buChar char="q"/>
            </a:pPr>
            <a:endParaRPr lang="en-IN" sz="2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35000" marR="0" lvl="0" indent="-457200" algn="just" rtl="0">
              <a:lnSpc>
                <a:spcPct val="90000"/>
              </a:lnSpc>
              <a:spcBef>
                <a:spcPts val="1000"/>
              </a:spcBef>
              <a:spcAft>
                <a:spcPts val="0"/>
              </a:spcAft>
              <a:buClr>
                <a:schemeClr val="dk1"/>
              </a:buClr>
              <a:buSzPts val="2800"/>
              <a:buFont typeface="Wingdings" panose="05000000000000000000" pitchFamily="2" charset="2"/>
              <a:buChar char="q"/>
            </a:pPr>
            <a:r>
              <a:rPr lang="en-IN" sz="2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Lucian Ionel Cioca; Ramona Giurea; Ioan Achim Moise; Ilaria Precazzini;</a:t>
            </a:r>
          </a:p>
          <a:p>
            <a:pPr marL="177800" marR="0" lvl="0" indent="0" algn="just" rtl="0">
              <a:lnSpc>
                <a:spcPct val="90000"/>
              </a:lnSpc>
              <a:spcBef>
                <a:spcPts val="1000"/>
              </a:spcBef>
              <a:spcAft>
                <a:spcPts val="0"/>
              </a:spcAft>
              <a:buClr>
                <a:schemeClr val="dk1"/>
              </a:buClr>
              <a:buSzPts val="2800"/>
              <a:buFont typeface="Wingdings" panose="05000000000000000000" pitchFamily="2" charset="2"/>
              <a:buNone/>
            </a:pPr>
            <a:r>
              <a:rPr lang="en-US" altLang="en-IN" sz="2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IN" sz="2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Marco Ragazzi; Elena Cristina Rada</a:t>
            </a:r>
            <a:r>
              <a:rPr lang="en-US" altLang="en-IN" sz="2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r>
              <a:rPr lang="en-IN"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Local environmental impact of wood </a:t>
            </a:r>
            <a:r>
              <a:rPr lang="en-US" altLang="en-IN"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p>
          <a:p>
            <a:pPr marL="177800" marR="0" lvl="0" indent="0" algn="just" rtl="0">
              <a:lnSpc>
                <a:spcPct val="90000"/>
              </a:lnSpc>
              <a:spcBef>
                <a:spcPts val="1000"/>
              </a:spcBef>
              <a:spcAft>
                <a:spcPts val="0"/>
              </a:spcAft>
              <a:buClr>
                <a:schemeClr val="dk1"/>
              </a:buClr>
              <a:buSzPts val="2800"/>
              <a:buFont typeface="Wingdings" panose="05000000000000000000" pitchFamily="2" charset="2"/>
              <a:buNone/>
            </a:pPr>
            <a:r>
              <a:rPr lang="en-US" altLang="en-IN"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IN"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combustion in agro-tourism structures</a:t>
            </a:r>
            <a:r>
              <a:rPr lang="en-IN" sz="2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2017</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604</Words>
  <Application>Microsoft Office PowerPoint</Application>
  <PresentationFormat>Widescreen</PresentationFormat>
  <Paragraphs>59</Paragraphs>
  <Slides>11</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SimSun</vt:lpstr>
      <vt:lpstr>Arial</vt:lpstr>
      <vt:lpstr>Calibri</vt:lpstr>
      <vt:lpstr>Times New Roman</vt:lpstr>
      <vt:lpstr>Verdana</vt:lpstr>
      <vt:lpstr>Wingdings</vt:lpstr>
      <vt:lpstr>Office Theme</vt:lpstr>
      <vt:lpstr>Office Theme</vt:lpstr>
      <vt:lpstr>PowerPoint Presentation</vt:lpstr>
      <vt:lpstr>Contents</vt:lpstr>
      <vt:lpstr>Abstract</vt:lpstr>
      <vt:lpstr>Problem Statement</vt:lpstr>
      <vt:lpstr>Objectives of Project</vt:lpstr>
      <vt:lpstr>Literature survey for first objective </vt:lpstr>
      <vt:lpstr>Literature survey for second objective</vt:lpstr>
      <vt:lpstr>Proposed System</vt:lpstr>
      <vt:lpstr> References</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GOUSIYA</dc:creator>
  <cp:lastModifiedBy>LENOVO</cp:lastModifiedBy>
  <cp:revision>17</cp:revision>
  <dcterms:created xsi:type="dcterms:W3CDTF">2023-09-04T04:29:00Z</dcterms:created>
  <dcterms:modified xsi:type="dcterms:W3CDTF">2023-10-16T09:56:44Z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0B3F6217E6694E38A7B3AAD50BD51EA3_13</vt:lpwstr>
  </property>
  <property fmtid="{D5CDD505-2E9C-101B-9397-08002B2CF9AE}" pid="3" name="KSOProductBuildVer">
    <vt:lpwstr>1033-12.2.0.13201</vt:lpwstr>
  </property>
</Properties>
</file>