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77" r:id="rId9"/>
    <p:sldId id="267" r:id="rId10"/>
    <p:sldId id="280"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0F4-6820-67A7-8D25-00B488DE0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EF9F0F-216D-3A91-07BA-2E013D747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1F011B-BB80-53DE-6DA2-0874AF87CA44}"/>
              </a:ext>
            </a:extLst>
          </p:cNvPr>
          <p:cNvSpPr>
            <a:spLocks noGrp="1"/>
          </p:cNvSpPr>
          <p:nvPr>
            <p:ph type="dt" sz="half" idx="10"/>
          </p:nvPr>
        </p:nvSpPr>
        <p:spPr/>
        <p:txBody>
          <a:bodyPr/>
          <a:lstStyle/>
          <a:p>
            <a:fld id="{6437A443-17DD-4EA1-98E1-43F58F2CD17A}" type="datetimeFigureOut">
              <a:rPr lang="en-IN" smtClean="0"/>
              <a:t>03-05-2023</a:t>
            </a:fld>
            <a:endParaRPr lang="en-IN"/>
          </a:p>
        </p:txBody>
      </p:sp>
      <p:sp>
        <p:nvSpPr>
          <p:cNvPr id="5" name="Footer Placeholder 4">
            <a:extLst>
              <a:ext uri="{FF2B5EF4-FFF2-40B4-BE49-F238E27FC236}">
                <a16:creationId xmlns:a16="http://schemas.microsoft.com/office/drawing/2014/main" id="{490571E1-C5A3-736B-0AB7-4F20F50B1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B790E-C112-222D-1267-493E2C3353CA}"/>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118794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8925-99AB-6251-8ED7-F11223CE19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26F5DB-B362-1E27-236C-61F38F2B8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DCD2D8-C13A-4D50-C61A-7DAE9D3DEC01}"/>
              </a:ext>
            </a:extLst>
          </p:cNvPr>
          <p:cNvSpPr>
            <a:spLocks noGrp="1"/>
          </p:cNvSpPr>
          <p:nvPr>
            <p:ph type="dt" sz="half" idx="10"/>
          </p:nvPr>
        </p:nvSpPr>
        <p:spPr/>
        <p:txBody>
          <a:bodyPr/>
          <a:lstStyle/>
          <a:p>
            <a:fld id="{6437A443-17DD-4EA1-98E1-43F58F2CD17A}" type="datetimeFigureOut">
              <a:rPr lang="en-IN" smtClean="0"/>
              <a:t>03-05-2023</a:t>
            </a:fld>
            <a:endParaRPr lang="en-IN"/>
          </a:p>
        </p:txBody>
      </p:sp>
      <p:sp>
        <p:nvSpPr>
          <p:cNvPr id="5" name="Footer Placeholder 4">
            <a:extLst>
              <a:ext uri="{FF2B5EF4-FFF2-40B4-BE49-F238E27FC236}">
                <a16:creationId xmlns:a16="http://schemas.microsoft.com/office/drawing/2014/main" id="{7B0C454E-6EA2-6CE6-494E-6D49CDC3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D466F6-F295-EC91-758F-ADDDA178AF04}"/>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24474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E09B8-349C-4749-9499-ECC1F5A5CB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FFEA72-64F8-5D27-3D4A-EE6BFA145D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67BA7-5323-89D1-D5AE-75FFADF869F2}"/>
              </a:ext>
            </a:extLst>
          </p:cNvPr>
          <p:cNvSpPr>
            <a:spLocks noGrp="1"/>
          </p:cNvSpPr>
          <p:nvPr>
            <p:ph type="dt" sz="half" idx="10"/>
          </p:nvPr>
        </p:nvSpPr>
        <p:spPr/>
        <p:txBody>
          <a:bodyPr/>
          <a:lstStyle/>
          <a:p>
            <a:fld id="{6437A443-17DD-4EA1-98E1-43F58F2CD17A}" type="datetimeFigureOut">
              <a:rPr lang="en-IN" smtClean="0"/>
              <a:t>03-05-2023</a:t>
            </a:fld>
            <a:endParaRPr lang="en-IN"/>
          </a:p>
        </p:txBody>
      </p:sp>
      <p:sp>
        <p:nvSpPr>
          <p:cNvPr id="5" name="Footer Placeholder 4">
            <a:extLst>
              <a:ext uri="{FF2B5EF4-FFF2-40B4-BE49-F238E27FC236}">
                <a16:creationId xmlns:a16="http://schemas.microsoft.com/office/drawing/2014/main" id="{6292D169-2602-84AD-662D-1F4A272A49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E6513-AF1A-564F-07FE-697EA9BBF37B}"/>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3522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D2DA-2E4F-FEBA-7DB2-739C67C22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3F199-4D29-E9BC-09B9-F1921A2E97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09B7C-BB99-1564-198E-05224B252496}"/>
              </a:ext>
            </a:extLst>
          </p:cNvPr>
          <p:cNvSpPr>
            <a:spLocks noGrp="1"/>
          </p:cNvSpPr>
          <p:nvPr>
            <p:ph type="dt" sz="half" idx="10"/>
          </p:nvPr>
        </p:nvSpPr>
        <p:spPr/>
        <p:txBody>
          <a:bodyPr/>
          <a:lstStyle/>
          <a:p>
            <a:fld id="{6437A443-17DD-4EA1-98E1-43F58F2CD17A}" type="datetimeFigureOut">
              <a:rPr lang="en-IN" smtClean="0"/>
              <a:t>03-05-2023</a:t>
            </a:fld>
            <a:endParaRPr lang="en-IN"/>
          </a:p>
        </p:txBody>
      </p:sp>
      <p:sp>
        <p:nvSpPr>
          <p:cNvPr id="5" name="Footer Placeholder 4">
            <a:extLst>
              <a:ext uri="{FF2B5EF4-FFF2-40B4-BE49-F238E27FC236}">
                <a16:creationId xmlns:a16="http://schemas.microsoft.com/office/drawing/2014/main" id="{ADC2A862-E78E-B3C8-9B9E-7292ED3E4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D593F7-ABB9-8A6D-4FA8-55D519EB9A13}"/>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94997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A411-000D-F12C-27FB-B21761007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5B3D6C-E6FB-D687-7081-26F0209E7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71268B-A863-68CF-CCA9-4396D54E94F8}"/>
              </a:ext>
            </a:extLst>
          </p:cNvPr>
          <p:cNvSpPr>
            <a:spLocks noGrp="1"/>
          </p:cNvSpPr>
          <p:nvPr>
            <p:ph type="dt" sz="half" idx="10"/>
          </p:nvPr>
        </p:nvSpPr>
        <p:spPr/>
        <p:txBody>
          <a:bodyPr/>
          <a:lstStyle/>
          <a:p>
            <a:fld id="{6437A443-17DD-4EA1-98E1-43F58F2CD17A}" type="datetimeFigureOut">
              <a:rPr lang="en-IN" smtClean="0"/>
              <a:t>03-05-2023</a:t>
            </a:fld>
            <a:endParaRPr lang="en-IN"/>
          </a:p>
        </p:txBody>
      </p:sp>
      <p:sp>
        <p:nvSpPr>
          <p:cNvPr id="5" name="Footer Placeholder 4">
            <a:extLst>
              <a:ext uri="{FF2B5EF4-FFF2-40B4-BE49-F238E27FC236}">
                <a16:creationId xmlns:a16="http://schemas.microsoft.com/office/drawing/2014/main" id="{3D997A3A-8809-217E-C2AC-40F768E3DA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8BCF7-7B8A-BBE7-EB21-A4A1B5EE9408}"/>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316693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30A9-7A43-0E69-EF40-F373EB2A40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B57E6D-4998-59E9-7828-CFE8FEF011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C0FD0B-80BA-B83E-C6A4-E12AD9EE24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0246BE-2047-6EE5-264F-979FED3E49CE}"/>
              </a:ext>
            </a:extLst>
          </p:cNvPr>
          <p:cNvSpPr>
            <a:spLocks noGrp="1"/>
          </p:cNvSpPr>
          <p:nvPr>
            <p:ph type="dt" sz="half" idx="10"/>
          </p:nvPr>
        </p:nvSpPr>
        <p:spPr/>
        <p:txBody>
          <a:bodyPr/>
          <a:lstStyle/>
          <a:p>
            <a:fld id="{6437A443-17DD-4EA1-98E1-43F58F2CD17A}" type="datetimeFigureOut">
              <a:rPr lang="en-IN" smtClean="0"/>
              <a:t>03-05-2023</a:t>
            </a:fld>
            <a:endParaRPr lang="en-IN"/>
          </a:p>
        </p:txBody>
      </p:sp>
      <p:sp>
        <p:nvSpPr>
          <p:cNvPr id="6" name="Footer Placeholder 5">
            <a:extLst>
              <a:ext uri="{FF2B5EF4-FFF2-40B4-BE49-F238E27FC236}">
                <a16:creationId xmlns:a16="http://schemas.microsoft.com/office/drawing/2014/main" id="{208E0ED2-6D82-B4B8-E9F0-098054FAD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F06BE8-C8C2-5377-9167-C76002620AE0}"/>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154138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ECC1-3B5C-D4FA-F335-380B16D84E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17ABDC-E359-5F8C-6C99-7E110ADF4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4D227-95A3-A08A-C208-C25A0B72B0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3A49D0-B3C1-7C99-178C-F743A1BEF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15AFB0-C2BF-C41D-9342-2A575CF950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DAB71F-C15C-688D-0FF5-98F90703D6A5}"/>
              </a:ext>
            </a:extLst>
          </p:cNvPr>
          <p:cNvSpPr>
            <a:spLocks noGrp="1"/>
          </p:cNvSpPr>
          <p:nvPr>
            <p:ph type="dt" sz="half" idx="10"/>
          </p:nvPr>
        </p:nvSpPr>
        <p:spPr/>
        <p:txBody>
          <a:bodyPr/>
          <a:lstStyle/>
          <a:p>
            <a:fld id="{6437A443-17DD-4EA1-98E1-43F58F2CD17A}" type="datetimeFigureOut">
              <a:rPr lang="en-IN" smtClean="0"/>
              <a:t>03-05-2023</a:t>
            </a:fld>
            <a:endParaRPr lang="en-IN"/>
          </a:p>
        </p:txBody>
      </p:sp>
      <p:sp>
        <p:nvSpPr>
          <p:cNvPr id="8" name="Footer Placeholder 7">
            <a:extLst>
              <a:ext uri="{FF2B5EF4-FFF2-40B4-BE49-F238E27FC236}">
                <a16:creationId xmlns:a16="http://schemas.microsoft.com/office/drawing/2014/main" id="{491A209F-ECF9-AD97-E3DE-ABE65368F0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3419CB-35C6-D8C2-0F72-6F3BE6CF6C43}"/>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16469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2D7E-C9C5-660E-5613-CFA7A5669E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420C32-C57E-ABB6-D21E-435F512C014C}"/>
              </a:ext>
            </a:extLst>
          </p:cNvPr>
          <p:cNvSpPr>
            <a:spLocks noGrp="1"/>
          </p:cNvSpPr>
          <p:nvPr>
            <p:ph type="dt" sz="half" idx="10"/>
          </p:nvPr>
        </p:nvSpPr>
        <p:spPr/>
        <p:txBody>
          <a:bodyPr/>
          <a:lstStyle/>
          <a:p>
            <a:fld id="{6437A443-17DD-4EA1-98E1-43F58F2CD17A}" type="datetimeFigureOut">
              <a:rPr lang="en-IN" smtClean="0"/>
              <a:t>03-05-2023</a:t>
            </a:fld>
            <a:endParaRPr lang="en-IN"/>
          </a:p>
        </p:txBody>
      </p:sp>
      <p:sp>
        <p:nvSpPr>
          <p:cNvPr id="4" name="Footer Placeholder 3">
            <a:extLst>
              <a:ext uri="{FF2B5EF4-FFF2-40B4-BE49-F238E27FC236}">
                <a16:creationId xmlns:a16="http://schemas.microsoft.com/office/drawing/2014/main" id="{215E8CB1-1AFB-77F2-55B1-2836869651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03F34D-FD95-2EF7-819D-8242291AFFA2}"/>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70405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807C35-04AB-2484-9C64-EA67D8550D9E}"/>
              </a:ext>
            </a:extLst>
          </p:cNvPr>
          <p:cNvSpPr>
            <a:spLocks noGrp="1"/>
          </p:cNvSpPr>
          <p:nvPr>
            <p:ph type="dt" sz="half" idx="10"/>
          </p:nvPr>
        </p:nvSpPr>
        <p:spPr/>
        <p:txBody>
          <a:bodyPr/>
          <a:lstStyle/>
          <a:p>
            <a:fld id="{6437A443-17DD-4EA1-98E1-43F58F2CD17A}" type="datetimeFigureOut">
              <a:rPr lang="en-IN" smtClean="0"/>
              <a:t>03-05-2023</a:t>
            </a:fld>
            <a:endParaRPr lang="en-IN"/>
          </a:p>
        </p:txBody>
      </p:sp>
      <p:sp>
        <p:nvSpPr>
          <p:cNvPr id="3" name="Footer Placeholder 2">
            <a:extLst>
              <a:ext uri="{FF2B5EF4-FFF2-40B4-BE49-F238E27FC236}">
                <a16:creationId xmlns:a16="http://schemas.microsoft.com/office/drawing/2014/main" id="{01B0BF04-568A-755E-C0EE-E8383DBE1A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E9F7F5-8583-8F62-C159-21386D91ACF2}"/>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84437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1B32-6979-6A8C-0210-86EEF7944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CBC3CE-D334-E59C-D6D1-462B9951C6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7355C8-63AC-DF27-250A-77C7F218D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B9C50-6C83-8696-0E02-99E0DC13621C}"/>
              </a:ext>
            </a:extLst>
          </p:cNvPr>
          <p:cNvSpPr>
            <a:spLocks noGrp="1"/>
          </p:cNvSpPr>
          <p:nvPr>
            <p:ph type="dt" sz="half" idx="10"/>
          </p:nvPr>
        </p:nvSpPr>
        <p:spPr/>
        <p:txBody>
          <a:bodyPr/>
          <a:lstStyle/>
          <a:p>
            <a:fld id="{6437A443-17DD-4EA1-98E1-43F58F2CD17A}" type="datetimeFigureOut">
              <a:rPr lang="en-IN" smtClean="0"/>
              <a:t>03-05-2023</a:t>
            </a:fld>
            <a:endParaRPr lang="en-IN"/>
          </a:p>
        </p:txBody>
      </p:sp>
      <p:sp>
        <p:nvSpPr>
          <p:cNvPr id="6" name="Footer Placeholder 5">
            <a:extLst>
              <a:ext uri="{FF2B5EF4-FFF2-40B4-BE49-F238E27FC236}">
                <a16:creationId xmlns:a16="http://schemas.microsoft.com/office/drawing/2014/main" id="{63300E77-2C85-8B23-D61F-85C96EF90B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7D963A-5F08-E4C7-F601-A71977A9CC3A}"/>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9686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DAA3-52B9-1152-0534-A46CBFD66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EFC7E5-56DC-F499-F297-B5935F95E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39D382-A079-6A72-C0B0-223CF9438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48148-9FE5-B71F-9A36-6C0EF2AF8B85}"/>
              </a:ext>
            </a:extLst>
          </p:cNvPr>
          <p:cNvSpPr>
            <a:spLocks noGrp="1"/>
          </p:cNvSpPr>
          <p:nvPr>
            <p:ph type="dt" sz="half" idx="10"/>
          </p:nvPr>
        </p:nvSpPr>
        <p:spPr/>
        <p:txBody>
          <a:bodyPr/>
          <a:lstStyle/>
          <a:p>
            <a:fld id="{6437A443-17DD-4EA1-98E1-43F58F2CD17A}" type="datetimeFigureOut">
              <a:rPr lang="en-IN" smtClean="0"/>
              <a:t>03-05-2023</a:t>
            </a:fld>
            <a:endParaRPr lang="en-IN"/>
          </a:p>
        </p:txBody>
      </p:sp>
      <p:sp>
        <p:nvSpPr>
          <p:cNvPr id="6" name="Footer Placeholder 5">
            <a:extLst>
              <a:ext uri="{FF2B5EF4-FFF2-40B4-BE49-F238E27FC236}">
                <a16:creationId xmlns:a16="http://schemas.microsoft.com/office/drawing/2014/main" id="{6E539CEC-E82E-BABA-A61C-72AF5CFC4A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C873EF-8BA6-3F20-2D23-A0D7E505A181}"/>
              </a:ext>
            </a:extLst>
          </p:cNvPr>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369221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94B1F-5AB4-01D0-93EF-F45D9EFAE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2071A4-DBAA-F4A2-B07C-B7199676D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D62C4C-01A1-10D4-1222-D3B00FBDA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7A443-17DD-4EA1-98E1-43F58F2CD17A}" type="datetimeFigureOut">
              <a:rPr lang="en-IN" smtClean="0"/>
              <a:t>03-05-2023</a:t>
            </a:fld>
            <a:endParaRPr lang="en-IN"/>
          </a:p>
        </p:txBody>
      </p:sp>
      <p:sp>
        <p:nvSpPr>
          <p:cNvPr id="5" name="Footer Placeholder 4">
            <a:extLst>
              <a:ext uri="{FF2B5EF4-FFF2-40B4-BE49-F238E27FC236}">
                <a16:creationId xmlns:a16="http://schemas.microsoft.com/office/drawing/2014/main" id="{DD5CD14B-389B-FAED-5964-5A28A8AAE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A778E4-EF45-F7AA-5091-5BCA1B21EC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3C5B6-4655-4998-84AE-25CA600615D1}" type="slidenum">
              <a:rPr lang="en-IN" smtClean="0"/>
              <a:t>‹#›</a:t>
            </a:fld>
            <a:endParaRPr lang="en-IN"/>
          </a:p>
        </p:txBody>
      </p:sp>
    </p:spTree>
    <p:extLst>
      <p:ext uri="{BB962C8B-B14F-4D97-AF65-F5344CB8AC3E}">
        <p14:creationId xmlns:p14="http://schemas.microsoft.com/office/powerpoint/2010/main" val="338575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074869" y="2443080"/>
            <a:ext cx="9543498" cy="219973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b="1" dirty="0"/>
              <a:t>                                         Agri Tourism</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
        <p:nvSpPr>
          <p:cNvPr id="6" name="TextBox 5"/>
          <p:cNvSpPr txBox="1"/>
          <p:nvPr/>
        </p:nvSpPr>
        <p:spPr>
          <a:xfrm>
            <a:off x="484659" y="360976"/>
            <a:ext cx="3618964" cy="707886"/>
          </a:xfrm>
          <a:prstGeom prst="rect">
            <a:avLst/>
          </a:prstGeom>
          <a:noFill/>
        </p:spPr>
        <p:txBody>
          <a:bodyPr wrap="square" rtlCol="0">
            <a:spAutoFit/>
          </a:bodyPr>
          <a:lstStyle/>
          <a:p>
            <a:r>
              <a:rPr lang="en-US" sz="2000" b="1" dirty="0">
                <a:latin typeface="Times New Roman" pitchFamily="18" charset="0"/>
                <a:cs typeface="Times New Roman" pitchFamily="18" charset="0"/>
              </a:rPr>
              <a:t>Domain: </a:t>
            </a:r>
            <a:r>
              <a:rPr lang="en-US" sz="2000" dirty="0">
                <a:latin typeface="Times New Roman" pitchFamily="18" charset="0"/>
                <a:cs typeface="Times New Roman" pitchFamily="18" charset="0"/>
              </a:rPr>
              <a:t>Android</a:t>
            </a:r>
          </a:p>
          <a:p>
            <a:r>
              <a:rPr lang="en-US" sz="2000" b="1" dirty="0">
                <a:latin typeface="Times New Roman" pitchFamily="18" charset="0"/>
                <a:cs typeface="Times New Roman" pitchFamily="18" charset="0"/>
              </a:rPr>
              <a:t>Technology: </a:t>
            </a:r>
            <a:r>
              <a:rPr lang="en-US" sz="2000" dirty="0">
                <a:latin typeface="Times New Roman" pitchFamily="18" charset="0"/>
                <a:cs typeface="Times New Roman" pitchFamily="18" charset="0"/>
              </a:rPr>
              <a:t>KOTLIN</a:t>
            </a: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4619" y="110053"/>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Literature Survey</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59558" y="1334219"/>
            <a:ext cx="8915400" cy="4773283"/>
          </a:xfrm>
        </p:spPr>
        <p:txBody>
          <a:bodyPr>
            <a:noAutofit/>
          </a:bodyPr>
          <a:lstStyle/>
          <a:p>
            <a:pPr marL="0" marR="0" lvl="0" indent="0" algn="just">
              <a:lnSpc>
                <a:spcPct val="150000"/>
              </a:lnSpc>
              <a:spcBef>
                <a:spcPts val="0"/>
              </a:spcBef>
              <a:spcAft>
                <a:spcPts val="0"/>
              </a:spcAft>
              <a:buNone/>
            </a:pP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4176887268"/>
              </p:ext>
            </p:extLst>
          </p:nvPr>
        </p:nvGraphicFramePr>
        <p:xfrm>
          <a:off x="668697" y="878534"/>
          <a:ext cx="11350121" cy="4952412"/>
        </p:xfrm>
        <a:graphic>
          <a:graphicData uri="http://schemas.openxmlformats.org/drawingml/2006/table">
            <a:tbl>
              <a:tblPr firstRow="1" bandRow="1">
                <a:tableStyleId>{5C22544A-7EE6-4342-B048-85BDC9FD1C3A}</a:tableStyleId>
              </a:tblPr>
              <a:tblGrid>
                <a:gridCol w="827594">
                  <a:extLst>
                    <a:ext uri="{9D8B030D-6E8A-4147-A177-3AD203B41FA5}">
                      <a16:colId xmlns:a16="http://schemas.microsoft.com/office/drawing/2014/main" val="20000"/>
                    </a:ext>
                  </a:extLst>
                </a:gridCol>
                <a:gridCol w="2036618">
                  <a:extLst>
                    <a:ext uri="{9D8B030D-6E8A-4147-A177-3AD203B41FA5}">
                      <a16:colId xmlns:a16="http://schemas.microsoft.com/office/drawing/2014/main" val="20001"/>
                    </a:ext>
                  </a:extLst>
                </a:gridCol>
                <a:gridCol w="2618509">
                  <a:extLst>
                    <a:ext uri="{9D8B030D-6E8A-4147-A177-3AD203B41FA5}">
                      <a16:colId xmlns:a16="http://schemas.microsoft.com/office/drawing/2014/main" val="20002"/>
                    </a:ext>
                  </a:extLst>
                </a:gridCol>
                <a:gridCol w="5867400">
                  <a:extLst>
                    <a:ext uri="{9D8B030D-6E8A-4147-A177-3AD203B41FA5}">
                      <a16:colId xmlns:a16="http://schemas.microsoft.com/office/drawing/2014/main" val="20003"/>
                    </a:ext>
                  </a:extLst>
                </a:gridCol>
              </a:tblGrid>
              <a:tr h="445504">
                <a:tc>
                  <a:txBody>
                    <a:bodyPr/>
                    <a:lstStyle/>
                    <a:p>
                      <a:r>
                        <a:rPr lang="en-US" dirty="0"/>
                        <a:t>Year</a:t>
                      </a:r>
                    </a:p>
                  </a:txBody>
                  <a:tcPr/>
                </a:tc>
                <a:tc>
                  <a:txBody>
                    <a:bodyPr/>
                    <a:lstStyle/>
                    <a:p>
                      <a:r>
                        <a:rPr lang="en-US" dirty="0"/>
                        <a:t>Author</a:t>
                      </a:r>
                    </a:p>
                  </a:txBody>
                  <a:tcPr/>
                </a:tc>
                <a:tc>
                  <a:txBody>
                    <a:bodyPr/>
                    <a:lstStyle/>
                    <a:p>
                      <a:r>
                        <a:rPr lang="en-US" dirty="0"/>
                        <a:t>Title</a:t>
                      </a:r>
                    </a:p>
                  </a:txBody>
                  <a:tcPr/>
                </a:tc>
                <a:tc>
                  <a:txBody>
                    <a:bodyPr/>
                    <a:lstStyle/>
                    <a:p>
                      <a:r>
                        <a:rPr lang="en-US" dirty="0"/>
                        <a:t>Description</a:t>
                      </a:r>
                    </a:p>
                  </a:txBody>
                  <a:tcPr/>
                </a:tc>
                <a:extLst>
                  <a:ext uri="{0D108BD9-81ED-4DB2-BD59-A6C34878D82A}">
                    <a16:rowId xmlns:a16="http://schemas.microsoft.com/office/drawing/2014/main" val="10000"/>
                  </a:ext>
                </a:extLst>
              </a:tr>
              <a:tr h="15299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Times New Roman" panose="02020603050405020304" pitchFamily="18" charset="0"/>
                          <a:cs typeface="Times New Roman" panose="02020603050405020304" pitchFamily="18" charset="0"/>
                        </a:rPr>
                        <a:t>2017</a:t>
                      </a:r>
                    </a:p>
                  </a:txBody>
                  <a:tcPr/>
                </a:tc>
                <a:tc>
                  <a:txBody>
                    <a:bodyPr/>
                    <a:lstStyle/>
                    <a:p>
                      <a:pPr lvl="0"/>
                      <a:r>
                        <a:rPr lang="en-US" sz="1400" b="0" dirty="0">
                          <a:solidFill>
                            <a:schemeClr val="tx1"/>
                          </a:solidFill>
                          <a:latin typeface="Times New Roman" panose="02020603050405020304" pitchFamily="18" charset="0"/>
                          <a:cs typeface="Times New Roman" panose="02020603050405020304" pitchFamily="18" charset="0"/>
                        </a:rPr>
                        <a:t>Karthik </a:t>
                      </a:r>
                      <a:r>
                        <a:rPr lang="en-US" sz="1400" b="0" dirty="0" err="1">
                          <a:solidFill>
                            <a:schemeClr val="tx1"/>
                          </a:solidFill>
                          <a:latin typeface="Times New Roman" panose="02020603050405020304" pitchFamily="18" charset="0"/>
                          <a:cs typeface="Times New Roman" panose="02020603050405020304" pitchFamily="18" charset="0"/>
                        </a:rPr>
                        <a:t>Dharamkar,Palve</a:t>
                      </a:r>
                      <a:r>
                        <a:rPr lang="en-US" sz="1400" b="0" dirty="0">
                          <a:solidFill>
                            <a:schemeClr val="tx1"/>
                          </a:solidFill>
                          <a:latin typeface="Times New Roman" panose="02020603050405020304" pitchFamily="18" charset="0"/>
                          <a:cs typeface="Times New Roman" panose="02020603050405020304" pitchFamily="18" charset="0"/>
                        </a:rPr>
                        <a:t> Gajanand</a:t>
                      </a:r>
                    </a:p>
                  </a:txBody>
                  <a:tcPr/>
                </a:tc>
                <a:tc>
                  <a:txBody>
                    <a:bodyPr/>
                    <a:lstStyle/>
                    <a:p>
                      <a:pPr lvl="0"/>
                      <a:r>
                        <a:rPr lang="en-US" sz="1400" b="0" dirty="0">
                          <a:solidFill>
                            <a:schemeClr val="tx1"/>
                          </a:solidFill>
                          <a:latin typeface="Times New Roman" panose="02020603050405020304" pitchFamily="18" charset="0"/>
                          <a:cs typeface="Times New Roman" panose="02020603050405020304" pitchFamily="18" charset="0"/>
                        </a:rPr>
                        <a:t>Agritourism</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It can contribute to the overall income, cash flow and profitability of a farm by providing alternative income via farm products, and farming activities Presently, the urban population has been going for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agri</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-tourism as a way of relief from the daily routine of big cities. For this reason, it is one of the most dynamic emerging markets in our country.</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605310">
                <a:tc>
                  <a:txBody>
                    <a:bodyPr/>
                    <a:lstStyle/>
                    <a:p>
                      <a:pPr lvl="0"/>
                      <a:r>
                        <a:rPr lang="en-US" sz="1400" b="0" dirty="0">
                          <a:latin typeface="Times New Roman" panose="02020603050405020304" pitchFamily="18" charset="0"/>
                          <a:cs typeface="Times New Roman" panose="02020603050405020304" pitchFamily="18" charset="0"/>
                        </a:rPr>
                        <a:t>2018</a:t>
                      </a:r>
                    </a:p>
                  </a:txBody>
                  <a:tcPr/>
                </a:tc>
                <a:tc>
                  <a:txBody>
                    <a:bodyPr/>
                    <a:lstStyle/>
                    <a:p>
                      <a:pPr lvl="0"/>
                      <a:r>
                        <a:rPr lang="it-IT" sz="1400" b="0" dirty="0">
                          <a:latin typeface="Times New Roman" panose="02020603050405020304" pitchFamily="18" charset="0"/>
                          <a:cs typeface="Times New Roman" panose="02020603050405020304" pitchFamily="18" charset="0"/>
                        </a:rPr>
                        <a:t>Nicole Vaugeois,Shannon Bence,Anna Romanova</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Farm Diversification Through Agri-tourism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This trend, if recognized by farmers, could be used to create new revenue for agriculture through </a:t>
                      </a:r>
                      <a:r>
                        <a:rPr lang="en-US" sz="1400" b="0" kern="1200" dirty="0" err="1">
                          <a:solidFill>
                            <a:schemeClr val="dk1"/>
                          </a:solidFill>
                          <a:effectLst/>
                          <a:latin typeface="Times New Roman" panose="02020603050405020304" pitchFamily="18" charset="0"/>
                          <a:ea typeface="+mn-ea"/>
                          <a:cs typeface="Times New Roman" panose="02020603050405020304" pitchFamily="18" charset="0"/>
                        </a:rPr>
                        <a:t>agri</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‐tourism. The purpose of this manual is to provide step‐by‐step guidance for farmers who are interested in engaging in agritourism. It presents a number of tools and strategies to design and create memorable farm‐based experiences that can attract and satisfy visitors. The guide also profiles numerous examples of </a:t>
                      </a:r>
                      <a:r>
                        <a:rPr lang="en-US" sz="1400" b="0" kern="1200" dirty="0" err="1">
                          <a:solidFill>
                            <a:schemeClr val="dk1"/>
                          </a:solidFill>
                          <a:effectLst/>
                          <a:latin typeface="Times New Roman" panose="02020603050405020304" pitchFamily="18" charset="0"/>
                          <a:ea typeface="+mn-ea"/>
                          <a:cs typeface="Times New Roman" panose="02020603050405020304" pitchFamily="18" charset="0"/>
                        </a:rPr>
                        <a:t>agri</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‐tourism ventures to encourage innovation within the industry.</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886328">
                <a:tc>
                  <a:txBody>
                    <a:bodyPr/>
                    <a:lstStyle/>
                    <a:p>
                      <a:pPr lvl="0"/>
                      <a:r>
                        <a:rPr lang="en-US" sz="1400" b="0" dirty="0">
                          <a:latin typeface="Times New Roman" panose="02020603050405020304" pitchFamily="18" charset="0"/>
                          <a:cs typeface="Times New Roman" panose="02020603050405020304" pitchFamily="18" charset="0"/>
                        </a:rPr>
                        <a:t>2013</a:t>
                      </a: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Yan Liu; Min Zhou</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Agro</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-tourism in Wetlands</a:t>
                      </a:r>
                    </a:p>
                    <a:p>
                      <a:pPr lvl="0"/>
                      <a:endParaRPr lang="en-US" sz="1400" b="0" dirty="0">
                        <a:latin typeface="Times New Roman" panose="02020603050405020304" pitchFamily="18" charset="0"/>
                        <a:cs typeface="Times New Roman" panose="02020603050405020304" pitchFamily="18" charset="0"/>
                      </a:endParaRPr>
                    </a:p>
                  </a:txBody>
                  <a:tcPr/>
                </a:tc>
                <a:tc>
                  <a:txBody>
                    <a:bodyPr/>
                    <a:lstStyle/>
                    <a:p>
                      <a:pPr lvl="0"/>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Lack of capacity of receiving tourists, viewable product processing and valuable farm commodities, and well-educated practitioner are barriers to effective development of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agro</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-tourism in wetlands. In consideration of agricultural wetland characteristics, these barriers can be overcome with government rational plans, visit able plants and take-away commodities, and professional practitioners cultivation.</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966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30731" y="677074"/>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715617" y="1701657"/>
            <a:ext cx="10787270" cy="4075688"/>
          </a:xfrm>
        </p:spPr>
        <p:txBody>
          <a:bodyPr>
            <a:normAutofit lnSpcReduction="10000"/>
          </a:bodyPr>
          <a:lstStyle/>
          <a:p>
            <a:pPr marL="0" indent="0" algn="just">
              <a:lnSpc>
                <a:spcPct val="110000"/>
              </a:lnSpc>
              <a:buNone/>
            </a:pPr>
            <a:r>
              <a:rPr lang="en-US" sz="2000">
                <a:latin typeface="Times New Roman" pitchFamily="18" charset="0"/>
                <a:cs typeface="Times New Roman" pitchFamily="18" charset="0"/>
              </a:rPr>
              <a:t>Agri-tourism </a:t>
            </a:r>
            <a:r>
              <a:rPr lang="en-US" sz="2000" dirty="0">
                <a:latin typeface="Times New Roman" pitchFamily="18" charset="0"/>
                <a:cs typeface="Times New Roman" pitchFamily="18" charset="0"/>
              </a:rPr>
              <a:t>is an emerging trend in the travel industry that offers visitors an opportunity to experience and learn about agriculture and farming practices. It is a unique way to connect with nature, learn about local cultures, and support the local economy. Overall, </a:t>
            </a:r>
            <a:r>
              <a:rPr lang="en-US" sz="2000" dirty="0" err="1">
                <a:latin typeface="Times New Roman" pitchFamily="18" charset="0"/>
                <a:cs typeface="Times New Roman" pitchFamily="18" charset="0"/>
              </a:rPr>
              <a:t>agri</a:t>
            </a:r>
            <a:r>
              <a:rPr lang="en-US" sz="2000" dirty="0">
                <a:latin typeface="Times New Roman" pitchFamily="18" charset="0"/>
                <a:cs typeface="Times New Roman" pitchFamily="18" charset="0"/>
              </a:rPr>
              <a:t>-tourism has numerous benefits for both the visitors and the local communities. Visitors get a chance to learn about agriculture, experience rural life, and enjoy fresh and organic food. At the same time, local communities benefit from the additional income generated from tourism, which can help sustain and promote their traditional farming practices. However, it is important to ensure that </a:t>
            </a:r>
            <a:r>
              <a:rPr lang="en-US" sz="2000" dirty="0" err="1">
                <a:latin typeface="Times New Roman" pitchFamily="18" charset="0"/>
                <a:cs typeface="Times New Roman" pitchFamily="18" charset="0"/>
              </a:rPr>
              <a:t>agri</a:t>
            </a:r>
            <a:r>
              <a:rPr lang="en-US" sz="2000" dirty="0">
                <a:latin typeface="Times New Roman" pitchFamily="18" charset="0"/>
                <a:cs typeface="Times New Roman" pitchFamily="18" charset="0"/>
              </a:rPr>
              <a:t>-tourism is developed and managed in a sustainable and responsible way. This means preserving natural resources, protecting the environment, and respecting the cultural values of the local communities. It is also crucial to ensure that the farmers and the local communities are involved in the decision-making process and that the benefits of </a:t>
            </a:r>
            <a:r>
              <a:rPr lang="en-US" sz="2000" dirty="0" err="1">
                <a:latin typeface="Times New Roman" pitchFamily="18" charset="0"/>
                <a:cs typeface="Times New Roman" pitchFamily="18" charset="0"/>
              </a:rPr>
              <a:t>agri</a:t>
            </a:r>
            <a:r>
              <a:rPr lang="en-US" sz="2000" dirty="0">
                <a:latin typeface="Times New Roman" pitchFamily="18" charset="0"/>
                <a:cs typeface="Times New Roman" pitchFamily="18" charset="0"/>
              </a:rPr>
              <a:t>-tourism are shared fairly. </a:t>
            </a:r>
            <a:r>
              <a:rPr lang="en-US" sz="2000" dirty="0" err="1">
                <a:latin typeface="Times New Roman" pitchFamily="18" charset="0"/>
                <a:cs typeface="Times New Roman" pitchFamily="18" charset="0"/>
              </a:rPr>
              <a:t>agri</a:t>
            </a:r>
            <a:r>
              <a:rPr lang="en-US" sz="2000" dirty="0">
                <a:latin typeface="Times New Roman" pitchFamily="18" charset="0"/>
                <a:cs typeface="Times New Roman" pitchFamily="18" charset="0"/>
              </a:rPr>
              <a:t>-tourism has great potential as a sustainable form of tourism that can provide a unique and authentic travel experience while supporting local communities and preserving the natural and cultural heritage of the destinations.</a:t>
            </a:r>
            <a:endParaRPr lang="en-IN" sz="2000" dirty="0">
              <a:latin typeface="Times New Roman" pitchFamily="18" charset="0"/>
              <a:cs typeface="Times New Roman" pitchFamily="18" charset="0"/>
            </a:endParaRPr>
          </a:p>
        </p:txBody>
      </p:sp>
      <p:pic>
        <p:nvPicPr>
          <p:cNvPr id="8" name="Picture 7"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
        <p:nvSpPr>
          <p:cNvPr id="3" name="TextBox 2">
            <a:extLst>
              <a:ext uri="{FF2B5EF4-FFF2-40B4-BE49-F238E27FC236}">
                <a16:creationId xmlns:a16="http://schemas.microsoft.com/office/drawing/2014/main" id="{98A60E0E-0E78-044D-B99E-620CF50B960E}"/>
              </a:ext>
            </a:extLst>
          </p:cNvPr>
          <p:cNvSpPr txBox="1"/>
          <p:nvPr/>
        </p:nvSpPr>
        <p:spPr>
          <a:xfrm>
            <a:off x="1849581" y="1701657"/>
            <a:ext cx="8492837" cy="369332"/>
          </a:xfrm>
          <a:prstGeom prst="rect">
            <a:avLst/>
          </a:prstGeom>
          <a:noFill/>
        </p:spPr>
        <p:txBody>
          <a:bodyPr wrap="square">
            <a:spAutoFit/>
          </a:bodyPr>
          <a:lstStyle/>
          <a:p>
            <a:pPr algn="just"/>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371620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4306" y="16044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480237" y="846034"/>
            <a:ext cx="10597457" cy="5677785"/>
          </a:xfrm>
        </p:spPr>
        <p:txBody>
          <a:bodyPr>
            <a:noAutofit/>
          </a:bodyPr>
          <a:lstStyle/>
          <a:p>
            <a:pPr algn="just">
              <a:lnSpc>
                <a:spcPct val="100000"/>
              </a:lnSpc>
            </a:pPr>
            <a:endParaRPr lang="en-IN"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IN"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buNone/>
            </a:pPr>
            <a:endPar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
        <p:nvSpPr>
          <p:cNvPr id="3" name="TextBox 2">
            <a:extLst>
              <a:ext uri="{FF2B5EF4-FFF2-40B4-BE49-F238E27FC236}">
                <a16:creationId xmlns:a16="http://schemas.microsoft.com/office/drawing/2014/main" id="{07C2A395-BB38-2246-D05D-3A1EDF7CE01E}"/>
              </a:ext>
            </a:extLst>
          </p:cNvPr>
          <p:cNvSpPr txBox="1"/>
          <p:nvPr/>
        </p:nvSpPr>
        <p:spPr>
          <a:xfrm>
            <a:off x="322334" y="693665"/>
            <a:ext cx="11389429" cy="923330"/>
          </a:xfrm>
          <a:prstGeom prst="rect">
            <a:avLst/>
          </a:prstGeom>
          <a:noFill/>
        </p:spPr>
        <p:txBody>
          <a:bodyPr wrap="square" rtlCol="0">
            <a:spAutoFit/>
          </a:bodyPr>
          <a:lstStyle/>
          <a:p>
            <a:pPr algn="just"/>
            <a:endParaRPr lang="en-US"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1DE799B9-5F7E-A2A1-0AFB-20D5A0ADBCB5}"/>
              </a:ext>
            </a:extLst>
          </p:cNvPr>
          <p:cNvSpPr txBox="1"/>
          <p:nvPr/>
        </p:nvSpPr>
        <p:spPr>
          <a:xfrm>
            <a:off x="322334" y="1074442"/>
            <a:ext cx="11615831" cy="5449377"/>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Karthik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Dharamkar,Palve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Gajanand,"Agritourism",2017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Nicole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Vaugeois,Shannon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Bence,Anna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Romanova,"Farm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Diversification Through Agri-tourism",2018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Yan Liu; Min Zhou,"</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Agro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-tourism in Wetlands",2013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Lucian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Ionel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Cioca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Ramona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Giurea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Ioan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Achim Moise; Ilaria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Precazzini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Marco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Ragazzi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Elena Cristina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Rada,"Local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environmental impact of wood combustion 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agro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-tourism structures",2017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Chandra Shekhar,"</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Agro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-Tourism ",2022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chadda.D,Bhakare.S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Socio-economic implications 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agri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-tourism in India,2011.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Pinky,Kaur,"Prospects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Problems of  Agri-Tourism in  Punjab  State",2014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Lathiras,Zopidou,Mylonakis,Tahinakis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Protogeros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Valachis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 Evaluation of Websites Quality Factors 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Agro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Travel And Ecotourism,2010.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Giurea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Ioan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Ragazzi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L. I.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Cioca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"Focusing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agro</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-tourism structures for environmental optimization", 2017.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Giurea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Ragazzi</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M. V.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Zebres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M. I. Achim, "Is agrotourism eco-</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frendly</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2017.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0245" y="284714"/>
            <a:ext cx="4958751" cy="756309"/>
          </a:xfrm>
        </p:spPr>
        <p:txBody>
          <a:bodyPr>
            <a:normAutofit/>
          </a:bodyPr>
          <a:lstStyle/>
          <a:p>
            <a:pPr algn="ctr"/>
            <a:r>
              <a:rPr lang="en-US" sz="24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1358848" y="1010583"/>
            <a:ext cx="9163646" cy="5050972"/>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Abstract</a:t>
            </a:r>
          </a:p>
          <a:p>
            <a:pPr>
              <a:lnSpc>
                <a:spcPct val="100000"/>
              </a:lnSpc>
            </a:pPr>
            <a:r>
              <a:rPr lang="en-US" sz="2000" dirty="0">
                <a:latin typeface="Times New Roman" panose="02020603050405020304" pitchFamily="18" charset="0"/>
                <a:cs typeface="Times New Roman" panose="02020603050405020304" pitchFamily="18" charset="0"/>
              </a:rPr>
              <a:t>Introduction</a:t>
            </a:r>
          </a:p>
          <a:p>
            <a:pPr>
              <a:lnSpc>
                <a:spcPct val="100000"/>
              </a:lnSpc>
            </a:pPr>
            <a:r>
              <a:rPr lang="en-US" sz="2000" dirty="0">
                <a:latin typeface="Times New Roman" panose="02020603050405020304" pitchFamily="18" charset="0"/>
                <a:cs typeface="Times New Roman" panose="02020603050405020304" pitchFamily="18" charset="0"/>
              </a:rPr>
              <a:t>Literature review</a:t>
            </a:r>
          </a:p>
          <a:p>
            <a:pPr>
              <a:lnSpc>
                <a:spcPct val="100000"/>
              </a:lnSpc>
            </a:pPr>
            <a:r>
              <a:rPr lang="en-US" sz="2000" dirty="0">
                <a:latin typeface="Times New Roman" panose="02020603050405020304" pitchFamily="18" charset="0"/>
                <a:cs typeface="Times New Roman" panose="02020603050405020304" pitchFamily="18" charset="0"/>
              </a:rPr>
              <a:t>Existing Method</a:t>
            </a:r>
          </a:p>
          <a:p>
            <a:pPr>
              <a:lnSpc>
                <a:spcPct val="100000"/>
              </a:lnSpc>
            </a:pPr>
            <a:r>
              <a:rPr lang="en-US" sz="2000" dirty="0">
                <a:latin typeface="Times New Roman" panose="02020603050405020304" pitchFamily="18" charset="0"/>
                <a:cs typeface="Times New Roman" panose="02020603050405020304" pitchFamily="18" charset="0"/>
              </a:rPr>
              <a:t>Drawbacks</a:t>
            </a:r>
          </a:p>
          <a:p>
            <a:pPr>
              <a:lnSpc>
                <a:spcPct val="100000"/>
              </a:lnSpc>
            </a:pPr>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p>
          <a:p>
            <a:pPr>
              <a:lnSpc>
                <a:spcPct val="100000"/>
              </a:lnSpc>
            </a:pPr>
            <a:r>
              <a:rPr lang="en-US" sz="2000" dirty="0">
                <a:latin typeface="Times New Roman" panose="02020603050405020304" pitchFamily="18" charset="0"/>
                <a:cs typeface="Times New Roman" panose="02020603050405020304" pitchFamily="18" charset="0"/>
              </a:rPr>
              <a:t>Advantages</a:t>
            </a:r>
          </a:p>
          <a:p>
            <a:pPr>
              <a:lnSpc>
                <a:spcPct val="100000"/>
              </a:lnSpc>
            </a:pPr>
            <a:r>
              <a:rPr lang="en-US" sz="2000" dirty="0">
                <a:latin typeface="Times New Roman" panose="02020603050405020304" pitchFamily="18" charset="0"/>
                <a:cs typeface="Times New Roman" panose="02020603050405020304" pitchFamily="18" charset="0"/>
              </a:rPr>
              <a:t>Hardware and Software Requirements</a:t>
            </a:r>
          </a:p>
          <a:p>
            <a:pPr>
              <a:lnSpc>
                <a:spcPct val="100000"/>
              </a:lnSpc>
            </a:pPr>
            <a:r>
              <a:rPr lang="en-US" sz="2000" dirty="0">
                <a:latin typeface="Times New Roman" panose="02020603050405020304" pitchFamily="18" charset="0"/>
                <a:cs typeface="Times New Roman" panose="02020603050405020304" pitchFamily="18" charset="0"/>
              </a:rPr>
              <a:t>Conclusion</a:t>
            </a:r>
          </a:p>
          <a:p>
            <a:pPr>
              <a:lnSpc>
                <a:spcPct val="100000"/>
              </a:lnSpc>
            </a:pPr>
            <a:r>
              <a:rPr lang="en-US" sz="2000" dirty="0">
                <a:latin typeface="Times New Roman" panose="02020603050405020304" pitchFamily="18" charset="0"/>
                <a:cs typeface="Times New Roman" panose="02020603050405020304" pitchFamily="18" charset="0"/>
              </a:rPr>
              <a:t>References</a:t>
            </a:r>
          </a:p>
        </p:txBody>
      </p:sp>
      <p:pic>
        <p:nvPicPr>
          <p:cNvPr id="5" name="Picture 4"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325" y="449827"/>
            <a:ext cx="8885174" cy="1240861"/>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
        <p:nvSpPr>
          <p:cNvPr id="4" name="TextBox 3">
            <a:extLst>
              <a:ext uri="{FF2B5EF4-FFF2-40B4-BE49-F238E27FC236}">
                <a16:creationId xmlns:a16="http://schemas.microsoft.com/office/drawing/2014/main" id="{C5F1DF11-9FC8-9192-69F0-1D64ED9392FD}"/>
              </a:ext>
            </a:extLst>
          </p:cNvPr>
          <p:cNvSpPr txBox="1"/>
          <p:nvPr/>
        </p:nvSpPr>
        <p:spPr>
          <a:xfrm>
            <a:off x="2090501" y="1189359"/>
            <a:ext cx="7813964" cy="5033879"/>
          </a:xfrm>
          <a:prstGeom prst="rect">
            <a:avLst/>
          </a:prstGeom>
          <a:noFill/>
        </p:spPr>
        <p:txBody>
          <a:bodyPr wrap="square">
            <a:sp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improve agricultural wetlands conservation and development, a wide range of positive measures should be undertaken. Sustainable tourism in agricultural wetlands, when properly managed and developed, plays a major part in protecting wetlands and supporting those working in and around wetlands through jobs and increasing incomes. The system will communicate with the farmers to visit their fields and the user will gain the knowledge in crop science. The culture of the villages. Lack of capacity of receiving tourists, viewable product processing and valuable farm commodities, and well-educated practitioner are barriers to effective development of Agri-tourism in wetlands. In consideration of agricultural wetland characteristics, these barriers can be overcome with government rational plans, visit able plants and take-away commodities, and professional practitioners’ cultivation.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830" y="0"/>
            <a:ext cx="10515600" cy="1325563"/>
          </a:xfrm>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endParaRPr lang="en-US" sz="2400" dirty="0"/>
          </a:p>
        </p:txBody>
      </p:sp>
      <p:sp>
        <p:nvSpPr>
          <p:cNvPr id="3" name="Content Placeholder 2"/>
          <p:cNvSpPr>
            <a:spLocks noGrp="1"/>
          </p:cNvSpPr>
          <p:nvPr>
            <p:ph idx="1"/>
          </p:nvPr>
        </p:nvSpPr>
        <p:spPr>
          <a:xfrm>
            <a:off x="409317" y="919784"/>
            <a:ext cx="11561010" cy="5676183"/>
          </a:xfrm>
        </p:spPr>
        <p:txBody>
          <a:bodyPr>
            <a:noAutofit/>
          </a:bodyPr>
          <a:lstStyle/>
          <a:p>
            <a:pPr marL="0" indent="0" algn="just">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
        <p:nvSpPr>
          <p:cNvPr id="7" name="TextBox 6">
            <a:extLst>
              <a:ext uri="{FF2B5EF4-FFF2-40B4-BE49-F238E27FC236}">
                <a16:creationId xmlns:a16="http://schemas.microsoft.com/office/drawing/2014/main" id="{C663CF7C-D70D-8B36-94FF-61E42B110A48}"/>
              </a:ext>
            </a:extLst>
          </p:cNvPr>
          <p:cNvSpPr txBox="1"/>
          <p:nvPr/>
        </p:nvSpPr>
        <p:spPr>
          <a:xfrm>
            <a:off x="1326114" y="1181817"/>
            <a:ext cx="9203339" cy="4202882"/>
          </a:xfrm>
          <a:prstGeom prst="rect">
            <a:avLst/>
          </a:prstGeom>
          <a:noFill/>
        </p:spPr>
        <p:txBody>
          <a:bodyPr wrap="square">
            <a:sp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improve agricultural wetlands conservation and development, a wide range of positive measures should be undertaken. Sustainable tourism in agricultural wetlands, when properly managed and developed, plays a major part in protecting wetlands and supporting those working in and around wetlands through jobs and increasing incomes. The system will communicate with the farmers to visit their fields and the user will gain the knowledge in crop science. The culture of the villages. Lack of capacity of receiving tourists, viewable product processing and valuable farm commodities, and well-educated practitioner are barriers to effective development of Agri-tourism in wetlands. In consideration of agricultural wetland characteristics, these barriers can be overcome with government rational plans, visit able plants and take-away commodities, and professional practitioners’ cultivation.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62" y="1190445"/>
            <a:ext cx="10597720" cy="526212"/>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
        <p:nvSpPr>
          <p:cNvPr id="8" name="TextBox 7">
            <a:extLst>
              <a:ext uri="{FF2B5EF4-FFF2-40B4-BE49-F238E27FC236}">
                <a16:creationId xmlns:a16="http://schemas.microsoft.com/office/drawing/2014/main" id="{A112DD7C-A401-2082-06AD-C2D629CB2EB1}"/>
              </a:ext>
            </a:extLst>
          </p:cNvPr>
          <p:cNvSpPr txBox="1"/>
          <p:nvPr/>
        </p:nvSpPr>
        <p:spPr>
          <a:xfrm>
            <a:off x="3048000" y="2366305"/>
            <a:ext cx="6096000" cy="2125390"/>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a days the people don’t know the science of crops, the system will explain the theoretical terms for the students. The farming growth is also reduced. The Existing system will be the user can view the details of the crops and the user have to search for that places that is not possible for the user.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845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6098"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b="1" dirty="0">
              <a:latin typeface="Times New Roman" panose="02020603050405020304" pitchFamily="18" charset="0"/>
              <a:cs typeface="Times New Roman" panose="02020603050405020304" pitchFamily="18" charset="0"/>
            </a:endParaRPr>
          </a:p>
          <a:p>
            <a:pPr algn="ctr"/>
            <a:r>
              <a:rPr lang="en-US" sz="2400" b="1" dirty="0">
                <a:solidFill>
                  <a:schemeClr val="tx1"/>
                </a:solidFill>
                <a:latin typeface="Times New Roman" panose="02020603050405020304" pitchFamily="18" charset="0"/>
                <a:cs typeface="Times New Roman" panose="02020603050405020304" pitchFamily="18" charset="0"/>
              </a:rPr>
              <a:t>Disadvantages in Existing method:</a:t>
            </a:r>
          </a:p>
        </p:txBody>
      </p:sp>
      <p:sp>
        <p:nvSpPr>
          <p:cNvPr id="5" name="Content Placeholder 2"/>
          <p:cNvSpPr txBox="1">
            <a:spLocks/>
          </p:cNvSpPr>
          <p:nvPr/>
        </p:nvSpPr>
        <p:spPr>
          <a:xfrm>
            <a:off x="1182385" y="2279486"/>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lgn="just">
              <a:lnSpc>
                <a:spcPct val="150000"/>
              </a:lnSpc>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
        <p:nvSpPr>
          <p:cNvPr id="3" name="TextBox 2">
            <a:extLst>
              <a:ext uri="{FF2B5EF4-FFF2-40B4-BE49-F238E27FC236}">
                <a16:creationId xmlns:a16="http://schemas.microsoft.com/office/drawing/2014/main" id="{5BE583B0-8DBA-7E74-E40A-4913D9183393}"/>
              </a:ext>
            </a:extLst>
          </p:cNvPr>
          <p:cNvSpPr txBox="1"/>
          <p:nvPr/>
        </p:nvSpPr>
        <p:spPr>
          <a:xfrm>
            <a:off x="3048000" y="2653563"/>
            <a:ext cx="6096000" cy="1550874"/>
          </a:xfrm>
          <a:prstGeom prst="rect">
            <a:avLst/>
          </a:prstGeom>
          <a:noFill/>
        </p:spPr>
        <p:txBody>
          <a:bodyPr wrap="square">
            <a:spAutoFit/>
          </a:bodyPr>
          <a:lstStyle/>
          <a:p>
            <a:pPr marL="342900" lvl="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Today most of people don’t know farmer.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interested people also not able to connect with farmers.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proper location of farmer is not able to find.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826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70649" y="659969"/>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
        <p:nvSpPr>
          <p:cNvPr id="8" name="TextBox 7">
            <a:extLst>
              <a:ext uri="{FF2B5EF4-FFF2-40B4-BE49-F238E27FC236}">
                <a16:creationId xmlns:a16="http://schemas.microsoft.com/office/drawing/2014/main" id="{F70BA179-1361-F1E8-6F31-CB0FACF25337}"/>
              </a:ext>
            </a:extLst>
          </p:cNvPr>
          <p:cNvSpPr txBox="1"/>
          <p:nvPr/>
        </p:nvSpPr>
        <p:spPr>
          <a:xfrm>
            <a:off x="3048000" y="2366305"/>
            <a:ext cx="6096000" cy="2125390"/>
          </a:xfrm>
          <a:prstGeom prst="rect">
            <a:avLst/>
          </a:prstGeom>
          <a:noFill/>
        </p:spPr>
        <p:txBody>
          <a:bodyPr wrap="square">
            <a:sp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system the user will register and view framers crops and the details of farmer and book the slots to spend time with framer by providing the details of the date and no. of. persons and no. of. Days. The farmer is going to view that details and the farmer will accept or reject the booking.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57183"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b="1" dirty="0">
              <a:latin typeface="Times New Roman" panose="02020603050405020304" pitchFamily="18" charset="0"/>
              <a:cs typeface="Times New Roman" panose="02020603050405020304" pitchFamily="18" charset="0"/>
            </a:endParaRPr>
          </a:p>
          <a:p>
            <a:pPr algn="ctr"/>
            <a:r>
              <a:rPr lang="en-US" sz="2400" b="1" dirty="0">
                <a:solidFill>
                  <a:schemeClr val="tx1"/>
                </a:solidFill>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186098" y="1909421"/>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lvl="0" indent="-342900" algn="just">
              <a:lnSpc>
                <a:spcPct val="150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
        <p:nvSpPr>
          <p:cNvPr id="7" name="TextBox 6">
            <a:extLst>
              <a:ext uri="{FF2B5EF4-FFF2-40B4-BE49-F238E27FC236}">
                <a16:creationId xmlns:a16="http://schemas.microsoft.com/office/drawing/2014/main" id="{F8B400B5-C238-A6E5-BDB1-BF17DF1E4AFF}"/>
              </a:ext>
            </a:extLst>
          </p:cNvPr>
          <p:cNvSpPr txBox="1"/>
          <p:nvPr/>
        </p:nvSpPr>
        <p:spPr>
          <a:xfrm>
            <a:off x="3048000" y="2094436"/>
            <a:ext cx="6096000" cy="2669129"/>
          </a:xfrm>
          <a:prstGeom prst="rect">
            <a:avLst/>
          </a:prstGeom>
          <a:noFill/>
        </p:spPr>
        <p:txBody>
          <a:bodyPr wrap="square">
            <a:spAutoFit/>
          </a:bodyPr>
          <a:lstStyle/>
          <a:p>
            <a:pPr marL="342900" lvl="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inexpensive as the cost of food, accommodation, recreation and travel is least in the Agri-tourism due to occurrence in natural setting.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urban population are developing interest in agriculture as they are having roots in villages which is making them curious to learn rural lifestyle.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454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5920" y="201229"/>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and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3131127" y="919785"/>
            <a:ext cx="5417128" cy="5736986"/>
          </a:xfrm>
        </p:spPr>
        <p:txBody>
          <a:bodyPr>
            <a:noAutofit/>
          </a:bodyPr>
          <a:lstStyle/>
          <a:p>
            <a:pPr marL="0" marR="0" lvl="0" indent="0" algn="just">
              <a:lnSpc>
                <a:spcPct val="150000"/>
              </a:lnSpc>
              <a:spcBef>
                <a:spcPts val="0"/>
              </a:spcBef>
              <a:spcAft>
                <a:spcPts val="0"/>
              </a:spcAft>
              <a:buNone/>
            </a:pP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
        <p:nvSpPr>
          <p:cNvPr id="3" name="TextBox 2">
            <a:extLst>
              <a:ext uri="{FF2B5EF4-FFF2-40B4-BE49-F238E27FC236}">
                <a16:creationId xmlns:a16="http://schemas.microsoft.com/office/drawing/2014/main" id="{4A1E5A44-8CB0-53A9-6A6A-D423935F39E1}"/>
              </a:ext>
            </a:extLst>
          </p:cNvPr>
          <p:cNvSpPr txBox="1"/>
          <p:nvPr/>
        </p:nvSpPr>
        <p:spPr>
          <a:xfrm>
            <a:off x="2444393" y="1050765"/>
            <a:ext cx="6096000" cy="5475025"/>
          </a:xfrm>
          <a:prstGeom prst="rect">
            <a:avLst/>
          </a:prstGeom>
          <a:noFill/>
        </p:spPr>
        <p:txBody>
          <a:bodyPr wrap="square">
            <a:spAutoFit/>
          </a:bodyPr>
          <a:lstStyle/>
          <a:p>
            <a:pPr marL="457200"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H/W System Configuration: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    I3/Intel Processor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                              -    8 GB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    1TB</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228600"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S/W System Configuration: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10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JDK				- java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Plugin                                                -Kotlin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SDK				- Android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				-Android studio</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Server Script		               -PHP</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Database`		              -My SQL</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213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1267</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Symbol</vt:lpstr>
      <vt:lpstr>Times New Roman</vt:lpstr>
      <vt:lpstr>Wingdings 3</vt:lpstr>
      <vt:lpstr>Office Theme</vt:lpstr>
      <vt:lpstr>PowerPoint Presentation</vt:lpstr>
      <vt:lpstr>INDEX</vt:lpstr>
      <vt:lpstr>Abstract</vt:lpstr>
      <vt:lpstr>Introduction</vt:lpstr>
      <vt:lpstr>Existing method:</vt:lpstr>
      <vt:lpstr>PowerPoint Presentation</vt:lpstr>
      <vt:lpstr>Proposed method:</vt:lpstr>
      <vt:lpstr>PowerPoint Presentation</vt:lpstr>
      <vt:lpstr>Hardware and Software Requirements </vt:lpstr>
      <vt:lpstr>Literature Survey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THATA PAVAN KUMAR</dc:creator>
  <cp:lastModifiedBy>THATA PAVAN KUMAR</cp:lastModifiedBy>
  <cp:revision>22</cp:revision>
  <dcterms:created xsi:type="dcterms:W3CDTF">2022-11-26T07:11:27Z</dcterms:created>
  <dcterms:modified xsi:type="dcterms:W3CDTF">2023-05-03T05:53:15Z</dcterms:modified>
</cp:coreProperties>
</file>