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91" r:id="rId8"/>
    <p:sldId id="278" r:id="rId9"/>
    <p:sldId id="263" r:id="rId10"/>
    <p:sldId id="293" r:id="rId11"/>
    <p:sldId id="298" r:id="rId12"/>
    <p:sldId id="294" r:id="rId13"/>
    <p:sldId id="295" r:id="rId14"/>
    <p:sldId id="296" r:id="rId15"/>
    <p:sldId id="297" r:id="rId16"/>
    <p:sldId id="266"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D22B74D2-DA86-43D0-A8FE-A25372317F7D}" type="datetimeFigureOut">
              <a:rPr lang="en-IN" smtClean="0"/>
              <a:t>27-01-2024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3D051DB-4AC1-498E-9720-BF1594794418}" type="slidenum">
              <a:rPr lang="en-IN" smtClean="0"/>
              <a:t>‹#›</a:t>
            </a:fld>
            <a:endParaRPr lang="en-IN"/>
          </a:p>
        </p:txBody>
      </p:sp>
    </p:spTree>
    <p:extLst>
      <p:ext uri="{BB962C8B-B14F-4D97-AF65-F5344CB8AC3E}">
        <p14:creationId xmlns:p14="http://schemas.microsoft.com/office/powerpoint/2010/main" val="373461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D051DB-4AC1-498E-9720-BF1594794418}" type="slidenum">
              <a:rPr lang="en-IN" smtClean="0"/>
              <a:t>2</a:t>
            </a:fld>
            <a:endParaRPr lang="en-IN"/>
          </a:p>
        </p:txBody>
      </p:sp>
    </p:spTree>
    <p:extLst>
      <p:ext uri="{BB962C8B-B14F-4D97-AF65-F5344CB8AC3E}">
        <p14:creationId xmlns:p14="http://schemas.microsoft.com/office/powerpoint/2010/main" val="9338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Tactile Navigation Support for Blind Individuals</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- 3</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142778" y="1615320"/>
            <a:ext cx="252324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400" spc="-1" dirty="0">
                <a:solidFill>
                  <a:srgbClr val="000000"/>
                </a:solidFill>
                <a:latin typeface="Times New Roman"/>
              </a:rPr>
              <a:t>K</a:t>
            </a:r>
            <a:r>
              <a:rPr lang="en-US" sz="2400" b="0" strike="noStrike" spc="-1" dirty="0">
                <a:solidFill>
                  <a:srgbClr val="000000"/>
                </a:solidFill>
                <a:latin typeface="Times New Roman"/>
              </a:rPr>
              <a:t>. </a:t>
            </a:r>
            <a:r>
              <a:rPr lang="en-US" sz="2400" spc="-1" dirty="0">
                <a:solidFill>
                  <a:srgbClr val="000000"/>
                </a:solidFill>
                <a:latin typeface="Times New Roman"/>
              </a:rPr>
              <a:t>Hemanth Reddy</a:t>
            </a:r>
            <a:r>
              <a:rPr lang="en-US" sz="2400" b="0" strike="noStrike" spc="-1" dirty="0">
                <a:solidFill>
                  <a:srgbClr val="000000"/>
                </a:solidFill>
                <a:latin typeface="Times New Roman"/>
              </a:rPr>
              <a:t> </a:t>
            </a:r>
            <a:endParaRPr lang="en-IN" sz="24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21</a:t>
            </a:r>
            <a:r>
              <a:rPr lang="en-US" sz="1200" b="0" strike="noStrike" spc="-1" dirty="0">
                <a:solidFill>
                  <a:srgbClr val="000000"/>
                </a:solidFill>
                <a:latin typeface="Times New Roman"/>
              </a:rPr>
              <a:t>4G5A0506         </a:t>
            </a:r>
            <a:endParaRPr lang="en-IN" sz="1200" b="0" strike="noStrike" spc="-1" dirty="0">
              <a:latin typeface="Arial"/>
            </a:endParaRPr>
          </a:p>
        </p:txBody>
      </p:sp>
      <p:sp>
        <p:nvSpPr>
          <p:cNvPr id="88" name="Subtitle 11"/>
          <p:cNvSpPr/>
          <p:nvPr/>
        </p:nvSpPr>
        <p:spPr>
          <a:xfrm>
            <a:off x="3759480" y="2210400"/>
            <a:ext cx="4672440" cy="85752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a:solidFill>
                  <a:srgbClr val="000000"/>
                </a:solidFill>
                <a:latin typeface="Times New Roman"/>
              </a:rPr>
              <a:t>Dr. B. </a:t>
            </a:r>
            <a:r>
              <a:rPr lang="en-US" sz="2400" b="0" strike="noStrike" spc="-1" dirty="0" err="1">
                <a:solidFill>
                  <a:srgbClr val="000000"/>
                </a:solidFill>
                <a:latin typeface="Times New Roman"/>
              </a:rPr>
              <a:t>HariChandana</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Associate Professor</a:t>
            </a:r>
            <a:endParaRPr lang="en-IN" sz="1400" b="0" strike="noStrike" spc="-1" dirty="0">
              <a:latin typeface="Arial"/>
            </a:endParaRPr>
          </a:p>
        </p:txBody>
      </p:sp>
      <p:sp>
        <p:nvSpPr>
          <p:cNvPr id="89" name="Subtitle 11"/>
          <p:cNvSpPr/>
          <p:nvPr/>
        </p:nvSpPr>
        <p:spPr>
          <a:xfrm>
            <a:off x="1514640" y="5053139"/>
            <a:ext cx="9162720" cy="1469701"/>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25000" lnSpcReduction="20000"/>
          </a:bodyPr>
          <a:lstStyle/>
          <a:p>
            <a:pPr algn="ctr">
              <a:lnSpc>
                <a:spcPct val="110000"/>
              </a:lnSpc>
              <a:spcBef>
                <a:spcPts val="499"/>
              </a:spcBef>
              <a:tabLst>
                <a:tab pos="0" algn="l"/>
              </a:tabLst>
            </a:pPr>
            <a:r>
              <a:rPr lang="en-US" sz="9600" b="0" strike="noStrike" spc="-1" dirty="0">
                <a:solidFill>
                  <a:srgbClr val="000000"/>
                </a:solidFill>
                <a:latin typeface="Times New Roman"/>
              </a:rPr>
              <a:t>Department of Computer Science and Engineering      </a:t>
            </a:r>
            <a:endParaRPr lang="en-IN" sz="9600" b="0" strike="noStrike" spc="-1" dirty="0">
              <a:latin typeface="Arial"/>
            </a:endParaRPr>
          </a:p>
          <a:p>
            <a:pPr algn="ctr">
              <a:lnSpc>
                <a:spcPct val="110000"/>
              </a:lnSpc>
              <a:spcBef>
                <a:spcPts val="499"/>
              </a:spcBef>
              <a:tabLst>
                <a:tab pos="0" algn="l"/>
              </a:tabLst>
            </a:pPr>
            <a:r>
              <a:rPr lang="en-US" sz="14800" b="0" strike="noStrike" spc="-1" dirty="0">
                <a:solidFill>
                  <a:srgbClr val="FF0000"/>
                </a:solidFill>
                <a:latin typeface="Times New Roman"/>
              </a:rPr>
              <a:t>Srinivasa Ramanujan Institute of Technology</a:t>
            </a:r>
            <a:endParaRPr lang="en-IN" sz="14800" b="0" strike="noStrike" spc="-1" dirty="0">
              <a:latin typeface="Arial"/>
            </a:endParaRPr>
          </a:p>
          <a:p>
            <a:pPr algn="ctr">
              <a:lnSpc>
                <a:spcPct val="110000"/>
              </a:lnSpc>
              <a:spcBef>
                <a:spcPts val="300"/>
              </a:spcBef>
              <a:tabLst>
                <a:tab pos="0" algn="l"/>
              </a:tabLst>
            </a:pPr>
            <a:r>
              <a:rPr lang="en-US" sz="5600" b="1" strike="noStrike" spc="-1" dirty="0">
                <a:solidFill>
                  <a:srgbClr val="000000"/>
                </a:solidFill>
                <a:latin typeface="Times New Roman"/>
                <a:ea typeface="Times New Roman"/>
              </a:rPr>
              <a:t>(</a:t>
            </a:r>
            <a:r>
              <a:rPr lang="en-US" sz="5600" b="1" strike="noStrike" spc="-1" dirty="0">
                <a:solidFill>
                  <a:srgbClr val="000000"/>
                </a:solidFill>
                <a:latin typeface="Verdana"/>
                <a:ea typeface="Times New Roman"/>
              </a:rPr>
              <a:t>Autonomous)</a:t>
            </a:r>
            <a:endParaRPr lang="en-IN" sz="5600" b="0" strike="noStrike" spc="-1" dirty="0">
              <a:latin typeface="Arial"/>
            </a:endParaRPr>
          </a:p>
          <a:p>
            <a:pPr algn="ctr">
              <a:lnSpc>
                <a:spcPct val="110000"/>
              </a:lnSpc>
              <a:spcBef>
                <a:spcPts val="1001"/>
              </a:spcBef>
              <a:spcAft>
                <a:spcPts val="99"/>
              </a:spcAft>
              <a:tabLst>
                <a:tab pos="0" algn="l"/>
              </a:tabLst>
            </a:pPr>
            <a:r>
              <a:rPr lang="en-US" sz="5600" b="1" strike="noStrike" spc="-1" dirty="0">
                <a:solidFill>
                  <a:srgbClr val="1F4E79"/>
                </a:solidFill>
                <a:latin typeface="Times New Roman"/>
                <a:ea typeface="Times New Roman"/>
              </a:rPr>
              <a:t>2023 - 2024</a:t>
            </a:r>
            <a:endParaRPr lang="en-IN" sz="56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041837" y="1598760"/>
            <a:ext cx="2870589"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H. </a:t>
            </a:r>
            <a:r>
              <a:rPr lang="en-US" sz="2600" spc="-1" dirty="0">
                <a:solidFill>
                  <a:srgbClr val="000000"/>
                </a:solidFill>
                <a:latin typeface="Times New Roman"/>
              </a:rPr>
              <a:t>Arshia Parveen</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4G1A0515 </a:t>
            </a:r>
            <a:endParaRPr lang="en-IN" sz="1200" b="0" strike="noStrike" spc="-1" dirty="0">
              <a:latin typeface="Arial"/>
            </a:endParaRPr>
          </a:p>
        </p:txBody>
      </p:sp>
      <p:sp>
        <p:nvSpPr>
          <p:cNvPr id="91" name="Subtitle 11"/>
          <p:cNvSpPr/>
          <p:nvPr/>
        </p:nvSpPr>
        <p:spPr>
          <a:xfrm>
            <a:off x="8756836" y="1625760"/>
            <a:ext cx="3123437"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G. Akshaya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214G5A0501</a:t>
            </a:r>
            <a:endParaRPr lang="en-IN" sz="1200" b="0" strike="noStrike" spc="-1" dirty="0">
              <a:latin typeface="Arial"/>
            </a:endParaRPr>
          </a:p>
        </p:txBody>
      </p:sp>
      <p:sp>
        <p:nvSpPr>
          <p:cNvPr id="92" name="Subtitle 11"/>
          <p:cNvSpPr/>
          <p:nvPr/>
        </p:nvSpPr>
        <p:spPr>
          <a:xfrm>
            <a:off x="570271" y="1598760"/>
            <a:ext cx="2380747"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M</a:t>
            </a:r>
            <a:r>
              <a:rPr lang="en-US" sz="2600" b="0" strike="noStrike" spc="-1" dirty="0">
                <a:solidFill>
                  <a:srgbClr val="000000"/>
                </a:solidFill>
                <a:latin typeface="Times New Roman"/>
              </a:rPr>
              <a:t>. </a:t>
            </a:r>
            <a:r>
              <a:rPr lang="en-US" sz="2600" spc="-1" dirty="0">
                <a:solidFill>
                  <a:srgbClr val="000000"/>
                </a:solidFill>
                <a:latin typeface="Times New Roman"/>
              </a:rPr>
              <a:t>Joshika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4G1A0545</a:t>
            </a:r>
            <a:endParaRPr lang="en-IN" sz="12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Tactile Navigation Support for Blind Individuals</a:t>
            </a:r>
            <a:endParaRPr lang="en-IN" sz="320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252354"/>
            <a:ext cx="1843200" cy="1745674"/>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77541" y="1852285"/>
            <a:ext cx="11288520" cy="3153430"/>
          </a:xfrm>
          <a:prstGeom prst="rect">
            <a:avLst/>
          </a:prstGeom>
          <a:solidFill>
            <a:srgbClr val="FFFFFF"/>
          </a:solidFill>
          <a:ln w="12600">
            <a:solidFill>
              <a:srgbClr val="FFFFFF"/>
            </a:solidFill>
            <a:miter/>
          </a:ln>
        </p:spPr>
        <p:txBody>
          <a:bodyPr anchor="t">
            <a:normAutofit fontScale="92500" lnSpcReduction="10000"/>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The Smart stick is an enhanced navigation and safety tool for visually impaired individuals. It equipped with features such as obstacle detection, moisture sensing, proximity awareness, GPS tracking, emergency SMS alerts, and audio feedback, is anticipated to significantly enhance the mobility and safety of visually impaired users. The successful integration of these technologies will provide users with real-time information about their surroundings, enable efficient navigation in diverse environments, and offer a reliable tool for emergency communication. </a:t>
            </a:r>
            <a:r>
              <a:rPr lang="en-US" spc="-1" dirty="0">
                <a:solidFill>
                  <a:srgbClr val="000000"/>
                </a:solidFill>
                <a:latin typeface="Times New Roman"/>
              </a:rPr>
              <a:t>T</a:t>
            </a:r>
            <a:r>
              <a:rPr lang="en-US" sz="2800" b="0" strike="noStrike" spc="-1" dirty="0">
                <a:solidFill>
                  <a:srgbClr val="000000"/>
                </a:solidFill>
                <a:latin typeface="Times New Roman"/>
              </a:rPr>
              <a:t>o empower visually impaired individuals, providing them with increased independence and confidence in their daily lives.</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Expected Outcome</a:t>
            </a:r>
            <a:endParaRPr lang="en-US" sz="4400" b="0" strike="noStrike" spc="-1" dirty="0">
              <a:solidFill>
                <a:srgbClr val="000000"/>
              </a:solidFill>
              <a:latin typeface="Calibri"/>
            </a:endParaRPr>
          </a:p>
        </p:txBody>
      </p:sp>
    </p:spTree>
    <p:extLst>
      <p:ext uri="{BB962C8B-B14F-4D97-AF65-F5344CB8AC3E}">
        <p14:creationId xmlns:p14="http://schemas.microsoft.com/office/powerpoint/2010/main" val="215418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77541" y="1852285"/>
            <a:ext cx="11288520" cy="315343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The Smart stick is versatile, finding application in urban navigation, outdoor exploration, and emergency situations for visually impaired individuals, providing a reliable aid for enhanced mobility and safety.</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Field of Application of Project</a:t>
            </a:r>
            <a:endParaRPr lang="en-US" sz="4400" b="0" strike="noStrike" spc="-1" dirty="0">
              <a:solidFill>
                <a:srgbClr val="000000"/>
              </a:solidFill>
              <a:latin typeface="Calibri"/>
            </a:endParaRPr>
          </a:p>
        </p:txBody>
      </p:sp>
    </p:spTree>
    <p:extLst>
      <p:ext uri="{BB962C8B-B14F-4D97-AF65-F5344CB8AC3E}">
        <p14:creationId xmlns:p14="http://schemas.microsoft.com/office/powerpoint/2010/main" val="2240772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239886" y="1137685"/>
            <a:ext cx="11288520" cy="714600"/>
          </a:xfrm>
          <a:prstGeom prst="rect">
            <a:avLst/>
          </a:prstGeom>
          <a:solidFill>
            <a:srgbClr val="FFFFFF"/>
          </a:solidFill>
          <a:ln w="12600">
            <a:solidFill>
              <a:srgbClr val="FFFFFF"/>
            </a:solidFill>
            <a:miter/>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Activity Plan:</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Tentative Work Plan</a:t>
            </a:r>
            <a:endParaRPr lang="en-US" sz="44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6CF960AC-E8E5-5EC8-C6CE-FE43E3B45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124" y="1366546"/>
            <a:ext cx="5611008" cy="5258534"/>
          </a:xfrm>
          <a:prstGeom prst="rect">
            <a:avLst/>
          </a:prstGeom>
        </p:spPr>
      </p:pic>
    </p:spTree>
    <p:extLst>
      <p:ext uri="{BB962C8B-B14F-4D97-AF65-F5344CB8AC3E}">
        <p14:creationId xmlns:p14="http://schemas.microsoft.com/office/powerpoint/2010/main" val="4031761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Estimated  Budget</a:t>
            </a:r>
            <a:endParaRPr lang="en-US" sz="44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A245233A-6E52-8619-13D8-1D8C527E3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233" y="1028700"/>
            <a:ext cx="5426676" cy="5596380"/>
          </a:xfrm>
          <a:prstGeom prst="rect">
            <a:avLst/>
          </a:prstGeom>
        </p:spPr>
      </p:pic>
    </p:spTree>
    <p:extLst>
      <p:ext uri="{BB962C8B-B14F-4D97-AF65-F5344CB8AC3E}">
        <p14:creationId xmlns:p14="http://schemas.microsoft.com/office/powerpoint/2010/main" val="234169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Estimated  Budget</a:t>
            </a:r>
            <a:endParaRPr lang="en-US" sz="4400" b="0" strike="noStrike" spc="-1" dirty="0">
              <a:solidFill>
                <a:srgbClr val="000000"/>
              </a:solidFill>
              <a:latin typeface="Calibri"/>
            </a:endParaRPr>
          </a:p>
        </p:txBody>
      </p:sp>
      <p:pic>
        <p:nvPicPr>
          <p:cNvPr id="5" name="Picture 4">
            <a:extLst>
              <a:ext uri="{FF2B5EF4-FFF2-40B4-BE49-F238E27FC236}">
                <a16:creationId xmlns:a16="http://schemas.microsoft.com/office/drawing/2014/main" id="{A8F346BE-5AFF-CE91-D1A6-A84829C54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309" y="1342227"/>
            <a:ext cx="7537608" cy="4757237"/>
          </a:xfrm>
          <a:prstGeom prst="rect">
            <a:avLst/>
          </a:prstGeom>
        </p:spPr>
      </p:pic>
    </p:spTree>
    <p:extLst>
      <p:ext uri="{BB962C8B-B14F-4D97-AF65-F5344CB8AC3E}">
        <p14:creationId xmlns:p14="http://schemas.microsoft.com/office/powerpoint/2010/main" val="3970057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652337"/>
            <a:ext cx="11778840" cy="3898232"/>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Methodology</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Expected Outcomes</a:t>
            </a:r>
          </a:p>
          <a:p>
            <a:pPr marL="462240" indent="-462240" algn="just">
              <a:lnSpc>
                <a:spcPct val="90000"/>
              </a:lnSpc>
              <a:spcBef>
                <a:spcPts val="1001"/>
              </a:spcBef>
              <a:buSzPct val="100058"/>
              <a:buBlip>
                <a:blip r:embed="rId3"/>
              </a:buBlip>
            </a:pPr>
            <a:r>
              <a:rPr lang="en-US" spc="-1" dirty="0">
                <a:solidFill>
                  <a:srgbClr val="000000"/>
                </a:solidFill>
                <a:latin typeface="Times New Roman"/>
              </a:rPr>
              <a:t>Field of Application of Project</a:t>
            </a:r>
            <a:endParaRPr lang="en-US" sz="28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Tentative work 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dirty="0">
                <a:solidFill>
                  <a:srgbClr val="000000"/>
                </a:solidFill>
                <a:latin typeface="Times New Roman"/>
              </a:rPr>
              <a:t>Abstract</a:t>
            </a:r>
            <a:endParaRPr lang="en-US" sz="2800" b="0" strike="noStrike" spc="-1" dirty="0">
              <a:solidFill>
                <a:srgbClr val="000000"/>
              </a:solidFill>
              <a:latin typeface="Calibri"/>
            </a:endParaRPr>
          </a:p>
        </p:txBody>
      </p:sp>
      <p:sp>
        <p:nvSpPr>
          <p:cNvPr id="100" name="PlaceHolder 2"/>
          <p:cNvSpPr>
            <a:spLocks noGrp="1"/>
          </p:cNvSpPr>
          <p:nvPr>
            <p:ph/>
          </p:nvPr>
        </p:nvSpPr>
        <p:spPr>
          <a:xfrm>
            <a:off x="220222" y="1097280"/>
            <a:ext cx="11778840" cy="5394600"/>
          </a:xfrm>
          <a:prstGeom prst="rect">
            <a:avLst/>
          </a:prstGeom>
          <a:noFill/>
          <a:ln w="0">
            <a:noFill/>
          </a:ln>
        </p:spPr>
        <p:txBody>
          <a:bodyPr anchor="t">
            <a:noAutofit/>
          </a:bodyPr>
          <a:lstStyle/>
          <a:p>
            <a:pPr marL="0" indent="0" algn="just">
              <a:lnSpc>
                <a:spcPct val="90000"/>
              </a:lnSpc>
              <a:spcBef>
                <a:spcPts val="1001"/>
              </a:spcBef>
              <a:buNone/>
            </a:pPr>
            <a:r>
              <a:rPr lang="en-US" sz="2800" b="0" strike="noStrike" spc="-1" dirty="0">
                <a:solidFill>
                  <a:srgbClr val="000000"/>
                </a:solidFill>
                <a:latin typeface="Times New Roman"/>
              </a:rPr>
              <a:t>Sighted individuals possess the ability to navigate their surroundings with ease and utilize their visual facility to promptly identify potential hazards. Conversely, individuals who are visually impaired are unable to perceive the external environment, traverse independently, or discern danger. Moreover, they may occasionally feel distressed and wish to notify their family or friends of their location via text. </a:t>
            </a:r>
            <a:r>
              <a:rPr lang="en-US" spc="-1" dirty="0">
                <a:solidFill>
                  <a:srgbClr val="000000"/>
                </a:solidFill>
                <a:latin typeface="Times New Roman"/>
              </a:rPr>
              <a:t>So, the </a:t>
            </a:r>
            <a:r>
              <a:rPr lang="en-US" sz="2800" b="0" strike="noStrike" spc="-1" dirty="0">
                <a:solidFill>
                  <a:srgbClr val="000000"/>
                </a:solidFill>
                <a:latin typeface="Times New Roman"/>
              </a:rPr>
              <a:t>primary challenge faced by visually impaired individuals is their reliance on others, as even their closest relatives may not always be able to provide adequate care. To address this issue, a "</a:t>
            </a:r>
            <a:r>
              <a:rPr lang="en-US" sz="2800" b="1" i="1" strike="noStrike" spc="-1" dirty="0">
                <a:solidFill>
                  <a:srgbClr val="000000"/>
                </a:solidFill>
                <a:latin typeface="Times New Roman"/>
              </a:rPr>
              <a:t>Smart Stick</a:t>
            </a:r>
            <a:r>
              <a:rPr lang="en-US" sz="2800" b="0" strike="noStrike" spc="-1" dirty="0">
                <a:solidFill>
                  <a:srgbClr val="000000"/>
                </a:solidFill>
                <a:latin typeface="Times New Roman"/>
              </a:rPr>
              <a:t>" would be developed utilizing the "</a:t>
            </a:r>
            <a:r>
              <a:rPr lang="en-US" sz="2800" b="0" i="1" strike="noStrike" spc="-1" dirty="0">
                <a:solidFill>
                  <a:srgbClr val="000000"/>
                </a:solidFill>
                <a:latin typeface="Times New Roman"/>
              </a:rPr>
              <a:t>Internet of Things</a:t>
            </a:r>
            <a:r>
              <a:rPr lang="en-US" sz="2800" b="0" strike="noStrike" spc="-1" dirty="0">
                <a:solidFill>
                  <a:srgbClr val="000000"/>
                </a:solidFill>
                <a:latin typeface="Times New Roman"/>
              </a:rPr>
              <a:t>". Using a variety of sensors, including ultrasonic, soil moisture, RF, GPS-GSM modules and using Arduino UNO, the Smart Stick empowers blind people to be independent and gives them a sense of normalcy. </a:t>
            </a:r>
          </a:p>
          <a:p>
            <a:pPr marL="0" indent="0" algn="just">
              <a:lnSpc>
                <a:spcPct val="90000"/>
              </a:lnSpc>
              <a:spcBef>
                <a:spcPts val="1001"/>
              </a:spcBef>
              <a:buNone/>
            </a:pPr>
            <a:r>
              <a:rPr lang="en-US" b="1" spc="-1" dirty="0">
                <a:solidFill>
                  <a:srgbClr val="000000"/>
                </a:solidFill>
                <a:latin typeface="Times New Roman"/>
              </a:rPr>
              <a:t>Keywords: </a:t>
            </a:r>
            <a:r>
              <a:rPr lang="en-US" spc="-1" dirty="0">
                <a:solidFill>
                  <a:srgbClr val="000000"/>
                </a:solidFill>
                <a:latin typeface="Times New Roman"/>
              </a:rPr>
              <a:t>Arduino UNO, Smart Stick, User Notification Setup.</a:t>
            </a:r>
            <a:endParaRPr lang="en-US" sz="2800" b="0" strike="noStrike" spc="-1" dirty="0">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219105" y="1362751"/>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Blind persons always struggle with their daily tasks since they are unable to see even a single thing.</a:t>
            </a:r>
          </a:p>
          <a:p>
            <a:pPr marL="0" indent="0" algn="just">
              <a:lnSpc>
                <a:spcPct val="90000"/>
              </a:lnSpc>
              <a:spcBef>
                <a:spcPts val="1001"/>
              </a:spcBef>
              <a:buClr>
                <a:srgbClr val="000000"/>
              </a:buClr>
              <a:buNone/>
            </a:pPr>
            <a:endParaRPr lang="en-US"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When using a standard blind stick, blind persons have trouble recognizing stairs and obstacles surrounded by them.  </a:t>
            </a:r>
          </a:p>
          <a:p>
            <a:pPr marL="0" indent="0" algn="just">
              <a:lnSpc>
                <a:spcPct val="90000"/>
              </a:lnSpc>
              <a:spcBef>
                <a:spcPts val="1001"/>
              </a:spcBef>
              <a:buClr>
                <a:srgbClr val="000000"/>
              </a:buClr>
              <a:buNone/>
            </a:pPr>
            <a:endParaRPr lang="en-US"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a:rPr>
              <a:t>By making the use of</a:t>
            </a:r>
            <a:r>
              <a:rPr lang="en-US" sz="2800" b="0" strike="noStrike" spc="-1" dirty="0">
                <a:solidFill>
                  <a:srgbClr val="000000"/>
                </a:solidFill>
                <a:latin typeface="Times New Roman"/>
              </a:rPr>
              <a:t> smart blind stick, we can hear alert noises to identify stairs and obstacles.</a:t>
            </a:r>
          </a:p>
          <a:p>
            <a:pPr marL="457200" indent="-457200" algn="just">
              <a:lnSpc>
                <a:spcPct val="90000"/>
              </a:lnSpc>
              <a:spcBef>
                <a:spcPts val="1001"/>
              </a:spcBef>
              <a:buClr>
                <a:srgbClr val="000000"/>
              </a:buClr>
              <a:buFont typeface="Wingdings" charset="2"/>
              <a:buChar char=""/>
            </a:pPr>
            <a:endParaRPr lang="en-US" sz="2800" b="0" strike="noStrike" spc="-1" dirty="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206460" y="1615060"/>
            <a:ext cx="11778840" cy="5394600"/>
          </a:xfrm>
          <a:prstGeom prst="rect">
            <a:avLst/>
          </a:prstGeom>
          <a:noFill/>
          <a:ln w="0">
            <a:noFill/>
          </a:ln>
        </p:spPr>
        <p:txBody>
          <a:bodyPr anchor="t">
            <a:normAutofit/>
          </a:bodyPr>
          <a:lstStyle/>
          <a:p>
            <a:pPr algn="just">
              <a:lnSpc>
                <a:spcPct val="90000"/>
              </a:lnSpc>
              <a:spcBef>
                <a:spcPts val="1001"/>
              </a:spcBef>
              <a:tabLst>
                <a:tab pos="0" algn="l"/>
              </a:tabLst>
            </a:pPr>
            <a:r>
              <a:rPr lang="en-US" b="1" spc="-1" dirty="0">
                <a:solidFill>
                  <a:srgbClr val="000000"/>
                </a:solidFill>
                <a:latin typeface="Times New Roman"/>
              </a:rPr>
              <a:t>Research Objective-1:</a:t>
            </a:r>
            <a:r>
              <a:rPr lang="en-US" spc="-1" dirty="0">
                <a:solidFill>
                  <a:srgbClr val="000000"/>
                </a:solidFill>
                <a:latin typeface="Times New Roman"/>
              </a:rPr>
              <a:t>T</a:t>
            </a:r>
            <a:r>
              <a:rPr lang="en-US" sz="2800" b="0" strike="noStrike" spc="-1" dirty="0">
                <a:solidFill>
                  <a:srgbClr val="000000"/>
                </a:solidFill>
                <a:latin typeface="Times New Roman"/>
              </a:rPr>
              <a:t>o develop a model that will enable blind persons to navigate both familiar and unfamiliar places without the use of guides. To alarm the user through vibration to determine the obstacles direction sources.</a:t>
            </a: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a:p>
            <a:pPr algn="just">
              <a:lnSpc>
                <a:spcPct val="90000"/>
              </a:lnSpc>
              <a:spcBef>
                <a:spcPts val="1001"/>
              </a:spcBef>
              <a:tabLst>
                <a:tab pos="0" algn="l"/>
              </a:tabLst>
            </a:pPr>
            <a:r>
              <a:rPr lang="en-US" b="1" spc="-1" dirty="0">
                <a:solidFill>
                  <a:srgbClr val="000000"/>
                </a:solidFill>
                <a:latin typeface="Times New Roman"/>
              </a:rPr>
              <a:t>Research Objective-2:</a:t>
            </a:r>
            <a:r>
              <a:rPr lang="en-US" spc="-1" dirty="0">
                <a:solidFill>
                  <a:srgbClr val="000000"/>
                </a:solidFill>
                <a:latin typeface="Times New Roman"/>
              </a:rPr>
              <a:t>To c</a:t>
            </a:r>
            <a:r>
              <a:rPr lang="en-US" sz="2800" b="0" strike="noStrike" spc="-1" dirty="0">
                <a:solidFill>
                  <a:srgbClr val="000000"/>
                </a:solidFill>
                <a:latin typeface="Times New Roman"/>
              </a:rPr>
              <a:t>reate a user-friendly interface that makes use of tactile feedback and sensations that are simple for blind users to grasp and interpret, enabling them to make independent.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Proposed System</a:t>
            </a:r>
            <a:endParaRPr lang="en-US" b="0" strike="noStrike" spc="-1" dirty="0">
              <a:solidFill>
                <a:schemeClr val="bg1"/>
              </a:solidFill>
              <a:latin typeface="Calibri"/>
            </a:endParaRPr>
          </a:p>
        </p:txBody>
      </p:sp>
      <p:pic>
        <p:nvPicPr>
          <p:cNvPr id="4" name="Picture 3">
            <a:extLst>
              <a:ext uri="{FF2B5EF4-FFF2-40B4-BE49-F238E27FC236}">
                <a16:creationId xmlns:a16="http://schemas.microsoft.com/office/drawing/2014/main" id="{55DC67EA-0EE2-33A1-AF9C-B6A26AAA6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948" y="1070485"/>
            <a:ext cx="5342083" cy="5182049"/>
          </a:xfrm>
          <a:prstGeom prst="rect">
            <a:avLst/>
          </a:prstGeom>
        </p:spPr>
      </p:pic>
      <p:sp>
        <p:nvSpPr>
          <p:cNvPr id="6" name="TextBox 5">
            <a:extLst>
              <a:ext uri="{FF2B5EF4-FFF2-40B4-BE49-F238E27FC236}">
                <a16:creationId xmlns:a16="http://schemas.microsoft.com/office/drawing/2014/main" id="{A3CC1EC9-46D0-4514-25D6-8DBB867A19D5}"/>
              </a:ext>
            </a:extLst>
          </p:cNvPr>
          <p:cNvSpPr txBox="1"/>
          <p:nvPr/>
        </p:nvSpPr>
        <p:spPr>
          <a:xfrm>
            <a:off x="2449657" y="6251644"/>
            <a:ext cx="6208568" cy="369332"/>
          </a:xfrm>
          <a:prstGeom prst="rect">
            <a:avLst/>
          </a:prstGeom>
          <a:noFill/>
        </p:spPr>
        <p:txBody>
          <a:bodyPr wrap="square">
            <a:spAutoFit/>
          </a:bodyPr>
          <a:lstStyle/>
          <a:p>
            <a:pPr marL="0" indent="0" algn="ctr">
              <a:spcBef>
                <a:spcPts val="1001"/>
              </a:spcBef>
              <a:buClr>
                <a:srgbClr val="000000"/>
              </a:buClr>
              <a:buNone/>
            </a:pPr>
            <a:r>
              <a:rPr lang="en-US" sz="1800" b="0" strike="noStrike" spc="-1" dirty="0">
                <a:solidFill>
                  <a:srgbClr val="000000"/>
                </a:solidFill>
                <a:latin typeface="Times New Roman"/>
              </a:rPr>
              <a:t>Fig 1.1 Block Diagra</a:t>
            </a:r>
            <a:r>
              <a:rPr lang="en-US" spc="-1" dirty="0">
                <a:solidFill>
                  <a:srgbClr val="000000"/>
                </a:solidFill>
                <a:latin typeface="Times New Roman"/>
              </a:rPr>
              <a:t>m for proposed system</a:t>
            </a:r>
            <a:endParaRPr lang="en-US" sz="1800" b="0" strike="noStrike" spc="-1" dirty="0">
              <a:solidFill>
                <a:srgbClr val="000000"/>
              </a:solidFill>
              <a:latin typeface="Times New Roman"/>
            </a:endParaRPr>
          </a:p>
        </p:txBody>
      </p:sp>
    </p:spTree>
    <p:extLst>
      <p:ext uri="{BB962C8B-B14F-4D97-AF65-F5344CB8AC3E}">
        <p14:creationId xmlns:p14="http://schemas.microsoft.com/office/powerpoint/2010/main" val="295410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Design and implementation of first objective </a:t>
            </a:r>
            <a:endParaRPr lang="en-US" sz="2800" b="0" strike="noStrike" spc="-1" dirty="0">
              <a:solidFill>
                <a:srgbClr val="000000"/>
              </a:solidFill>
              <a:latin typeface="Calibri"/>
            </a:endParaRPr>
          </a:p>
        </p:txBody>
      </p:sp>
      <p:pic>
        <p:nvPicPr>
          <p:cNvPr id="4" name="Picture 3">
            <a:extLst>
              <a:ext uri="{FF2B5EF4-FFF2-40B4-BE49-F238E27FC236}">
                <a16:creationId xmlns:a16="http://schemas.microsoft.com/office/drawing/2014/main" id="{D43602F5-825D-5DD8-0515-DBFD2FD88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493" y="1028094"/>
            <a:ext cx="5243014" cy="5098222"/>
          </a:xfrm>
          <a:prstGeom prst="rect">
            <a:avLst/>
          </a:prstGeom>
        </p:spPr>
      </p:pic>
      <p:sp>
        <p:nvSpPr>
          <p:cNvPr id="6" name="TextBox 5">
            <a:extLst>
              <a:ext uri="{FF2B5EF4-FFF2-40B4-BE49-F238E27FC236}">
                <a16:creationId xmlns:a16="http://schemas.microsoft.com/office/drawing/2014/main" id="{E4377702-4834-67BB-A268-9B6BEF5F3FAB}"/>
              </a:ext>
            </a:extLst>
          </p:cNvPr>
          <p:cNvSpPr txBox="1"/>
          <p:nvPr/>
        </p:nvSpPr>
        <p:spPr>
          <a:xfrm>
            <a:off x="2667867" y="6181003"/>
            <a:ext cx="6208568" cy="341632"/>
          </a:xfrm>
          <a:prstGeom prst="rect">
            <a:avLst/>
          </a:prstGeom>
          <a:noFill/>
        </p:spPr>
        <p:txBody>
          <a:bodyPr wrap="square">
            <a:spAutoFit/>
          </a:bodyPr>
          <a:lstStyle/>
          <a:p>
            <a:pPr marL="0" indent="0" algn="ctr">
              <a:lnSpc>
                <a:spcPct val="90000"/>
              </a:lnSpc>
              <a:spcBef>
                <a:spcPts val="1001"/>
              </a:spcBef>
              <a:buClr>
                <a:srgbClr val="000000"/>
              </a:buClr>
              <a:buNone/>
            </a:pPr>
            <a:r>
              <a:rPr lang="en-US" spc="-1" dirty="0">
                <a:solidFill>
                  <a:srgbClr val="000000"/>
                </a:solidFill>
                <a:latin typeface="Times New Roman" panose="02020603050405020304" pitchFamily="18" charset="0"/>
                <a:cs typeface="Times New Roman" panose="02020603050405020304" pitchFamily="18" charset="0"/>
              </a:rPr>
              <a:t>Fig 1.2 Flow Chart for proposed system</a:t>
            </a:r>
            <a:endParaRPr lang="en-US" sz="1800" b="0" strike="noStrike" spc="-1" dirty="0">
              <a:solidFill>
                <a:srgbClr val="000000"/>
              </a:solidFill>
              <a:latin typeface="Times New Roman"/>
            </a:endParaRPr>
          </a:p>
        </p:txBody>
      </p:sp>
    </p:spTree>
    <p:extLst>
      <p:ext uri="{BB962C8B-B14F-4D97-AF65-F5344CB8AC3E}">
        <p14:creationId xmlns:p14="http://schemas.microsoft.com/office/powerpoint/2010/main" val="52039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77541" y="1852285"/>
            <a:ext cx="11288520" cy="315343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The proposed system is capable of detecting the surroundings for various barriers of different sizes and producing the required auditory using the ultrasonic sensor in the presence of buzzer. When damp surfaces are detected using sensors, it might alert the user by vibratory sounds and also enable to send SMS based on the user's location in an emergency or when they are having trouble. </a:t>
            </a:r>
            <a:r>
              <a:rPr lang="en-US" spc="-1" dirty="0">
                <a:solidFill>
                  <a:srgbClr val="000000"/>
                </a:solidFill>
                <a:latin typeface="Times New Roman"/>
              </a:rPr>
              <a:t>W</a:t>
            </a:r>
            <a:r>
              <a:rPr lang="en-US" sz="2800" b="0" strike="noStrike" spc="-1" dirty="0">
                <a:solidFill>
                  <a:srgbClr val="000000"/>
                </a:solidFill>
                <a:latin typeface="Times New Roman"/>
              </a:rPr>
              <a:t>hen the stick is misplaced, the user can find the stick by  using an RF remote control.</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Methodology</a:t>
            </a:r>
            <a:endParaRPr lang="en-US" sz="4400" b="0" strike="noStrike" spc="-1" dirty="0">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2"/>
          <p:cNvSpPr>
            <a:spLocks noGrp="1"/>
          </p:cNvSpPr>
          <p:nvPr>
            <p:ph type="title" idx="4294967295"/>
          </p:nvPr>
        </p:nvSpPr>
        <p:spPr>
          <a:xfrm>
            <a:off x="0" y="233363"/>
            <a:ext cx="12192000" cy="71437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Methodology</a:t>
            </a:r>
            <a:endParaRPr lang="en-US" sz="44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98A2B503-32DC-0D1C-D47D-BC179BBA5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195004" y="-145472"/>
            <a:ext cx="4307681" cy="7481455"/>
          </a:xfrm>
          <a:prstGeom prst="rect">
            <a:avLst/>
          </a:prstGeom>
        </p:spPr>
      </p:pic>
      <p:sp>
        <p:nvSpPr>
          <p:cNvPr id="5" name="TextBox 4">
            <a:extLst>
              <a:ext uri="{FF2B5EF4-FFF2-40B4-BE49-F238E27FC236}">
                <a16:creationId xmlns:a16="http://schemas.microsoft.com/office/drawing/2014/main" id="{6293760C-CC72-888D-73FE-433C9D41D6B5}"/>
              </a:ext>
            </a:extLst>
          </p:cNvPr>
          <p:cNvSpPr txBox="1"/>
          <p:nvPr/>
        </p:nvSpPr>
        <p:spPr>
          <a:xfrm>
            <a:off x="3540702" y="5910263"/>
            <a:ext cx="6270912" cy="369332"/>
          </a:xfrm>
          <a:prstGeom prst="rect">
            <a:avLst/>
          </a:prstGeom>
          <a:noFill/>
        </p:spPr>
        <p:txBody>
          <a:bodyPr wrap="square">
            <a:spAutoFit/>
          </a:bodyPr>
          <a:lstStyle/>
          <a:p>
            <a:pPr marL="0" indent="0" algn="ctr">
              <a:spcBef>
                <a:spcPts val="1001"/>
              </a:spcBef>
              <a:buClr>
                <a:srgbClr val="000000"/>
              </a:buClr>
              <a:buNone/>
            </a:pPr>
            <a:r>
              <a:rPr lang="en-US" sz="1800" b="0" strike="noStrike" spc="-1" dirty="0">
                <a:solidFill>
                  <a:srgbClr val="000000"/>
                </a:solidFill>
                <a:latin typeface="Times New Roman"/>
              </a:rPr>
              <a:t>Fig 1.3 Circuit Diagram</a:t>
            </a:r>
          </a:p>
        </p:txBody>
      </p:sp>
    </p:spTree>
    <p:extLst>
      <p:ext uri="{BB962C8B-B14F-4D97-AF65-F5344CB8AC3E}">
        <p14:creationId xmlns:p14="http://schemas.microsoft.com/office/powerpoint/2010/main" val="27603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2882</TotalTime>
  <Words>664</Words>
  <Application>Microsoft Office PowerPoint</Application>
  <PresentationFormat>Widescreen</PresentationFormat>
  <Paragraphs>56</Paragraphs>
  <Slides>15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Proposed System</vt:lpstr>
      <vt:lpstr>Design and implementation of first objective </vt:lpstr>
      <vt:lpstr>Methodology</vt:lpstr>
      <vt:lpstr>Methodology</vt:lpstr>
      <vt:lpstr>Expected Outcome</vt:lpstr>
      <vt:lpstr>Field of Application of Project</vt:lpstr>
      <vt:lpstr>Tentative Work Plan</vt:lpstr>
      <vt:lpstr>Estimated  Budget</vt:lpstr>
      <vt:lpstr>Estimated  Budget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masinenijoshika@gmail.com</cp:lastModifiedBy>
  <cp:revision>241</cp:revision>
  <dcterms:created xsi:type="dcterms:W3CDTF">2019-06-11T05:35:00Z</dcterms:created>
  <dcterms:modified xsi:type="dcterms:W3CDTF">2024-01-27T05:31:55Z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