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7"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Tactile Navigation Support for Blind Individuals</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- 3</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339911393_An_IoT_based_Voice_Controlled_Blind_Stick_to_Guide_Blind_People" TargetMode="External"/><Relationship Id="rId2" Type="http://schemas.openxmlformats.org/officeDocument/2006/relationships/hyperlink" Target="https://sci-hub.se/10.1109/icctct.2018.8551067" TargetMode="External"/><Relationship Id="rId1" Type="http://schemas.openxmlformats.org/officeDocument/2006/relationships/slideLayout" Target="../slideLayouts/slideLayout13.xml"/><Relationship Id="rId4" Type="http://schemas.openxmlformats.org/officeDocument/2006/relationships/hyperlink" Target="http://www.ijettjournal.org/volume-3/issue-2/IJETT-V3I2P217.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204G1A0545/CSE-2020-24-Batch-A3.git"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142778" y="1615320"/>
            <a:ext cx="252324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400" spc="-1" dirty="0">
                <a:solidFill>
                  <a:srgbClr val="000000"/>
                </a:solidFill>
                <a:latin typeface="Times New Roman"/>
              </a:rPr>
              <a:t>K</a:t>
            </a:r>
            <a:r>
              <a:rPr lang="en-US" sz="2400" b="0" strike="noStrike" spc="-1" dirty="0">
                <a:solidFill>
                  <a:srgbClr val="000000"/>
                </a:solidFill>
                <a:latin typeface="Times New Roman"/>
              </a:rPr>
              <a:t>. </a:t>
            </a:r>
            <a:r>
              <a:rPr lang="en-US" sz="2400" spc="-1" dirty="0">
                <a:solidFill>
                  <a:srgbClr val="000000"/>
                </a:solidFill>
                <a:latin typeface="Times New Roman"/>
              </a:rPr>
              <a:t>Hemanth Reddy</a:t>
            </a:r>
            <a:r>
              <a:rPr lang="en-US" sz="2400" b="0" strike="noStrike" spc="-1" dirty="0">
                <a:solidFill>
                  <a:srgbClr val="000000"/>
                </a:solidFill>
                <a:latin typeface="Times New Roman"/>
              </a:rPr>
              <a:t> </a:t>
            </a:r>
            <a:endParaRPr lang="en-IN" sz="24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a:t>
            </a:r>
            <a:r>
              <a:rPr lang="en-US" sz="1200" b="0" strike="noStrike" spc="-1" dirty="0">
                <a:solidFill>
                  <a:srgbClr val="000000"/>
                </a:solidFill>
                <a:latin typeface="Times New Roman"/>
              </a:rPr>
              <a:t>4G5A0506         </a:t>
            </a:r>
            <a:endParaRPr lang="en-IN" sz="1200" b="0" strike="noStrike" spc="-1" dirty="0">
              <a:latin typeface="Arial"/>
            </a:endParaRPr>
          </a:p>
        </p:txBody>
      </p:sp>
      <p:sp>
        <p:nvSpPr>
          <p:cNvPr id="88" name="Subtitle 11"/>
          <p:cNvSpPr/>
          <p:nvPr/>
        </p:nvSpPr>
        <p:spPr>
          <a:xfrm>
            <a:off x="3759480" y="2210400"/>
            <a:ext cx="4672440" cy="85752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Dr. B. </a:t>
            </a:r>
            <a:r>
              <a:rPr lang="en-US" sz="2400" b="0" strike="noStrike" spc="-1" dirty="0" err="1">
                <a:solidFill>
                  <a:srgbClr val="000000"/>
                </a:solidFill>
                <a:latin typeface="Times New Roman"/>
              </a:rPr>
              <a:t>HariChandana</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Associate Professor</a:t>
            </a:r>
            <a:endParaRPr lang="en-IN" sz="1400" b="0" strike="noStrike" spc="-1" dirty="0">
              <a:latin typeface="Arial"/>
            </a:endParaRPr>
          </a:p>
        </p:txBody>
      </p:sp>
      <p:sp>
        <p:nvSpPr>
          <p:cNvPr id="89" name="Subtitle 11"/>
          <p:cNvSpPr/>
          <p:nvPr/>
        </p:nvSpPr>
        <p:spPr>
          <a:xfrm>
            <a:off x="1514640" y="5053139"/>
            <a:ext cx="9162720" cy="1469701"/>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25000" lnSpcReduction="20000"/>
          </a:bodyPr>
          <a:lstStyle/>
          <a:p>
            <a:pPr algn="ctr">
              <a:lnSpc>
                <a:spcPct val="110000"/>
              </a:lnSpc>
              <a:spcBef>
                <a:spcPts val="499"/>
              </a:spcBef>
              <a:tabLst>
                <a:tab pos="0" algn="l"/>
              </a:tabLst>
            </a:pPr>
            <a:r>
              <a:rPr lang="en-US" sz="9600" b="0" strike="noStrike" spc="-1" dirty="0">
                <a:solidFill>
                  <a:srgbClr val="000000"/>
                </a:solidFill>
                <a:latin typeface="Times New Roman"/>
              </a:rPr>
              <a:t>Department of Computer Science and Engineering      </a:t>
            </a:r>
            <a:endParaRPr lang="en-IN" sz="9600" b="0" strike="noStrike" spc="-1" dirty="0">
              <a:latin typeface="Arial"/>
            </a:endParaRPr>
          </a:p>
          <a:p>
            <a:pPr algn="ctr">
              <a:lnSpc>
                <a:spcPct val="110000"/>
              </a:lnSpc>
              <a:spcBef>
                <a:spcPts val="499"/>
              </a:spcBef>
              <a:tabLst>
                <a:tab pos="0" algn="l"/>
              </a:tabLst>
            </a:pPr>
            <a:r>
              <a:rPr lang="en-US" sz="14800" b="0" strike="noStrike" spc="-1" dirty="0">
                <a:solidFill>
                  <a:srgbClr val="FF0000"/>
                </a:solidFill>
                <a:latin typeface="Times New Roman"/>
              </a:rPr>
              <a:t>Srinivasa Ramanujan Institute of Technology</a:t>
            </a:r>
            <a:endParaRPr lang="en-IN" sz="14800" b="0" strike="noStrike" spc="-1" dirty="0">
              <a:latin typeface="Arial"/>
            </a:endParaRPr>
          </a:p>
          <a:p>
            <a:pPr algn="ctr">
              <a:lnSpc>
                <a:spcPct val="110000"/>
              </a:lnSpc>
              <a:spcBef>
                <a:spcPts val="300"/>
              </a:spcBef>
              <a:tabLst>
                <a:tab pos="0" algn="l"/>
              </a:tabLst>
            </a:pPr>
            <a:r>
              <a:rPr lang="en-US" sz="4400" b="1" strike="noStrike" spc="-1" dirty="0">
                <a:solidFill>
                  <a:srgbClr val="000000"/>
                </a:solidFill>
                <a:latin typeface="Times New Roman"/>
                <a:ea typeface="Times New Roman"/>
              </a:rPr>
              <a:t>(</a:t>
            </a:r>
            <a:r>
              <a:rPr lang="en-US" sz="4400" b="1" strike="noStrike" spc="-1" dirty="0">
                <a:solidFill>
                  <a:srgbClr val="000000"/>
                </a:solidFill>
                <a:latin typeface="Verdana"/>
                <a:ea typeface="Times New Roman"/>
              </a:rPr>
              <a:t>Autonomous)</a:t>
            </a:r>
            <a:endParaRPr lang="en-IN" sz="4400" b="0" strike="noStrike" spc="-1" dirty="0">
              <a:latin typeface="Arial"/>
            </a:endParaRPr>
          </a:p>
          <a:p>
            <a:pPr algn="ctr">
              <a:lnSpc>
                <a:spcPct val="110000"/>
              </a:lnSpc>
              <a:spcBef>
                <a:spcPts val="1001"/>
              </a:spcBef>
              <a:spcAft>
                <a:spcPts val="99"/>
              </a:spcAft>
              <a:tabLst>
                <a:tab pos="0" algn="l"/>
              </a:tabLst>
            </a:pPr>
            <a:r>
              <a:rPr lang="en-US" sz="5600" b="1" strike="noStrike" spc="-1" dirty="0">
                <a:solidFill>
                  <a:srgbClr val="1F4E79"/>
                </a:solidFill>
                <a:latin typeface="Times New Roman"/>
                <a:ea typeface="Times New Roman"/>
              </a:rPr>
              <a:t>2023 - 2024</a:t>
            </a:r>
            <a:endParaRPr lang="en-IN" sz="56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041837" y="1598760"/>
            <a:ext cx="2870589"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H. </a:t>
            </a:r>
            <a:r>
              <a:rPr lang="en-US" sz="2600" spc="-1" dirty="0">
                <a:solidFill>
                  <a:srgbClr val="000000"/>
                </a:solidFill>
                <a:latin typeface="Times New Roman"/>
              </a:rPr>
              <a:t>Arshia Parveen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4G1A0515 </a:t>
            </a:r>
            <a:endParaRPr lang="en-IN" sz="1200" b="0" strike="noStrike" spc="-1" dirty="0">
              <a:latin typeface="Arial"/>
            </a:endParaRPr>
          </a:p>
        </p:txBody>
      </p:sp>
      <p:sp>
        <p:nvSpPr>
          <p:cNvPr id="91" name="Subtitle 11"/>
          <p:cNvSpPr/>
          <p:nvPr/>
        </p:nvSpPr>
        <p:spPr>
          <a:xfrm>
            <a:off x="8756836" y="1625760"/>
            <a:ext cx="3123437"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G. Akshaya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214G5A0501</a:t>
            </a:r>
            <a:endParaRPr lang="en-IN" sz="1200" b="0" strike="noStrike" spc="-1" dirty="0">
              <a:latin typeface="Arial"/>
            </a:endParaRPr>
          </a:p>
        </p:txBody>
      </p:sp>
      <p:sp>
        <p:nvSpPr>
          <p:cNvPr id="92" name="Subtitle 11"/>
          <p:cNvSpPr/>
          <p:nvPr/>
        </p:nvSpPr>
        <p:spPr>
          <a:xfrm>
            <a:off x="570271" y="1598760"/>
            <a:ext cx="2380747"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a:t>
            </a:r>
            <a:r>
              <a:rPr lang="en-US" sz="2600" spc="-1" dirty="0">
                <a:solidFill>
                  <a:srgbClr val="000000"/>
                </a:solidFill>
                <a:latin typeface="Times New Roman"/>
              </a:rPr>
              <a:t>Joshika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4G1A0545</a:t>
            </a: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Tactile Navigation Support for Blind Individuals</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252354"/>
            <a:ext cx="1843200" cy="1745674"/>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89049" y="1097280"/>
            <a:ext cx="11778840" cy="5394600"/>
          </a:xfrm>
          <a:prstGeom prst="rect">
            <a:avLst/>
          </a:prstGeom>
          <a:noFill/>
          <a:ln w="0">
            <a:noFill/>
          </a:ln>
        </p:spPr>
        <p:txBody>
          <a:bodyPr anchor="t">
            <a:noAutofit/>
          </a:bodyPr>
          <a:lstStyle/>
          <a:p>
            <a:pPr marL="0" indent="0" algn="just">
              <a:lnSpc>
                <a:spcPct val="90000"/>
              </a:lnSpc>
              <a:spcBef>
                <a:spcPts val="1001"/>
              </a:spcBef>
              <a:buNone/>
              <a:tabLst>
                <a:tab pos="0" algn="l"/>
              </a:tabLst>
            </a:pPr>
            <a:r>
              <a:rPr lang="en-US" sz="2800" b="0" strike="noStrike" spc="-1" dirty="0">
                <a:solidFill>
                  <a:srgbClr val="000000"/>
                </a:solidFill>
                <a:latin typeface="Times New Roman"/>
              </a:rPr>
              <a:t>[1</a:t>
            </a:r>
            <a:r>
              <a:rPr lang="en-US" sz="2800" b="0" strike="noStrike" spc="-1" dirty="0">
                <a:solidFill>
                  <a:srgbClr val="000000"/>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Naiwrita</a:t>
            </a:r>
            <a:r>
              <a:rPr lang="en-IN" dirty="0">
                <a:latin typeface="Times New Roman" panose="02020603050405020304" pitchFamily="18" charset="0"/>
                <a:cs typeface="Times New Roman" panose="02020603050405020304" pitchFamily="18" charset="0"/>
              </a:rPr>
              <a:t> Dey, Ankita Paul, Pritha Ghosh, </a:t>
            </a:r>
            <a:r>
              <a:rPr lang="en-IN" dirty="0" err="1">
                <a:latin typeface="Times New Roman" panose="02020603050405020304" pitchFamily="18" charset="0"/>
                <a:cs typeface="Times New Roman" panose="02020603050405020304" pitchFamily="18" charset="0"/>
              </a:rPr>
              <a:t>Chandrama</a:t>
            </a:r>
            <a:r>
              <a:rPr lang="en-IN" dirty="0">
                <a:latin typeface="Times New Roman" panose="02020603050405020304" pitchFamily="18" charset="0"/>
                <a:cs typeface="Times New Roman" panose="02020603050405020304" pitchFamily="18" charset="0"/>
              </a:rPr>
              <a:t> Mukherjee, Rahul De,</a:t>
            </a:r>
          </a:p>
          <a:p>
            <a:pPr marL="0" indent="0" algn="just">
              <a:lnSpc>
                <a:spcPct val="90000"/>
              </a:lnSpc>
              <a:spcBef>
                <a:spcPts val="1001"/>
              </a:spcBef>
              <a:buNone/>
              <a:tabLst>
                <a:tab pos="0" algn="l"/>
              </a:tabLst>
            </a:pPr>
            <a:r>
              <a:rPr lang="en-IN" dirty="0">
                <a:latin typeface="Times New Roman" panose="02020603050405020304" pitchFamily="18" charset="0"/>
                <a:cs typeface="Times New Roman" panose="02020603050405020304" pitchFamily="18" charset="0"/>
              </a:rPr>
              <a:t>       Rahul De</a:t>
            </a:r>
            <a:r>
              <a:rPr lang="en-US" sz="2800" b="0" strike="noStrike" spc="-1" dirty="0">
                <a:solidFill>
                  <a:srgbClr val="000000"/>
                </a:solidFill>
                <a:latin typeface="Times New Roman" panose="02020603050405020304" pitchFamily="18" charset="0"/>
                <a:cs typeface="Times New Roman" panose="02020603050405020304" pitchFamily="18" charset="0"/>
              </a:rPr>
              <a:t>, </a:t>
            </a:r>
            <a:r>
              <a:rPr lang="en-US" sz="2800" b="0" strike="noStrike" spc="-1" dirty="0">
                <a:solidFill>
                  <a:srgbClr val="000000"/>
                </a:solidFill>
                <a:latin typeface="Times New Roman" panose="02020603050405020304" pitchFamily="18" charset="0"/>
                <a:cs typeface="Times New Roman" panose="02020603050405020304" pitchFamily="18" charset="0"/>
                <a:hlinkClick r:id="rId2"/>
              </a:rPr>
              <a:t>“</a:t>
            </a:r>
            <a:r>
              <a:rPr lang="en-IN" dirty="0">
                <a:latin typeface="Times New Roman" panose="02020603050405020304" pitchFamily="18" charset="0"/>
                <a:cs typeface="Times New Roman" panose="02020603050405020304" pitchFamily="18" charset="0"/>
                <a:hlinkClick r:id="rId2"/>
              </a:rPr>
              <a:t>Ultrasonic Sensor Based Smart Blind Stick</a:t>
            </a:r>
            <a:r>
              <a:rPr lang="en-US" sz="2800" b="0" strike="noStrike" spc="-1" dirty="0">
                <a:solidFill>
                  <a:srgbClr val="00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International</a:t>
            </a:r>
          </a:p>
          <a:p>
            <a:pPr marL="0" indent="0" algn="just">
              <a:lnSpc>
                <a:spcPct val="90000"/>
              </a:lnSpc>
              <a:spcBef>
                <a:spcPts val="1001"/>
              </a:spcBef>
              <a:buNone/>
              <a:tabLst>
                <a:tab pos="0" algn="l"/>
              </a:tabLst>
            </a:pPr>
            <a:r>
              <a:rPr lang="en-IN" dirty="0">
                <a:latin typeface="Times New Roman" panose="02020603050405020304" pitchFamily="18" charset="0"/>
                <a:cs typeface="Times New Roman" panose="02020603050405020304" pitchFamily="18" charset="0"/>
              </a:rPr>
              <a:t>       Conference on Current Trends toward Converging Technologies,</a:t>
            </a:r>
          </a:p>
          <a:p>
            <a:pPr marL="0" indent="0" algn="just">
              <a:lnSpc>
                <a:spcPct val="90000"/>
              </a:lnSpc>
              <a:spcBef>
                <a:spcPts val="1001"/>
              </a:spcBef>
              <a:buNone/>
              <a:tabLst>
                <a:tab pos="0" algn="l"/>
              </a:tabLst>
            </a:pPr>
            <a:r>
              <a:rPr lang="en-IN" dirty="0">
                <a:latin typeface="Times New Roman" panose="02020603050405020304" pitchFamily="18" charset="0"/>
                <a:cs typeface="Times New Roman" panose="02020603050405020304" pitchFamily="18" charset="0"/>
              </a:rPr>
              <a:t>       Coimbatore, India</a:t>
            </a:r>
            <a:r>
              <a:rPr lang="en-US" sz="2800" b="0" strike="noStrike" spc="-1" dirty="0">
                <a:solidFill>
                  <a:srgbClr val="00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978-1-5386-3702-9/18 2018</a:t>
            </a:r>
            <a:r>
              <a:rPr lang="en-US" sz="2800" b="0" strike="noStrike" spc="-1" dirty="0">
                <a:solidFill>
                  <a:srgbClr val="000000"/>
                </a:solidFill>
                <a:latin typeface="Times New Roman" panose="02020603050405020304" pitchFamily="18" charset="0"/>
                <a:cs typeface="Times New Roman" panose="02020603050405020304" pitchFamily="18" charset="0"/>
              </a:rPr>
              <a:t>.</a:t>
            </a:r>
          </a:p>
          <a:p>
            <a:pPr marL="0" indent="0" algn="just">
              <a:lnSpc>
                <a:spcPct val="90000"/>
              </a:lnSpc>
              <a:spcBef>
                <a:spcPts val="1001"/>
              </a:spcBef>
              <a:buNone/>
              <a:tabLst>
                <a:tab pos="0" algn="l"/>
              </a:tabLst>
            </a:pPr>
            <a:r>
              <a:rPr lang="en-US" sz="2800" b="0" strike="noStrike" spc="-1" dirty="0">
                <a:solidFill>
                  <a:srgbClr val="000000"/>
                </a:solidFill>
                <a:latin typeface="Times New Roman"/>
              </a:rPr>
              <a:t>[2]. </a:t>
            </a:r>
            <a:r>
              <a:rPr lang="en-US" sz="2800" b="0" strike="noStrike" spc="-1" dirty="0" err="1">
                <a:solidFill>
                  <a:srgbClr val="000000"/>
                </a:solidFill>
                <a:latin typeface="Times New Roman"/>
              </a:rPr>
              <a:t>Md.Adil</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TaiyabaShadaka</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Rafa</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Jannatul</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Ferdoush</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Abir</a:t>
            </a:r>
            <a:r>
              <a:rPr lang="en-US" sz="2800" b="0" strike="noStrike" spc="-1" dirty="0">
                <a:solidFill>
                  <a:srgbClr val="000000"/>
                </a:solidFill>
                <a:latin typeface="Times New Roman"/>
              </a:rPr>
              <a:t> Mahmud, Abhijit</a:t>
            </a:r>
          </a:p>
          <a:p>
            <a:pPr marL="0" indent="0" algn="just">
              <a:lnSpc>
                <a:spcPct val="90000"/>
              </a:lnSpc>
              <a:spcBef>
                <a:spcPts val="1001"/>
              </a:spcBef>
              <a:buNone/>
              <a:tabLst>
                <a:tab pos="0" algn="l"/>
              </a:tabLst>
            </a:pPr>
            <a:r>
              <a:rPr lang="en-US" spc="-1" dirty="0">
                <a:solidFill>
                  <a:srgbClr val="000000"/>
                </a:solidFill>
                <a:latin typeface="Times New Roman"/>
              </a:rPr>
              <a:t>     </a:t>
            </a:r>
            <a:r>
              <a:rPr lang="en-US" sz="2800" b="0" strike="noStrike" spc="-1" dirty="0">
                <a:solidFill>
                  <a:srgbClr val="000000"/>
                </a:solidFill>
                <a:latin typeface="Times New Roman"/>
              </a:rPr>
              <a:t>  Pathak,” </a:t>
            </a:r>
            <a:r>
              <a:rPr lang="en-US" sz="2800" b="0" strike="noStrike" spc="-1" dirty="0">
                <a:solidFill>
                  <a:srgbClr val="000000"/>
                </a:solidFill>
                <a:latin typeface="Times New Roman"/>
                <a:hlinkClick r:id="rId3"/>
              </a:rPr>
              <a:t>An IoT based Voice Controlled Blind Stick to Guide Blind People</a:t>
            </a:r>
            <a:r>
              <a:rPr lang="en-US" sz="2800" b="0" strike="noStrike" spc="-1" dirty="0">
                <a:solidFill>
                  <a:srgbClr val="000000"/>
                </a:solidFill>
                <a:latin typeface="Times New Roman"/>
              </a:rPr>
              <a:t>”,</a:t>
            </a:r>
          </a:p>
          <a:p>
            <a:pPr marL="0" indent="0" algn="just">
              <a:lnSpc>
                <a:spcPct val="90000"/>
              </a:lnSpc>
              <a:spcBef>
                <a:spcPts val="1001"/>
              </a:spcBef>
              <a:buNone/>
              <a:tabLst>
                <a:tab pos="0" algn="l"/>
              </a:tabLst>
            </a:pPr>
            <a:r>
              <a:rPr lang="en-US" spc="-1" dirty="0">
                <a:solidFill>
                  <a:srgbClr val="000000"/>
                </a:solidFill>
                <a:latin typeface="Times New Roman"/>
              </a:rPr>
              <a:t>      </a:t>
            </a:r>
            <a:r>
              <a:rPr lang="en-US" sz="2800" b="0" strike="noStrike" spc="-1" dirty="0">
                <a:solidFill>
                  <a:srgbClr val="000000"/>
                </a:solidFill>
                <a:latin typeface="Times New Roman"/>
              </a:rPr>
              <a:t> International Journal of Engineering Inventions, Volume 9, Issue 1</a:t>
            </a:r>
          </a:p>
          <a:p>
            <a:pPr marL="0" indent="0" algn="just">
              <a:lnSpc>
                <a:spcPct val="90000"/>
              </a:lnSpc>
              <a:spcBef>
                <a:spcPts val="1001"/>
              </a:spcBef>
              <a:buNone/>
              <a:tabLst>
                <a:tab pos="0" algn="l"/>
              </a:tabLst>
            </a:pPr>
            <a:r>
              <a:rPr lang="en-US" spc="-1" dirty="0">
                <a:solidFill>
                  <a:srgbClr val="000000"/>
                </a:solidFill>
                <a:latin typeface="Times New Roman"/>
              </a:rPr>
              <a:t>       </a:t>
            </a:r>
            <a:r>
              <a:rPr lang="en-US" sz="2800" b="0" strike="noStrike" spc="-1" dirty="0">
                <a:solidFill>
                  <a:srgbClr val="000000"/>
                </a:solidFill>
                <a:latin typeface="Times New Roman"/>
              </a:rPr>
              <a:t>[Jan 2020].</a:t>
            </a:r>
          </a:p>
          <a:p>
            <a:pPr marL="0" indent="0" algn="just">
              <a:lnSpc>
                <a:spcPct val="90000"/>
              </a:lnSpc>
              <a:spcBef>
                <a:spcPts val="1001"/>
              </a:spcBef>
              <a:buNone/>
              <a:tabLst>
                <a:tab pos="0" algn="l"/>
              </a:tabLst>
            </a:pPr>
            <a:r>
              <a:rPr lang="en-US" spc="-1" dirty="0">
                <a:solidFill>
                  <a:srgbClr val="000000"/>
                </a:solidFill>
                <a:latin typeface="Times New Roman"/>
              </a:rPr>
              <a:t>[3]. </a:t>
            </a:r>
            <a:r>
              <a:rPr lang="sv-SE" spc="-1" dirty="0">
                <a:solidFill>
                  <a:srgbClr val="000000"/>
                </a:solidFill>
                <a:latin typeface="Times New Roman"/>
              </a:rPr>
              <a:t>Somnath koley, Ravi Mishra, </a:t>
            </a:r>
            <a:r>
              <a:rPr lang="sv-SE" spc="-1" dirty="0">
                <a:solidFill>
                  <a:srgbClr val="0563C1"/>
                </a:solidFill>
                <a:latin typeface="Times New Roman"/>
                <a:hlinkClick r:id="rId4">
                  <a:extLst>
                    <a:ext uri="{A12FA001-AC4F-418D-AE19-62706E023703}">
                      <ahyp:hlinkClr xmlns:ahyp="http://schemas.microsoft.com/office/drawing/2018/hyperlinkcolor" val="tx"/>
                    </a:ext>
                  </a:extLst>
                </a:hlinkClick>
              </a:rPr>
              <a:t>”</a:t>
            </a:r>
            <a:r>
              <a:rPr lang="en-US" spc="-1" dirty="0">
                <a:solidFill>
                  <a:srgbClr val="0563C1"/>
                </a:solidFill>
                <a:latin typeface="Times New Roman"/>
                <a:hlinkClick r:id="rId4">
                  <a:extLst>
                    <a:ext uri="{A12FA001-AC4F-418D-AE19-62706E023703}">
                      <ahyp:hlinkClr xmlns:ahyp="http://schemas.microsoft.com/office/drawing/2018/hyperlinkcolor" val="tx"/>
                    </a:ext>
                  </a:extLst>
                </a:hlinkClick>
              </a:rPr>
              <a:t>Voice operated outdoor navigation system for</a:t>
            </a:r>
          </a:p>
          <a:p>
            <a:pPr marL="0" indent="0" algn="just">
              <a:lnSpc>
                <a:spcPct val="90000"/>
              </a:lnSpc>
              <a:spcBef>
                <a:spcPts val="1001"/>
              </a:spcBef>
              <a:buNone/>
              <a:tabLst>
                <a:tab pos="0" algn="l"/>
              </a:tabLst>
            </a:pPr>
            <a:r>
              <a:rPr lang="en-US" spc="-1" dirty="0">
                <a:solidFill>
                  <a:schemeClr val="bg1"/>
                </a:solidFill>
                <a:latin typeface="Times New Roman"/>
                <a:hlinkClick r:id="rId4">
                  <a:extLst>
                    <a:ext uri="{A12FA001-AC4F-418D-AE19-62706E023703}">
                      <ahyp:hlinkClr xmlns:ahyp="http://schemas.microsoft.com/office/drawing/2018/hyperlinkcolor" val="tx"/>
                    </a:ext>
                  </a:extLst>
                </a:hlinkClick>
              </a:rPr>
              <a:t>      </a:t>
            </a:r>
            <a:r>
              <a:rPr lang="en-US" spc="-1" dirty="0">
                <a:solidFill>
                  <a:srgbClr val="0563C1"/>
                </a:solidFill>
                <a:latin typeface="Times New Roman"/>
                <a:hlinkClick r:id="rId4">
                  <a:extLst>
                    <a:ext uri="{A12FA001-AC4F-418D-AE19-62706E023703}">
                      <ahyp:hlinkClr xmlns:ahyp="http://schemas.microsoft.com/office/drawing/2018/hyperlinkcolor" val="tx"/>
                    </a:ext>
                  </a:extLst>
                </a:hlinkClick>
              </a:rPr>
              <a:t> visually impaired persons</a:t>
            </a:r>
            <a:r>
              <a:rPr lang="sv-SE" spc="-1" dirty="0">
                <a:solidFill>
                  <a:srgbClr val="0563C1"/>
                </a:solidFill>
                <a:latin typeface="Times New Roman"/>
                <a:hlinkClick r:id="rId4">
                  <a:extLst>
                    <a:ext uri="{A12FA001-AC4F-418D-AE19-62706E023703}">
                      <ahyp:hlinkClr xmlns:ahyp="http://schemas.microsoft.com/office/drawing/2018/hyperlinkcolor" val="tx"/>
                    </a:ext>
                  </a:extLst>
                </a:hlinkClick>
              </a:rPr>
              <a:t>”</a:t>
            </a:r>
            <a:r>
              <a:rPr lang="sv-SE" spc="-1" dirty="0">
                <a:solidFill>
                  <a:srgbClr val="000000"/>
                </a:solidFill>
                <a:latin typeface="Times New Roman"/>
              </a:rPr>
              <a:t>, </a:t>
            </a:r>
            <a:r>
              <a:rPr lang="en-US" spc="-1" dirty="0">
                <a:solidFill>
                  <a:srgbClr val="000000"/>
                </a:solidFill>
                <a:latin typeface="Times New Roman"/>
              </a:rPr>
              <a:t>International Journal of Engineering Trends and</a:t>
            </a:r>
          </a:p>
          <a:p>
            <a:pPr marL="0" indent="0" algn="just">
              <a:lnSpc>
                <a:spcPct val="90000"/>
              </a:lnSpc>
              <a:spcBef>
                <a:spcPts val="1001"/>
              </a:spcBef>
              <a:buNone/>
              <a:tabLst>
                <a:tab pos="0" algn="l"/>
              </a:tabLst>
            </a:pPr>
            <a:r>
              <a:rPr lang="en-US" spc="-1" dirty="0">
                <a:solidFill>
                  <a:srgbClr val="000000"/>
                </a:solidFill>
                <a:latin typeface="Times New Roman"/>
              </a:rPr>
              <a:t>       Technology- Volume3Issue2- 2012.</a:t>
            </a:r>
            <a:endParaRPr lang="sv-SE" spc="-1" dirty="0">
              <a:solidFill>
                <a:srgbClr val="000000"/>
              </a:solidFill>
              <a:latin typeface="Times New Roman"/>
            </a:endParaRP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4" name="TextBox 3">
            <a:extLst>
              <a:ext uri="{FF2B5EF4-FFF2-40B4-BE49-F238E27FC236}">
                <a16:creationId xmlns:a16="http://schemas.microsoft.com/office/drawing/2014/main" id="{A14E10BB-9D13-633A-3058-A0FD15B829F5}"/>
              </a:ext>
            </a:extLst>
          </p:cNvPr>
          <p:cNvSpPr txBox="1"/>
          <p:nvPr/>
        </p:nvSpPr>
        <p:spPr>
          <a:xfrm>
            <a:off x="394855" y="1184564"/>
            <a:ext cx="11180618" cy="523220"/>
          </a:xfrm>
          <a:prstGeom prst="rect">
            <a:avLst/>
          </a:prstGeom>
          <a:noFill/>
        </p:spPr>
        <p:txBody>
          <a:bodyPr wrap="square" rtlCol="0">
            <a:spAutoFit/>
          </a:bodyPr>
          <a:lstStyle/>
          <a:p>
            <a:r>
              <a:rPr lang="en-IN" sz="2800" dirty="0">
                <a:latin typeface="Times New Roman" panose="02020603050405020304"/>
                <a:cs typeface="Times New Roman" panose="02020603050405020304"/>
              </a:rPr>
              <a:t>Git Hub Link : </a:t>
            </a:r>
            <a:r>
              <a:rPr lang="en-IN" sz="2800" dirty="0">
                <a:solidFill>
                  <a:schemeClr val="accent1">
                    <a:lumMod val="75000"/>
                  </a:schemeClr>
                </a:solidFill>
                <a:latin typeface="Times New Roman" panose="02020603050405020304"/>
                <a:cs typeface="Times New Roman" panose="02020603050405020304"/>
                <a:hlinkClick r:id="rId2">
                  <a:extLst>
                    <a:ext uri="{A12FA001-AC4F-418D-AE19-62706E023703}">
                      <ahyp:hlinkClr xmlns:ahyp="http://schemas.microsoft.com/office/drawing/2018/hyperlinkcolor" val="tx"/>
                    </a:ext>
                  </a:extLst>
                </a:hlinkClick>
              </a:rPr>
              <a:t>https://github.com/204G1A0545/CSE-2020-24-Batch-A3.git</a:t>
            </a:r>
            <a:endParaRPr lang="en-IN" sz="2800" dirty="0">
              <a:solidFill>
                <a:schemeClr val="accent1">
                  <a:lumMod val="75000"/>
                </a:schemeClr>
              </a:solidFill>
              <a:latin typeface="Times New Roman" panose="02020603050405020304"/>
              <a:cs typeface="Times New Roman" panose="02020603050405020304"/>
            </a:endParaRPr>
          </a:p>
        </p:txBody>
      </p:sp>
      <p:pic>
        <p:nvPicPr>
          <p:cNvPr id="5" name="Picture 4">
            <a:extLst>
              <a:ext uri="{FF2B5EF4-FFF2-40B4-BE49-F238E27FC236}">
                <a16:creationId xmlns:a16="http://schemas.microsoft.com/office/drawing/2014/main" id="{6BC7C795-C39E-021C-778B-5F563FF7BF97}"/>
              </a:ext>
            </a:extLst>
          </p:cNvPr>
          <p:cNvPicPr>
            <a:picLocks noChangeAspect="1"/>
          </p:cNvPicPr>
          <p:nvPr/>
        </p:nvPicPr>
        <p:blipFill>
          <a:blip r:embed="rId3"/>
          <a:stretch>
            <a:fillRect/>
          </a:stretch>
        </p:blipFill>
        <p:spPr>
          <a:xfrm>
            <a:off x="550607" y="1818968"/>
            <a:ext cx="10746658" cy="44306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Queries</a:t>
            </a:r>
          </a:p>
          <a:p>
            <a:pPr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rgbClr val="000000"/>
                </a:solidFill>
                <a:latin typeface="Times New Roman"/>
              </a:rPr>
              <a:t>Abstract</a:t>
            </a:r>
            <a:endParaRPr lang="en-US" sz="2800" b="0" strike="noStrike" spc="-1" dirty="0">
              <a:solidFill>
                <a:srgbClr val="000000"/>
              </a:solidFill>
              <a:latin typeface="Calibri"/>
            </a:endParaRPr>
          </a:p>
        </p:txBody>
      </p:sp>
      <p:sp>
        <p:nvSpPr>
          <p:cNvPr id="100" name="PlaceHolder 2"/>
          <p:cNvSpPr>
            <a:spLocks noGrp="1"/>
          </p:cNvSpPr>
          <p:nvPr>
            <p:ph/>
          </p:nvPr>
        </p:nvSpPr>
        <p:spPr>
          <a:xfrm>
            <a:off x="220222" y="1097280"/>
            <a:ext cx="11778840" cy="5394600"/>
          </a:xfrm>
          <a:prstGeom prst="rect">
            <a:avLst/>
          </a:prstGeom>
          <a:noFill/>
          <a:ln w="0">
            <a:noFill/>
          </a:ln>
        </p:spPr>
        <p:txBody>
          <a:bodyPr anchor="t">
            <a:noAutofit/>
          </a:bodyPr>
          <a:lstStyle/>
          <a:p>
            <a:pPr marL="0" indent="0" algn="just">
              <a:lnSpc>
                <a:spcPct val="90000"/>
              </a:lnSpc>
              <a:spcBef>
                <a:spcPts val="1001"/>
              </a:spcBef>
              <a:buNone/>
            </a:pPr>
            <a:r>
              <a:rPr lang="en-US" sz="2800" b="0" strike="noStrike" spc="-1" dirty="0">
                <a:solidFill>
                  <a:srgbClr val="000000"/>
                </a:solidFill>
                <a:latin typeface="Times New Roman"/>
              </a:rPr>
              <a:t>Sighted individuals possess the ability to navigate their surroundings with ease and utilize their visual facility to promptly identify potential hazards. Conversely, individuals who are visually impaired are unable to perceive the external environment, traverse independently, or discern danger. Moreover, they may occasionally feel distressed and wish to notify their family or friends of their location via text. </a:t>
            </a:r>
            <a:r>
              <a:rPr lang="en-US" spc="-1" dirty="0">
                <a:solidFill>
                  <a:srgbClr val="000000"/>
                </a:solidFill>
                <a:latin typeface="Times New Roman"/>
              </a:rPr>
              <a:t>So, the </a:t>
            </a:r>
            <a:r>
              <a:rPr lang="en-US" sz="2800" b="0" strike="noStrike" spc="-1" dirty="0">
                <a:solidFill>
                  <a:srgbClr val="000000"/>
                </a:solidFill>
                <a:latin typeface="Times New Roman"/>
              </a:rPr>
              <a:t>primary challenge faced by visually impaired individuals is their reliance on others, as even their closest relatives may not always be able to provide adequate care. To address this issue, a "</a:t>
            </a:r>
            <a:r>
              <a:rPr lang="en-US" sz="2800" b="1" i="1" strike="noStrike" spc="-1" dirty="0">
                <a:solidFill>
                  <a:srgbClr val="000000"/>
                </a:solidFill>
                <a:latin typeface="Times New Roman"/>
              </a:rPr>
              <a:t>Smart Stick</a:t>
            </a:r>
            <a:r>
              <a:rPr lang="en-US" sz="2800" b="0" strike="noStrike" spc="-1" dirty="0">
                <a:solidFill>
                  <a:srgbClr val="000000"/>
                </a:solidFill>
                <a:latin typeface="Times New Roman"/>
              </a:rPr>
              <a:t>" would be developed utilizing the "</a:t>
            </a:r>
            <a:r>
              <a:rPr lang="en-US" sz="2800" b="0" i="1" strike="noStrike" spc="-1" dirty="0">
                <a:solidFill>
                  <a:srgbClr val="000000"/>
                </a:solidFill>
                <a:latin typeface="Times New Roman"/>
              </a:rPr>
              <a:t>Internet of Things</a:t>
            </a:r>
            <a:r>
              <a:rPr lang="en-US" sz="2800" b="0" strike="noStrike" spc="-1" dirty="0">
                <a:solidFill>
                  <a:srgbClr val="000000"/>
                </a:solidFill>
                <a:latin typeface="Times New Roman"/>
              </a:rPr>
              <a:t>". Using a variety of sensors, including ultrasonic, soil moisture, RF, and GSM modules, the Smart Stick empowers blind people to be independent and gives them a sense of normalcy. </a:t>
            </a:r>
          </a:p>
          <a:p>
            <a:pPr marL="0" indent="0" algn="just">
              <a:lnSpc>
                <a:spcPct val="90000"/>
              </a:lnSpc>
              <a:spcBef>
                <a:spcPts val="1001"/>
              </a:spcBef>
              <a:buNone/>
            </a:pPr>
            <a:r>
              <a:rPr lang="en-US" b="1" spc="-1" dirty="0">
                <a:solidFill>
                  <a:srgbClr val="000000"/>
                </a:solidFill>
                <a:latin typeface="Times New Roman"/>
              </a:rPr>
              <a:t>Keywords: </a:t>
            </a:r>
            <a:r>
              <a:rPr lang="en-US" spc="-1" dirty="0">
                <a:solidFill>
                  <a:srgbClr val="000000"/>
                </a:solidFill>
                <a:latin typeface="Times New Roman"/>
              </a:rPr>
              <a:t>Smart Stick, User Notification Setup, Location.</a:t>
            </a: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219105" y="1362751"/>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Blind persons always struggle with their daily tasks since they are unable to see even a single thing.</a:t>
            </a:r>
          </a:p>
          <a:p>
            <a:pPr marL="0" indent="0" algn="just">
              <a:lnSpc>
                <a:spcPct val="90000"/>
              </a:lnSpc>
              <a:spcBef>
                <a:spcPts val="1001"/>
              </a:spcBef>
              <a:buClr>
                <a:srgbClr val="000000"/>
              </a:buClr>
              <a:buNone/>
            </a:pP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When using a standard blind stick, blind persons have trouble recognizing stairs and obstacles surrounded by them.  </a:t>
            </a:r>
          </a:p>
          <a:p>
            <a:pPr marL="0" indent="0" algn="just">
              <a:lnSpc>
                <a:spcPct val="90000"/>
              </a:lnSpc>
              <a:spcBef>
                <a:spcPts val="1001"/>
              </a:spcBef>
              <a:buClr>
                <a:srgbClr val="000000"/>
              </a:buClr>
              <a:buNone/>
            </a:pP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By making the use of</a:t>
            </a:r>
            <a:r>
              <a:rPr lang="en-US" sz="2800" b="0" strike="noStrike" spc="-1" dirty="0">
                <a:solidFill>
                  <a:srgbClr val="000000"/>
                </a:solidFill>
                <a:latin typeface="Times New Roman"/>
              </a:rPr>
              <a:t> smart blind stick, we can hear alert noises to identify stairs and obstacles.</a:t>
            </a:r>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206460" y="1615060"/>
            <a:ext cx="11778840" cy="5394600"/>
          </a:xfrm>
          <a:prstGeom prst="rect">
            <a:avLst/>
          </a:prstGeom>
          <a:noFill/>
          <a:ln w="0">
            <a:noFill/>
          </a:ln>
        </p:spPr>
        <p:txBody>
          <a:bodyPr anchor="t">
            <a:normAutofit/>
          </a:bodyPr>
          <a:lstStyle/>
          <a:p>
            <a:pPr algn="just">
              <a:lnSpc>
                <a:spcPct val="90000"/>
              </a:lnSpc>
              <a:spcBef>
                <a:spcPts val="1001"/>
              </a:spcBef>
              <a:tabLst>
                <a:tab pos="0" algn="l"/>
              </a:tabLst>
            </a:pPr>
            <a:r>
              <a:rPr lang="en-US" b="1" spc="-1" dirty="0">
                <a:solidFill>
                  <a:srgbClr val="000000"/>
                </a:solidFill>
                <a:latin typeface="Times New Roman"/>
              </a:rPr>
              <a:t>Research Objective-1:</a:t>
            </a:r>
            <a:r>
              <a:rPr lang="en-US" spc="-1" dirty="0">
                <a:solidFill>
                  <a:srgbClr val="000000"/>
                </a:solidFill>
                <a:latin typeface="Times New Roman"/>
              </a:rPr>
              <a:t>T</a:t>
            </a:r>
            <a:r>
              <a:rPr lang="en-US" sz="2800" b="0" strike="noStrike" spc="-1" dirty="0">
                <a:solidFill>
                  <a:srgbClr val="000000"/>
                </a:solidFill>
                <a:latin typeface="Times New Roman"/>
              </a:rPr>
              <a:t>o develop a model that will enable blind persons to navigate both familiar and unfamiliar places without the use of guides. </a:t>
            </a: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algn="just">
              <a:lnSpc>
                <a:spcPct val="90000"/>
              </a:lnSpc>
              <a:spcBef>
                <a:spcPts val="1001"/>
              </a:spcBef>
              <a:tabLst>
                <a:tab pos="0" algn="l"/>
              </a:tabLst>
            </a:pPr>
            <a:r>
              <a:rPr lang="en-US" b="1" spc="-1" dirty="0">
                <a:solidFill>
                  <a:srgbClr val="000000"/>
                </a:solidFill>
                <a:latin typeface="Times New Roman"/>
              </a:rPr>
              <a:t>Research Objective-2:</a:t>
            </a:r>
            <a:r>
              <a:rPr lang="en-US" spc="-1" dirty="0">
                <a:solidFill>
                  <a:srgbClr val="000000"/>
                </a:solidFill>
                <a:latin typeface="Times New Roman"/>
              </a:rPr>
              <a:t>To c</a:t>
            </a:r>
            <a:r>
              <a:rPr lang="en-US" sz="2800" b="0" strike="noStrike" spc="-1" dirty="0">
                <a:solidFill>
                  <a:srgbClr val="000000"/>
                </a:solidFill>
                <a:latin typeface="Times New Roman"/>
              </a:rPr>
              <a:t>reate a user-friendly interface that makes use of tactile feedback and sensations that are simple for blind users to grasp and interpret, enabling them to make independent.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641986"/>
            <a:ext cx="11778840" cy="4129549"/>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This paper outlines the creation of a walking stick for a person who is vision impaired utilizing an ultrasonic sensor. The blind person is alerted by a buzzer, and obstructions in their path are detected by the HC-SR04 ultrasonic sensor module. The main component in this system is the PIC microcontroller 16F877A. The blind can travel safely with the aid of this walking stick. It is capable of detecting obstructions between 5 and 35 cm away. However, this technology was unable to identify stairs and damp surfaces.[1]</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second objective </a:t>
            </a:r>
            <a:endParaRPr lang="en-US" sz="2800" b="0" strike="noStrike" spc="-1">
              <a:solidFill>
                <a:srgbClr val="000000"/>
              </a:solidFill>
              <a:latin typeface="Calibri"/>
            </a:endParaRPr>
          </a:p>
        </p:txBody>
      </p:sp>
      <p:sp>
        <p:nvSpPr>
          <p:cNvPr id="108" name="PlaceHolder 2"/>
          <p:cNvSpPr>
            <a:spLocks noGrp="1"/>
          </p:cNvSpPr>
          <p:nvPr>
            <p:ph/>
          </p:nvPr>
        </p:nvSpPr>
        <p:spPr>
          <a:xfrm>
            <a:off x="199440" y="1730476"/>
            <a:ext cx="11778840" cy="3460955"/>
          </a:xfrm>
          <a:prstGeom prst="rect">
            <a:avLst/>
          </a:prstGeom>
          <a:noFill/>
          <a:ln w="0">
            <a:noFill/>
          </a:ln>
        </p:spPr>
        <p:txBody>
          <a:bodyPr anchor="t">
            <a:normAutofit lnSpcReduction="10000"/>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The authors of this study also presented a novel walking assistance for the blind that enables blind people to travel. Along with </a:t>
            </a:r>
            <a:r>
              <a:rPr lang="en-US" spc="-1" dirty="0">
                <a:solidFill>
                  <a:srgbClr val="000000"/>
                </a:solidFill>
                <a:latin typeface="Times New Roman"/>
              </a:rPr>
              <a:t>object</a:t>
            </a:r>
            <a:r>
              <a:rPr lang="en-US" sz="2800" b="0" strike="noStrike" spc="-1" dirty="0">
                <a:solidFill>
                  <a:srgbClr val="000000"/>
                </a:solidFill>
                <a:latin typeface="Times New Roman"/>
              </a:rPr>
              <a:t> and water sensors, the blind stick also has an ultrasonic sensor and voice module. The sensor sends information to the Arduino UNO while detecting impediments. The Arduino UNO decides whether the obstruction is close enough after processing the data. If the barrier is not closing the circuit, nothing will happen. If the obstruction is nearby, the Arduino UNO will send out a voice alarm. </a:t>
            </a:r>
            <a:r>
              <a:rPr lang="en-US" spc="-1" dirty="0">
                <a:solidFill>
                  <a:srgbClr val="000000"/>
                </a:solidFill>
                <a:latin typeface="Times New Roman"/>
              </a:rPr>
              <a:t>However, this system only provides a single voice notification when it detects movement of the barrier at a distance of 50 cm</a:t>
            </a:r>
            <a:r>
              <a:rPr lang="en-US" sz="2800" b="0" strike="noStrike" spc="-1" dirty="0">
                <a:solidFill>
                  <a:srgbClr val="000000"/>
                </a:solidFill>
                <a:latin typeface="Times New Roman"/>
              </a:rPr>
              <a:t>.[2]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err="1">
                <a:solidFill>
                  <a:srgbClr val="000000"/>
                </a:solidFill>
                <a:latin typeface="Times New Roman"/>
              </a:rPr>
              <a:t>Contd</a:t>
            </a:r>
            <a:r>
              <a:rPr lang="en-US" sz="2800" spc="-1" dirty="0">
                <a:solidFill>
                  <a:srgbClr val="000000"/>
                </a:solidFill>
                <a:latin typeface="Times New Roman"/>
              </a:rPr>
              <a:t>…</a:t>
            </a:r>
            <a:r>
              <a:rPr lang="en-US" sz="2800" b="0" strike="noStrike" spc="-1" dirty="0">
                <a:solidFill>
                  <a:srgbClr val="000000"/>
                </a:solidFill>
                <a:latin typeface="Times New Roman"/>
              </a:rPr>
              <a:t>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661652"/>
            <a:ext cx="11778840" cy="3480619"/>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This paper outlines about GPS, which is a satellite navigation system used to determine the ground position of an object when GSM modem receiver message microcontroller will process the message </a:t>
            </a:r>
            <a:r>
              <a:rPr lang="en-US" spc="-1" dirty="0">
                <a:solidFill>
                  <a:srgbClr val="000000"/>
                </a:solidFill>
                <a:latin typeface="Times New Roman"/>
              </a:rPr>
              <a:t>which is </a:t>
            </a:r>
            <a:r>
              <a:rPr lang="en-US" sz="2800" b="0" strike="noStrike" spc="-1" dirty="0">
                <a:solidFill>
                  <a:srgbClr val="000000"/>
                </a:solidFill>
                <a:latin typeface="Times New Roman"/>
              </a:rPr>
              <a:t>saved in it. Then, it will get the location of stick from the GPS modem and transmit the location to GSM modem to sender. GPS will update the location of stick and automatically save the location in Microcontroller.[3]                                                                                                                                                                       </a:t>
            </a:r>
          </a:p>
        </p:txBody>
      </p:sp>
    </p:spTree>
    <p:extLst>
      <p:ext uri="{BB962C8B-B14F-4D97-AF65-F5344CB8AC3E}">
        <p14:creationId xmlns:p14="http://schemas.microsoft.com/office/powerpoint/2010/main" val="400690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77541" y="1852285"/>
            <a:ext cx="11288520" cy="315343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The proposed system is capable of detecting the surroundings for various barriers of different sizes and producing the required auditory using the buzzer. When damp surfaces are detected, it might alert the user by vibratory sounds and also enable to send SMS based on the user's location in an emergency or when they are having trouble. </a:t>
            </a:r>
            <a:r>
              <a:rPr lang="en-US" spc="-1" dirty="0">
                <a:solidFill>
                  <a:srgbClr val="000000"/>
                </a:solidFill>
                <a:latin typeface="Times New Roman"/>
              </a:rPr>
              <a:t>W</a:t>
            </a:r>
            <a:r>
              <a:rPr lang="en-US" sz="2800" b="0" strike="noStrike" spc="-1" dirty="0">
                <a:solidFill>
                  <a:srgbClr val="000000"/>
                </a:solidFill>
                <a:latin typeface="Times New Roman"/>
              </a:rPr>
              <a:t>hen the stick is misplace, the user can find the stick by  using an RF remote control.</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1624</TotalTime>
  <Words>932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Contd…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masinenijoshika@gmail.com</cp:lastModifiedBy>
  <cp:revision>187</cp:revision>
  <dcterms:created xsi:type="dcterms:W3CDTF">2019-06-11T05:35:00Z</dcterms:created>
  <dcterms:modified xsi:type="dcterms:W3CDTF">2023-08-15T14:39:00Z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