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8"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art works" initials="sw" lastIdx="1" clrIdx="0">
    <p:extLst>
      <p:ext uri="{19B8F6BF-5375-455C-9EA6-DF929625EA0E}">
        <p15:presenceInfo xmlns:p15="http://schemas.microsoft.com/office/powerpoint/2012/main" userId="f1533a0c69ba92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66914"/>
    <a:srgbClr val="EA6B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06" autoAdjust="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C744842-F03F-469B-84D2-C43E87BD0967}" type="datetimeFigureOut">
              <a:rPr lang="en-IN" smtClean="0"/>
              <a:t>16-08-2023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A356478-2DF7-40FF-A9F7-F79D51FED0C2}" type="slidenum">
              <a:rPr lang="en-IN" smtClean="0"/>
              <a:t>‹#›</a:t>
            </a:fld>
            <a:endParaRPr lang="en-IN"/>
          </a:p>
        </p:txBody>
      </p:sp>
    </p:spTree>
    <p:extLst>
      <p:ext uri="{BB962C8B-B14F-4D97-AF65-F5344CB8AC3E}">
        <p14:creationId xmlns:p14="http://schemas.microsoft.com/office/powerpoint/2010/main" val="195400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356478-2DF7-40FF-A9F7-F79D51FED0C2}" type="slidenum">
              <a:rPr lang="en-IN" smtClean="0"/>
              <a:t>5</a:t>
            </a:fld>
            <a:endParaRPr lang="en-IN"/>
          </a:p>
        </p:txBody>
      </p:sp>
    </p:spTree>
    <p:extLst>
      <p:ext uri="{BB962C8B-B14F-4D97-AF65-F5344CB8AC3E}">
        <p14:creationId xmlns:p14="http://schemas.microsoft.com/office/powerpoint/2010/main" val="191178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Cricket Match (IPL)Winning Prediction Using ML</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- 10</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trend.net/ijet/pdf/Comprehensive%20Data%20Analysis%20and%20Prediction%20on%20IPL%20using%20Machine%20Learning%20Algorithms%20Valarmathi%20B%202113j1.pdf" TargetMode="External"/><Relationship Id="rId2" Type="http://schemas.openxmlformats.org/officeDocument/2006/relationships/hyperlink" Target="https://www.irjmets.com/uploadedfiles/paper/volume3/issue_5_may_2021/10362/1628083416.pdf" TargetMode="External"/><Relationship Id="rId1" Type="http://schemas.openxmlformats.org/officeDocument/2006/relationships/slideLayout" Target="../slideLayouts/slideLayout13.xml"/><Relationship Id="rId4" Type="http://schemas.openxmlformats.org/officeDocument/2006/relationships/hyperlink" Target="https://www.ijeast.com/papers/104-107,Tesma609,IJEAST.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204G1A0558/CSE-2020-24-Batch-A10.git"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3893040" y="1591785"/>
            <a:ext cx="2382480" cy="604215"/>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a:bodyPr>
          <a:lstStyle/>
          <a:p>
            <a:pPr algn="ctr">
              <a:lnSpc>
                <a:spcPct val="90000"/>
              </a:lnSpc>
              <a:spcBef>
                <a:spcPts val="300"/>
              </a:spcBef>
              <a:tabLst>
                <a:tab pos="0" algn="l"/>
              </a:tabLst>
            </a:pPr>
            <a:r>
              <a:rPr lang="en-US" sz="2290" b="0" strike="noStrike" spc="-1" dirty="0">
                <a:solidFill>
                  <a:srgbClr val="000000"/>
                </a:solidFill>
                <a:latin typeface="Times New Roman"/>
              </a:rPr>
              <a:t>G . Mounesh</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204G1A0560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Mrs</a:t>
            </a:r>
            <a:r>
              <a:rPr lang="en-US" sz="2400" b="0" strike="noStrike" spc="-1" dirty="0">
                <a:solidFill>
                  <a:srgbClr val="000000"/>
                </a:solidFill>
                <a:latin typeface="Times New Roman"/>
              </a:rPr>
              <a:t>. P. </a:t>
            </a:r>
            <a:r>
              <a:rPr lang="en-US" sz="2400" spc="-1" dirty="0">
                <a:solidFill>
                  <a:srgbClr val="000000"/>
                </a:solidFill>
                <a:latin typeface="Times New Roman"/>
              </a:rPr>
              <a:t>Rohini</a:t>
            </a:r>
            <a:r>
              <a:rPr lang="en-US" sz="2400" b="0" strike="noStrike" spc="-1" dirty="0">
                <a:solidFill>
                  <a:srgbClr val="000000"/>
                </a:solidFill>
                <a:latin typeface="Times New Roman"/>
              </a:rPr>
              <a:t> </a:t>
            </a:r>
            <a:r>
              <a:rPr lang="en-US" sz="1400" b="0" strike="noStrike" spc="-1" dirty="0">
                <a:solidFill>
                  <a:srgbClr val="000000"/>
                </a:solidFill>
                <a:latin typeface="Times New Roman"/>
              </a:rPr>
              <a:t>M .Tech.</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 </a:t>
            </a:r>
            <a:r>
              <a:rPr lang="en-US" sz="2000" b="1" strike="noStrike" spc="-1" dirty="0" err="1">
                <a:solidFill>
                  <a:srgbClr val="000000"/>
                </a:solidFill>
                <a:latin typeface="Verdana"/>
                <a:ea typeface="Times New Roman"/>
              </a:rPr>
              <a:t>Autonomus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754920" y="1660365"/>
            <a:ext cx="23824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73000" lnSpcReduction="20000"/>
          </a:bodyPr>
          <a:lstStyle/>
          <a:p>
            <a:pPr algn="ctr">
              <a:lnSpc>
                <a:spcPct val="90000"/>
              </a:lnSpc>
              <a:spcBef>
                <a:spcPts val="300"/>
              </a:spcBef>
              <a:tabLst>
                <a:tab pos="0" algn="l"/>
              </a:tabLst>
            </a:pPr>
            <a:r>
              <a:rPr lang="en-US" sz="2600" b="0" strike="noStrike" spc="-1" dirty="0">
                <a:solidFill>
                  <a:srgbClr val="000000"/>
                </a:solidFill>
                <a:latin typeface="Times New Roman"/>
              </a:rPr>
              <a:t>  S . Mohammad Faraz</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204G1A0558</a:t>
            </a:r>
            <a:endParaRPr lang="en-IN" sz="1200" b="0" strike="noStrike" spc="-1" dirty="0">
              <a:latin typeface="Arial"/>
            </a:endParaRPr>
          </a:p>
        </p:txBody>
      </p:sp>
      <p:sp>
        <p:nvSpPr>
          <p:cNvPr id="91" name="Subtitle 11"/>
          <p:cNvSpPr/>
          <p:nvPr/>
        </p:nvSpPr>
        <p:spPr>
          <a:xfrm>
            <a:off x="6867540" y="1701428"/>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65500" lnSpcReduction="20000"/>
          </a:bodyPr>
          <a:lstStyle/>
          <a:p>
            <a:pPr algn="ctr">
              <a:lnSpc>
                <a:spcPct val="90000"/>
              </a:lnSpc>
              <a:spcBef>
                <a:spcPts val="300"/>
              </a:spcBef>
              <a:tabLst>
                <a:tab pos="0" algn="l"/>
              </a:tabLst>
            </a:pPr>
            <a:r>
              <a:rPr lang="en-US" sz="2600" b="0" strike="noStrike" spc="-1" dirty="0">
                <a:solidFill>
                  <a:srgbClr val="000000"/>
                </a:solidFill>
                <a:latin typeface="Times New Roman"/>
              </a:rPr>
              <a:t>H. </a:t>
            </a:r>
            <a:r>
              <a:rPr lang="en-US" sz="2600" spc="-1" dirty="0">
                <a:solidFill>
                  <a:srgbClr val="000000"/>
                </a:solidFill>
                <a:latin typeface="Times New Roman"/>
              </a:rPr>
              <a:t>Bhagya Lakshmi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204G1A0519</a:t>
            </a:r>
            <a:endParaRPr lang="en-IN" sz="1200" b="0" strike="noStrike" spc="-1" dirty="0">
              <a:latin typeface="Arial"/>
            </a:endParaRPr>
          </a:p>
        </p:txBody>
      </p:sp>
      <p:sp>
        <p:nvSpPr>
          <p:cNvPr id="92" name="Subtitle 11"/>
          <p:cNvSpPr/>
          <p:nvPr/>
        </p:nvSpPr>
        <p:spPr>
          <a:xfrm>
            <a:off x="1132740" y="1660725"/>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latin typeface="Times New Roman" panose="02020603050405020304" pitchFamily="18" charset="0"/>
                <a:cs typeface="Times New Roman" panose="02020603050405020304" pitchFamily="18" charset="0"/>
              </a:rPr>
              <a:t>Cricket Match(</a:t>
            </a:r>
            <a:r>
              <a:rPr lang="en-US" sz="3200" spc="-1" dirty="0">
                <a:latin typeface="Times New Roman" panose="02020603050405020304" pitchFamily="18" charset="0"/>
                <a:cs typeface="Times New Roman" panose="02020603050405020304" pitchFamily="18" charset="0"/>
              </a:rPr>
              <a:t>IPL</a:t>
            </a:r>
            <a:r>
              <a:rPr lang="en-US" sz="3200" b="0" strike="noStrike" spc="-1" dirty="0">
                <a:latin typeface="Times New Roman" panose="02020603050405020304" pitchFamily="18" charset="0"/>
                <a:cs typeface="Times New Roman" panose="02020603050405020304" pitchFamily="18" charset="0"/>
              </a:rPr>
              <a:t>) Winning Prediction Using ML</a:t>
            </a:r>
            <a:endParaRPr lang="en-IN" sz="3200" b="0" strike="noStrike" spc="-1" dirty="0">
              <a:latin typeface="Times New Roman" panose="02020603050405020304" pitchFamily="18" charset="0"/>
              <a:cs typeface="Times New Roman" panose="02020603050405020304" pitchFamily="18" charset="0"/>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476640" y="168084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64500" lnSpcReduction="20000"/>
          </a:bodyPr>
          <a:lstStyle/>
          <a:p>
            <a:pPr algn="ctr">
              <a:lnSpc>
                <a:spcPct val="90000"/>
              </a:lnSpc>
              <a:spcBef>
                <a:spcPts val="300"/>
              </a:spcBef>
              <a:tabLst>
                <a:tab pos="0" algn="l"/>
              </a:tabLst>
            </a:pPr>
            <a:r>
              <a:rPr lang="en-US" sz="2600" b="0" strike="noStrike" spc="-1" dirty="0">
                <a:solidFill>
                  <a:srgbClr val="000000"/>
                </a:solidFill>
                <a:latin typeface="Times New Roman"/>
              </a:rPr>
              <a:t>C.</a:t>
            </a:r>
            <a:r>
              <a:rPr lang="en-US" sz="2600" spc="-1" dirty="0">
                <a:solidFill>
                  <a:srgbClr val="000000"/>
                </a:solidFill>
                <a:latin typeface="Times New Roman"/>
              </a:rPr>
              <a:t> Ganesh Kumar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204g1A0531</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sz="2800" b="0" strike="noStrike" spc="-1" dirty="0">
                <a:solidFill>
                  <a:srgbClr val="000000"/>
                </a:solidFill>
                <a:latin typeface="Times New Roman"/>
              </a:rPr>
              <a:t>[1] </a:t>
            </a:r>
            <a:r>
              <a:rPr lang="en-IN" dirty="0"/>
              <a:t>A. I. </a:t>
            </a:r>
            <a:r>
              <a:rPr lang="en-IN" dirty="0" err="1"/>
              <a:t>Anik</a:t>
            </a:r>
            <a:r>
              <a:rPr lang="en-IN" dirty="0"/>
              <a:t>,  S. </a:t>
            </a:r>
            <a:r>
              <a:rPr lang="en-IN" dirty="0" err="1"/>
              <a:t>Yeaser</a:t>
            </a:r>
            <a:r>
              <a:rPr lang="en-IN" dirty="0"/>
              <a:t>, A. G. M. I. Hossain and A. Chakrabarty, "</a:t>
            </a:r>
            <a:r>
              <a:rPr lang="en-IN" dirty="0">
                <a:hlinkClick r:id="rId2"/>
              </a:rPr>
              <a:t>Player’s Performance Prediction in IPL match</a:t>
            </a:r>
            <a:r>
              <a:rPr lang="en-IN" dirty="0"/>
              <a:t>" 2018 4th International Conference on Electrical Engineering and Information &amp; Communication Technology (</a:t>
            </a:r>
            <a:r>
              <a:rPr lang="en-IN" dirty="0" err="1"/>
              <a:t>iCEEiCT</a:t>
            </a:r>
            <a:r>
              <a:rPr lang="en-IN" dirty="0"/>
              <a:t>), Dhaka, Bangladesh, 2018, pp. 500-505, </a:t>
            </a:r>
            <a:r>
              <a:rPr lang="en-IN" dirty="0" err="1"/>
              <a:t>doi</a:t>
            </a:r>
            <a:r>
              <a:rPr lang="en-IN" dirty="0"/>
              <a:t>: 10.1109/CEEICT.2018.8628118.</a:t>
            </a:r>
          </a:p>
          <a:p>
            <a:pPr marL="577800" indent="-577800" algn="just">
              <a:lnSpc>
                <a:spcPct val="90000"/>
              </a:lnSpc>
              <a:spcBef>
                <a:spcPts val="1001"/>
              </a:spcBef>
              <a:tabLst>
                <a:tab pos="0" algn="l"/>
              </a:tabLst>
            </a:pPr>
            <a:r>
              <a:rPr lang="en-IN" dirty="0"/>
              <a:t>[2]</a:t>
            </a:r>
            <a:r>
              <a:rPr lang="en-IN" dirty="0" err="1"/>
              <a:t>Rupai</a:t>
            </a:r>
            <a:r>
              <a:rPr lang="en-IN" dirty="0"/>
              <a:t>, A. A. A., Mukta, M, &amp; Islam, A.K.M.N., (2020). </a:t>
            </a:r>
            <a:r>
              <a:rPr lang="en-IN" dirty="0">
                <a:hlinkClick r:id="rId3"/>
              </a:rPr>
              <a:t>“Predicting Bowling Performance</a:t>
            </a:r>
            <a:r>
              <a:rPr lang="en-IN" dirty="0"/>
              <a:t>” in Cricket from Publicly Available Data. International Conference on Computing Advancements, 1-6.</a:t>
            </a:r>
          </a:p>
          <a:p>
            <a:pPr marL="577800" indent="-577800" algn="just">
              <a:lnSpc>
                <a:spcPct val="90000"/>
              </a:lnSpc>
              <a:spcBef>
                <a:spcPts val="1001"/>
              </a:spcBef>
              <a:tabLst>
                <a:tab pos="0" algn="l"/>
              </a:tabLst>
            </a:pPr>
            <a:r>
              <a:rPr lang="en-US" dirty="0"/>
              <a:t>[3]Swetha, Saravanan.KN, “</a:t>
            </a:r>
            <a:r>
              <a:rPr lang="en-US" dirty="0">
                <a:hlinkClick r:id="rId4"/>
              </a:rPr>
              <a:t>Analysis on Attributes Deciding Cricket Winning</a:t>
            </a:r>
            <a:r>
              <a:rPr lang="en-US" dirty="0"/>
              <a:t>”, International Research Journal of Engineering and Technology (IRJET), Volume: 04 Issue: 03 | (March 2017)</a:t>
            </a: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2" name="TextBox 1">
            <a:hlinkClick r:id="rId2"/>
            <a:extLst>
              <a:ext uri="{FF2B5EF4-FFF2-40B4-BE49-F238E27FC236}">
                <a16:creationId xmlns:a16="http://schemas.microsoft.com/office/drawing/2014/main" id="{7B85086F-BCAD-8D6D-9AFE-19DC2793A10C}"/>
              </a:ext>
            </a:extLst>
          </p:cNvPr>
          <p:cNvSpPr txBox="1"/>
          <p:nvPr/>
        </p:nvSpPr>
        <p:spPr>
          <a:xfrm>
            <a:off x="300038" y="1039188"/>
            <a:ext cx="7400925" cy="369332"/>
          </a:xfrm>
          <a:prstGeom prst="rect">
            <a:avLst/>
          </a:prstGeom>
          <a:noFill/>
        </p:spPr>
        <p:txBody>
          <a:bodyPr wrap="square" rtlCol="0">
            <a:spAutoFit/>
          </a:bodyPr>
          <a:lstStyle/>
          <a:p>
            <a:r>
              <a:rPr lang="en-IN" dirty="0">
                <a:hlinkClick r:id="rId2"/>
              </a:rPr>
              <a:t> https://github.com/204G1A0558/CSE-2020-24-Batch-A10.git</a:t>
            </a:r>
            <a:endParaRPr lang="en-IN" dirty="0"/>
          </a:p>
        </p:txBody>
      </p:sp>
      <p:pic>
        <p:nvPicPr>
          <p:cNvPr id="5" name="Picture 4">
            <a:extLst>
              <a:ext uri="{FF2B5EF4-FFF2-40B4-BE49-F238E27FC236}">
                <a16:creationId xmlns:a16="http://schemas.microsoft.com/office/drawing/2014/main" id="{75B2B0DD-0430-3F3D-77F1-5070B3DF1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73" y="1648916"/>
            <a:ext cx="11257853" cy="46319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dirty="0">
                <a:solidFill>
                  <a:srgbClr val="FF6600"/>
                </a:solidFill>
                <a:latin typeface="Times New Roman"/>
                <a:ea typeface="Calibri"/>
              </a:rPr>
              <a:t>Any Queries?</a:t>
            </a:r>
            <a:endParaRPr lang="en-IN" sz="9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lnSpc>
                <a:spcPct val="100000"/>
              </a:lnSpc>
              <a:spcBef>
                <a:spcPts val="1001"/>
              </a:spcBef>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Indian Premier League (IPL), a globally acclaimed Twenty20 cricket tournament, serves as a captivating blend of athleticism, strategy, and fervent fan engagement</a:t>
            </a:r>
            <a:r>
              <a:rPr lang="en-IN"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b="0" strike="noStrike" spc="-1" dirty="0">
                <a:solidFill>
                  <a:srgbClr val="000000"/>
                </a:solidFill>
                <a:latin typeface="Times New Roman"/>
              </a:rPr>
              <a:t>Our predictive engine generates precise predictions by examining a variety of variables including team performance, player form, pitch conditions,  player stats and venue peculiarities. It does this by leveraging previous match data, intricate player statistics, and real-time dynamics , using python programing. The model shows robustness in match result prediction  thorough validation and real-time adaption. This project contributes to responsible predictive analytics while increasing decision-making, strategic insights, and fan engagement within the IPL ecosystem by encouraging ethical considerations and upholding data protection policies.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Match Outcome Prediction with Multivariate Analysis, Include a variety of factors and  team composition.</a:t>
            </a:r>
          </a:p>
          <a:p>
            <a:pPr marL="0" indent="0" algn="just">
              <a:lnSpc>
                <a:spcPct val="90000"/>
              </a:lnSpc>
              <a:spcBef>
                <a:spcPts val="1001"/>
              </a:spcBef>
              <a:buClr>
                <a:srgbClr val="000000"/>
              </a:buClr>
              <a:buNone/>
            </a:pP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Cross-Season Generalization , Adaptation and </a:t>
            </a:r>
            <a:r>
              <a:rPr lang="en-US" spc="-1" dirty="0">
                <a:solidFill>
                  <a:srgbClr val="000000"/>
                </a:solidFill>
                <a:latin typeface="Times New Roman"/>
              </a:rPr>
              <a:t>predictive framework that accounts for variations in team strategies, player dynamics, and external factors across different IPL seasons.</a:t>
            </a: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ct val="100000"/>
              </a:lnSpc>
              <a:spcBef>
                <a:spcPts val="1001"/>
              </a:spcBef>
              <a:buFont typeface="Wingdings" panose="05000000000000000000" pitchFamily="2" charset="2"/>
              <a:buChar char="Ø"/>
              <a:tabLst>
                <a:tab pos="0" algn="l"/>
              </a:tabLst>
            </a:pPr>
            <a:r>
              <a:rPr lang="en-US" sz="2800" b="0" strike="noStrike" spc="-1" dirty="0">
                <a:solidFill>
                  <a:srgbClr val="000000"/>
                </a:solidFill>
                <a:latin typeface="Times New Roman"/>
              </a:rPr>
              <a:t> </a:t>
            </a:r>
            <a:r>
              <a:rPr lang="en-US" sz="2800" b="1" strike="noStrike" spc="-1" dirty="0">
                <a:solidFill>
                  <a:srgbClr val="000000"/>
                </a:solidFill>
                <a:latin typeface="Times New Roman"/>
              </a:rPr>
              <a:t>Transparency and Interpretability</a:t>
            </a:r>
            <a:r>
              <a:rPr lang="en-US" sz="2800" b="0" strike="noStrike" spc="-1" dirty="0">
                <a:solidFill>
                  <a:srgbClr val="000000"/>
                </a:solidFill>
                <a:latin typeface="Times New Roman"/>
              </a:rPr>
              <a:t>: One of the project's objectives is to offer forecasts that are clear and easy to grasp, enabling stakeholders to comprehend why a certain prediction was produced and the contributing elements. </a:t>
            </a:r>
          </a:p>
          <a:p>
            <a:pPr algn="just">
              <a:lnSpc>
                <a:spcPct val="100000"/>
              </a:lnSpc>
              <a:spcBef>
                <a:spcPts val="1001"/>
              </a:spcBef>
              <a:buFont typeface="Wingdings" panose="05000000000000000000" pitchFamily="2" charset="2"/>
              <a:buChar char="Ø"/>
              <a:tabLst>
                <a:tab pos="0" algn="l"/>
              </a:tabLst>
            </a:pPr>
            <a:r>
              <a:rPr lang="en-US" sz="2800" b="0" strike="noStrike" spc="-1" dirty="0">
                <a:solidFill>
                  <a:srgbClr val="000000"/>
                </a:solidFill>
                <a:latin typeface="Times New Roman"/>
              </a:rPr>
              <a:t> </a:t>
            </a:r>
            <a:r>
              <a:rPr lang="en-US" sz="2800" b="1" strike="noStrike" spc="-1" dirty="0">
                <a:solidFill>
                  <a:srgbClr val="000000"/>
                </a:solidFill>
                <a:latin typeface="Times New Roman"/>
              </a:rPr>
              <a:t>Continuous Improvement</a:t>
            </a:r>
            <a:r>
              <a:rPr lang="en-US" sz="2800" b="0" strike="noStrike" spc="-1" dirty="0">
                <a:solidFill>
                  <a:srgbClr val="000000"/>
                </a:solidFill>
                <a:latin typeface="Times New Roman"/>
              </a:rPr>
              <a:t>: The project aims to improve the predictive model's accuracy through iterative updates using data from succeeding IPL seasons, making a contribution to the field of sports analytics and machine learning research</a:t>
            </a:r>
          </a:p>
          <a:p>
            <a:pPr algn="just">
              <a:lnSpc>
                <a:spcPct val="100000"/>
              </a:lnSpc>
              <a:spcBef>
                <a:spcPts val="1001"/>
              </a:spcBef>
              <a:buFont typeface="Wingdings" panose="05000000000000000000" pitchFamily="2" charset="2"/>
              <a:buChar char="Ø"/>
              <a:tabLst>
                <a:tab pos="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Engaging Fan Experience:</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The project seeks to enhance the fan experience by offering engaging insights and predictions about upcoming matches. Fans can engage in discussions, predictions, and analyses based on the model's outputs</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Bef>
                <a:spcPts val="1001"/>
              </a:spcBef>
              <a:buNone/>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algn="l">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[1]The research paper helps to understand the different machine learning algorithms working principal and their implementation.</a:t>
            </a:r>
            <a:r>
              <a:rPr lang="en-US" dirty="0"/>
              <a:t> </a:t>
            </a:r>
            <a:r>
              <a:rPr lang="en-US" dirty="0">
                <a:latin typeface="Times New Roman" panose="02020603050405020304" pitchFamily="18" charset="0"/>
                <a:cs typeface="Times New Roman" panose="02020603050405020304" pitchFamily="18" charset="0"/>
              </a:rPr>
              <a:t>Dataset is collected from various websites like </a:t>
            </a:r>
            <a:r>
              <a:rPr lang="en-US" b="1" dirty="0">
                <a:latin typeface="Times New Roman" panose="02020603050405020304" pitchFamily="18" charset="0"/>
                <a:cs typeface="Times New Roman" panose="02020603050405020304" pitchFamily="18" charset="0"/>
              </a:rPr>
              <a:t>ESPN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.[1] Here we</a:t>
            </a:r>
            <a:r>
              <a:rPr lang="en-US" b="0" i="0" dirty="0">
                <a:solidFill>
                  <a:srgbClr val="000000"/>
                </a:solidFill>
                <a:effectLst/>
                <a:latin typeface="Times New Roman" panose="02020603050405020304" pitchFamily="18" charset="0"/>
                <a:cs typeface="Times New Roman" panose="02020603050405020304" pitchFamily="18" charset="0"/>
              </a:rPr>
              <a:t> used three types of algorithms in this research to estimate the scores of the Indian Premier League, which is obviously a T20 format:  </a:t>
            </a:r>
            <a:r>
              <a:rPr lang="en-US" b="1" dirty="0">
                <a:solidFill>
                  <a:srgbClr val="000000"/>
                </a:solidFill>
                <a:latin typeface="Times New Roman" panose="02020603050405020304" pitchFamily="18" charset="0"/>
                <a:cs typeface="Times New Roman" panose="02020603050405020304" pitchFamily="18" charset="0"/>
              </a:rPr>
              <a:t>R</a:t>
            </a:r>
            <a:r>
              <a:rPr lang="en-US" b="1" i="0" dirty="0">
                <a:solidFill>
                  <a:srgbClr val="000000"/>
                </a:solidFill>
                <a:effectLst/>
                <a:latin typeface="Times New Roman" panose="02020603050405020304" pitchFamily="18" charset="0"/>
                <a:cs typeface="Times New Roman" panose="02020603050405020304" pitchFamily="18" charset="0"/>
              </a:rPr>
              <a:t>andom forest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logistic regression </a:t>
            </a:r>
            <a:r>
              <a:rPr lang="en-US" b="0" i="0" dirty="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SVM(</a:t>
            </a:r>
            <a:r>
              <a:rPr lang="en-IN" b="1" i="0" dirty="0">
                <a:solidFill>
                  <a:srgbClr val="040C28"/>
                </a:solidFill>
                <a:effectLst/>
                <a:latin typeface="Times New Roman" panose="02020603050405020304" pitchFamily="18" charset="0"/>
                <a:cs typeface="Times New Roman" panose="02020603050405020304" pitchFamily="18" charset="0"/>
              </a:rPr>
              <a:t>Support Vector Machine</a:t>
            </a:r>
            <a:r>
              <a:rPr lang="en-IN" b="0" i="0" dirty="0">
                <a:solidFill>
                  <a:srgbClr val="040C28"/>
                </a:solidFill>
                <a:effectLst/>
                <a:latin typeface="Google Sans"/>
              </a:rPr>
              <a:t>)</a:t>
            </a:r>
            <a:r>
              <a:rPr lang="en-US" b="0" i="0" dirty="0">
                <a:solidFill>
                  <a:srgbClr val="000000"/>
                </a:solidFill>
                <a:effectLst/>
                <a:latin typeface="Times New Roman" panose="02020603050405020304" pitchFamily="18" charset="0"/>
                <a:cs typeface="Times New Roman" panose="02020603050405020304" pitchFamily="18" charset="0"/>
              </a:rPr>
              <a:t> .</a:t>
            </a:r>
          </a:p>
          <a:p>
            <a:pPr algn="l">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[1]By training the models we'll get the accuracy of the dataset, that helps in giving fascinating outcome. This analysis is employed by the team for framing game-winning plans. In this the author shows that a much bigger information set will improve the accuracy of the prediction.</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[2]This paper attempts to fulfil all those needs. From providing an interactive and user-friendly portal, which would provide very advanced functionalities in order to perform detailed exploratory analysis on all dimensions of matches, batsman, bowlers, etc.[2] To possess, the ability to rank players well, using the novel ranking approach and another one which is done using advanced techniques. It also possesses the feature to predict the outcome of a match, based on the players who are part of the current playing 11</a:t>
            </a:r>
            <a:r>
              <a:rPr lang="en-US" dirty="0"/>
              <a:t>.</a:t>
            </a:r>
          </a:p>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[2]Regarding the people who are interested in IPL cricket and are curious to explore its statistics as their past time.</a:t>
            </a: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[2]To help people with decision making, which team is stronger and has got higher chances of winning a match, and make them more enthusiastic</a:t>
            </a:r>
          </a:p>
          <a:p>
            <a:pPr marL="0" indent="0" algn="just">
              <a:lnSpc>
                <a:spcPct val="90000"/>
              </a:lnSpc>
              <a:spcBef>
                <a:spcPts val="1001"/>
              </a:spcBef>
              <a:buClr>
                <a:srgbClr val="000000"/>
              </a:buClr>
              <a:buNone/>
            </a:pPr>
            <a:endParaRPr lang="en-US" dirty="0"/>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B35A-FA41-BCF0-D4BD-188C4B594162}"/>
              </a:ext>
            </a:extLst>
          </p:cNvPr>
          <p:cNvSpPr>
            <a:spLocks noGrp="1"/>
          </p:cNvSpPr>
          <p:nvPr>
            <p:ph type="title"/>
          </p:nvPr>
        </p:nvSpPr>
        <p:spPr>
          <a:solidFill>
            <a:srgbClr val="FF6600"/>
          </a:solidFill>
        </p:spPr>
        <p:txBody>
          <a:bodyPr anchor="t"/>
          <a:lstStyle/>
          <a:p>
            <a:pPr>
              <a:lnSpc>
                <a:spcPct val="100000"/>
              </a:lnSpc>
            </a:pPr>
            <a:r>
              <a:rPr lang="en-US" sz="2800" b="0" strike="noStrike" spc="-1" dirty="0">
                <a:solidFill>
                  <a:srgbClr val="000000"/>
                </a:solidFill>
                <a:latin typeface="Times New Roman"/>
              </a:rPr>
              <a:t>Literature survey </a:t>
            </a:r>
            <a:r>
              <a:rPr lang="en-US" sz="2800" spc="-1" dirty="0">
                <a:solidFill>
                  <a:srgbClr val="000000"/>
                </a:solidFill>
                <a:latin typeface="Times New Roman"/>
              </a:rPr>
              <a:t>of References</a:t>
            </a:r>
            <a:r>
              <a:rPr lang="en-US" sz="2800" b="0" strike="noStrike" spc="-1" dirty="0">
                <a:solidFill>
                  <a:srgbClr val="000000"/>
                </a:solidFill>
                <a:latin typeface="Times New Roman"/>
              </a:rPr>
              <a:t> </a:t>
            </a:r>
            <a:endParaRPr lang="en-IN" sz="2800" dirty="0"/>
          </a:p>
        </p:txBody>
      </p:sp>
      <p:sp>
        <p:nvSpPr>
          <p:cNvPr id="3" name="Subtitle 2">
            <a:extLst>
              <a:ext uri="{FF2B5EF4-FFF2-40B4-BE49-F238E27FC236}">
                <a16:creationId xmlns:a16="http://schemas.microsoft.com/office/drawing/2014/main" id="{31EDB899-3F58-CCF4-F1DE-A640E1D18677}"/>
              </a:ext>
            </a:extLst>
          </p:cNvPr>
          <p:cNvSpPr>
            <a:spLocks noGrp="1"/>
          </p:cNvSpPr>
          <p:nvPr>
            <p:ph type="subTitle"/>
          </p:nvPr>
        </p:nvSpPr>
        <p:spPr>
          <a:xfrm>
            <a:off x="0" y="1080652"/>
            <a:ext cx="12191760" cy="5673015"/>
          </a:xfrm>
        </p:spPr>
        <p:txBody>
          <a:bodyPr anchor="t"/>
          <a:lstStyle/>
          <a:p>
            <a:pPr marL="457200" indent="-457200">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[3] Technical paper which is given by K. Hiba Sadia, Aditya Sharma, Adarsh Paul, Sarmistha </a:t>
            </a:r>
            <a:r>
              <a:rPr lang="en-US" sz="2800" dirty="0" err="1">
                <a:latin typeface="Times New Roman" panose="02020603050405020304" pitchFamily="18" charset="0"/>
                <a:cs typeface="Times New Roman" panose="02020603050405020304" pitchFamily="18" charset="0"/>
              </a:rPr>
              <a:t>Padhi</a:t>
            </a:r>
            <a:r>
              <a:rPr lang="en-US" sz="2800" dirty="0">
                <a:latin typeface="Times New Roman" panose="02020603050405020304" pitchFamily="18" charset="0"/>
                <a:cs typeface="Times New Roman" panose="02020603050405020304" pitchFamily="18" charset="0"/>
              </a:rPr>
              <a:t> , Saurav Sanyal [4] on the topic “Stock Market Prediction Using Machine Learning predictions” where the major goal of this research is to establish the best model for predicting stock market value. Considering many strategies and variables that must be considered during the procedure, I've discovered that tactics such as random forest, support vector machines were not exploited fully.</a:t>
            </a:r>
            <a:r>
              <a:rPr lang="en-US" sz="1100" dirty="0"/>
              <a:t> </a:t>
            </a:r>
          </a:p>
          <a:p>
            <a:pPr marL="457200" indent="-457200">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[3]Every year, there is lots of hypothesis approximately who might win the Indian Premier League's famed title</a:t>
            </a:r>
            <a:r>
              <a:rPr lang="en-US" sz="1100" dirty="0"/>
              <a:t> </a:t>
            </a:r>
            <a:r>
              <a:rPr lang="en-US" sz="2800" dirty="0">
                <a:latin typeface="Times New Roman" panose="02020603050405020304" pitchFamily="18" charset="0"/>
                <a:cs typeface="Times New Roman" panose="02020603050405020304" pitchFamily="18" charset="0"/>
              </a:rPr>
              <a:t>which the outcome may be changed in a matter of seconds using machine learning techniques such as SVM, Decision Tree , Random Forest and Logistic Regression to predict the winner.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14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The  proposed system </a:t>
            </a:r>
            <a:r>
              <a:rPr lang="en-US" spc="-1" dirty="0">
                <a:solidFill>
                  <a:srgbClr val="000000"/>
                </a:solidFill>
                <a:latin typeface="Calibri" panose="020F0502020204030204" pitchFamily="34" charset="0"/>
                <a:ea typeface="Calibri" panose="020F0502020204030204" pitchFamily="34" charset="0"/>
                <a:cs typeface="Calibri" panose="020F0502020204030204" pitchFamily="34" charset="0"/>
              </a:rPr>
              <a:t>explains about the </a:t>
            </a:r>
            <a:r>
              <a:rPr lang="en-IN" dirty="0">
                <a:effectLst/>
                <a:latin typeface="Calibri" panose="020F0502020204030204" pitchFamily="34" charset="0"/>
                <a:ea typeface="Calibri" panose="020F0502020204030204" pitchFamily="34" charset="0"/>
                <a:cs typeface="Calibri" panose="020F0502020204030204" pitchFamily="34" charset="0"/>
              </a:rPr>
              <a:t>fervent fan engagement  that by </a:t>
            </a:r>
            <a:r>
              <a:rPr lang="en-US" b="0" i="0" dirty="0">
                <a:effectLst/>
                <a:latin typeface="Calibri" panose="020F0502020204030204" pitchFamily="34" charset="0"/>
                <a:ea typeface="Calibri" panose="020F0502020204030204" pitchFamily="34" charset="0"/>
                <a:cs typeface="Calibri" panose="020F0502020204030204" pitchFamily="34" charset="0"/>
              </a:rPr>
              <a:t>Allocating rating to players commensurate with their performance by </a:t>
            </a:r>
            <a:r>
              <a:rPr lang="en-IN" dirty="0">
                <a:effectLst/>
                <a:latin typeface="Calibri" panose="020F0502020204030204" pitchFamily="34" charset="0"/>
                <a:ea typeface="Calibri" panose="020F0502020204030204" pitchFamily="34" charset="0"/>
                <a:cs typeface="Calibri" panose="020F0502020204030204" pitchFamily="34" charset="0"/>
              </a:rPr>
              <a:t>the player stats </a:t>
            </a:r>
            <a:r>
              <a:rPr lang="en-US" b="0" i="0" dirty="0">
                <a:effectLst/>
                <a:latin typeface="Calibri" panose="020F0502020204030204" pitchFamily="34" charset="0"/>
                <a:ea typeface="Calibri" panose="020F0502020204030204" pitchFamily="34" charset="0"/>
                <a:cs typeface="Calibri" panose="020F0502020204030204" pitchFamily="34" charset="0"/>
              </a:rPr>
              <a:t>, by using</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Random Forest regression </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classification,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Decision tree</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classification and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SVM(</a:t>
            </a:r>
            <a:r>
              <a:rPr lang="en-IN" b="1" dirty="0">
                <a:latin typeface="Calibri" panose="020F0502020204030204" pitchFamily="34" charset="0"/>
                <a:ea typeface="Calibri" panose="020F0502020204030204" pitchFamily="34" charset="0"/>
                <a:cs typeface="Calibri" panose="020F0502020204030204" pitchFamily="34" charset="0"/>
              </a:rPr>
              <a:t>Support-Vector Machine</a:t>
            </a:r>
            <a:r>
              <a:rPr lang="en-IN" dirty="0">
                <a:latin typeface="Calibri" panose="020F0502020204030204" pitchFamily="34" charset="0"/>
                <a:ea typeface="Calibri" panose="020F0502020204030204" pitchFamily="34" charset="0"/>
                <a:cs typeface="Calibri" panose="020F0502020204030204" pitchFamily="34" charset="0"/>
              </a:rPr>
              <a:t>) Classification</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either of them </a:t>
            </a:r>
            <a:r>
              <a:rPr lang="en-US" spc="-1" dirty="0">
                <a:solidFill>
                  <a:srgbClr val="000000"/>
                </a:solidFill>
                <a:latin typeface="Calibri" panose="020F0502020204030204" pitchFamily="34" charset="0"/>
                <a:ea typeface="Calibri" panose="020F0502020204030204" pitchFamily="34" charset="0"/>
                <a:cs typeface="Calibri" panose="020F0502020204030204" pitchFamily="34" charset="0"/>
              </a:rPr>
              <a:t>in order to built up the  optimal accuracy compare to existing Projects and also to grab the attraction of users.</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We are introducing the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Player Points</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in order to develop the fluctuations in the prediction percentage based on the player in the crease and how capable of finish it  of the game </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3609</TotalTime>
  <Words>1109</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Courier New</vt:lpstr>
      <vt:lpstr>Google Sans</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Literature survey of References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smart works</cp:lastModifiedBy>
  <cp:revision>147</cp:revision>
  <dcterms:created xsi:type="dcterms:W3CDTF">2019-06-11T05:35:00Z</dcterms:created>
  <dcterms:modified xsi:type="dcterms:W3CDTF">2023-08-17T07:11:12Z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