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9"/>
  </p:notesMasterIdLst>
  <p:sldIdLst>
    <p:sldId id="256" r:id="rId3"/>
    <p:sldId id="257" r:id="rId4"/>
    <p:sldId id="273" r:id="rId5"/>
    <p:sldId id="258" r:id="rId6"/>
    <p:sldId id="259" r:id="rId7"/>
    <p:sldId id="260" r:id="rId8"/>
    <p:sldId id="274" r:id="rId9"/>
    <p:sldId id="276" r:id="rId10"/>
    <p:sldId id="277" r:id="rId11"/>
    <p:sldId id="269" r:id="rId12"/>
    <p:sldId id="262" r:id="rId13"/>
    <p:sldId id="275" r:id="rId14"/>
    <p:sldId id="263" r:id="rId15"/>
    <p:sldId id="264" r:id="rId16"/>
    <p:sldId id="265" r:id="rId17"/>
    <p:sldId id="266" r:id="rId1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art works" initials="sw" lastIdx="1" clrIdx="0">
    <p:extLst>
      <p:ext uri="{19B8F6BF-5375-455C-9EA6-DF929625EA0E}">
        <p15:presenceInfo xmlns:p15="http://schemas.microsoft.com/office/powerpoint/2012/main" userId="f1533a0c69ba92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B8035"/>
    <a:srgbClr val="E66914"/>
    <a:srgbClr val="EA6B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206" autoAdjust="0"/>
  </p:normalViewPr>
  <p:slideViewPr>
    <p:cSldViewPr snapToGrid="0">
      <p:cViewPr varScale="1">
        <p:scale>
          <a:sx n="85" d="100"/>
          <a:sy n="85" d="100"/>
        </p:scale>
        <p:origin x="58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6C744842-F03F-469B-84D2-C43E87BD0967}" type="datetimeFigureOut">
              <a:rPr lang="en-IN" smtClean="0"/>
              <a:t>18-10-2023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A356478-2DF7-40FF-A9F7-F79D51FED0C2}" type="slidenum">
              <a:rPr lang="en-IN" smtClean="0"/>
              <a:t>‹#›</a:t>
            </a:fld>
            <a:endParaRPr lang="en-IN"/>
          </a:p>
        </p:txBody>
      </p:sp>
    </p:spTree>
    <p:extLst>
      <p:ext uri="{BB962C8B-B14F-4D97-AF65-F5344CB8AC3E}">
        <p14:creationId xmlns:p14="http://schemas.microsoft.com/office/powerpoint/2010/main" val="1954002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356478-2DF7-40FF-A9F7-F79D51FED0C2}" type="slidenum">
              <a:rPr lang="en-IN" smtClean="0"/>
              <a:t>6</a:t>
            </a:fld>
            <a:endParaRPr lang="en-IN"/>
          </a:p>
        </p:txBody>
      </p:sp>
    </p:spTree>
    <p:extLst>
      <p:ext uri="{BB962C8B-B14F-4D97-AF65-F5344CB8AC3E}">
        <p14:creationId xmlns:p14="http://schemas.microsoft.com/office/powerpoint/2010/main" val="1911780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1" spc="-1" dirty="0">
                <a:solidFill>
                  <a:schemeClr val="bg1"/>
                </a:solidFill>
                <a:latin typeface="Times New Roman" panose="02020603050405020304" pitchFamily="18" charset="0"/>
                <a:cs typeface="Times New Roman" panose="02020603050405020304" pitchFamily="18" charset="0"/>
              </a:rPr>
              <a:t>IPL Match Winning Analysis With Player Stats</a:t>
            </a:r>
            <a:endParaRPr lang="en-IN" sz="1600" b="1" i="1" strike="noStrike" spc="-1" dirty="0">
              <a:solidFill>
                <a:schemeClr val="bg1"/>
              </a:solidFill>
              <a:latin typeface="Times New Roman" panose="02020603050405020304" pitchFamily="18" charset="0"/>
              <a:cs typeface="Times New Roman" panose="02020603050405020304" pitchFamily="18" charset="0"/>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- 10</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Player%20valuation%20in%20Indian%20premier%20league" TargetMode="External"/><Relationship Id="rId2" Type="http://schemas.openxmlformats.org/officeDocument/2006/relationships/hyperlink" Target="Prediction%20of%20Rising%20Stars%20in%20the%20Game" TargetMode="External"/><Relationship Id="rId1" Type="http://schemas.openxmlformats.org/officeDocument/2006/relationships/slideLayout" Target="../slideLayouts/slideLayout13.xml"/><Relationship Id="rId4" Type="http://schemas.openxmlformats.org/officeDocument/2006/relationships/hyperlink" Target="A%20classification-based%20tool%20to%20predict%20the%20outcome%20in%20ODI%20cricke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204G1A0558/CSE-2020-24-Batch-A10.git"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3893040" y="1591785"/>
            <a:ext cx="2382480" cy="604215"/>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a:bodyPr>
          <a:lstStyle/>
          <a:p>
            <a:pPr algn="ctr">
              <a:lnSpc>
                <a:spcPct val="90000"/>
              </a:lnSpc>
              <a:spcBef>
                <a:spcPts val="300"/>
              </a:spcBef>
              <a:tabLst>
                <a:tab pos="0" algn="l"/>
              </a:tabLst>
            </a:pPr>
            <a:r>
              <a:rPr lang="en-US" sz="2290" b="0" strike="noStrike" spc="-1" dirty="0">
                <a:solidFill>
                  <a:srgbClr val="000000"/>
                </a:solidFill>
                <a:latin typeface="Times New Roman"/>
              </a:rPr>
              <a:t>G . Mounesh</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204G1A0560</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Mrs</a:t>
            </a:r>
            <a:r>
              <a:rPr lang="en-US" sz="2400" b="0" strike="noStrike" spc="-1" dirty="0">
                <a:solidFill>
                  <a:srgbClr val="000000"/>
                </a:solidFill>
                <a:latin typeface="Times New Roman"/>
              </a:rPr>
              <a:t>. P. </a:t>
            </a:r>
            <a:r>
              <a:rPr lang="en-US" sz="2400" spc="-1" dirty="0">
                <a:solidFill>
                  <a:srgbClr val="000000"/>
                </a:solidFill>
                <a:latin typeface="Times New Roman"/>
              </a:rPr>
              <a:t>Rohini</a:t>
            </a:r>
            <a:r>
              <a:rPr lang="en-US" sz="2400" b="0" strike="noStrike" spc="-1" dirty="0">
                <a:solidFill>
                  <a:srgbClr val="000000"/>
                </a:solidFill>
                <a:latin typeface="Times New Roman"/>
              </a:rPr>
              <a:t> </a:t>
            </a:r>
            <a:r>
              <a:rPr lang="en-US" sz="1400" b="0" strike="noStrike" spc="-1" dirty="0">
                <a:solidFill>
                  <a:srgbClr val="000000"/>
                </a:solidFill>
                <a:latin typeface="Times New Roman"/>
              </a:rPr>
              <a:t>M .Tech.</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 </a:t>
            </a:r>
            <a:r>
              <a:rPr lang="en-US" sz="2000" b="1" strike="noStrike" spc="-1" dirty="0" err="1">
                <a:solidFill>
                  <a:srgbClr val="000000"/>
                </a:solidFill>
                <a:latin typeface="Verdana"/>
                <a:ea typeface="Times New Roman"/>
              </a:rPr>
              <a:t>Autonomus</a:t>
            </a:r>
            <a:r>
              <a:rPr lang="en-US" sz="2000" b="1" strike="noStrike" spc="-1" dirty="0">
                <a:solidFill>
                  <a:srgbClr val="000000"/>
                </a:solidFill>
                <a:latin typeface="Verdana"/>
                <a:ea typeface="Times New Roman"/>
              </a:rPr>
              <a:t>)</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754920" y="1660365"/>
            <a:ext cx="23824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73000" lnSpcReduction="20000"/>
          </a:bodyPr>
          <a:lstStyle/>
          <a:p>
            <a:pPr algn="ctr">
              <a:lnSpc>
                <a:spcPct val="90000"/>
              </a:lnSpc>
              <a:spcBef>
                <a:spcPts val="300"/>
              </a:spcBef>
              <a:tabLst>
                <a:tab pos="0" algn="l"/>
              </a:tabLst>
            </a:pPr>
            <a:r>
              <a:rPr lang="en-US" sz="2600" b="0" strike="noStrike" spc="-1" dirty="0">
                <a:solidFill>
                  <a:srgbClr val="000000"/>
                </a:solidFill>
                <a:latin typeface="Times New Roman"/>
              </a:rPr>
              <a:t>  S . Mohammad Faraz</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204G1A0558</a:t>
            </a:r>
            <a:endParaRPr lang="en-IN" sz="1200" b="0" strike="noStrike" spc="-1" dirty="0">
              <a:latin typeface="Arial"/>
            </a:endParaRPr>
          </a:p>
        </p:txBody>
      </p:sp>
      <p:sp>
        <p:nvSpPr>
          <p:cNvPr id="91" name="Subtitle 11"/>
          <p:cNvSpPr/>
          <p:nvPr/>
        </p:nvSpPr>
        <p:spPr>
          <a:xfrm>
            <a:off x="6867540" y="1701428"/>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65500" lnSpcReduction="20000"/>
          </a:bodyPr>
          <a:lstStyle/>
          <a:p>
            <a:pPr algn="ctr">
              <a:lnSpc>
                <a:spcPct val="90000"/>
              </a:lnSpc>
              <a:spcBef>
                <a:spcPts val="300"/>
              </a:spcBef>
              <a:tabLst>
                <a:tab pos="0" algn="l"/>
              </a:tabLst>
            </a:pPr>
            <a:r>
              <a:rPr lang="en-US" sz="2600" b="0" strike="noStrike" spc="-1" dirty="0">
                <a:solidFill>
                  <a:srgbClr val="000000"/>
                </a:solidFill>
                <a:latin typeface="Times New Roman"/>
              </a:rPr>
              <a:t>H. </a:t>
            </a:r>
            <a:r>
              <a:rPr lang="en-US" sz="2600" spc="-1" dirty="0">
                <a:solidFill>
                  <a:srgbClr val="000000"/>
                </a:solidFill>
                <a:latin typeface="Times New Roman"/>
              </a:rPr>
              <a:t>Bhagya Lakshmi</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204G1A0519</a:t>
            </a:r>
            <a:endParaRPr lang="en-IN" sz="1200" b="0" strike="noStrike" spc="-1" dirty="0">
              <a:latin typeface="Arial"/>
            </a:endParaRPr>
          </a:p>
        </p:txBody>
      </p:sp>
      <p:sp>
        <p:nvSpPr>
          <p:cNvPr id="92" name="Subtitle 11"/>
          <p:cNvSpPr/>
          <p:nvPr/>
        </p:nvSpPr>
        <p:spPr>
          <a:xfrm>
            <a:off x="1132740" y="1660725"/>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endParaRPr lang="en-IN" sz="1200" b="0" strike="noStrike" spc="-1" dirty="0">
              <a:latin typeface="Arial"/>
            </a:endParaRPr>
          </a:p>
        </p:txBody>
      </p:sp>
      <p:sp>
        <p:nvSpPr>
          <p:cNvPr id="93" name="Rectangle: Rounded Corners 16"/>
          <p:cNvSpPr/>
          <p:nvPr/>
        </p:nvSpPr>
        <p:spPr>
          <a:xfrm>
            <a:off x="754920" y="335160"/>
            <a:ext cx="1052784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spc="-1" dirty="0">
                <a:latin typeface="Times New Roman" panose="02020603050405020304" pitchFamily="18" charset="0"/>
                <a:cs typeface="Times New Roman" panose="02020603050405020304" pitchFamily="18" charset="0"/>
              </a:rPr>
              <a:t>IPL Match Winning Analysis With Player Stats</a:t>
            </a:r>
            <a:endParaRPr lang="en-IN" sz="3200" b="0" strike="noStrike" spc="-1" dirty="0">
              <a:latin typeface="Times New Roman" panose="02020603050405020304" pitchFamily="18" charset="0"/>
              <a:cs typeface="Times New Roman" panose="02020603050405020304" pitchFamily="18" charset="0"/>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476640" y="168084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64500" lnSpcReduction="20000"/>
          </a:bodyPr>
          <a:lstStyle/>
          <a:p>
            <a:pPr algn="ctr">
              <a:lnSpc>
                <a:spcPct val="90000"/>
              </a:lnSpc>
              <a:spcBef>
                <a:spcPts val="300"/>
              </a:spcBef>
              <a:tabLst>
                <a:tab pos="0" algn="l"/>
              </a:tabLst>
            </a:pPr>
            <a:r>
              <a:rPr lang="en-US" sz="2600" b="0" strike="noStrike" spc="-1" dirty="0">
                <a:solidFill>
                  <a:srgbClr val="000000"/>
                </a:solidFill>
                <a:latin typeface="Times New Roman"/>
              </a:rPr>
              <a:t>C.</a:t>
            </a:r>
            <a:r>
              <a:rPr lang="en-US" sz="2600" spc="-1" dirty="0">
                <a:solidFill>
                  <a:srgbClr val="000000"/>
                </a:solidFill>
                <a:latin typeface="Times New Roman"/>
              </a:rPr>
              <a:t> Ganesh Kumar Reddy</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204g1A0531</a:t>
            </a:r>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first objective </a:t>
            </a:r>
            <a:endParaRPr lang="en-US" sz="2800" b="0" strike="noStrike" spc="-1" dirty="0">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algn="l">
              <a:lnSpc>
                <a:spcPct val="100000"/>
              </a:lnSpc>
              <a:buFont typeface="Wingdings" panose="05000000000000000000" pitchFamily="2" charset="2"/>
              <a:buChar char="Ø"/>
            </a:pPr>
            <a:r>
              <a:rPr lang="en-US" dirty="0"/>
              <a:t>[1] </a:t>
            </a:r>
            <a:r>
              <a:rPr lang="en-US" dirty="0" err="1">
                <a:latin typeface="Times New Roman" panose="02020603050405020304" pitchFamily="18" charset="0"/>
                <a:cs typeface="Times New Roman" panose="02020603050405020304" pitchFamily="18" charset="0"/>
              </a:rPr>
              <a:t>Kansal</a:t>
            </a:r>
            <a:r>
              <a:rPr lang="en-US" dirty="0">
                <a:latin typeface="Times New Roman" panose="02020603050405020304" pitchFamily="18" charset="0"/>
                <a:cs typeface="Times New Roman" panose="02020603050405020304" pitchFamily="18" charset="0"/>
              </a:rPr>
              <a:t> et al. , predicted player evaluation in IPL based on the 2008-2019 datasets using Data Mining Technique. Data mining algorithms are used which gives evaluation using player statistics assessing a player's performance,</a:t>
            </a:r>
            <a:r>
              <a:rPr lang="en-US" dirty="0"/>
              <a:t> </a:t>
            </a:r>
            <a:r>
              <a:rPr lang="en-US" dirty="0">
                <a:latin typeface="Times New Roman" panose="02020603050405020304" pitchFamily="18" charset="0"/>
                <a:cs typeface="Times New Roman" panose="02020603050405020304" pitchFamily="18" charset="0"/>
              </a:rPr>
              <a:t>predicted about how to select a player in the IPL, based on every player’s performance history using algorithms like decision tree, Naïve Bayes.</a:t>
            </a:r>
          </a:p>
          <a:p>
            <a:pPr marL="0" indent="0" algn="l">
              <a:lnSpc>
                <a:spcPct val="100000"/>
              </a:lnSpc>
              <a:buNone/>
            </a:pPr>
            <a:endParaRPr lang="en-US" b="0" i="0" dirty="0">
              <a:effectLst/>
              <a:latin typeface="Times New Roman" panose="02020603050405020304" pitchFamily="18" charset="0"/>
              <a:cs typeface="Times New Roman" panose="02020603050405020304" pitchFamily="18" charset="0"/>
            </a:endParaRPr>
          </a:p>
          <a:p>
            <a:pPr algn="l">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[1]Agrawal et al. , used Support Vector Machine (SVM) and Naïve </a:t>
            </a:r>
            <a:r>
              <a:rPr lang="en-US" dirty="0" err="1">
                <a:latin typeface="Times New Roman" panose="02020603050405020304" pitchFamily="18" charset="0"/>
                <a:cs typeface="Times New Roman" panose="02020603050405020304" pitchFamily="18" charset="0"/>
              </a:rPr>
              <a:t>Baiyes</a:t>
            </a:r>
            <a:r>
              <a:rPr lang="en-US" dirty="0">
                <a:latin typeface="Times New Roman" panose="02020603050405020304" pitchFamily="18" charset="0"/>
                <a:cs typeface="Times New Roman" panose="02020603050405020304" pitchFamily="18" charset="0"/>
              </a:rPr>
              <a:t> classifiers with accuracies of 95.96%, 97.97% and 98.98% respectively, to predict the probability of the winner of the matches.</a:t>
            </a:r>
            <a:endParaRPr lang="en-US" b="0" i="0" dirty="0">
              <a:effectLst/>
              <a:latin typeface="Times New Roman" panose="02020603050405020304" pitchFamily="18" charset="0"/>
              <a:cs typeface="Times New Roman" panose="02020603050405020304" pitchFamily="18" charset="0"/>
            </a:endParaRPr>
          </a:p>
          <a:p>
            <a:pPr algn="l">
              <a:lnSpc>
                <a:spcPct val="100000"/>
              </a:lnSpc>
              <a:buFont typeface="Wingdings" panose="05000000000000000000" pitchFamily="2" charset="2"/>
              <a:buChar char="Ø"/>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590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ea typeface="DejaVu Sans"/>
              </a:rPr>
              <a:t>Design and implementation of second objective </a:t>
            </a:r>
            <a:endParaRPr lang="en-US" sz="2800" b="0" strike="noStrike" spc="-1" dirty="0">
              <a:solidFill>
                <a:srgbClr val="000000"/>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algn="just">
              <a:lnSpc>
                <a:spcPct val="90000"/>
              </a:lnSpc>
              <a:spcBef>
                <a:spcPts val="1001"/>
              </a:spcBef>
              <a:buClr>
                <a:srgbClr val="000000"/>
              </a:buClr>
            </a:pPr>
            <a:r>
              <a:rPr lang="en-US" dirty="0">
                <a:latin typeface="Times New Roman" panose="02020603050405020304" pitchFamily="18" charset="0"/>
                <a:cs typeface="Times New Roman" panose="02020603050405020304" pitchFamily="18" charset="0"/>
              </a:rPr>
              <a:t>Here we take the points of the batsman who is in the strike and also the strike bowler so that the win probability and the analysis will keep on changing depending upon the batsman and the bowler.</a:t>
            </a:r>
          </a:p>
          <a:p>
            <a:pPr algn="just">
              <a:lnSpc>
                <a:spcPct val="90000"/>
              </a:lnSpc>
              <a:spcBef>
                <a:spcPts val="1001"/>
              </a:spcBef>
              <a:buClr>
                <a:srgbClr val="000000"/>
              </a:buClr>
            </a:pPr>
            <a:r>
              <a:rPr lang="en-US" dirty="0">
                <a:latin typeface="Times New Roman" panose="02020603050405020304" pitchFamily="18" charset="0"/>
                <a:cs typeface="Times New Roman" panose="02020603050405020304" pitchFamily="18" charset="0"/>
              </a:rPr>
              <a:t>Now depending upon the points given to the batsman and the bowler our probability keeps on changing which helps us in keeping the cricket analysis interesting.</a:t>
            </a:r>
          </a:p>
          <a:p>
            <a:pPr algn="just">
              <a:lnSpc>
                <a:spcPct val="90000"/>
              </a:lnSpc>
              <a:spcBef>
                <a:spcPts val="1001"/>
              </a:spcBef>
              <a:buClr>
                <a:srgbClr val="000000"/>
              </a:buClr>
            </a:pPr>
            <a:r>
              <a:rPr lang="en-US" dirty="0">
                <a:latin typeface="Times New Roman" panose="02020603050405020304" pitchFamily="18" charset="0"/>
                <a:cs typeface="Times New Roman" panose="02020603050405020304" pitchFamily="18" charset="0"/>
              </a:rPr>
              <a:t>We can implement by taking the playing XI of the both teams and giving them the points in the CSV file so that which makes the easier probability much closer to the real life situation.</a:t>
            </a:r>
          </a:p>
          <a:p>
            <a:pPr algn="just">
              <a:lnSpc>
                <a:spcPct val="90000"/>
              </a:lnSpc>
              <a:spcBef>
                <a:spcPts val="1001"/>
              </a:spcBef>
              <a:buClr>
                <a:srgbClr val="000000"/>
              </a:buClr>
            </a:pPr>
            <a:r>
              <a:rPr lang="en-US" dirty="0">
                <a:latin typeface="Times New Roman" panose="02020603050405020304" pitchFamily="18" charset="0"/>
                <a:cs typeface="Times New Roman" panose="02020603050405020304" pitchFamily="18" charset="0"/>
              </a:rPr>
              <a:t>With the introduction of the players stats the user can have interactive real life probability of the match who might win the watch.</a:t>
            </a:r>
          </a:p>
          <a:p>
            <a:pPr marL="0" indent="0" algn="just">
              <a:lnSpc>
                <a:spcPct val="90000"/>
              </a:lnSpc>
              <a:spcBef>
                <a:spcPts val="1001"/>
              </a:spcBef>
              <a:buClr>
                <a:srgbClr val="000000"/>
              </a:buClr>
              <a:buNone/>
            </a:pPr>
            <a:endParaRPr lang="en-US" dirty="0"/>
          </a:p>
          <a:p>
            <a:pPr marL="0" indent="0" algn="just">
              <a:lnSpc>
                <a:spcPct val="90000"/>
              </a:lnSpc>
              <a:spcBef>
                <a:spcPts val="1001"/>
              </a:spcBef>
              <a:buClr>
                <a:srgbClr val="000000"/>
              </a:buClr>
              <a:buNone/>
            </a:pPr>
            <a:endParaRPr lang="en-US" dirty="0"/>
          </a:p>
          <a:p>
            <a:pPr marL="0" indent="0" algn="just">
              <a:lnSpc>
                <a:spcPct val="90000"/>
              </a:lnSpc>
              <a:spcBef>
                <a:spcPts val="1001"/>
              </a:spcBef>
              <a:buClr>
                <a:srgbClr val="000000"/>
              </a:buClr>
              <a:buNone/>
            </a:pPr>
            <a:endParaRPr lang="en-US" sz="2800" b="0" strike="noStrike" spc="-1" dirty="0">
              <a:solidFill>
                <a:srgbClr val="000000"/>
              </a:solidFill>
              <a:latin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r>
              <a:rPr lang="en-US" sz="2800" b="0" strike="noStrike" spc="-1" dirty="0">
                <a:solidFill>
                  <a:srgbClr val="000000"/>
                </a:solidFill>
                <a:latin typeface="Times New Roman"/>
              </a:rPr>
              <a:t>Literature survey for second objective </a:t>
            </a:r>
            <a:endParaRPr lang="en-IN" sz="2800" dirty="0"/>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dirty="0">
                <a:latin typeface="Times New Roman" panose="02020603050405020304" pitchFamily="18" charset="0"/>
                <a:cs typeface="Times New Roman" panose="02020603050405020304" pitchFamily="18" charset="0"/>
              </a:rPr>
              <a:t>[2]</a:t>
            </a:r>
            <a:r>
              <a:rPr lang="en-US" dirty="0"/>
              <a:t> </a:t>
            </a:r>
            <a:r>
              <a:rPr lang="en-US" dirty="0" err="1">
                <a:latin typeface="Times New Roman" panose="02020603050405020304" pitchFamily="18" charset="0"/>
                <a:cs typeface="Times New Roman" panose="02020603050405020304" pitchFamily="18" charset="0"/>
              </a:rPr>
              <a:t>Kaluarachchi</a:t>
            </a:r>
            <a:r>
              <a:rPr lang="en-US" dirty="0">
                <a:latin typeface="Times New Roman" panose="02020603050405020304" pitchFamily="18" charset="0"/>
                <a:cs typeface="Times New Roman" panose="02020603050405020304" pitchFamily="18" charset="0"/>
              </a:rPr>
              <a:t> et al. , predicted match outcome using home ground, time of the match, match type, winning the toss and then batting first by using Naïve Bayes classifier To possess, the ability to rank players well, using the novel ranking approach and another one which is done using advanced techniques. It also possesses the feature to predict the outcome of a match, based on the players who are part of the current playing 11</a:t>
            </a:r>
            <a:r>
              <a:rPr lang="en-US" dirty="0"/>
              <a:t>.</a:t>
            </a:r>
            <a:endParaRPr lang="en-US" dirty="0">
              <a:latin typeface="Times New Roman" panose="02020603050405020304" pitchFamily="18" charset="0"/>
              <a:cs typeface="Times New Roman" panose="02020603050405020304" pitchFamily="18" charset="0"/>
            </a:endParaRPr>
          </a:p>
          <a:p>
            <a:pPr marL="457200" indent="-457200" algn="just">
              <a:lnSpc>
                <a:spcPct val="90000"/>
              </a:lnSpc>
              <a:spcBef>
                <a:spcPts val="1001"/>
              </a:spcBef>
              <a:buClr>
                <a:srgbClr val="000000"/>
              </a:buClr>
              <a:buFont typeface="Wingdings" charset="2"/>
              <a:buChar char=""/>
            </a:pPr>
            <a:endParaRPr lang="en-US" dirty="0">
              <a:latin typeface="Times New Roman" panose="02020603050405020304" pitchFamily="18" charset="0"/>
              <a:cs typeface="Times New Roman" panose="02020603050405020304" pitchFamily="18" charset="0"/>
            </a:endParaRPr>
          </a:p>
          <a:p>
            <a:pPr marL="457200" indent="-457200" algn="just">
              <a:spcBef>
                <a:spcPts val="1001"/>
              </a:spcBef>
              <a:buClr>
                <a:srgbClr val="000000"/>
              </a:buClr>
              <a:buFont typeface="Wingdings" charset="2"/>
              <a:buChar char=""/>
            </a:pPr>
            <a:r>
              <a:rPr lang="en-US" dirty="0">
                <a:latin typeface="Times New Roman" panose="02020603050405020304" pitchFamily="18" charset="0"/>
                <a:cs typeface="Times New Roman" panose="02020603050405020304" pitchFamily="18" charset="0"/>
              </a:rPr>
              <a:t>[2]</a:t>
            </a:r>
            <a:r>
              <a:rPr lang="en-US" dirty="0"/>
              <a:t> </a:t>
            </a:r>
            <a:r>
              <a:rPr lang="en-US" dirty="0">
                <a:latin typeface="Times New Roman" panose="02020603050405020304" pitchFamily="18" charset="0"/>
                <a:cs typeface="Times New Roman" panose="02020603050405020304" pitchFamily="18" charset="0"/>
              </a:rPr>
              <a:t>Wright , predicted the possible fixture for a cricket match based on the various venue, teams, number of holidays between each match in a fair and efficient manner.</a:t>
            </a:r>
          </a:p>
          <a:p>
            <a:pPr marL="0" indent="0" algn="just">
              <a:lnSpc>
                <a:spcPct val="90000"/>
              </a:lnSpc>
              <a:spcBef>
                <a:spcPts val="1001"/>
              </a:spcBef>
              <a:buClr>
                <a:srgbClr val="000000"/>
              </a:buClr>
              <a:buNone/>
            </a:pPr>
            <a:endParaRPr lang="en-US" dirty="0"/>
          </a:p>
        </p:txBody>
      </p:sp>
    </p:spTree>
    <p:extLst>
      <p:ext uri="{BB962C8B-B14F-4D97-AF65-F5344CB8AC3E}">
        <p14:creationId xmlns:p14="http://schemas.microsoft.com/office/powerpoint/2010/main" val="4025224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The  proposed system </a:t>
            </a:r>
            <a:r>
              <a:rPr lang="en-US" spc="-1" dirty="0">
                <a:solidFill>
                  <a:srgbClr val="000000"/>
                </a:solidFill>
                <a:latin typeface="Calibri" panose="020F0502020204030204" pitchFamily="34" charset="0"/>
                <a:ea typeface="Calibri" panose="020F0502020204030204" pitchFamily="34" charset="0"/>
                <a:cs typeface="Calibri" panose="020F0502020204030204" pitchFamily="34" charset="0"/>
              </a:rPr>
              <a:t>explains about the </a:t>
            </a:r>
            <a:r>
              <a:rPr lang="en-IN" dirty="0">
                <a:effectLst/>
                <a:latin typeface="Calibri" panose="020F0502020204030204" pitchFamily="34" charset="0"/>
                <a:ea typeface="Calibri" panose="020F0502020204030204" pitchFamily="34" charset="0"/>
                <a:cs typeface="Calibri" panose="020F0502020204030204" pitchFamily="34" charset="0"/>
              </a:rPr>
              <a:t>fervent fan engagement  that by </a:t>
            </a:r>
            <a:r>
              <a:rPr lang="en-US" b="0" i="0" dirty="0">
                <a:effectLst/>
                <a:latin typeface="Calibri" panose="020F0502020204030204" pitchFamily="34" charset="0"/>
                <a:ea typeface="Calibri" panose="020F0502020204030204" pitchFamily="34" charset="0"/>
                <a:cs typeface="Calibri" panose="020F0502020204030204" pitchFamily="34" charset="0"/>
              </a:rPr>
              <a:t>Allocating rating to players commensurate with their performance by </a:t>
            </a:r>
            <a:r>
              <a:rPr lang="en-IN" dirty="0">
                <a:effectLst/>
                <a:latin typeface="Calibri" panose="020F0502020204030204" pitchFamily="34" charset="0"/>
                <a:ea typeface="Calibri" panose="020F0502020204030204" pitchFamily="34" charset="0"/>
                <a:cs typeface="Calibri" panose="020F0502020204030204" pitchFamily="34" charset="0"/>
              </a:rPr>
              <a:t>the player stats </a:t>
            </a:r>
            <a:r>
              <a:rPr lang="en-US" b="0" i="0" dirty="0">
                <a:effectLst/>
                <a:latin typeface="Calibri" panose="020F0502020204030204" pitchFamily="34" charset="0"/>
                <a:ea typeface="Calibri" panose="020F0502020204030204" pitchFamily="34" charset="0"/>
                <a:cs typeface="Calibri" panose="020F0502020204030204" pitchFamily="34" charset="0"/>
              </a:rPr>
              <a:t>, by using</a:t>
            </a:r>
            <a:r>
              <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8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Random Forest regression </a:t>
            </a:r>
            <a:r>
              <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classification, </a:t>
            </a:r>
            <a:r>
              <a:rPr lang="en-US" sz="28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Decision tree</a:t>
            </a:r>
            <a:r>
              <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classification and </a:t>
            </a:r>
            <a:r>
              <a:rPr lang="en-US" sz="28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SVM(</a:t>
            </a:r>
            <a:r>
              <a:rPr lang="en-IN" b="1" dirty="0">
                <a:latin typeface="Calibri" panose="020F0502020204030204" pitchFamily="34" charset="0"/>
                <a:ea typeface="Calibri" panose="020F0502020204030204" pitchFamily="34" charset="0"/>
                <a:cs typeface="Calibri" panose="020F0502020204030204" pitchFamily="34" charset="0"/>
              </a:rPr>
              <a:t>Support-Vector Machine</a:t>
            </a:r>
            <a:r>
              <a:rPr lang="en-IN" dirty="0">
                <a:latin typeface="Calibri" panose="020F0502020204030204" pitchFamily="34" charset="0"/>
                <a:ea typeface="Calibri" panose="020F0502020204030204" pitchFamily="34" charset="0"/>
                <a:cs typeface="Calibri" panose="020F0502020204030204" pitchFamily="34" charset="0"/>
              </a:rPr>
              <a:t>) Classification</a:t>
            </a:r>
            <a:r>
              <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either of them </a:t>
            </a:r>
            <a:r>
              <a:rPr lang="en-US" spc="-1" dirty="0">
                <a:solidFill>
                  <a:srgbClr val="000000"/>
                </a:solidFill>
                <a:latin typeface="Calibri" panose="020F0502020204030204" pitchFamily="34" charset="0"/>
                <a:ea typeface="Calibri" panose="020F0502020204030204" pitchFamily="34" charset="0"/>
                <a:cs typeface="Calibri" panose="020F0502020204030204" pitchFamily="34" charset="0"/>
              </a:rPr>
              <a:t>in order to built up the  optimal accuracy compare to existing Projects and also to grab the attraction of users.</a:t>
            </a: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We are introducing the “</a:t>
            </a:r>
            <a:r>
              <a:rPr lang="en-US" sz="28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Player Points </a:t>
            </a:r>
            <a:r>
              <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 ”</a:t>
            </a:r>
            <a:r>
              <a:rPr lang="en-US" sz="28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Venue Stats” </a:t>
            </a:r>
            <a:r>
              <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in order to develop the fluctuations in the prediction percentage based on the player in the crease and how capable of finish it  of the game </a:t>
            </a: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lnSpc>
                <a:spcPct val="90000"/>
              </a:lnSpc>
              <a:spcBef>
                <a:spcPts val="1001"/>
              </a:spcBef>
              <a:tabLst>
                <a:tab pos="0" algn="l"/>
              </a:tabLst>
            </a:pPr>
            <a:r>
              <a:rPr lang="en-US" dirty="0"/>
              <a:t>[1]Haseeb Ahmad, Ali Daud, </a:t>
            </a:r>
            <a:r>
              <a:rPr lang="en-US" dirty="0" err="1"/>
              <a:t>Licheng</a:t>
            </a:r>
            <a:r>
              <a:rPr lang="en-US" dirty="0"/>
              <a:t> Wang, </a:t>
            </a:r>
            <a:r>
              <a:rPr lang="en-US" dirty="0" err="1"/>
              <a:t>Haibo</a:t>
            </a:r>
            <a:r>
              <a:rPr lang="en-US" dirty="0"/>
              <a:t> Hong, Hussain Dawood and Yixian Yang, </a:t>
            </a:r>
            <a:r>
              <a:rPr lang="en-US" dirty="0">
                <a:hlinkClick r:id="rId2" action="ppaction://hlinkfile"/>
              </a:rPr>
              <a:t>Prediction of Rising Stars in the Game </a:t>
            </a:r>
            <a:r>
              <a:rPr lang="en-US" dirty="0"/>
              <a:t>of Cricket, IEEE Access, Volume 5, PP. 4104 – 4124, 14 March 2017</a:t>
            </a:r>
          </a:p>
          <a:p>
            <a:pPr marL="577800" indent="-577800" algn="just">
              <a:lnSpc>
                <a:spcPct val="90000"/>
              </a:lnSpc>
              <a:spcBef>
                <a:spcPts val="1001"/>
              </a:spcBef>
              <a:tabLst>
                <a:tab pos="0" algn="l"/>
              </a:tabLst>
            </a:pPr>
            <a:r>
              <a:rPr lang="en-IN" dirty="0"/>
              <a:t>[1]Prince </a:t>
            </a:r>
            <a:r>
              <a:rPr lang="en-IN" dirty="0" err="1"/>
              <a:t>Kansal</a:t>
            </a:r>
            <a:r>
              <a:rPr lang="en-IN" dirty="0"/>
              <a:t>, Pankaj Kumar, Himanshu Arya, Aditya </a:t>
            </a:r>
            <a:r>
              <a:rPr lang="en-IN" dirty="0" err="1"/>
              <a:t>Methaila</a:t>
            </a:r>
            <a:r>
              <a:rPr lang="en-IN" dirty="0"/>
              <a:t>, </a:t>
            </a:r>
            <a:r>
              <a:rPr lang="en-IN" dirty="0">
                <a:hlinkClick r:id="rId3" action="ppaction://hlinkfile"/>
              </a:rPr>
              <a:t>Player valuation in Indian premier league  </a:t>
            </a:r>
            <a:r>
              <a:rPr lang="en-IN" dirty="0"/>
              <a:t>using data mining technique, International Conference on Contemporary Computing and Informatics (IC3I), 27-29 Nov 2014</a:t>
            </a:r>
            <a:r>
              <a:rPr lang="en-US" dirty="0"/>
              <a:t>,</a:t>
            </a:r>
          </a:p>
          <a:p>
            <a:pPr marL="577800" indent="-577800" algn="just">
              <a:lnSpc>
                <a:spcPct val="90000"/>
              </a:lnSpc>
              <a:spcBef>
                <a:spcPts val="1001"/>
              </a:spcBef>
              <a:tabLst>
                <a:tab pos="0" algn="l"/>
              </a:tabLst>
            </a:pPr>
            <a:r>
              <a:rPr lang="en-IN" dirty="0"/>
              <a:t>[2] Amal </a:t>
            </a:r>
            <a:r>
              <a:rPr lang="en-IN" dirty="0" err="1"/>
              <a:t>Kaluarachchi</a:t>
            </a:r>
            <a:r>
              <a:rPr lang="en-IN" dirty="0"/>
              <a:t>, S. </a:t>
            </a:r>
            <a:r>
              <a:rPr lang="en-IN" dirty="0" err="1"/>
              <a:t>Varde</a:t>
            </a:r>
            <a:r>
              <a:rPr lang="en-IN" dirty="0"/>
              <a:t> Aparna, </a:t>
            </a:r>
            <a:r>
              <a:rPr lang="en-IN" dirty="0" err="1"/>
              <a:t>CricAI</a:t>
            </a:r>
            <a:r>
              <a:rPr lang="en-IN" dirty="0"/>
              <a:t>: </a:t>
            </a:r>
            <a:r>
              <a:rPr lang="en-IN" dirty="0">
                <a:hlinkClick r:id="rId4" action="ppaction://hlinkfile"/>
              </a:rPr>
              <a:t>A classification-based tool to predict the outcome in ODI cricket</a:t>
            </a:r>
            <a:r>
              <a:rPr lang="en-IN" dirty="0"/>
              <a:t>, 2010 Fifth International Conference on Information and Automation for Sustainability, 17-19 Dec. 2010.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2" name="TextBox 1">
            <a:hlinkClick r:id="rId2"/>
            <a:extLst>
              <a:ext uri="{FF2B5EF4-FFF2-40B4-BE49-F238E27FC236}">
                <a16:creationId xmlns:a16="http://schemas.microsoft.com/office/drawing/2014/main" id="{7B85086F-BCAD-8D6D-9AFE-19DC2793A10C}"/>
              </a:ext>
            </a:extLst>
          </p:cNvPr>
          <p:cNvSpPr txBox="1"/>
          <p:nvPr/>
        </p:nvSpPr>
        <p:spPr>
          <a:xfrm>
            <a:off x="300038" y="1039188"/>
            <a:ext cx="7400925" cy="369332"/>
          </a:xfrm>
          <a:prstGeom prst="rect">
            <a:avLst/>
          </a:prstGeom>
          <a:noFill/>
        </p:spPr>
        <p:txBody>
          <a:bodyPr wrap="square" rtlCol="0">
            <a:spAutoFit/>
          </a:bodyPr>
          <a:lstStyle/>
          <a:p>
            <a:r>
              <a:rPr lang="en-IN" dirty="0">
                <a:hlinkClick r:id="rId2"/>
              </a:rPr>
              <a:t> https://github.com/204G1A0558/CSE-2020-24-Batch-A10.git</a:t>
            </a:r>
            <a:endParaRPr lang="en-IN" dirty="0"/>
          </a:p>
        </p:txBody>
      </p:sp>
      <p:pic>
        <p:nvPicPr>
          <p:cNvPr id="4" name="Picture 3">
            <a:extLst>
              <a:ext uri="{FF2B5EF4-FFF2-40B4-BE49-F238E27FC236}">
                <a16:creationId xmlns:a16="http://schemas.microsoft.com/office/drawing/2014/main" id="{C068B4F1-B839-5F9D-9AFA-861C22CDC066}"/>
              </a:ext>
            </a:extLst>
          </p:cNvPr>
          <p:cNvPicPr>
            <a:picLocks noChangeAspect="1"/>
          </p:cNvPicPr>
          <p:nvPr/>
        </p:nvPicPr>
        <p:blipFill>
          <a:blip r:embed="rId3"/>
          <a:stretch>
            <a:fillRect/>
          </a:stretch>
        </p:blipFill>
        <p:spPr>
          <a:xfrm>
            <a:off x="1622612" y="1819836"/>
            <a:ext cx="8501981" cy="413403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dirty="0">
                <a:solidFill>
                  <a:srgbClr val="FF6600"/>
                </a:solidFill>
                <a:latin typeface="Times New Roman"/>
                <a:ea typeface="Calibri"/>
              </a:rPr>
              <a:t>Any Queries?</a:t>
            </a:r>
            <a:endParaRPr lang="en-IN" sz="96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28136" y="232921"/>
            <a:ext cx="12191760" cy="486608"/>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3600" b="0" strike="noStrike" spc="-1" dirty="0">
                <a:solidFill>
                  <a:srgbClr val="FFFFFF"/>
                </a:solidFill>
                <a:latin typeface="Times New Roman"/>
              </a:rPr>
              <a:t>Contents</a:t>
            </a:r>
            <a:endParaRPr lang="en-US" sz="3600" b="0" strike="noStrike" spc="-1" dirty="0">
              <a:solidFill>
                <a:srgbClr val="000000"/>
              </a:solidFill>
              <a:latin typeface="Calibri"/>
            </a:endParaRPr>
          </a:p>
        </p:txBody>
      </p:sp>
      <p:sp>
        <p:nvSpPr>
          <p:cNvPr id="98" name="PlaceHolder 2"/>
          <p:cNvSpPr>
            <a:spLocks noGrp="1"/>
          </p:cNvSpPr>
          <p:nvPr>
            <p:ph/>
          </p:nvPr>
        </p:nvSpPr>
        <p:spPr>
          <a:xfrm>
            <a:off x="0" y="719529"/>
            <a:ext cx="12052092" cy="590555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Review-0 Comments</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Abstract</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Problem statement</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Objectives of Project</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Literature survey for first objective </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Objective-1(Design &amp; Implementation</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Literature survey for second objective</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Objective-2 (Design &amp; Implementation)</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Proposed Work -(Methods to be followed for proposed system) </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References</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GitHub Link </a:t>
            </a:r>
          </a:p>
          <a:p>
            <a:pPr marL="462240" indent="-462240" algn="just">
              <a:lnSpc>
                <a:spcPct val="90000"/>
              </a:lnSpc>
              <a:spcBef>
                <a:spcPts val="1001"/>
              </a:spcBef>
              <a:buSzPct val="100058"/>
              <a:buBlip>
                <a:blip r:embed="rId2"/>
              </a:buBlip>
            </a:pPr>
            <a:r>
              <a:rPr lang="en-US" spc="-1" dirty="0">
                <a:solidFill>
                  <a:srgbClr val="000000"/>
                </a:solidFill>
                <a:latin typeface="Times New Roman"/>
              </a:rPr>
              <a:t>Queries</a:t>
            </a:r>
            <a:endParaRPr lang="en-US" sz="2800" b="0" strike="noStrike" spc="-1" dirty="0">
              <a:solidFill>
                <a:srgbClr val="000000"/>
              </a:solidFill>
              <a:latin typeface="Arial"/>
            </a:endParaRPr>
          </a:p>
          <a:p>
            <a:pPr marL="0" indent="0" algn="just">
              <a:lnSpc>
                <a:spcPct val="90000"/>
              </a:lnSpc>
              <a:spcBef>
                <a:spcPts val="1001"/>
              </a:spcBef>
              <a:buSzPct val="100058"/>
              <a:buNone/>
            </a:pPr>
            <a:endParaRPr lang="en-US" sz="2800" b="0" strike="noStrike" spc="-1" dirty="0">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28136" y="232921"/>
            <a:ext cx="12191760" cy="486608"/>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3600" spc="-1" dirty="0">
                <a:latin typeface="Times New Roman"/>
              </a:rPr>
              <a:t>Review 0 Comments</a:t>
            </a:r>
            <a:endParaRPr lang="en-US" sz="3600" b="0" strike="noStrike" spc="-1" dirty="0">
              <a:latin typeface="Calibri"/>
            </a:endParaRPr>
          </a:p>
        </p:txBody>
      </p:sp>
      <p:sp>
        <p:nvSpPr>
          <p:cNvPr id="98" name="PlaceHolder 2"/>
          <p:cNvSpPr>
            <a:spLocks noGrp="1"/>
          </p:cNvSpPr>
          <p:nvPr>
            <p:ph/>
          </p:nvPr>
        </p:nvSpPr>
        <p:spPr>
          <a:xfrm>
            <a:off x="0" y="719529"/>
            <a:ext cx="12052092" cy="5905550"/>
          </a:xfrm>
          <a:prstGeom prst="rect">
            <a:avLst/>
          </a:prstGeom>
          <a:noFill/>
          <a:ln w="0">
            <a:noFill/>
          </a:ln>
        </p:spPr>
        <p:txBody>
          <a:bodyPr anchor="t">
            <a:noAutofit/>
          </a:bodyPr>
          <a:lstStyle/>
          <a:p>
            <a:pPr>
              <a:buFont typeface="Wingdings" panose="05000000000000000000" pitchFamily="2" charset="2"/>
              <a:buChar char="Ø"/>
            </a:pPr>
            <a:endParaRPr lang="en-US" sz="2800" b="0" strike="noStrike" spc="-1" dirty="0">
              <a:solidFill>
                <a:srgbClr val="000000"/>
              </a:solidFill>
              <a:latin typeface="Times New Roman"/>
              <a:ea typeface="DejaVu Sans"/>
            </a:endParaRPr>
          </a:p>
          <a:p>
            <a:pPr>
              <a:buFont typeface="Wingdings" panose="05000000000000000000" pitchFamily="2" charset="2"/>
              <a:buChar char="Ø"/>
            </a:pPr>
            <a:r>
              <a:rPr lang="en-US" sz="2800" b="0" strike="noStrike" spc="-1" dirty="0">
                <a:solidFill>
                  <a:srgbClr val="000000"/>
                </a:solidFill>
                <a:latin typeface="Times New Roman"/>
                <a:ea typeface="DejaVu Sans"/>
              </a:rPr>
              <a:t>Work on the title of the project and have an idea on whether it is a prediction or analysis that is performing on the </a:t>
            </a:r>
            <a:r>
              <a:rPr lang="en-US" spc="-1" dirty="0">
                <a:solidFill>
                  <a:srgbClr val="000000"/>
                </a:solidFill>
                <a:latin typeface="Times New Roman"/>
                <a:ea typeface="DejaVu Sans"/>
              </a:rPr>
              <a:t>IPL match winning.</a:t>
            </a:r>
          </a:p>
          <a:p>
            <a:pPr marL="0" indent="0">
              <a:buNone/>
            </a:pPr>
            <a:endParaRPr lang="en-US" spc="-1" dirty="0">
              <a:solidFill>
                <a:srgbClr val="000000"/>
              </a:solidFill>
              <a:latin typeface="Times New Roman"/>
              <a:ea typeface="DejaVu Sans"/>
            </a:endParaRPr>
          </a:p>
          <a:p>
            <a:pPr>
              <a:buFont typeface="Wingdings" panose="05000000000000000000" pitchFamily="2" charset="2"/>
              <a:buChar char="Ø"/>
            </a:pPr>
            <a:r>
              <a:rPr lang="en-US" sz="2800" b="0" strike="noStrike" spc="-1" dirty="0">
                <a:solidFill>
                  <a:srgbClr val="000000"/>
                </a:solidFill>
                <a:latin typeface="Times New Roman"/>
                <a:ea typeface="DejaVu Sans"/>
              </a:rPr>
              <a:t>Collect more literature papers and do more literature survey on the project after analyzing on the proposed system mentioned.</a:t>
            </a:r>
          </a:p>
          <a:p>
            <a:pPr marL="0" indent="0" algn="just">
              <a:lnSpc>
                <a:spcPct val="90000"/>
              </a:lnSpc>
              <a:spcBef>
                <a:spcPts val="1001"/>
              </a:spcBef>
              <a:buSzPct val="100058"/>
              <a:buNone/>
            </a:pPr>
            <a:endParaRPr lang="en-US" spc="-1" dirty="0">
              <a:solidFill>
                <a:srgbClr val="000000"/>
              </a:solidFill>
              <a:latin typeface="Times New Roman"/>
            </a:endParaRPr>
          </a:p>
          <a:p>
            <a:pPr algn="just">
              <a:lnSpc>
                <a:spcPct val="90000"/>
              </a:lnSpc>
              <a:spcBef>
                <a:spcPts val="1001"/>
              </a:spcBef>
              <a:buSzPct val="100058"/>
              <a:buFont typeface="Wingdings" panose="05000000000000000000" pitchFamily="2" charset="2"/>
              <a:buChar char="Ø"/>
            </a:pPr>
            <a:r>
              <a:rPr lang="en-US" spc="-1" dirty="0">
                <a:solidFill>
                  <a:srgbClr val="000000"/>
                </a:solidFill>
                <a:latin typeface="Times New Roman"/>
              </a:rPr>
              <a:t>Maintain clear objective.</a:t>
            </a:r>
          </a:p>
        </p:txBody>
      </p:sp>
    </p:spTree>
    <p:extLst>
      <p:ext uri="{BB962C8B-B14F-4D97-AF65-F5344CB8AC3E}">
        <p14:creationId xmlns:p14="http://schemas.microsoft.com/office/powerpoint/2010/main" val="171274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a:solidFill>
                  <a:srgbClr val="000000"/>
                </a:solidFill>
                <a:latin typeface="Times New Roman"/>
              </a:rPr>
              <a:t>Abstract</a:t>
            </a:r>
            <a:endParaRPr lang="en-US" sz="2800" b="0" strike="noStrike" spc="-1">
              <a:solidFill>
                <a:srgbClr val="000000"/>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algn="just">
              <a:lnSpc>
                <a:spcPct val="100000"/>
              </a:lnSpc>
              <a:spcBef>
                <a:spcPts val="1001"/>
              </a:spcBef>
              <a:buFont typeface="Wingdings" panose="05000000000000000000" pitchFamily="2" charset="2"/>
              <a:buChar char="Ø"/>
            </a:pPr>
            <a:r>
              <a:rPr lang="en-IN"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The Indian Premier League (IPL), a globally acclaimed Twenty20 cricket tournament</a:t>
            </a:r>
            <a:r>
              <a:rPr lang="en-IN"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the Project research examines the impact of player statistics on IPL match outcomes. We explore how metrics like batting averages, bowling economy rates, and fielding skills influence team victories. Using data analysis and machine learning, we find a strong connection between specific player stats and match results, enabling real-time predictions. These findings provide valuable insights for teams and fans, fostering data-driven strategies and deeper game appreciation while upholding ethical cricket analytics principles.</a:t>
            </a:r>
            <a:endParaRPr lang="en-US" sz="2800" strike="noStrike" spc="-1" dirty="0">
              <a:solidFill>
                <a:schemeClr val="tx1">
                  <a:lumMod val="95000"/>
                  <a:lumOff val="5000"/>
                </a:schemeClr>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b="0" i="0" dirty="0">
                <a:effectLst/>
                <a:latin typeface="Times New Roman" panose="02020603050405020304" pitchFamily="18" charset="0"/>
                <a:cs typeface="Times New Roman" panose="02020603050405020304" pitchFamily="18" charset="0"/>
              </a:rPr>
              <a:t>Investigate the relationship between player form and their historical performances in IPL matches, and develop a model to predict which players are likely to have the most impact in a given match</a:t>
            </a:r>
            <a:r>
              <a:rPr lang="en-US" sz="2800" b="0" strike="noStrike" spc="-1" dirty="0">
                <a:latin typeface="Times New Roman" panose="02020603050405020304" pitchFamily="18" charset="0"/>
                <a:cs typeface="Times New Roman" panose="02020603050405020304" pitchFamily="18" charset="0"/>
              </a:rPr>
              <a:t>.</a:t>
            </a:r>
          </a:p>
          <a:p>
            <a:pPr marL="0" indent="0" algn="just">
              <a:lnSpc>
                <a:spcPct val="90000"/>
              </a:lnSpc>
              <a:spcBef>
                <a:spcPts val="1001"/>
              </a:spcBef>
              <a:buClr>
                <a:srgbClr val="000000"/>
              </a:buClr>
              <a:buNone/>
            </a:pPr>
            <a:endParaRPr lang="en-US" sz="2800" b="0" strike="noStrike" spc="-1" dirty="0">
              <a:solidFill>
                <a:srgbClr val="000000"/>
              </a:solidFill>
              <a:latin typeface="Times New Roman"/>
            </a:endParaRPr>
          </a:p>
          <a:p>
            <a:pPr algn="just">
              <a:spcBef>
                <a:spcPts val="1001"/>
              </a:spcBef>
              <a:buClr>
                <a:srgbClr val="000000"/>
              </a:buCl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Develop a machine learning model that predicts the outcome of IPL matches with a focus on ground-specific statistics, including historical team performance at different venues.</a:t>
            </a:r>
            <a:endParaRPr lang="en-US"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lnSpc>
                <a:spcPct val="100000"/>
              </a:lnSpc>
              <a:spcBef>
                <a:spcPts val="1001"/>
              </a:spcBef>
              <a:buFont typeface="Wingdings" panose="05000000000000000000" pitchFamily="2" charset="2"/>
              <a:buChar char="Ø"/>
              <a:tabLst>
                <a:tab pos="0" algn="l"/>
              </a:tabLst>
            </a:pPr>
            <a:r>
              <a:rPr lang="en-US" b="1" i="0" dirty="0">
                <a:effectLst/>
                <a:latin typeface="Times New Roman" panose="02020603050405020304" pitchFamily="18" charset="0"/>
                <a:cs typeface="Times New Roman" panose="02020603050405020304" pitchFamily="18" charset="0"/>
              </a:rPr>
              <a:t>Assess Statistical Relationships</a:t>
            </a:r>
            <a:r>
              <a:rPr lang="en-US" b="0" i="0" dirty="0">
                <a:effectLst/>
                <a:latin typeface="Times New Roman" panose="02020603050405020304" pitchFamily="18" charset="0"/>
                <a:cs typeface="Times New Roman" panose="02020603050405020304" pitchFamily="18" charset="0"/>
              </a:rPr>
              <a:t>: Analyze the statistical relationships between player and venue-specific data to accurately predict the outcomes of IPL matches</a:t>
            </a:r>
            <a:endParaRPr lang="en-US" sz="2800" b="0" strike="noStrike" spc="-1" dirty="0">
              <a:latin typeface="Times New Roman" panose="02020603050405020304" pitchFamily="18" charset="0"/>
              <a:cs typeface="Times New Roman" panose="02020603050405020304" pitchFamily="18" charset="0"/>
            </a:endParaRPr>
          </a:p>
          <a:p>
            <a:pPr algn="just">
              <a:lnSpc>
                <a:spcPct val="100000"/>
              </a:lnSpc>
              <a:spcBef>
                <a:spcPts val="1001"/>
              </a:spcBef>
              <a:buFont typeface="Wingdings" panose="05000000000000000000" pitchFamily="2" charset="2"/>
              <a:buChar char="Ø"/>
              <a:tabLst>
                <a:tab pos="0" algn="l"/>
              </a:tabLst>
            </a:pPr>
            <a:r>
              <a:rPr lang="en-US" sz="2800" b="0" strike="noStrike" spc="-1" dirty="0">
                <a:solidFill>
                  <a:srgbClr val="000000"/>
                </a:solidFill>
                <a:latin typeface="Times New Roman"/>
              </a:rPr>
              <a:t> </a:t>
            </a:r>
            <a:r>
              <a:rPr lang="en-US" b="1" i="0" dirty="0">
                <a:effectLst/>
                <a:latin typeface="Times New Roman" panose="02020603050405020304" pitchFamily="18" charset="0"/>
                <a:cs typeface="Times New Roman" panose="02020603050405020304" pitchFamily="18" charset="0"/>
              </a:rPr>
              <a:t>Develop a Holistic Model</a:t>
            </a:r>
            <a:r>
              <a:rPr lang="en-US" b="0" i="0" dirty="0">
                <a:effectLst/>
                <a:latin typeface="Times New Roman" panose="02020603050405020304" pitchFamily="18" charset="0"/>
                <a:cs typeface="Times New Roman" panose="02020603050405020304" pitchFamily="18" charset="0"/>
              </a:rPr>
              <a:t>: Create an integrated model that combines historical player and venue statistics to provide a comprehensive understanding of the factors influencing IPL match outcomes</a:t>
            </a:r>
            <a:endParaRPr lang="en-US" b="1" i="0" dirty="0">
              <a:effectLst/>
              <a:latin typeface="Times New Roman" panose="02020603050405020304" pitchFamily="18" charset="0"/>
              <a:cs typeface="Times New Roman" panose="02020603050405020304" pitchFamily="18" charset="0"/>
            </a:endParaRPr>
          </a:p>
          <a:p>
            <a:pPr algn="just">
              <a:lnSpc>
                <a:spcPct val="100000"/>
              </a:lnSpc>
              <a:spcBef>
                <a:spcPts val="1001"/>
              </a:spcBef>
              <a:buFont typeface="Wingdings" panose="05000000000000000000" pitchFamily="2" charset="2"/>
              <a:buChar char="Ø"/>
              <a:tabLst>
                <a:tab pos="0" algn="l"/>
              </a:tabLst>
            </a:pPr>
            <a:r>
              <a:rPr lang="en-US" b="1" i="0" dirty="0">
                <a:effectLst/>
                <a:latin typeface="Times New Roman" panose="02020603050405020304" pitchFamily="18" charset="0"/>
                <a:cs typeface="Times New Roman" panose="02020603050405020304" pitchFamily="18" charset="0"/>
              </a:rPr>
              <a:t>Contribute to Sports Analytics</a:t>
            </a:r>
            <a:r>
              <a:rPr lang="en-US" b="0" i="0" dirty="0">
                <a:solidFill>
                  <a:srgbClr val="374151"/>
                </a:solidFill>
                <a:effectLst/>
                <a:latin typeface="Times New Roman" panose="02020603050405020304" pitchFamily="18" charset="0"/>
                <a:cs typeface="Times New Roman" panose="02020603050405020304" pitchFamily="18" charset="0"/>
              </a:rPr>
              <a:t>:</a:t>
            </a:r>
            <a:r>
              <a:rPr lang="en-US" b="0" i="0" dirty="0">
                <a:solidFill>
                  <a:srgbClr val="374151"/>
                </a:solidFill>
                <a:effectLst/>
                <a:latin typeface="Söhne"/>
              </a:rPr>
              <a:t> </a:t>
            </a:r>
            <a:r>
              <a:rPr lang="en-US" b="0" i="0" dirty="0">
                <a:effectLst/>
                <a:latin typeface="Times New Roman" panose="02020603050405020304" pitchFamily="18" charset="0"/>
                <a:cs typeface="Times New Roman" panose="02020603050405020304" pitchFamily="18" charset="0"/>
              </a:rPr>
              <a:t>To conduct a comprehensive research study that combines historical player and venue-specific statistics to develop an advanced predictive model for IPL match-winning analysis, with the aim of enhancing the understanding of how player performance and venue characteristics collectively influence match outcome</a:t>
            </a:r>
            <a:r>
              <a:rPr lang="en-US" b="0" i="0" dirty="0">
                <a:solidFill>
                  <a:srgbClr val="374151"/>
                </a:solidFill>
                <a:effectLst/>
                <a:latin typeface="Times New Roman" panose="02020603050405020304" pitchFamily="18" charset="0"/>
                <a:cs typeface="Times New Roman" panose="02020603050405020304" pitchFamily="18" charset="0"/>
              </a:rPr>
              <a:t>.</a:t>
            </a:r>
            <a:endParaRPr lang="en-US" sz="2800"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r>
              <a:rPr lang="en-US" sz="2800" b="0" strike="noStrike" spc="-1" dirty="0">
                <a:solidFill>
                  <a:srgbClr val="000000"/>
                </a:solidFill>
                <a:latin typeface="Times New Roman"/>
                <a:ea typeface="DejaVu Sans"/>
              </a:rPr>
              <a:t>Design and implementation of first objective </a:t>
            </a:r>
            <a:endParaRPr lang="en-IN" sz="2800" dirty="0"/>
          </a:p>
        </p:txBody>
      </p:sp>
      <p:pic>
        <p:nvPicPr>
          <p:cNvPr id="3" name="Content Placeholder 2">
            <a:extLst>
              <a:ext uri="{FF2B5EF4-FFF2-40B4-BE49-F238E27FC236}">
                <a16:creationId xmlns:a16="http://schemas.microsoft.com/office/drawing/2014/main" id="{AC038630-BB7D-A3BC-86DF-E6CC61E2E1BC}"/>
              </a:ext>
            </a:extLst>
          </p:cNvPr>
          <p:cNvPicPr>
            <a:picLocks noGrp="1" noChangeAspect="1"/>
          </p:cNvPicPr>
          <p:nvPr>
            <p:ph/>
          </p:nvPr>
        </p:nvPicPr>
        <p:blipFill>
          <a:blip r:embed="rId2"/>
          <a:stretch>
            <a:fillRect/>
          </a:stretch>
        </p:blipFill>
        <p:spPr>
          <a:xfrm>
            <a:off x="199440" y="1097280"/>
            <a:ext cx="11778840" cy="5394600"/>
          </a:xfrm>
          <a:prstGeom prst="rect">
            <a:avLst/>
          </a:prstGeom>
          <a:noFill/>
          <a:ln w="0">
            <a:noFill/>
          </a:ln>
        </p:spPr>
      </p:pic>
    </p:spTree>
    <p:extLst>
      <p:ext uri="{BB962C8B-B14F-4D97-AF65-F5344CB8AC3E}">
        <p14:creationId xmlns:p14="http://schemas.microsoft.com/office/powerpoint/2010/main" val="419663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r>
              <a:rPr lang="en-US" sz="2800" spc="-1" dirty="0">
                <a:solidFill>
                  <a:srgbClr val="000000"/>
                </a:solidFill>
                <a:latin typeface="Times New Roman"/>
              </a:rPr>
              <a:t>Continued…</a:t>
            </a:r>
            <a:endParaRPr lang="en-IN" sz="2800" dirty="0"/>
          </a:p>
        </p:txBody>
      </p:sp>
      <p:sp>
        <p:nvSpPr>
          <p:cNvPr id="5" name="TextBox 4">
            <a:extLst>
              <a:ext uri="{FF2B5EF4-FFF2-40B4-BE49-F238E27FC236}">
                <a16:creationId xmlns:a16="http://schemas.microsoft.com/office/drawing/2014/main" id="{EDFAA489-6BF8-7E8A-1441-0B6F483FFFFB}"/>
              </a:ext>
            </a:extLst>
          </p:cNvPr>
          <p:cNvSpPr txBox="1"/>
          <p:nvPr/>
        </p:nvSpPr>
        <p:spPr>
          <a:xfrm>
            <a:off x="396240" y="947520"/>
            <a:ext cx="11013440" cy="4439933"/>
          </a:xfrm>
          <a:prstGeom prst="rect">
            <a:avLst/>
          </a:prstGeom>
          <a:noFill/>
        </p:spPr>
        <p:txBody>
          <a:bodyPr wrap="square" rtlCol="0">
            <a:spAutoFit/>
          </a:bodyPr>
          <a:lstStyle/>
          <a:p>
            <a:pPr>
              <a:lnSpc>
                <a:spcPct val="200000"/>
              </a:lnSpc>
            </a:pPr>
            <a:r>
              <a:rPr lang="en-IN" dirty="0">
                <a:latin typeface="Times New Roman" panose="02020603050405020304" pitchFamily="18" charset="0"/>
                <a:cs typeface="Times New Roman" panose="02020603050405020304" pitchFamily="18" charset="0"/>
              </a:rPr>
              <a:t>The technologies we used in the project are:</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Python</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PyCharm IDE</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Visual Studio Code IDE</a:t>
            </a:r>
          </a:p>
          <a:p>
            <a:pPr marL="285750" indent="-285750">
              <a:lnSpc>
                <a:spcPct val="20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Streamlit</a:t>
            </a:r>
            <a:r>
              <a:rPr lang="en-IN" dirty="0">
                <a:latin typeface="Times New Roman" panose="02020603050405020304" pitchFamily="18" charset="0"/>
                <a:cs typeface="Times New Roman" panose="02020603050405020304" pitchFamily="18" charset="0"/>
              </a:rPr>
              <a:t> Module</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Pickle</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Pandas </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matplotlib</a:t>
            </a:r>
          </a:p>
        </p:txBody>
      </p:sp>
    </p:spTree>
    <p:extLst>
      <p:ext uri="{BB962C8B-B14F-4D97-AF65-F5344CB8AC3E}">
        <p14:creationId xmlns:p14="http://schemas.microsoft.com/office/powerpoint/2010/main" val="1622596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r>
              <a:rPr lang="en-US" sz="2800" spc="-1" dirty="0">
                <a:solidFill>
                  <a:srgbClr val="000000"/>
                </a:solidFill>
                <a:latin typeface="Times New Roman"/>
              </a:rPr>
              <a:t>Continued…</a:t>
            </a:r>
            <a:endParaRPr lang="en-IN" sz="2800" dirty="0"/>
          </a:p>
        </p:txBody>
      </p:sp>
      <p:pic>
        <p:nvPicPr>
          <p:cNvPr id="4" name="Picture 3">
            <a:extLst>
              <a:ext uri="{FF2B5EF4-FFF2-40B4-BE49-F238E27FC236}">
                <a16:creationId xmlns:a16="http://schemas.microsoft.com/office/drawing/2014/main" id="{1D3112B4-78BB-7AC5-EF02-2024C7FA00D8}"/>
              </a:ext>
            </a:extLst>
          </p:cNvPr>
          <p:cNvPicPr>
            <a:picLocks noChangeAspect="1"/>
          </p:cNvPicPr>
          <p:nvPr/>
        </p:nvPicPr>
        <p:blipFill>
          <a:blip r:embed="rId2"/>
          <a:stretch>
            <a:fillRect/>
          </a:stretch>
        </p:blipFill>
        <p:spPr>
          <a:xfrm>
            <a:off x="873760" y="1246605"/>
            <a:ext cx="10383520" cy="4707155"/>
          </a:xfrm>
          <a:prstGeom prst="rect">
            <a:avLst/>
          </a:prstGeom>
        </p:spPr>
      </p:pic>
    </p:spTree>
    <p:extLst>
      <p:ext uri="{BB962C8B-B14F-4D97-AF65-F5344CB8AC3E}">
        <p14:creationId xmlns:p14="http://schemas.microsoft.com/office/powerpoint/2010/main" val="2364440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3968</TotalTime>
  <Words>1089</Words>
  <Application>Microsoft Office PowerPoint</Application>
  <PresentationFormat>Widescreen</PresentationFormat>
  <Paragraphs>83</Paragraphs>
  <Slides>16</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Courier New</vt:lpstr>
      <vt:lpstr>Söhne</vt:lpstr>
      <vt:lpstr>Symbol</vt:lpstr>
      <vt:lpstr>Times New Roman</vt:lpstr>
      <vt:lpstr>Verdana</vt:lpstr>
      <vt:lpstr>Wingdings</vt:lpstr>
      <vt:lpstr>Office Theme</vt:lpstr>
      <vt:lpstr>Office Theme</vt:lpstr>
      <vt:lpstr>PowerPoint Presentation</vt:lpstr>
      <vt:lpstr>Contents</vt:lpstr>
      <vt:lpstr>Review 0 Comments</vt:lpstr>
      <vt:lpstr>Abstract</vt:lpstr>
      <vt:lpstr>Problem Statement</vt:lpstr>
      <vt:lpstr>Objectives of Project</vt:lpstr>
      <vt:lpstr>Design and implementation of first objective </vt:lpstr>
      <vt:lpstr>Continued…</vt:lpstr>
      <vt:lpstr>Continued…</vt:lpstr>
      <vt:lpstr>Literature survey for first objective </vt:lpstr>
      <vt:lpstr>Design and implementation of second objective </vt:lpstr>
      <vt:lpstr>Literature survey for second objective </vt:lpstr>
      <vt:lpstr>Proposed System</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mounesh g</cp:lastModifiedBy>
  <cp:revision>159</cp:revision>
  <dcterms:created xsi:type="dcterms:W3CDTF">2019-06-11T05:35:00Z</dcterms:created>
  <dcterms:modified xsi:type="dcterms:W3CDTF">2023-10-18T07:21:59Z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