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8" r:id="rId11"/>
    <p:sldId id="264" r:id="rId12"/>
    <p:sldId id="267"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05C1626-4D1A-42BF-86C1-4A786D1D2BAE}" type="datetimeFigureOut">
              <a:rPr lang="en-IN" smtClean="0"/>
              <a:t>16-08-2023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B665ADD-C380-4953-AE49-CC37790F6CD5}" type="slidenum">
              <a:rPr lang="en-IN" smtClean="0"/>
              <a:t>‹#›</a:t>
            </a:fld>
            <a:endParaRPr lang="en-IN"/>
          </a:p>
        </p:txBody>
      </p:sp>
    </p:spTree>
    <p:extLst>
      <p:ext uri="{BB962C8B-B14F-4D97-AF65-F5344CB8AC3E}">
        <p14:creationId xmlns:p14="http://schemas.microsoft.com/office/powerpoint/2010/main" val="287025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665ADD-C380-4953-AE49-CC37790F6CD5}" type="slidenum">
              <a:rPr lang="en-IN" smtClean="0"/>
              <a:t>1</a:t>
            </a:fld>
            <a:endParaRPr lang="en-IN"/>
          </a:p>
        </p:txBody>
      </p:sp>
    </p:spTree>
    <p:extLst>
      <p:ext uri="{BB962C8B-B14F-4D97-AF65-F5344CB8AC3E}">
        <p14:creationId xmlns:p14="http://schemas.microsoft.com/office/powerpoint/2010/main" val="4172056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dirty="0"/>
              <a:t>A</a:t>
            </a:r>
            <a:r>
              <a:rPr spc="-50" dirty="0"/>
              <a:t> </a:t>
            </a:r>
            <a:r>
              <a:rPr dirty="0"/>
              <a:t>-</a:t>
            </a:r>
            <a:r>
              <a:rPr spc="-45" dirty="0"/>
              <a:t> </a:t>
            </a:r>
            <a:r>
              <a:rPr dirty="0"/>
              <a:t>16</a:t>
            </a:r>
          </a:p>
        </p:txBody>
      </p:sp>
      <p:sp>
        <p:nvSpPr>
          <p:cNvPr id="5" name="Holder 5"/>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6" name="Holder 6"/>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1">
                <a:solidFill>
                  <a:srgbClr val="FF66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dirty="0"/>
              <a:t>A</a:t>
            </a:r>
            <a:r>
              <a:rPr spc="-50" dirty="0"/>
              <a:t> </a:t>
            </a:r>
            <a:r>
              <a:rPr dirty="0"/>
              <a:t>-</a:t>
            </a:r>
            <a:r>
              <a:rPr spc="-45" dirty="0"/>
              <a:t> </a:t>
            </a:r>
            <a:r>
              <a:rPr dirty="0"/>
              <a:t>16</a:t>
            </a:r>
          </a:p>
        </p:txBody>
      </p:sp>
      <p:sp>
        <p:nvSpPr>
          <p:cNvPr id="5" name="Holder 5"/>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6" name="Holder 6"/>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1">
                <a:solidFill>
                  <a:srgbClr val="FF66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dirty="0"/>
              <a:t>A</a:t>
            </a:r>
            <a:r>
              <a:rPr spc="-50" dirty="0"/>
              <a:t> </a:t>
            </a:r>
            <a:r>
              <a:rPr dirty="0"/>
              <a:t>-</a:t>
            </a:r>
            <a:r>
              <a:rPr spc="-45" dirty="0"/>
              <a:t> </a:t>
            </a:r>
            <a:r>
              <a:rPr dirty="0"/>
              <a:t>16</a:t>
            </a:r>
          </a:p>
        </p:txBody>
      </p:sp>
      <p:sp>
        <p:nvSpPr>
          <p:cNvPr id="6" name="Holder 6"/>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7" name="Holder 7"/>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0" i="1">
                <a:solidFill>
                  <a:srgbClr val="FF66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dirty="0"/>
              <a:t>A</a:t>
            </a:r>
            <a:r>
              <a:rPr spc="-50" dirty="0"/>
              <a:t> </a:t>
            </a:r>
            <a:r>
              <a:rPr dirty="0"/>
              <a:t>-</a:t>
            </a:r>
            <a:r>
              <a:rPr spc="-45" dirty="0"/>
              <a:t> </a:t>
            </a:r>
            <a:r>
              <a:rPr dirty="0"/>
              <a:t>16</a:t>
            </a:r>
          </a:p>
        </p:txBody>
      </p:sp>
      <p:sp>
        <p:nvSpPr>
          <p:cNvPr id="4" name="Holder 4"/>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5" name="Holder 5"/>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Times New Roman"/>
                <a:cs typeface="Times New Roman"/>
              </a:defRPr>
            </a:lvl1pPr>
          </a:lstStyle>
          <a:p>
            <a:pPr marL="12700">
              <a:lnSpc>
                <a:spcPts val="1845"/>
              </a:lnSpc>
            </a:pPr>
            <a:r>
              <a:rPr dirty="0"/>
              <a:t>A</a:t>
            </a:r>
            <a:r>
              <a:rPr spc="-50" dirty="0"/>
              <a:t> </a:t>
            </a:r>
            <a:r>
              <a:rPr dirty="0"/>
              <a:t>-</a:t>
            </a:r>
            <a:r>
              <a:rPr spc="-45" dirty="0"/>
              <a:t> </a:t>
            </a:r>
            <a:r>
              <a:rPr dirty="0"/>
              <a:t>16</a:t>
            </a:r>
          </a:p>
        </p:txBody>
      </p:sp>
      <p:sp>
        <p:nvSpPr>
          <p:cNvPr id="3" name="Holder 3"/>
          <p:cNvSpPr>
            <a:spLocks noGrp="1"/>
          </p:cNvSpPr>
          <p:nvPr>
            <p:ph type="dt" sz="half" idx="6"/>
          </p:nvPr>
        </p:nvSpPr>
        <p:spPr/>
        <p:txBody>
          <a:bodyPr lIns="0" tIns="0" rIns="0" bIns="0"/>
          <a:lstStyle>
            <a:lvl1pPr>
              <a:defRPr sz="1100" b="0" i="0">
                <a:solidFill>
                  <a:schemeClr val="bg1"/>
                </a:solidFill>
                <a:latin typeface="Times New Roman"/>
                <a:cs typeface="Times New Roman"/>
              </a:defRPr>
            </a:lvl1p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4" name="Holder 4"/>
          <p:cNvSpPr>
            <a:spLocks noGrp="1"/>
          </p:cNvSpPr>
          <p:nvPr>
            <p:ph type="sldNum" sz="quarter" idx="7"/>
          </p:nvPr>
        </p:nvSpPr>
        <p:spPr/>
        <p:txBody>
          <a:bodyPr lIns="0" tIns="0" rIns="0" bIns="0"/>
          <a:lstStyle>
            <a:lvl1pPr>
              <a:defRPr sz="1600" b="1" i="0">
                <a:solidFill>
                  <a:srgbClr val="002060"/>
                </a:solidFill>
                <a:latin typeface="Times New Roman"/>
                <a:cs typeface="Times New Roman"/>
              </a:defRPr>
            </a:lvl1pPr>
          </a:lstStyle>
          <a:p>
            <a:pPr marL="38100">
              <a:lnSpc>
                <a:spcPts val="184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7240" y="6642719"/>
            <a:ext cx="5654040" cy="215265"/>
          </a:xfrm>
          <a:custGeom>
            <a:avLst/>
            <a:gdLst/>
            <a:ahLst/>
            <a:cxnLst/>
            <a:rect l="l" t="t" r="r" b="b"/>
            <a:pathLst>
              <a:path w="5654040" h="215265">
                <a:moveTo>
                  <a:pt x="5653799" y="214919"/>
                </a:moveTo>
                <a:lnTo>
                  <a:pt x="0" y="214919"/>
                </a:lnTo>
                <a:lnTo>
                  <a:pt x="0" y="0"/>
                </a:lnTo>
                <a:lnTo>
                  <a:pt x="5653799" y="0"/>
                </a:lnTo>
                <a:lnTo>
                  <a:pt x="5653799" y="214919"/>
                </a:lnTo>
                <a:close/>
              </a:path>
            </a:pathLst>
          </a:custGeom>
          <a:solidFill>
            <a:srgbClr val="002060"/>
          </a:solidFill>
        </p:spPr>
        <p:txBody>
          <a:bodyPr wrap="square" lIns="0" tIns="0" rIns="0" bIns="0" rtlCol="0"/>
          <a:lstStyle/>
          <a:p>
            <a:endParaRPr/>
          </a:p>
        </p:txBody>
      </p:sp>
      <p:sp>
        <p:nvSpPr>
          <p:cNvPr id="17" name="bg object 17"/>
          <p:cNvSpPr/>
          <p:nvPr/>
        </p:nvSpPr>
        <p:spPr>
          <a:xfrm>
            <a:off x="6431400" y="6641999"/>
            <a:ext cx="5323205" cy="215900"/>
          </a:xfrm>
          <a:custGeom>
            <a:avLst/>
            <a:gdLst/>
            <a:ahLst/>
            <a:cxnLst/>
            <a:rect l="l" t="t" r="r" b="b"/>
            <a:pathLst>
              <a:path w="5323205" h="215900">
                <a:moveTo>
                  <a:pt x="5322599" y="215639"/>
                </a:moveTo>
                <a:lnTo>
                  <a:pt x="0" y="215639"/>
                </a:lnTo>
                <a:lnTo>
                  <a:pt x="0" y="0"/>
                </a:lnTo>
                <a:lnTo>
                  <a:pt x="5322599" y="0"/>
                </a:lnTo>
                <a:lnTo>
                  <a:pt x="5322599" y="215639"/>
                </a:lnTo>
                <a:close/>
              </a:path>
            </a:pathLst>
          </a:custGeom>
          <a:solidFill>
            <a:srgbClr val="008080"/>
          </a:solidFill>
        </p:spPr>
        <p:txBody>
          <a:bodyPr wrap="square" lIns="0" tIns="0" rIns="0" bIns="0" rtlCol="0"/>
          <a:lstStyle/>
          <a:p>
            <a:endParaRPr/>
          </a:p>
        </p:txBody>
      </p:sp>
      <p:sp>
        <p:nvSpPr>
          <p:cNvPr id="18" name="bg object 18"/>
          <p:cNvSpPr/>
          <p:nvPr/>
        </p:nvSpPr>
        <p:spPr>
          <a:xfrm>
            <a:off x="11754360" y="6641999"/>
            <a:ext cx="437515" cy="215900"/>
          </a:xfrm>
          <a:custGeom>
            <a:avLst/>
            <a:gdLst/>
            <a:ahLst/>
            <a:cxnLst/>
            <a:rect l="l" t="t" r="r" b="b"/>
            <a:pathLst>
              <a:path w="437515" h="215900">
                <a:moveTo>
                  <a:pt x="437399" y="215639"/>
                </a:moveTo>
                <a:lnTo>
                  <a:pt x="0" y="215639"/>
                </a:lnTo>
                <a:lnTo>
                  <a:pt x="0" y="0"/>
                </a:lnTo>
                <a:lnTo>
                  <a:pt x="437399" y="0"/>
                </a:lnTo>
                <a:lnTo>
                  <a:pt x="437399" y="215639"/>
                </a:lnTo>
                <a:close/>
              </a:path>
            </a:pathLst>
          </a:custGeom>
          <a:solidFill>
            <a:srgbClr val="FFC000"/>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1506320" y="5956200"/>
            <a:ext cx="685439" cy="681285"/>
          </a:xfrm>
          <a:prstGeom prst="rect">
            <a:avLst/>
          </a:prstGeom>
        </p:spPr>
      </p:pic>
      <p:sp>
        <p:nvSpPr>
          <p:cNvPr id="20" name="bg object 20"/>
          <p:cNvSpPr/>
          <p:nvPr/>
        </p:nvSpPr>
        <p:spPr>
          <a:xfrm>
            <a:off x="0" y="6642719"/>
            <a:ext cx="777240" cy="215265"/>
          </a:xfrm>
          <a:custGeom>
            <a:avLst/>
            <a:gdLst/>
            <a:ahLst/>
            <a:cxnLst/>
            <a:rect l="l" t="t" r="r" b="b"/>
            <a:pathLst>
              <a:path w="777240" h="215265">
                <a:moveTo>
                  <a:pt x="776879" y="214919"/>
                </a:moveTo>
                <a:lnTo>
                  <a:pt x="0" y="214919"/>
                </a:lnTo>
                <a:lnTo>
                  <a:pt x="0" y="0"/>
                </a:lnTo>
                <a:lnTo>
                  <a:pt x="776879" y="0"/>
                </a:lnTo>
                <a:lnTo>
                  <a:pt x="776879" y="214919"/>
                </a:lnTo>
                <a:close/>
              </a:path>
            </a:pathLst>
          </a:custGeom>
          <a:solidFill>
            <a:srgbClr val="C55A11"/>
          </a:solidFill>
        </p:spPr>
        <p:txBody>
          <a:bodyPr wrap="square" lIns="0" tIns="0" rIns="0" bIns="0" rtlCol="0"/>
          <a:lstStyle/>
          <a:p>
            <a:endParaRPr/>
          </a:p>
        </p:txBody>
      </p:sp>
      <p:sp>
        <p:nvSpPr>
          <p:cNvPr id="2" name="Holder 2"/>
          <p:cNvSpPr>
            <a:spLocks noGrp="1"/>
          </p:cNvSpPr>
          <p:nvPr>
            <p:ph type="title"/>
          </p:nvPr>
        </p:nvSpPr>
        <p:spPr>
          <a:xfrm>
            <a:off x="2705705" y="2352272"/>
            <a:ext cx="6780589" cy="1488439"/>
          </a:xfrm>
          <a:prstGeom prst="rect">
            <a:avLst/>
          </a:prstGeom>
        </p:spPr>
        <p:txBody>
          <a:bodyPr wrap="square" lIns="0" tIns="0" rIns="0" bIns="0">
            <a:spAutoFit/>
          </a:bodyPr>
          <a:lstStyle>
            <a:lvl1pPr>
              <a:defRPr sz="9600" b="0" i="1">
                <a:solidFill>
                  <a:srgbClr val="FF6600"/>
                </a:solidFill>
                <a:latin typeface="Times New Roman"/>
                <a:cs typeface="Times New Roman"/>
              </a:defRPr>
            </a:lvl1pPr>
          </a:lstStyle>
          <a:p>
            <a:endParaRPr/>
          </a:p>
        </p:txBody>
      </p:sp>
      <p:sp>
        <p:nvSpPr>
          <p:cNvPr id="3" name="Holder 3"/>
          <p:cNvSpPr>
            <a:spLocks noGrp="1"/>
          </p:cNvSpPr>
          <p:nvPr>
            <p:ph type="body" idx="1"/>
          </p:nvPr>
        </p:nvSpPr>
        <p:spPr>
          <a:xfrm>
            <a:off x="311752" y="1110318"/>
            <a:ext cx="11568495" cy="441452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116197" y="6629558"/>
            <a:ext cx="544830" cy="250825"/>
          </a:xfrm>
          <a:prstGeom prst="rect">
            <a:avLst/>
          </a:prstGeom>
        </p:spPr>
        <p:txBody>
          <a:bodyPr wrap="square" lIns="0" tIns="0" rIns="0" bIns="0">
            <a:spAutoFit/>
          </a:bodyPr>
          <a:lstStyle>
            <a:lvl1pPr>
              <a:defRPr sz="1600" b="0" i="0">
                <a:solidFill>
                  <a:schemeClr val="bg1"/>
                </a:solidFill>
                <a:latin typeface="Times New Roman"/>
                <a:cs typeface="Times New Roman"/>
              </a:defRPr>
            </a:lvl1pPr>
          </a:lstStyle>
          <a:p>
            <a:pPr marL="12700">
              <a:lnSpc>
                <a:spcPts val="1845"/>
              </a:lnSpc>
            </a:pPr>
            <a:r>
              <a:rPr dirty="0"/>
              <a:t>A</a:t>
            </a:r>
            <a:r>
              <a:rPr spc="-50" dirty="0"/>
              <a:t> </a:t>
            </a:r>
            <a:r>
              <a:rPr dirty="0"/>
              <a:t>-</a:t>
            </a:r>
            <a:r>
              <a:rPr spc="-45" dirty="0"/>
              <a:t> </a:t>
            </a:r>
            <a:r>
              <a:rPr dirty="0"/>
              <a:t>16</a:t>
            </a:r>
          </a:p>
        </p:txBody>
      </p:sp>
      <p:sp>
        <p:nvSpPr>
          <p:cNvPr id="5" name="Holder 5"/>
          <p:cNvSpPr>
            <a:spLocks noGrp="1"/>
          </p:cNvSpPr>
          <p:nvPr>
            <p:ph type="dt" sz="half" idx="6"/>
          </p:nvPr>
        </p:nvSpPr>
        <p:spPr>
          <a:xfrm>
            <a:off x="1773949" y="6629558"/>
            <a:ext cx="3661410" cy="250825"/>
          </a:xfrm>
          <a:prstGeom prst="rect">
            <a:avLst/>
          </a:prstGeom>
        </p:spPr>
        <p:txBody>
          <a:bodyPr wrap="square" lIns="0" tIns="0" rIns="0" bIns="0">
            <a:spAutoFit/>
          </a:bodyPr>
          <a:lstStyle>
            <a:lvl1pPr>
              <a:defRPr sz="1100" b="0" i="0">
                <a:solidFill>
                  <a:schemeClr val="bg1"/>
                </a:solidFill>
                <a:latin typeface="Times New Roman"/>
                <a:cs typeface="Times New Roman"/>
              </a:defRPr>
            </a:lvl1p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6" name="Holder 6"/>
          <p:cNvSpPr>
            <a:spLocks noGrp="1"/>
          </p:cNvSpPr>
          <p:nvPr>
            <p:ph type="sldNum" sz="quarter" idx="7"/>
          </p:nvPr>
        </p:nvSpPr>
        <p:spPr>
          <a:xfrm>
            <a:off x="11833385" y="6629197"/>
            <a:ext cx="279400" cy="250825"/>
          </a:xfrm>
          <a:prstGeom prst="rect">
            <a:avLst/>
          </a:prstGeom>
        </p:spPr>
        <p:txBody>
          <a:bodyPr wrap="square" lIns="0" tIns="0" rIns="0" bIns="0">
            <a:spAutoFit/>
          </a:bodyPr>
          <a:lstStyle>
            <a:lvl1pPr>
              <a:defRPr sz="1600" b="1" i="0">
                <a:solidFill>
                  <a:srgbClr val="002060"/>
                </a:solidFill>
                <a:latin typeface="Times New Roman"/>
                <a:cs typeface="Times New Roman"/>
              </a:defRPr>
            </a:lvl1pPr>
          </a:lstStyle>
          <a:p>
            <a:pPr marL="38100">
              <a:lnSpc>
                <a:spcPts val="184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ci-hub.st/10.1109/ICSCN.2015.7219826" TargetMode="External"/><Relationship Id="rId7" Type="http://schemas.openxmlformats.org/officeDocument/2006/relationships/hyperlink" Target="https://sci-hub.st/10.1007/978-3-319-05693-7_13"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sci-hub.st/https:/doi.org/10.1109/TPDS.2012.97" TargetMode="External"/><Relationship Id="rId5" Type="http://schemas.openxmlformats.org/officeDocument/2006/relationships/hyperlink" Target="https://www.researchgate.net/journal/International-Journal-of-Information-Security-1615-5270" TargetMode="External"/><Relationship Id="rId4" Type="http://schemas.openxmlformats.org/officeDocument/2006/relationships/hyperlink" Target="https://sci-hub.st/10.1007/s10207-014-0270-9"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7240" y="6634440"/>
            <a:ext cx="11414760" cy="223520"/>
            <a:chOff x="777240" y="6634440"/>
            <a:chExt cx="11414760" cy="223520"/>
          </a:xfrm>
        </p:grpSpPr>
        <p:sp>
          <p:nvSpPr>
            <p:cNvPr id="3" name="object 3"/>
            <p:cNvSpPr/>
            <p:nvPr/>
          </p:nvSpPr>
          <p:spPr>
            <a:xfrm>
              <a:off x="777240" y="6634440"/>
              <a:ext cx="5781675" cy="220979"/>
            </a:xfrm>
            <a:custGeom>
              <a:avLst/>
              <a:gdLst/>
              <a:ahLst/>
              <a:cxnLst/>
              <a:rect l="l" t="t" r="r" b="b"/>
              <a:pathLst>
                <a:path w="5781675" h="220979">
                  <a:moveTo>
                    <a:pt x="5781599" y="220679"/>
                  </a:moveTo>
                  <a:lnTo>
                    <a:pt x="0" y="220679"/>
                  </a:lnTo>
                  <a:lnTo>
                    <a:pt x="0" y="0"/>
                  </a:lnTo>
                  <a:lnTo>
                    <a:pt x="5781599" y="0"/>
                  </a:lnTo>
                  <a:lnTo>
                    <a:pt x="5781599" y="220679"/>
                  </a:lnTo>
                  <a:close/>
                </a:path>
              </a:pathLst>
            </a:custGeom>
            <a:solidFill>
              <a:srgbClr val="002060"/>
            </a:solidFill>
          </p:spPr>
          <p:txBody>
            <a:bodyPr wrap="square" lIns="0" tIns="0" rIns="0" bIns="0" rtlCol="0"/>
            <a:lstStyle/>
            <a:p>
              <a:endParaRPr/>
            </a:p>
          </p:txBody>
        </p:sp>
        <p:sp>
          <p:nvSpPr>
            <p:cNvPr id="4" name="object 4"/>
            <p:cNvSpPr/>
            <p:nvPr/>
          </p:nvSpPr>
          <p:spPr>
            <a:xfrm>
              <a:off x="6559199" y="6634440"/>
              <a:ext cx="5194935" cy="220979"/>
            </a:xfrm>
            <a:custGeom>
              <a:avLst/>
              <a:gdLst/>
              <a:ahLst/>
              <a:cxnLst/>
              <a:rect l="l" t="t" r="r" b="b"/>
              <a:pathLst>
                <a:path w="5194934" h="220979">
                  <a:moveTo>
                    <a:pt x="5194799" y="220679"/>
                  </a:moveTo>
                  <a:lnTo>
                    <a:pt x="0" y="220679"/>
                  </a:lnTo>
                  <a:lnTo>
                    <a:pt x="0" y="0"/>
                  </a:lnTo>
                  <a:lnTo>
                    <a:pt x="5194799" y="0"/>
                  </a:lnTo>
                  <a:lnTo>
                    <a:pt x="5194799" y="220679"/>
                  </a:lnTo>
                  <a:close/>
                </a:path>
              </a:pathLst>
            </a:custGeom>
            <a:solidFill>
              <a:srgbClr val="008080"/>
            </a:solidFill>
          </p:spPr>
          <p:txBody>
            <a:bodyPr wrap="square" lIns="0" tIns="0" rIns="0" bIns="0" rtlCol="0"/>
            <a:lstStyle/>
            <a:p>
              <a:endParaRPr/>
            </a:p>
          </p:txBody>
        </p:sp>
        <p:sp>
          <p:nvSpPr>
            <p:cNvPr id="5" name="object 5"/>
            <p:cNvSpPr/>
            <p:nvPr/>
          </p:nvSpPr>
          <p:spPr>
            <a:xfrm>
              <a:off x="11754359" y="6636960"/>
              <a:ext cx="437515" cy="220979"/>
            </a:xfrm>
            <a:custGeom>
              <a:avLst/>
              <a:gdLst/>
              <a:ahLst/>
              <a:cxnLst/>
              <a:rect l="l" t="t" r="r" b="b"/>
              <a:pathLst>
                <a:path w="437515" h="220979">
                  <a:moveTo>
                    <a:pt x="437399" y="220679"/>
                  </a:moveTo>
                  <a:lnTo>
                    <a:pt x="0" y="220679"/>
                  </a:lnTo>
                  <a:lnTo>
                    <a:pt x="0" y="0"/>
                  </a:lnTo>
                  <a:lnTo>
                    <a:pt x="437399" y="0"/>
                  </a:lnTo>
                  <a:lnTo>
                    <a:pt x="437399" y="220679"/>
                  </a:lnTo>
                  <a:close/>
                </a:path>
              </a:pathLst>
            </a:custGeom>
            <a:solidFill>
              <a:srgbClr val="FFC000"/>
            </a:solidFill>
          </p:spPr>
          <p:txBody>
            <a:bodyPr wrap="square" lIns="0" tIns="0" rIns="0" bIns="0" rtlCol="0"/>
            <a:lstStyle/>
            <a:p>
              <a:endParaRPr/>
            </a:p>
          </p:txBody>
        </p:sp>
      </p:grpSp>
      <p:sp>
        <p:nvSpPr>
          <p:cNvPr id="6" name="object 6"/>
          <p:cNvSpPr/>
          <p:nvPr/>
        </p:nvSpPr>
        <p:spPr>
          <a:xfrm>
            <a:off x="0" y="0"/>
            <a:ext cx="12192000" cy="233045"/>
          </a:xfrm>
          <a:custGeom>
            <a:avLst/>
            <a:gdLst/>
            <a:ahLst/>
            <a:cxnLst/>
            <a:rect l="l" t="t" r="r" b="b"/>
            <a:pathLst>
              <a:path w="12192000" h="233045">
                <a:moveTo>
                  <a:pt x="12191759" y="232559"/>
                </a:moveTo>
                <a:lnTo>
                  <a:pt x="0" y="232559"/>
                </a:lnTo>
                <a:lnTo>
                  <a:pt x="0" y="0"/>
                </a:lnTo>
                <a:lnTo>
                  <a:pt x="12191759" y="0"/>
                </a:lnTo>
                <a:lnTo>
                  <a:pt x="12191759" y="232559"/>
                </a:lnTo>
                <a:close/>
              </a:path>
            </a:pathLst>
          </a:custGeom>
          <a:solidFill>
            <a:srgbClr val="006666"/>
          </a:solidFill>
        </p:spPr>
        <p:txBody>
          <a:bodyPr wrap="square" lIns="0" tIns="0" rIns="0" bIns="0" rtlCol="0"/>
          <a:lstStyle/>
          <a:p>
            <a:endParaRPr/>
          </a:p>
        </p:txBody>
      </p:sp>
      <p:sp>
        <p:nvSpPr>
          <p:cNvPr id="7" name="object 7"/>
          <p:cNvSpPr/>
          <p:nvPr/>
        </p:nvSpPr>
        <p:spPr>
          <a:xfrm>
            <a:off x="0" y="6634440"/>
            <a:ext cx="777240" cy="221615"/>
          </a:xfrm>
          <a:custGeom>
            <a:avLst/>
            <a:gdLst/>
            <a:ahLst/>
            <a:cxnLst/>
            <a:rect l="l" t="t" r="r" b="b"/>
            <a:pathLst>
              <a:path w="777240" h="221615">
                <a:moveTo>
                  <a:pt x="776879" y="221039"/>
                </a:moveTo>
                <a:lnTo>
                  <a:pt x="0" y="221039"/>
                </a:lnTo>
                <a:lnTo>
                  <a:pt x="0" y="0"/>
                </a:lnTo>
                <a:lnTo>
                  <a:pt x="776879" y="0"/>
                </a:lnTo>
                <a:lnTo>
                  <a:pt x="776879" y="221039"/>
                </a:lnTo>
                <a:close/>
              </a:path>
            </a:pathLst>
          </a:custGeom>
          <a:solidFill>
            <a:srgbClr val="C55A11"/>
          </a:solidFill>
        </p:spPr>
        <p:txBody>
          <a:bodyPr wrap="square" lIns="0" tIns="0" rIns="0" bIns="0" rtlCol="0"/>
          <a:lstStyle/>
          <a:p>
            <a:endParaRPr/>
          </a:p>
        </p:txBody>
      </p:sp>
      <p:sp>
        <p:nvSpPr>
          <p:cNvPr id="9" name="object 9"/>
          <p:cNvSpPr txBox="1"/>
          <p:nvPr/>
        </p:nvSpPr>
        <p:spPr>
          <a:xfrm>
            <a:off x="4218298" y="2287036"/>
            <a:ext cx="4697102" cy="830997"/>
          </a:xfrm>
          <a:prstGeom prst="rect">
            <a:avLst/>
          </a:prstGeom>
        </p:spPr>
        <p:txBody>
          <a:bodyPr vert="horz" wrap="square" lIns="0" tIns="12700" rIns="0" bIns="0" rtlCol="0">
            <a:spAutoFit/>
          </a:bodyPr>
          <a:lstStyle/>
          <a:p>
            <a:pPr algn="ctr">
              <a:lnSpc>
                <a:spcPts val="1680"/>
              </a:lnSpc>
              <a:spcBef>
                <a:spcPts val="100"/>
              </a:spcBef>
            </a:pPr>
            <a:r>
              <a:rPr sz="1400" i="1" spc="-5" dirty="0">
                <a:latin typeface="Times New Roman"/>
                <a:cs typeface="Times New Roman"/>
              </a:rPr>
              <a:t>Under</a:t>
            </a:r>
            <a:r>
              <a:rPr sz="1400" i="1" spc="-30" dirty="0">
                <a:latin typeface="Times New Roman"/>
                <a:cs typeface="Times New Roman"/>
              </a:rPr>
              <a:t> </a:t>
            </a:r>
            <a:r>
              <a:rPr sz="1400" i="1" spc="-5" dirty="0">
                <a:latin typeface="Times New Roman"/>
                <a:cs typeface="Times New Roman"/>
              </a:rPr>
              <a:t>the</a:t>
            </a:r>
            <a:r>
              <a:rPr sz="1400" i="1" spc="-25" dirty="0">
                <a:latin typeface="Times New Roman"/>
                <a:cs typeface="Times New Roman"/>
              </a:rPr>
              <a:t> </a:t>
            </a:r>
            <a:r>
              <a:rPr sz="1400" i="1" dirty="0">
                <a:latin typeface="Times New Roman"/>
                <a:cs typeface="Times New Roman"/>
              </a:rPr>
              <a:t>guidance</a:t>
            </a:r>
            <a:r>
              <a:rPr sz="1400" i="1" spc="-20" dirty="0">
                <a:latin typeface="Times New Roman"/>
                <a:cs typeface="Times New Roman"/>
              </a:rPr>
              <a:t> </a:t>
            </a:r>
            <a:r>
              <a:rPr sz="1400" i="1" dirty="0">
                <a:latin typeface="Times New Roman"/>
                <a:cs typeface="Times New Roman"/>
              </a:rPr>
              <a:t>of</a:t>
            </a:r>
            <a:endParaRPr sz="1400" dirty="0">
              <a:latin typeface="Times New Roman"/>
              <a:cs typeface="Times New Roman"/>
            </a:endParaRPr>
          </a:p>
          <a:p>
            <a:pPr algn="ctr">
              <a:lnSpc>
                <a:spcPts val="2880"/>
              </a:lnSpc>
            </a:pPr>
            <a:r>
              <a:rPr lang="en-US" sz="2400" spc="-5" dirty="0" err="1">
                <a:latin typeface="Times New Roman"/>
                <a:cs typeface="Times New Roman"/>
              </a:rPr>
              <a:t>Mr.C.Lakshminath</a:t>
            </a:r>
            <a:r>
              <a:rPr lang="en-US" sz="2400" spc="-5" dirty="0">
                <a:latin typeface="Times New Roman"/>
                <a:cs typeface="Times New Roman"/>
              </a:rPr>
              <a:t> Reddy </a:t>
            </a:r>
            <a:r>
              <a:rPr sz="1400" spc="-5" dirty="0" err="1">
                <a:latin typeface="Times New Roman"/>
                <a:cs typeface="Times New Roman"/>
              </a:rPr>
              <a:t>M.Tech</a:t>
            </a:r>
            <a:r>
              <a:rPr sz="1400" spc="-5" dirty="0">
                <a:latin typeface="Times New Roman"/>
                <a:cs typeface="Times New Roman"/>
              </a:rPr>
              <a:t>.</a:t>
            </a:r>
            <a:r>
              <a:rPr lang="en-US" sz="1400" spc="-5" dirty="0">
                <a:latin typeface="Times New Roman"/>
                <a:cs typeface="Times New Roman"/>
              </a:rPr>
              <a:t>(</a:t>
            </a:r>
            <a:r>
              <a:rPr sz="1400" spc="-5" dirty="0" err="1">
                <a:latin typeface="Times New Roman"/>
                <a:cs typeface="Times New Roman"/>
              </a:rPr>
              <a:t>Ph.D</a:t>
            </a:r>
            <a:r>
              <a:rPr lang="en-US" sz="1400" spc="-5" dirty="0">
                <a:latin typeface="Times New Roman"/>
                <a:cs typeface="Times New Roman"/>
              </a:rPr>
              <a:t>)</a:t>
            </a:r>
            <a:endParaRPr sz="1400" dirty="0">
              <a:latin typeface="Times New Roman"/>
              <a:cs typeface="Times New Roman"/>
            </a:endParaRPr>
          </a:p>
          <a:p>
            <a:pPr algn="ctr">
              <a:lnSpc>
                <a:spcPct val="100000"/>
              </a:lnSpc>
              <a:spcBef>
                <a:spcPts val="50"/>
              </a:spcBef>
            </a:pPr>
            <a:r>
              <a:rPr sz="1400" spc="-5" dirty="0">
                <a:latin typeface="Times New Roman"/>
                <a:cs typeface="Times New Roman"/>
              </a:rPr>
              <a:t>Assistant</a:t>
            </a:r>
            <a:r>
              <a:rPr sz="1400" spc="-50" dirty="0">
                <a:latin typeface="Times New Roman"/>
                <a:cs typeface="Times New Roman"/>
              </a:rPr>
              <a:t> </a:t>
            </a:r>
            <a:r>
              <a:rPr sz="1400" spc="-5" dirty="0">
                <a:latin typeface="Times New Roman"/>
                <a:cs typeface="Times New Roman"/>
              </a:rPr>
              <a:t>Professor</a:t>
            </a:r>
            <a:endParaRPr sz="1400" dirty="0">
              <a:latin typeface="Times New Roman"/>
              <a:cs typeface="Times New Roman"/>
            </a:endParaRPr>
          </a:p>
        </p:txBody>
      </p:sp>
      <p:sp>
        <p:nvSpPr>
          <p:cNvPr id="10" name="object 10"/>
          <p:cNvSpPr txBox="1"/>
          <p:nvPr/>
        </p:nvSpPr>
        <p:spPr>
          <a:xfrm>
            <a:off x="1810921" y="5146450"/>
            <a:ext cx="8557895" cy="1480820"/>
          </a:xfrm>
          <a:prstGeom prst="rect">
            <a:avLst/>
          </a:prstGeom>
        </p:spPr>
        <p:txBody>
          <a:bodyPr vert="horz" wrap="square" lIns="0" tIns="12065" rIns="0" bIns="0" rtlCol="0">
            <a:spAutoFit/>
          </a:bodyPr>
          <a:lstStyle/>
          <a:p>
            <a:pPr marL="635" algn="ctr">
              <a:lnSpc>
                <a:spcPct val="100000"/>
              </a:lnSpc>
              <a:spcBef>
                <a:spcPts val="95"/>
              </a:spcBef>
            </a:pPr>
            <a:r>
              <a:rPr sz="2400" spc="-10" dirty="0">
                <a:latin typeface="Times New Roman"/>
                <a:cs typeface="Times New Roman"/>
              </a:rPr>
              <a:t>Department</a:t>
            </a:r>
            <a:r>
              <a:rPr sz="2400" spc="-5" dirty="0">
                <a:latin typeface="Times New Roman"/>
                <a:cs typeface="Times New Roman"/>
              </a:rPr>
              <a:t> of </a:t>
            </a:r>
            <a:r>
              <a:rPr sz="2400" spc="-10" dirty="0">
                <a:latin typeface="Times New Roman"/>
                <a:cs typeface="Times New Roman"/>
              </a:rPr>
              <a:t>Computer</a:t>
            </a:r>
            <a:r>
              <a:rPr sz="2400" spc="-5" dirty="0">
                <a:latin typeface="Times New Roman"/>
                <a:cs typeface="Times New Roman"/>
              </a:rPr>
              <a:t> </a:t>
            </a:r>
            <a:r>
              <a:rPr sz="2400" spc="-10" dirty="0">
                <a:latin typeface="Times New Roman"/>
                <a:cs typeface="Times New Roman"/>
              </a:rPr>
              <a:t>Science</a:t>
            </a:r>
            <a:r>
              <a:rPr sz="2400" spc="-5" dirty="0">
                <a:latin typeface="Times New Roman"/>
                <a:cs typeface="Times New Roman"/>
              </a:rPr>
              <a:t> </a:t>
            </a:r>
            <a:r>
              <a:rPr sz="2400" spc="-10" dirty="0">
                <a:latin typeface="Times New Roman"/>
                <a:cs typeface="Times New Roman"/>
              </a:rPr>
              <a:t>and Engineering</a:t>
            </a:r>
            <a:endParaRPr sz="2400" dirty="0">
              <a:latin typeface="Times New Roman"/>
              <a:cs typeface="Times New Roman"/>
            </a:endParaRPr>
          </a:p>
          <a:p>
            <a:pPr algn="ctr">
              <a:lnSpc>
                <a:spcPct val="100000"/>
              </a:lnSpc>
              <a:spcBef>
                <a:spcPts val="35"/>
              </a:spcBef>
            </a:pPr>
            <a:r>
              <a:rPr sz="3700" spc="-5" dirty="0">
                <a:solidFill>
                  <a:srgbClr val="FF0000"/>
                </a:solidFill>
                <a:latin typeface="Times New Roman"/>
                <a:cs typeface="Times New Roman"/>
              </a:rPr>
              <a:t>Srinivasa</a:t>
            </a:r>
            <a:r>
              <a:rPr sz="3700" dirty="0">
                <a:solidFill>
                  <a:srgbClr val="FF0000"/>
                </a:solidFill>
                <a:latin typeface="Times New Roman"/>
                <a:cs typeface="Times New Roman"/>
              </a:rPr>
              <a:t> </a:t>
            </a:r>
            <a:r>
              <a:rPr sz="3700" spc="-10" dirty="0">
                <a:solidFill>
                  <a:srgbClr val="FF0000"/>
                </a:solidFill>
                <a:latin typeface="Times New Roman"/>
                <a:cs typeface="Times New Roman"/>
              </a:rPr>
              <a:t>Ramanujan </a:t>
            </a:r>
            <a:r>
              <a:rPr sz="3700" spc="-5" dirty="0">
                <a:solidFill>
                  <a:srgbClr val="FF0000"/>
                </a:solidFill>
                <a:latin typeface="Times New Roman"/>
                <a:cs typeface="Times New Roman"/>
              </a:rPr>
              <a:t>Institute</a:t>
            </a:r>
            <a:r>
              <a:rPr sz="3700" dirty="0">
                <a:solidFill>
                  <a:srgbClr val="FF0000"/>
                </a:solidFill>
                <a:latin typeface="Times New Roman"/>
                <a:cs typeface="Times New Roman"/>
              </a:rPr>
              <a:t> of</a:t>
            </a:r>
            <a:r>
              <a:rPr sz="3700" spc="5" dirty="0">
                <a:solidFill>
                  <a:srgbClr val="FF0000"/>
                </a:solidFill>
                <a:latin typeface="Times New Roman"/>
                <a:cs typeface="Times New Roman"/>
              </a:rPr>
              <a:t> </a:t>
            </a:r>
            <a:r>
              <a:rPr sz="3700" spc="-5" dirty="0">
                <a:solidFill>
                  <a:srgbClr val="FF0000"/>
                </a:solidFill>
                <a:latin typeface="Times New Roman"/>
                <a:cs typeface="Times New Roman"/>
              </a:rPr>
              <a:t>Technology</a:t>
            </a:r>
            <a:endParaRPr sz="3700" dirty="0">
              <a:latin typeface="Times New Roman"/>
              <a:cs typeface="Times New Roman"/>
            </a:endParaRPr>
          </a:p>
          <a:p>
            <a:pPr marL="12065" algn="ctr">
              <a:lnSpc>
                <a:spcPct val="100000"/>
              </a:lnSpc>
              <a:spcBef>
                <a:spcPts val="245"/>
              </a:spcBef>
            </a:pPr>
            <a:r>
              <a:rPr sz="1000" b="1" spc="20" dirty="0">
                <a:latin typeface="Times New Roman"/>
                <a:cs typeface="Times New Roman"/>
              </a:rPr>
              <a:t>(</a:t>
            </a:r>
            <a:r>
              <a:rPr sz="1100" b="1" spc="20" dirty="0">
                <a:latin typeface="Verdana"/>
                <a:cs typeface="Verdana"/>
              </a:rPr>
              <a:t>Autonomus)</a:t>
            </a:r>
            <a:endParaRPr sz="1100" dirty="0">
              <a:latin typeface="Verdana"/>
              <a:cs typeface="Verdana"/>
            </a:endParaRPr>
          </a:p>
          <a:p>
            <a:pPr marL="12065" algn="ctr">
              <a:lnSpc>
                <a:spcPct val="100000"/>
              </a:lnSpc>
              <a:spcBef>
                <a:spcPts val="860"/>
              </a:spcBef>
            </a:pPr>
            <a:r>
              <a:rPr sz="1400" b="1" spc="10" dirty="0">
                <a:solidFill>
                  <a:srgbClr val="1F4E78"/>
                </a:solidFill>
                <a:latin typeface="Times New Roman"/>
                <a:cs typeface="Times New Roman"/>
              </a:rPr>
              <a:t>2023</a:t>
            </a:r>
            <a:r>
              <a:rPr sz="1400" b="1" spc="-20" dirty="0">
                <a:solidFill>
                  <a:srgbClr val="1F4E78"/>
                </a:solidFill>
                <a:latin typeface="Times New Roman"/>
                <a:cs typeface="Times New Roman"/>
              </a:rPr>
              <a:t> </a:t>
            </a:r>
            <a:r>
              <a:rPr sz="1400" b="1" spc="5" dirty="0">
                <a:solidFill>
                  <a:srgbClr val="1F4E78"/>
                </a:solidFill>
                <a:latin typeface="Times New Roman"/>
                <a:cs typeface="Times New Roman"/>
              </a:rPr>
              <a:t>-</a:t>
            </a:r>
            <a:r>
              <a:rPr sz="1400" b="1" spc="-20" dirty="0">
                <a:solidFill>
                  <a:srgbClr val="1F4E78"/>
                </a:solidFill>
                <a:latin typeface="Times New Roman"/>
                <a:cs typeface="Times New Roman"/>
              </a:rPr>
              <a:t> </a:t>
            </a:r>
            <a:r>
              <a:rPr sz="1400" b="1" spc="10" dirty="0">
                <a:solidFill>
                  <a:srgbClr val="1F4E78"/>
                </a:solidFill>
                <a:latin typeface="Times New Roman"/>
                <a:cs typeface="Times New Roman"/>
              </a:rPr>
              <a:t>2024</a:t>
            </a:r>
            <a:endParaRPr sz="1400" dirty="0">
              <a:latin typeface="Times New Roman"/>
              <a:cs typeface="Times New Roman"/>
            </a:endParaRPr>
          </a:p>
        </p:txBody>
      </p:sp>
      <p:sp>
        <p:nvSpPr>
          <p:cNvPr id="11" name="object 11"/>
          <p:cNvSpPr txBox="1"/>
          <p:nvPr/>
        </p:nvSpPr>
        <p:spPr>
          <a:xfrm>
            <a:off x="3270691" y="1562596"/>
            <a:ext cx="1332230" cy="604653"/>
          </a:xfrm>
          <a:prstGeom prst="rect">
            <a:avLst/>
          </a:prstGeom>
        </p:spPr>
        <p:txBody>
          <a:bodyPr vert="horz" wrap="square" lIns="0" tIns="70485" rIns="0" bIns="0" rtlCol="0">
            <a:spAutoFit/>
          </a:bodyPr>
          <a:lstStyle/>
          <a:p>
            <a:pPr marL="19685">
              <a:lnSpc>
                <a:spcPct val="100000"/>
              </a:lnSpc>
              <a:spcBef>
                <a:spcPts val="555"/>
              </a:spcBef>
            </a:pPr>
            <a:r>
              <a:rPr lang="en-US" sz="2250" spc="10" dirty="0" err="1">
                <a:latin typeface="Times New Roman"/>
                <a:cs typeface="Times New Roman"/>
              </a:rPr>
              <a:t>C.Bhavana</a:t>
            </a:r>
            <a:endParaRPr sz="2250" dirty="0">
              <a:latin typeface="Times New Roman"/>
              <a:cs typeface="Times New Roman"/>
            </a:endParaRPr>
          </a:p>
          <a:p>
            <a:pPr marL="12700">
              <a:lnSpc>
                <a:spcPct val="100000"/>
              </a:lnSpc>
              <a:spcBef>
                <a:spcPts val="204"/>
              </a:spcBef>
            </a:pPr>
            <a:r>
              <a:rPr sz="1050" spc="-5" dirty="0">
                <a:latin typeface="Times New Roman"/>
                <a:cs typeface="Times New Roman"/>
              </a:rPr>
              <a:t>Roll</a:t>
            </a:r>
            <a:r>
              <a:rPr sz="1050" spc="-25" dirty="0">
                <a:latin typeface="Times New Roman"/>
                <a:cs typeface="Times New Roman"/>
              </a:rPr>
              <a:t> </a:t>
            </a:r>
            <a:r>
              <a:rPr sz="1050" spc="-5" dirty="0">
                <a:latin typeface="Times New Roman"/>
                <a:cs typeface="Times New Roman"/>
              </a:rPr>
              <a:t>No.</a:t>
            </a:r>
            <a:r>
              <a:rPr sz="1050" spc="-20" dirty="0">
                <a:latin typeface="Times New Roman"/>
                <a:cs typeface="Times New Roman"/>
              </a:rPr>
              <a:t> </a:t>
            </a:r>
            <a:r>
              <a:rPr lang="en-US" sz="1050" spc="-20" dirty="0">
                <a:latin typeface="Times New Roman"/>
                <a:cs typeface="Times New Roman"/>
              </a:rPr>
              <a:t>20</a:t>
            </a:r>
            <a:r>
              <a:rPr sz="1050" dirty="0">
                <a:latin typeface="Times New Roman"/>
                <a:cs typeface="Times New Roman"/>
              </a:rPr>
              <a:t>4G1A05</a:t>
            </a:r>
            <a:r>
              <a:rPr lang="en-US" sz="1050" dirty="0">
                <a:latin typeface="Times New Roman"/>
                <a:cs typeface="Times New Roman"/>
              </a:rPr>
              <a:t>23</a:t>
            </a:r>
            <a:endParaRPr sz="1050" dirty="0">
              <a:latin typeface="Times New Roman"/>
              <a:cs typeface="Times New Roman"/>
            </a:endParaRPr>
          </a:p>
        </p:txBody>
      </p:sp>
      <p:sp>
        <p:nvSpPr>
          <p:cNvPr id="12" name="object 12"/>
          <p:cNvSpPr txBox="1"/>
          <p:nvPr/>
        </p:nvSpPr>
        <p:spPr>
          <a:xfrm>
            <a:off x="7475166" y="1558534"/>
            <a:ext cx="1332230" cy="612775"/>
          </a:xfrm>
          <a:prstGeom prst="rect">
            <a:avLst/>
          </a:prstGeom>
        </p:spPr>
        <p:txBody>
          <a:bodyPr vert="horz" wrap="square" lIns="0" tIns="70485" rIns="0" bIns="0" rtlCol="0">
            <a:spAutoFit/>
          </a:bodyPr>
          <a:lstStyle/>
          <a:p>
            <a:pPr marL="12700">
              <a:lnSpc>
                <a:spcPct val="100000"/>
              </a:lnSpc>
              <a:spcBef>
                <a:spcPts val="555"/>
              </a:spcBef>
            </a:pPr>
            <a:r>
              <a:rPr lang="en-US" sz="2250" spc="15" dirty="0" err="1">
                <a:latin typeface="Times New Roman"/>
                <a:cs typeface="Times New Roman"/>
              </a:rPr>
              <a:t>U.Anusha</a:t>
            </a:r>
            <a:endParaRPr sz="2250" dirty="0">
              <a:latin typeface="Times New Roman"/>
              <a:cs typeface="Times New Roman"/>
            </a:endParaRPr>
          </a:p>
          <a:p>
            <a:pPr marL="53340">
              <a:lnSpc>
                <a:spcPct val="100000"/>
              </a:lnSpc>
              <a:spcBef>
                <a:spcPts val="204"/>
              </a:spcBef>
            </a:pPr>
            <a:r>
              <a:rPr sz="1050" spc="-5" dirty="0">
                <a:latin typeface="Times New Roman"/>
                <a:cs typeface="Times New Roman"/>
              </a:rPr>
              <a:t>Roll</a:t>
            </a:r>
            <a:r>
              <a:rPr sz="1050" spc="-20" dirty="0">
                <a:latin typeface="Times New Roman"/>
                <a:cs typeface="Times New Roman"/>
              </a:rPr>
              <a:t> </a:t>
            </a:r>
            <a:r>
              <a:rPr sz="1050" spc="-5" dirty="0">
                <a:latin typeface="Times New Roman"/>
                <a:cs typeface="Times New Roman"/>
              </a:rPr>
              <a:t>No.</a:t>
            </a:r>
            <a:r>
              <a:rPr sz="1050" spc="-10" dirty="0">
                <a:latin typeface="Times New Roman"/>
                <a:cs typeface="Times New Roman"/>
              </a:rPr>
              <a:t> </a:t>
            </a:r>
            <a:r>
              <a:rPr lang="en-US" sz="1050" spc="-10" dirty="0">
                <a:latin typeface="Times New Roman"/>
                <a:cs typeface="Times New Roman"/>
              </a:rPr>
              <a:t>20</a:t>
            </a:r>
            <a:r>
              <a:rPr sz="1050" dirty="0">
                <a:latin typeface="Times New Roman"/>
                <a:cs typeface="Times New Roman"/>
              </a:rPr>
              <a:t>4G1A05</a:t>
            </a:r>
            <a:r>
              <a:rPr lang="en-US" sz="1050" dirty="0">
                <a:latin typeface="Times New Roman"/>
                <a:cs typeface="Times New Roman"/>
              </a:rPr>
              <a:t>14</a:t>
            </a:r>
            <a:endParaRPr sz="1050" dirty="0">
              <a:latin typeface="Times New Roman"/>
              <a:cs typeface="Times New Roman"/>
            </a:endParaRPr>
          </a:p>
        </p:txBody>
      </p:sp>
      <p:sp>
        <p:nvSpPr>
          <p:cNvPr id="13" name="object 13"/>
          <p:cNvSpPr txBox="1"/>
          <p:nvPr/>
        </p:nvSpPr>
        <p:spPr>
          <a:xfrm>
            <a:off x="1110376" y="1558534"/>
            <a:ext cx="1332230" cy="612775"/>
          </a:xfrm>
          <a:prstGeom prst="rect">
            <a:avLst/>
          </a:prstGeom>
        </p:spPr>
        <p:txBody>
          <a:bodyPr vert="horz" wrap="square" lIns="0" tIns="70485" rIns="0" bIns="0" rtlCol="0">
            <a:spAutoFit/>
          </a:bodyPr>
          <a:lstStyle/>
          <a:p>
            <a:pPr marL="12700">
              <a:lnSpc>
                <a:spcPct val="100000"/>
              </a:lnSpc>
              <a:spcBef>
                <a:spcPts val="555"/>
              </a:spcBef>
            </a:pPr>
            <a:r>
              <a:rPr lang="en-US" sz="2250" spc="10" dirty="0" err="1">
                <a:latin typeface="Times New Roman"/>
                <a:cs typeface="Times New Roman"/>
              </a:rPr>
              <a:t>K.Moulika</a:t>
            </a:r>
            <a:endParaRPr sz="2250" dirty="0">
              <a:latin typeface="Times New Roman"/>
              <a:cs typeface="Times New Roman"/>
            </a:endParaRPr>
          </a:p>
          <a:p>
            <a:pPr marL="53340">
              <a:lnSpc>
                <a:spcPct val="100000"/>
              </a:lnSpc>
              <a:spcBef>
                <a:spcPts val="204"/>
              </a:spcBef>
            </a:pPr>
            <a:r>
              <a:rPr sz="1050" spc="-5" dirty="0">
                <a:latin typeface="Times New Roman"/>
                <a:cs typeface="Times New Roman"/>
              </a:rPr>
              <a:t>Roll</a:t>
            </a:r>
            <a:r>
              <a:rPr sz="1050" spc="-20" dirty="0">
                <a:latin typeface="Times New Roman"/>
                <a:cs typeface="Times New Roman"/>
              </a:rPr>
              <a:t> </a:t>
            </a:r>
            <a:r>
              <a:rPr sz="1050" spc="-5" dirty="0">
                <a:latin typeface="Times New Roman"/>
                <a:cs typeface="Times New Roman"/>
              </a:rPr>
              <a:t>No.</a:t>
            </a:r>
            <a:r>
              <a:rPr sz="1050" spc="-10" dirty="0">
                <a:latin typeface="Times New Roman"/>
                <a:cs typeface="Times New Roman"/>
              </a:rPr>
              <a:t> </a:t>
            </a:r>
            <a:r>
              <a:rPr lang="en-US" sz="1050" spc="-10" dirty="0">
                <a:latin typeface="Times New Roman"/>
                <a:cs typeface="Times New Roman"/>
              </a:rPr>
              <a:t>20</a:t>
            </a:r>
            <a:r>
              <a:rPr sz="1050" dirty="0">
                <a:latin typeface="Times New Roman"/>
                <a:cs typeface="Times New Roman"/>
              </a:rPr>
              <a:t>4G1A055</a:t>
            </a:r>
            <a:r>
              <a:rPr lang="en-US" sz="1050" dirty="0">
                <a:latin typeface="Times New Roman"/>
                <a:cs typeface="Times New Roman"/>
              </a:rPr>
              <a:t>9</a:t>
            </a:r>
            <a:endParaRPr sz="1050" dirty="0">
              <a:latin typeface="Times New Roman"/>
              <a:cs typeface="Times New Roman"/>
            </a:endParaRPr>
          </a:p>
        </p:txBody>
      </p:sp>
      <p:grpSp>
        <p:nvGrpSpPr>
          <p:cNvPr id="14" name="object 14"/>
          <p:cNvGrpSpPr/>
          <p:nvPr/>
        </p:nvGrpSpPr>
        <p:grpSpPr>
          <a:xfrm>
            <a:off x="597948" y="440425"/>
            <a:ext cx="10813456" cy="1107886"/>
            <a:chOff x="697680" y="297000"/>
            <a:chExt cx="10699559" cy="972000"/>
          </a:xfrm>
        </p:grpSpPr>
        <p:pic>
          <p:nvPicPr>
            <p:cNvPr id="15" name="object 15"/>
            <p:cNvPicPr/>
            <p:nvPr/>
          </p:nvPicPr>
          <p:blipFill>
            <a:blip r:embed="rId3" cstate="print"/>
            <a:stretch>
              <a:fillRect/>
            </a:stretch>
          </p:blipFill>
          <p:spPr>
            <a:xfrm>
              <a:off x="697680" y="297000"/>
              <a:ext cx="10642320" cy="972000"/>
            </a:xfrm>
            <a:prstGeom prst="rect">
              <a:avLst/>
            </a:prstGeom>
          </p:spPr>
        </p:pic>
        <p:sp>
          <p:nvSpPr>
            <p:cNvPr id="16" name="object 16"/>
            <p:cNvSpPr/>
            <p:nvPr/>
          </p:nvSpPr>
          <p:spPr>
            <a:xfrm>
              <a:off x="754919" y="335160"/>
              <a:ext cx="10642320" cy="898236"/>
            </a:xfrm>
            <a:custGeom>
              <a:avLst/>
              <a:gdLst/>
              <a:ahLst/>
              <a:cxnLst/>
              <a:rect l="l" t="t" r="r" b="b"/>
              <a:pathLst>
                <a:path w="10528300" h="857885">
                  <a:moveTo>
                    <a:pt x="10384917" y="857519"/>
                  </a:moveTo>
                  <a:lnTo>
                    <a:pt x="142922" y="857519"/>
                  </a:lnTo>
                  <a:lnTo>
                    <a:pt x="97748" y="850233"/>
                  </a:lnTo>
                  <a:lnTo>
                    <a:pt x="58514" y="829944"/>
                  </a:lnTo>
                  <a:lnTo>
                    <a:pt x="27575" y="799005"/>
                  </a:lnTo>
                  <a:lnTo>
                    <a:pt x="7286" y="759771"/>
                  </a:lnTo>
                  <a:lnTo>
                    <a:pt x="0" y="714597"/>
                  </a:lnTo>
                  <a:lnTo>
                    <a:pt x="0" y="142922"/>
                  </a:lnTo>
                  <a:lnTo>
                    <a:pt x="7286" y="97748"/>
                  </a:lnTo>
                  <a:lnTo>
                    <a:pt x="27575" y="58514"/>
                  </a:lnTo>
                  <a:lnTo>
                    <a:pt x="58514" y="27575"/>
                  </a:lnTo>
                  <a:lnTo>
                    <a:pt x="97748" y="7286"/>
                  </a:lnTo>
                  <a:lnTo>
                    <a:pt x="142922" y="0"/>
                  </a:lnTo>
                  <a:lnTo>
                    <a:pt x="10384917" y="0"/>
                  </a:lnTo>
                  <a:lnTo>
                    <a:pt x="10439611" y="10879"/>
                  </a:lnTo>
                  <a:lnTo>
                    <a:pt x="10485979" y="41861"/>
                  </a:lnTo>
                  <a:lnTo>
                    <a:pt x="10516960" y="88228"/>
                  </a:lnTo>
                  <a:lnTo>
                    <a:pt x="10527839" y="142922"/>
                  </a:lnTo>
                  <a:lnTo>
                    <a:pt x="10527839" y="714597"/>
                  </a:lnTo>
                  <a:lnTo>
                    <a:pt x="10520553" y="759771"/>
                  </a:lnTo>
                  <a:lnTo>
                    <a:pt x="10500264" y="799005"/>
                  </a:lnTo>
                  <a:lnTo>
                    <a:pt x="10469325" y="829944"/>
                  </a:lnTo>
                  <a:lnTo>
                    <a:pt x="10430091" y="850233"/>
                  </a:lnTo>
                  <a:lnTo>
                    <a:pt x="10384917" y="857519"/>
                  </a:lnTo>
                  <a:close/>
                </a:path>
              </a:pathLst>
            </a:custGeom>
            <a:solidFill>
              <a:srgbClr val="FF6600"/>
            </a:solidFill>
          </p:spPr>
          <p:txBody>
            <a:bodyPr wrap="square" lIns="0" tIns="0" rIns="0" bIns="0" rtlCol="0"/>
            <a:lstStyle/>
            <a:p>
              <a:endParaRPr dirty="0"/>
            </a:p>
          </p:txBody>
        </p:sp>
      </p:grpSp>
      <p:sp>
        <p:nvSpPr>
          <p:cNvPr id="17" name="object 17"/>
          <p:cNvSpPr txBox="1">
            <a:spLocks noGrp="1"/>
          </p:cNvSpPr>
          <p:nvPr>
            <p:ph type="title"/>
          </p:nvPr>
        </p:nvSpPr>
        <p:spPr>
          <a:xfrm>
            <a:off x="883852" y="490515"/>
            <a:ext cx="10165148" cy="997709"/>
          </a:xfrm>
          <a:prstGeom prst="rect">
            <a:avLst/>
          </a:prstGeom>
        </p:spPr>
        <p:txBody>
          <a:bodyPr vert="horz" wrap="square" lIns="0" tIns="12700" rIns="0" bIns="0" rtlCol="0">
            <a:spAutoFit/>
          </a:bodyPr>
          <a:lstStyle/>
          <a:p>
            <a:pPr marL="12700" algn="ctr">
              <a:lnSpc>
                <a:spcPct val="100000"/>
              </a:lnSpc>
              <a:spcBef>
                <a:spcPts val="100"/>
              </a:spcBef>
            </a:pPr>
            <a:r>
              <a:rPr lang="en-US" sz="3200" i="0" spc="-5" dirty="0">
                <a:solidFill>
                  <a:srgbClr val="FFFFFF"/>
                </a:solidFill>
              </a:rPr>
              <a:t>Enhanced E-Health Framework For Security And Privacy in               Healthcare System</a:t>
            </a:r>
            <a:endParaRPr sz="3200" dirty="0">
              <a:latin typeface="Times New Roman"/>
              <a:cs typeface="Times New Roman"/>
            </a:endParaRPr>
          </a:p>
        </p:txBody>
      </p:sp>
      <p:sp>
        <p:nvSpPr>
          <p:cNvPr id="18" name="object 18"/>
          <p:cNvSpPr txBox="1"/>
          <p:nvPr/>
        </p:nvSpPr>
        <p:spPr>
          <a:xfrm>
            <a:off x="5980966" y="1486451"/>
            <a:ext cx="217804" cy="269240"/>
          </a:xfrm>
          <a:prstGeom prst="rect">
            <a:avLst/>
          </a:prstGeom>
        </p:spPr>
        <p:txBody>
          <a:bodyPr vert="horz" wrap="square" lIns="0" tIns="12700" rIns="0" bIns="0" rtlCol="0">
            <a:spAutoFit/>
          </a:bodyPr>
          <a:lstStyle/>
          <a:p>
            <a:pPr marL="12700">
              <a:lnSpc>
                <a:spcPct val="100000"/>
              </a:lnSpc>
              <a:spcBef>
                <a:spcPts val="100"/>
              </a:spcBef>
            </a:pPr>
            <a:r>
              <a:rPr sz="1600" i="1" dirty="0">
                <a:latin typeface="Times New Roman"/>
                <a:cs typeface="Times New Roman"/>
              </a:rPr>
              <a:t>by</a:t>
            </a:r>
            <a:endParaRPr sz="1600">
              <a:latin typeface="Times New Roman"/>
              <a:cs typeface="Times New Roman"/>
            </a:endParaRPr>
          </a:p>
        </p:txBody>
      </p:sp>
      <p:pic>
        <p:nvPicPr>
          <p:cNvPr id="19" name="object 19"/>
          <p:cNvPicPr/>
          <p:nvPr/>
        </p:nvPicPr>
        <p:blipFill>
          <a:blip r:embed="rId4" cstate="print"/>
          <a:stretch>
            <a:fillRect/>
          </a:stretch>
        </p:blipFill>
        <p:spPr>
          <a:xfrm>
            <a:off x="5174280" y="3476880"/>
            <a:ext cx="1843199" cy="1662691"/>
          </a:xfrm>
          <a:prstGeom prst="rect">
            <a:avLst/>
          </a:prstGeom>
        </p:spPr>
      </p:pic>
      <p:sp>
        <p:nvSpPr>
          <p:cNvPr id="20" name="object 20"/>
          <p:cNvSpPr txBox="1"/>
          <p:nvPr/>
        </p:nvSpPr>
        <p:spPr>
          <a:xfrm>
            <a:off x="9405445" y="1559554"/>
            <a:ext cx="1677035" cy="607695"/>
          </a:xfrm>
          <a:prstGeom prst="rect">
            <a:avLst/>
          </a:prstGeom>
        </p:spPr>
        <p:txBody>
          <a:bodyPr vert="horz" wrap="square" lIns="0" tIns="67310" rIns="0" bIns="0" rtlCol="0">
            <a:spAutoFit/>
          </a:bodyPr>
          <a:lstStyle/>
          <a:p>
            <a:pPr marL="12700">
              <a:lnSpc>
                <a:spcPct val="100000"/>
              </a:lnSpc>
              <a:spcBef>
                <a:spcPts val="530"/>
              </a:spcBef>
            </a:pPr>
            <a:r>
              <a:rPr lang="en-US" sz="2250" dirty="0" err="1">
                <a:latin typeface="Times New Roman"/>
                <a:cs typeface="Times New Roman"/>
              </a:rPr>
              <a:t>T.Chandana</a:t>
            </a:r>
            <a:endParaRPr sz="2250" dirty="0">
              <a:latin typeface="Times New Roman"/>
              <a:cs typeface="Times New Roman"/>
            </a:endParaRPr>
          </a:p>
          <a:p>
            <a:pPr marL="233045">
              <a:lnSpc>
                <a:spcPct val="100000"/>
              </a:lnSpc>
              <a:spcBef>
                <a:spcPts val="190"/>
              </a:spcBef>
            </a:pPr>
            <a:r>
              <a:rPr sz="1050" spc="-10" dirty="0">
                <a:latin typeface="Times New Roman"/>
                <a:cs typeface="Times New Roman"/>
              </a:rPr>
              <a:t>Roll</a:t>
            </a:r>
            <a:r>
              <a:rPr sz="1050" spc="-25" dirty="0">
                <a:latin typeface="Times New Roman"/>
                <a:cs typeface="Times New Roman"/>
              </a:rPr>
              <a:t> </a:t>
            </a:r>
            <a:r>
              <a:rPr sz="1050" spc="-10" dirty="0">
                <a:latin typeface="Times New Roman"/>
                <a:cs typeface="Times New Roman"/>
              </a:rPr>
              <a:t>No.</a:t>
            </a:r>
            <a:r>
              <a:rPr sz="1050" spc="-20" dirty="0">
                <a:latin typeface="Times New Roman"/>
                <a:cs typeface="Times New Roman"/>
              </a:rPr>
              <a:t> </a:t>
            </a:r>
            <a:r>
              <a:rPr lang="en-US" sz="1050" spc="-5" dirty="0">
                <a:latin typeface="Times New Roman"/>
                <a:cs typeface="Times New Roman"/>
              </a:rPr>
              <a:t>20</a:t>
            </a:r>
            <a:r>
              <a:rPr sz="1050" spc="-5" dirty="0">
                <a:latin typeface="Times New Roman"/>
                <a:cs typeface="Times New Roman"/>
              </a:rPr>
              <a:t>4G5A05</a:t>
            </a:r>
            <a:r>
              <a:rPr lang="en-US" sz="1050" spc="-5" dirty="0">
                <a:latin typeface="Times New Roman"/>
                <a:cs typeface="Times New Roman"/>
              </a:rPr>
              <a:t>26</a:t>
            </a:r>
            <a:endParaRPr sz="105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16720"/>
            <a:ext cx="12191999" cy="803160"/>
          </a:xfrm>
          <a:prstGeom prst="rect">
            <a:avLst/>
          </a:prstGeom>
        </p:spPr>
      </p:pic>
      <p:sp>
        <p:nvSpPr>
          <p:cNvPr id="4" name="object 4"/>
          <p:cNvSpPr txBox="1">
            <a:spLocks noGrp="1"/>
          </p:cNvSpPr>
          <p:nvPr>
            <p:ph type="title"/>
          </p:nvPr>
        </p:nvSpPr>
        <p:spPr>
          <a:xfrm>
            <a:off x="0" y="232919"/>
            <a:ext cx="12192000" cy="641201"/>
          </a:xfrm>
          <a:prstGeom prst="rect">
            <a:avLst/>
          </a:prstGeom>
          <a:solidFill>
            <a:srgbClr val="FF6600"/>
          </a:solidFill>
        </p:spPr>
        <p:txBody>
          <a:bodyPr vert="horz" wrap="square" lIns="0" tIns="0" rIns="0" bIns="0" rtlCol="0">
            <a:spAutoFit/>
          </a:bodyPr>
          <a:lstStyle/>
          <a:p>
            <a:pPr marL="85725">
              <a:lnSpc>
                <a:spcPts val="4980"/>
              </a:lnSpc>
              <a:tabLst>
                <a:tab pos="5420995" algn="l"/>
              </a:tabLst>
            </a:pPr>
            <a:r>
              <a:rPr lang="en-IN" sz="4400" i="0" spc="-5" dirty="0">
                <a:solidFill>
                  <a:srgbClr val="FFFFFF"/>
                </a:solidFill>
                <a:latin typeface="Times New Roman"/>
                <a:cs typeface="Times New Roman"/>
              </a:rPr>
              <a:t>Proposed</a:t>
            </a:r>
            <a:r>
              <a:rPr lang="en-IN" sz="4400" i="0" spc="-50" dirty="0">
                <a:solidFill>
                  <a:srgbClr val="FFFFFF"/>
                </a:solidFill>
                <a:latin typeface="Times New Roman"/>
                <a:cs typeface="Times New Roman"/>
              </a:rPr>
              <a:t> </a:t>
            </a:r>
            <a:r>
              <a:rPr lang="en-IN" sz="4400" i="0" spc="-5" dirty="0">
                <a:solidFill>
                  <a:srgbClr val="FFFFFF"/>
                </a:solidFill>
                <a:latin typeface="Times New Roman"/>
                <a:cs typeface="Times New Roman"/>
              </a:rPr>
              <a:t>System </a:t>
            </a:r>
            <a:endParaRPr sz="4400" dirty="0">
              <a:latin typeface="Times New Roman"/>
              <a:cs typeface="Times New Roman"/>
            </a:endParaRPr>
          </a:p>
        </p:txBody>
      </p:sp>
      <p:sp>
        <p:nvSpPr>
          <p:cNvPr id="6" name="object 6"/>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10</a:t>
            </a:fld>
            <a:endParaRPr dirty="0"/>
          </a:p>
        </p:txBody>
      </p:sp>
      <p:pic>
        <p:nvPicPr>
          <p:cNvPr id="5" name="Content Placeholder 8">
            <a:extLst>
              <a:ext uri="{FF2B5EF4-FFF2-40B4-BE49-F238E27FC236}">
                <a16:creationId xmlns:a16="http://schemas.microsoft.com/office/drawing/2014/main" id="{C1E25651-8D7A-808D-C2CF-B55ACDB4562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82431" y="1107039"/>
            <a:ext cx="10428237" cy="3583204"/>
          </a:xfrm>
          <a:prstGeom prst="rect">
            <a:avLst/>
          </a:prstGeom>
          <a:noFill/>
          <a:ln>
            <a:noFill/>
          </a:ln>
        </p:spPr>
      </p:pic>
      <p:sp>
        <p:nvSpPr>
          <p:cNvPr id="10" name="Rectangle 9">
            <a:extLst>
              <a:ext uri="{FF2B5EF4-FFF2-40B4-BE49-F238E27FC236}">
                <a16:creationId xmlns:a16="http://schemas.microsoft.com/office/drawing/2014/main" id="{926CE06F-4E46-5A6E-BC78-A34023CC0C94}"/>
              </a:ext>
            </a:extLst>
          </p:cNvPr>
          <p:cNvSpPr/>
          <p:nvPr/>
        </p:nvSpPr>
        <p:spPr>
          <a:xfrm>
            <a:off x="3048000" y="4858381"/>
            <a:ext cx="5905600" cy="8951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WORK  FLOW DIAGRAM</a:t>
            </a:r>
          </a:p>
          <a:p>
            <a:pPr algn="ctr"/>
            <a:r>
              <a:rPr lang="en-US" b="1" dirty="0">
                <a:solidFill>
                  <a:schemeClr val="tx1"/>
                </a:solidFill>
                <a:latin typeface="Times New Roman" panose="02020603050405020304" pitchFamily="18" charset="0"/>
                <a:cs typeface="Times New Roman" panose="02020603050405020304" pitchFamily="18" charset="0"/>
              </a:rPr>
              <a:t>ALGORITHM :  </a:t>
            </a:r>
            <a:r>
              <a:rPr lang="en-US" dirty="0">
                <a:solidFill>
                  <a:schemeClr val="tx1"/>
                </a:solidFill>
                <a:latin typeface="Times New Roman" panose="02020603050405020304" pitchFamily="18" charset="0"/>
                <a:cs typeface="Times New Roman" panose="02020603050405020304" pitchFamily="18" charset="0"/>
              </a:rPr>
              <a:t>RSA with AES</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97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16720"/>
            <a:ext cx="12191999" cy="803160"/>
          </a:xfrm>
          <a:prstGeom prst="rect">
            <a:avLst/>
          </a:prstGeom>
        </p:spPr>
      </p:pic>
      <p:sp>
        <p:nvSpPr>
          <p:cNvPr id="4" name="object 4"/>
          <p:cNvSpPr txBox="1">
            <a:spLocks noGrp="1"/>
          </p:cNvSpPr>
          <p:nvPr>
            <p:ph type="title"/>
          </p:nvPr>
        </p:nvSpPr>
        <p:spPr>
          <a:xfrm>
            <a:off x="0" y="232919"/>
            <a:ext cx="12192000" cy="715010"/>
          </a:xfrm>
          <a:prstGeom prst="rect">
            <a:avLst/>
          </a:prstGeom>
          <a:solidFill>
            <a:srgbClr val="FF6600"/>
          </a:solidFill>
        </p:spPr>
        <p:txBody>
          <a:bodyPr vert="horz" wrap="square" lIns="0" tIns="0" rIns="0" bIns="0" rtlCol="0">
            <a:spAutoFit/>
          </a:bodyPr>
          <a:lstStyle/>
          <a:p>
            <a:pPr marL="225425">
              <a:lnSpc>
                <a:spcPts val="4980"/>
              </a:lnSpc>
            </a:pPr>
            <a:r>
              <a:rPr sz="4400" i="0" spc="-5" dirty="0">
                <a:solidFill>
                  <a:srgbClr val="FFFFFF"/>
                </a:solidFill>
                <a:latin typeface="Times New Roman"/>
                <a:cs typeface="Times New Roman"/>
              </a:rPr>
              <a:t>References</a:t>
            </a:r>
            <a:endParaRPr sz="4400">
              <a:latin typeface="Times New Roman"/>
              <a:cs typeface="Times New Roman"/>
            </a:endParaRPr>
          </a:p>
        </p:txBody>
      </p:sp>
      <p:sp>
        <p:nvSpPr>
          <p:cNvPr id="11" name="object 11"/>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13" name="object 13"/>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dirty="0">
              <a:latin typeface="Times New Roman"/>
              <a:cs typeface="Times New Roman"/>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11</a:t>
            </a:fld>
            <a:endParaRPr dirty="0"/>
          </a:p>
        </p:txBody>
      </p:sp>
      <p:sp>
        <p:nvSpPr>
          <p:cNvPr id="5" name="object 5"/>
          <p:cNvSpPr txBox="1"/>
          <p:nvPr/>
        </p:nvSpPr>
        <p:spPr>
          <a:xfrm rot="10800000" flipV="1">
            <a:off x="233985" y="1036079"/>
            <a:ext cx="11599400" cy="8148384"/>
          </a:xfrm>
          <a:prstGeom prst="rect">
            <a:avLst/>
          </a:prstGeom>
        </p:spPr>
        <p:txBody>
          <a:bodyPr vert="horz" wrap="square" lIns="0" tIns="60960" rIns="0" bIns="0" rtlCol="0">
            <a:spAutoFit/>
          </a:bodyPr>
          <a:lstStyle/>
          <a:p>
            <a:pPr marL="536575" marR="5080" indent="-524510" algn="just">
              <a:lnSpc>
                <a:spcPts val="3020"/>
              </a:lnSpc>
              <a:spcBef>
                <a:spcPts val="480"/>
              </a:spcBef>
              <a:buFont typeface="Arial MT"/>
              <a:buChar char="•"/>
              <a:tabLst>
                <a:tab pos="537210" algn="l"/>
              </a:tabLst>
            </a:pPr>
            <a:r>
              <a:rPr lang="en-US" sz="2500" b="0" strike="noStrike" spc="-1" dirty="0">
                <a:solidFill>
                  <a:srgbClr val="000000"/>
                </a:solidFill>
                <a:latin typeface="Times New Roman" panose="02020603050405020304" pitchFamily="18" charset="0"/>
                <a:cs typeface="Times New Roman" panose="02020603050405020304" pitchFamily="18" charset="0"/>
              </a:rPr>
              <a:t>[1]. </a:t>
            </a:r>
            <a:r>
              <a:rPr lang="en-IN" sz="2500" dirty="0" err="1">
                <a:latin typeface="Times New Roman" panose="02020603050405020304" pitchFamily="18" charset="0"/>
                <a:cs typeface="Times New Roman" panose="02020603050405020304" pitchFamily="18" charset="0"/>
              </a:rPr>
              <a:t>Samydurai</a:t>
            </a:r>
            <a:r>
              <a:rPr lang="en-IN" sz="2500" dirty="0">
                <a:latin typeface="Times New Roman" panose="02020603050405020304" pitchFamily="18" charset="0"/>
                <a:cs typeface="Times New Roman" panose="02020603050405020304" pitchFamily="18" charset="0"/>
              </a:rPr>
              <a:t> A; Revathi K; Prema P; </a:t>
            </a:r>
            <a:r>
              <a:rPr lang="en-IN" sz="2500" dirty="0" err="1">
                <a:latin typeface="Times New Roman" panose="02020603050405020304" pitchFamily="18" charset="0"/>
                <a:cs typeface="Times New Roman" panose="02020603050405020304" pitchFamily="18" charset="0"/>
              </a:rPr>
              <a:t>Arulmozhiarasi</a:t>
            </a:r>
            <a:r>
              <a:rPr lang="en-IN" sz="2500" dirty="0">
                <a:latin typeface="Times New Roman" panose="02020603050405020304" pitchFamily="18" charset="0"/>
                <a:cs typeface="Times New Roman" panose="02020603050405020304" pitchFamily="18" charset="0"/>
              </a:rPr>
              <a:t> D S; </a:t>
            </a:r>
            <a:r>
              <a:rPr lang="en-IN" sz="2500" dirty="0" err="1">
                <a:latin typeface="Times New Roman" panose="02020603050405020304" pitchFamily="18" charset="0"/>
                <a:cs typeface="Times New Roman" panose="02020603050405020304" pitchFamily="18" charset="0"/>
              </a:rPr>
              <a:t>Jency</a:t>
            </a:r>
            <a:r>
              <a:rPr lang="en-IN" sz="2500" dirty="0">
                <a:latin typeface="Times New Roman" panose="02020603050405020304" pitchFamily="18" charset="0"/>
                <a:cs typeface="Times New Roman" panose="02020603050405020304" pitchFamily="18" charset="0"/>
              </a:rPr>
              <a:t> J; </a:t>
            </a:r>
            <a:r>
              <a:rPr lang="en-IN" sz="2500" dirty="0" err="1">
                <a:latin typeface="Times New Roman" panose="02020603050405020304" pitchFamily="18" charset="0"/>
                <a:cs typeface="Times New Roman" panose="02020603050405020304" pitchFamily="18" charset="0"/>
              </a:rPr>
              <a:t>Hemapriya</a:t>
            </a:r>
            <a:r>
              <a:rPr lang="en-IN" sz="2500" dirty="0">
                <a:latin typeface="Times New Roman" panose="02020603050405020304" pitchFamily="18" charset="0"/>
                <a:cs typeface="Times New Roman" panose="02020603050405020304" pitchFamily="18" charset="0"/>
              </a:rPr>
              <a:t> S,</a:t>
            </a:r>
            <a:r>
              <a:rPr lang="en-IN" sz="2500" b="1" dirty="0">
                <a:latin typeface="Times New Roman" panose="02020603050405020304" pitchFamily="18" charset="0"/>
                <a:cs typeface="Times New Roman" panose="02020603050405020304" pitchFamily="18" charset="0"/>
              </a:rPr>
              <a:t> </a:t>
            </a:r>
            <a:r>
              <a:rPr lang="en-IN" sz="2500" b="1" dirty="0">
                <a:latin typeface="Times New Roman" panose="02020603050405020304" pitchFamily="18" charset="0"/>
                <a:cs typeface="Times New Roman" panose="02020603050405020304" pitchFamily="18" charset="0"/>
                <a:hlinkClick r:id="rId3"/>
              </a:rPr>
              <a:t>Secured Health Care Information exchange on cloud using attribute-based encryption</a:t>
            </a:r>
            <a:r>
              <a:rPr lang="en-IN" sz="2500" b="1" dirty="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2015 IEEE3</a:t>
            </a:r>
            <a:r>
              <a:rPr lang="en-US" sz="2500" baseline="30000" dirty="0">
                <a:latin typeface="Times New Roman" panose="02020603050405020304" pitchFamily="18" charset="0"/>
                <a:cs typeface="Times New Roman" panose="02020603050405020304" pitchFamily="18" charset="0"/>
              </a:rPr>
              <a:t>rd</a:t>
            </a:r>
            <a:r>
              <a:rPr lang="en-US" sz="2500" dirty="0">
                <a:latin typeface="Times New Roman" panose="02020603050405020304" pitchFamily="18" charset="0"/>
                <a:cs typeface="Times New Roman" panose="02020603050405020304" pitchFamily="18" charset="0"/>
              </a:rPr>
              <a:t> International conference on Signal Processing, Communication and Networking (ICSCN</a:t>
            </a:r>
            <a:r>
              <a:rPr lang="en-US" sz="2500" spc="-1" dirty="0">
                <a:solidFill>
                  <a:srgbClr val="000000"/>
                </a:solidFill>
                <a:latin typeface="Times New Roman" panose="02020603050405020304" pitchFamily="18" charset="0"/>
                <a:cs typeface="Times New Roman" panose="02020603050405020304" pitchFamily="18" charset="0"/>
              </a:rPr>
              <a:t>).</a:t>
            </a:r>
          </a:p>
          <a:p>
            <a:pPr marL="457200" indent="-457200" algn="just">
              <a:spcBef>
                <a:spcPts val="1001"/>
              </a:spcBef>
              <a:buFont typeface="Arial" panose="020B0604020202020204" pitchFamily="34" charset="0"/>
              <a:buChar char="•"/>
              <a:tabLst>
                <a:tab pos="0" algn="l"/>
              </a:tabLst>
            </a:pPr>
            <a:r>
              <a:rPr lang="en-US" sz="2500" b="0" strike="noStrike" spc="-1" dirty="0">
                <a:solidFill>
                  <a:srgbClr val="000000"/>
                </a:solidFill>
                <a:latin typeface="Times New Roman" panose="02020603050405020304" pitchFamily="18" charset="0"/>
                <a:cs typeface="Times New Roman" panose="02020603050405020304" pitchFamily="18" charset="0"/>
              </a:rPr>
              <a:t>[2]</a:t>
            </a:r>
            <a:r>
              <a:rPr lang="en-IN" sz="2500" dirty="0" err="1">
                <a:latin typeface="Times New Roman" panose="02020603050405020304" pitchFamily="18" charset="0"/>
                <a:cs typeface="Times New Roman" panose="02020603050405020304" pitchFamily="18" charset="0"/>
              </a:rPr>
              <a:t>HuilingQian</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JiguoLi</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YichenZhang</a:t>
            </a:r>
            <a:r>
              <a:rPr lang="en-IN" sz="2500" dirty="0">
                <a:latin typeface="Times New Roman" panose="02020603050405020304" pitchFamily="18" charset="0"/>
                <a:cs typeface="Times New Roman" panose="02020603050405020304" pitchFamily="18" charset="0"/>
              </a:rPr>
              <a:t>, </a:t>
            </a:r>
            <a:r>
              <a:rPr lang="en-IN" sz="2500" u="sng" dirty="0" err="1">
                <a:latin typeface="Times New Roman" panose="02020603050405020304" pitchFamily="18" charset="0"/>
                <a:cs typeface="Times New Roman" panose="02020603050405020304" pitchFamily="18" charset="0"/>
              </a:rPr>
              <a:t>JinguangHa</a:t>
            </a:r>
            <a:r>
              <a:rPr lang="en-IN" sz="2500" b="1" dirty="0">
                <a:latin typeface="Times New Roman" panose="02020603050405020304" pitchFamily="18" charset="0"/>
                <a:cs typeface="Times New Roman" panose="02020603050405020304" pitchFamily="18" charset="0"/>
              </a:rPr>
              <a:t>, </a:t>
            </a:r>
            <a:r>
              <a:rPr lang="en-IN" sz="2500" b="1" dirty="0">
                <a:latin typeface="Times New Roman" panose="02020603050405020304" pitchFamily="18" charset="0"/>
                <a:cs typeface="Times New Roman" panose="02020603050405020304" pitchFamily="18" charset="0"/>
                <a:hlinkClick r:id="rId4"/>
              </a:rPr>
              <a:t>Privacy-preserving personal health record using multi-authority attribute-based encryption with revocation</a:t>
            </a:r>
            <a:r>
              <a:rPr lang="en-IN"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2014, </a:t>
            </a:r>
            <a:r>
              <a:rPr lang="en-US" sz="2500" u="sng" dirty="0">
                <a:latin typeface="Times New Roman" panose="02020603050405020304" pitchFamily="18" charset="0"/>
                <a:cs typeface="Times New Roman" panose="02020603050405020304" pitchFamily="18" charset="0"/>
                <a:hlinkClick r:id="rId5"/>
              </a:rPr>
              <a:t>International Journal of Information Security</a:t>
            </a:r>
            <a:r>
              <a:rPr lang="en-US" sz="2500" dirty="0">
                <a:latin typeface="Times New Roman" panose="02020603050405020304" pitchFamily="18" charset="0"/>
                <a:cs typeface="Times New Roman" panose="02020603050405020304" pitchFamily="18" charset="0"/>
              </a:rPr>
              <a:t> 14(6):1-11</a:t>
            </a:r>
          </a:p>
          <a:p>
            <a:pPr marL="457200" indent="-457200" algn="just">
              <a:spcBef>
                <a:spcPts val="1001"/>
              </a:spcBef>
              <a:buFont typeface="Arial" panose="020B0604020202020204" pitchFamily="34" charset="0"/>
              <a:buChar char="•"/>
              <a:tabLst>
                <a:tab pos="0" algn="l"/>
              </a:tabLst>
            </a:pPr>
            <a:r>
              <a:rPr lang="en-US" sz="2500" b="0" strike="noStrike" spc="-1" dirty="0">
                <a:solidFill>
                  <a:srgbClr val="000000"/>
                </a:solidFill>
                <a:latin typeface="Times New Roman" panose="02020603050405020304" pitchFamily="18" charset="0"/>
                <a:cs typeface="Times New Roman" panose="02020603050405020304" pitchFamily="18" charset="0"/>
              </a:rPr>
              <a:t>[3] </a:t>
            </a:r>
            <a:r>
              <a:rPr lang="en-IN" sz="2500" dirty="0" err="1">
                <a:latin typeface="Times New Roman" panose="02020603050405020304" pitchFamily="18" charset="0"/>
                <a:cs typeface="Times New Roman" panose="02020603050405020304" pitchFamily="18" charset="0"/>
              </a:rPr>
              <a:t>Tamada</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Indhu</a:t>
            </a:r>
            <a:r>
              <a:rPr lang="en-IN" sz="2500" dirty="0">
                <a:latin typeface="Times New Roman" panose="02020603050405020304" pitchFamily="18" charset="0"/>
                <a:cs typeface="Times New Roman" panose="02020603050405020304" pitchFamily="18" charset="0"/>
              </a:rPr>
              <a:t> Sri, Miss </a:t>
            </a:r>
            <a:r>
              <a:rPr lang="en-IN" sz="2500" dirty="0" err="1">
                <a:latin typeface="Times New Roman" panose="02020603050405020304" pitchFamily="18" charset="0"/>
                <a:cs typeface="Times New Roman" panose="02020603050405020304" pitchFamily="18" charset="0"/>
              </a:rPr>
              <a:t>G.Keerthana</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Sri.V.Bhaskara</a:t>
            </a:r>
            <a:r>
              <a:rPr lang="en-IN" sz="2500" dirty="0">
                <a:latin typeface="Times New Roman" panose="02020603050405020304" pitchFamily="18" charset="0"/>
                <a:cs typeface="Times New Roman" panose="02020603050405020304" pitchFamily="18" charset="0"/>
              </a:rPr>
              <a:t> Murthy </a:t>
            </a:r>
            <a:r>
              <a:rPr lang="en-IN" sz="2500" b="1" dirty="0">
                <a:latin typeface="Times New Roman" panose="02020603050405020304" pitchFamily="18" charset="0"/>
                <a:cs typeface="Times New Roman" panose="02020603050405020304" pitchFamily="18" charset="0"/>
                <a:hlinkClick r:id="rId6"/>
              </a:rPr>
              <a:t>Scalable and Secure Sharing of Personal Health Records in Cloud Computing Using Attribute-Based Encryption</a:t>
            </a:r>
            <a:r>
              <a:rPr lang="en-IN" sz="2500" b="1" dirty="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Journal of Engineering sciences 2022.</a:t>
            </a:r>
          </a:p>
          <a:p>
            <a:pPr marL="457200" indent="-457200" algn="just">
              <a:spcBef>
                <a:spcPts val="1001"/>
              </a:spcBef>
              <a:buFont typeface="Arial" panose="020B0604020202020204" pitchFamily="34" charset="0"/>
              <a:buChar char="•"/>
              <a:tabLst>
                <a:tab pos="0" algn="l"/>
              </a:tabLst>
            </a:pPr>
            <a:r>
              <a:rPr lang="en-US" sz="2500" b="0" strike="noStrike" spc="-1" dirty="0">
                <a:solidFill>
                  <a:srgbClr val="000000"/>
                </a:solidFill>
                <a:latin typeface="Times New Roman" panose="02020603050405020304" pitchFamily="18" charset="0"/>
                <a:cs typeface="Times New Roman" panose="02020603050405020304" pitchFamily="18" charset="0"/>
              </a:rPr>
              <a:t>[4]</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Pulkit </a:t>
            </a:r>
            <a:r>
              <a:rPr lang="en-US" sz="2500" dirty="0" err="1">
                <a:latin typeface="Times New Roman" panose="02020603050405020304" pitchFamily="18" charset="0"/>
                <a:cs typeface="Times New Roman" panose="02020603050405020304" pitchFamily="18" charset="0"/>
              </a:rPr>
              <a:t>Mehndiratta</a:t>
            </a:r>
            <a:r>
              <a:rPr lang="en-US" sz="2500" dirty="0">
                <a:latin typeface="Times New Roman" panose="02020603050405020304" pitchFamily="18" charset="0"/>
                <a:cs typeface="Times New Roman" panose="02020603050405020304" pitchFamily="18" charset="0"/>
              </a:rPr>
              <a:t>, Shelly Sachdeva &amp; Sudhanshu </a:t>
            </a:r>
            <a:r>
              <a:rPr lang="en-US" sz="2500" dirty="0" err="1">
                <a:latin typeface="Times New Roman" panose="02020603050405020304" pitchFamily="18" charset="0"/>
                <a:cs typeface="Times New Roman" panose="02020603050405020304" pitchFamily="18" charset="0"/>
              </a:rPr>
              <a:t>Kulshrestha</a:t>
            </a:r>
            <a:r>
              <a:rPr lang="en-US" sz="2500" dirty="0">
                <a:latin typeface="Times New Roman" panose="02020603050405020304" pitchFamily="18" charset="0"/>
                <a:cs typeface="Times New Roman" panose="02020603050405020304" pitchFamily="18" charset="0"/>
              </a:rPr>
              <a:t> , </a:t>
            </a:r>
            <a:r>
              <a:rPr lang="en-US" sz="2500" b="1" dirty="0">
                <a:latin typeface="Times New Roman" panose="02020603050405020304" pitchFamily="18" charset="0"/>
                <a:cs typeface="Times New Roman" panose="02020603050405020304" pitchFamily="18" charset="0"/>
                <a:hlinkClick r:id="rId7"/>
              </a:rPr>
              <a:t>A Model of Privacy and Security for Electronic Health Records</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2014, Lecture Notes in Computer Science book series (</a:t>
            </a:r>
            <a:r>
              <a:rPr lang="en-US" sz="2500" dirty="0" err="1">
                <a:latin typeface="Times New Roman" panose="02020603050405020304" pitchFamily="18" charset="0"/>
                <a:cs typeface="Times New Roman" panose="02020603050405020304" pitchFamily="18" charset="0"/>
              </a:rPr>
              <a:t>LNISA,volume</a:t>
            </a:r>
            <a:r>
              <a:rPr lang="en-US" sz="2500" dirty="0">
                <a:latin typeface="Times New Roman" panose="02020603050405020304" pitchFamily="18" charset="0"/>
                <a:cs typeface="Times New Roman" panose="02020603050405020304" pitchFamily="18" charset="0"/>
              </a:rPr>
              <a:t> 8381),Springer</a:t>
            </a:r>
            <a:r>
              <a:rPr lang="en-US" sz="2500" b="1" dirty="0">
                <a:latin typeface="Times New Roman" panose="02020603050405020304" pitchFamily="18" charset="0"/>
                <a:cs typeface="Times New Roman" panose="02020603050405020304" pitchFamily="18" charset="0"/>
              </a:rPr>
              <a:t>.</a:t>
            </a:r>
          </a:p>
          <a:p>
            <a:pPr marL="457200" indent="-457200" algn="just">
              <a:spcBef>
                <a:spcPts val="1001"/>
              </a:spcBef>
              <a:buFont typeface="Arial" panose="020B0604020202020204" pitchFamily="34" charset="0"/>
              <a:buChar char="•"/>
              <a:tabLst>
                <a:tab pos="0" algn="l"/>
              </a:tabLst>
            </a:pPr>
            <a:endParaRPr lang="en-IN" sz="2600" dirty="0">
              <a:latin typeface="Times New Roman" panose="02020603050405020304" pitchFamily="18" charset="0"/>
              <a:cs typeface="Times New Roman" panose="02020603050405020304" pitchFamily="18" charset="0"/>
            </a:endParaRPr>
          </a:p>
          <a:p>
            <a:pPr algn="just">
              <a:spcBef>
                <a:spcPts val="1001"/>
              </a:spcBef>
              <a:tabLst>
                <a:tab pos="0" algn="l"/>
              </a:tabLst>
            </a:pPr>
            <a:endParaRPr lang="en-IN" sz="2600" dirty="0">
              <a:latin typeface="Times New Roman" panose="02020603050405020304" pitchFamily="18" charset="0"/>
              <a:cs typeface="Times New Roman" panose="02020603050405020304" pitchFamily="18" charset="0"/>
            </a:endParaRPr>
          </a:p>
          <a:p>
            <a:pPr marL="457200" indent="-457200" algn="just">
              <a:spcBef>
                <a:spcPts val="1001"/>
              </a:spcBef>
              <a:buFont typeface="Arial" panose="020B0604020202020204" pitchFamily="34" charset="0"/>
              <a:buChar char="•"/>
              <a:tabLst>
                <a:tab pos="0" algn="l"/>
              </a:tabLst>
            </a:pPr>
            <a:endParaRPr lang="en-IN" sz="2600" dirty="0">
              <a:latin typeface="Times New Roman" panose="02020603050405020304" pitchFamily="18" charset="0"/>
              <a:cs typeface="Times New Roman" panose="02020603050405020304" pitchFamily="18" charset="0"/>
            </a:endParaRPr>
          </a:p>
          <a:p>
            <a:pPr marL="457200" indent="-457200" algn="just">
              <a:spcBef>
                <a:spcPts val="1001"/>
              </a:spcBef>
              <a:buFont typeface="Arial" panose="020B0604020202020204" pitchFamily="34" charset="0"/>
              <a:buChar char="•"/>
              <a:tabLst>
                <a:tab pos="0" algn="l"/>
              </a:tabLst>
            </a:pPr>
            <a:endParaRPr lang="en-US" sz="2600" dirty="0">
              <a:latin typeface="Times New Roman" panose="02020603050405020304" pitchFamily="18" charset="0"/>
              <a:cs typeface="Times New Roman" panose="02020603050405020304" pitchFamily="18" charset="0"/>
            </a:endParaRPr>
          </a:p>
          <a:p>
            <a:pPr marL="536575" marR="5080" indent="-524510" algn="just">
              <a:lnSpc>
                <a:spcPts val="3020"/>
              </a:lnSpc>
              <a:spcBef>
                <a:spcPts val="480"/>
              </a:spcBef>
              <a:buFont typeface="Arial MT"/>
              <a:buChar char="•"/>
              <a:tabLst>
                <a:tab pos="537210" algn="l"/>
              </a:tabLst>
            </a:pPr>
            <a:endParaRPr sz="26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16720"/>
            <a:ext cx="12191999" cy="803160"/>
          </a:xfrm>
          <a:prstGeom prst="rect">
            <a:avLst/>
          </a:prstGeom>
        </p:spPr>
      </p:pic>
      <p:sp>
        <p:nvSpPr>
          <p:cNvPr id="4" name="object 4"/>
          <p:cNvSpPr txBox="1">
            <a:spLocks noGrp="1"/>
          </p:cNvSpPr>
          <p:nvPr>
            <p:ph type="title"/>
          </p:nvPr>
        </p:nvSpPr>
        <p:spPr>
          <a:xfrm>
            <a:off x="0" y="232919"/>
            <a:ext cx="12192000" cy="715010"/>
          </a:xfrm>
          <a:prstGeom prst="rect">
            <a:avLst/>
          </a:prstGeom>
          <a:solidFill>
            <a:srgbClr val="FF6600"/>
          </a:solidFill>
        </p:spPr>
        <p:txBody>
          <a:bodyPr vert="horz" wrap="square" lIns="0" tIns="0" rIns="0" bIns="0" rtlCol="0">
            <a:spAutoFit/>
          </a:bodyPr>
          <a:lstStyle/>
          <a:p>
            <a:pPr marL="85725">
              <a:lnSpc>
                <a:spcPts val="4980"/>
              </a:lnSpc>
              <a:tabLst>
                <a:tab pos="5420995" algn="l"/>
              </a:tabLst>
            </a:pPr>
            <a:r>
              <a:rPr sz="4400" i="0" spc="-5" dirty="0">
                <a:solidFill>
                  <a:srgbClr val="FFFFFF"/>
                </a:solidFill>
                <a:latin typeface="Times New Roman"/>
                <a:cs typeface="Times New Roman"/>
              </a:rPr>
              <a:t>Git Hub</a:t>
            </a:r>
            <a:r>
              <a:rPr sz="4400" i="0" dirty="0">
                <a:solidFill>
                  <a:srgbClr val="FFFFFF"/>
                </a:solidFill>
                <a:latin typeface="Times New Roman"/>
                <a:cs typeface="Times New Roman"/>
              </a:rPr>
              <a:t> </a:t>
            </a:r>
            <a:r>
              <a:rPr sz="4400" i="0" spc="-5" dirty="0">
                <a:solidFill>
                  <a:srgbClr val="FFFFFF"/>
                </a:solidFill>
                <a:latin typeface="Times New Roman"/>
                <a:cs typeface="Times New Roman"/>
              </a:rPr>
              <a:t>Dashboards</a:t>
            </a:r>
            <a:r>
              <a:rPr sz="4400" i="0" dirty="0">
                <a:solidFill>
                  <a:srgbClr val="FFFFFF"/>
                </a:solidFill>
                <a:latin typeface="Times New Roman"/>
                <a:cs typeface="Times New Roman"/>
              </a:rPr>
              <a:t> of	</a:t>
            </a:r>
            <a:r>
              <a:rPr sz="4400" i="0" spc="-10" dirty="0">
                <a:solidFill>
                  <a:srgbClr val="FFFFFF"/>
                </a:solidFill>
                <a:latin typeface="Times New Roman"/>
                <a:cs typeface="Times New Roman"/>
              </a:rPr>
              <a:t>each</a:t>
            </a:r>
            <a:r>
              <a:rPr sz="4400" i="0" spc="-50" dirty="0">
                <a:solidFill>
                  <a:srgbClr val="FFFFFF"/>
                </a:solidFill>
                <a:latin typeface="Times New Roman"/>
                <a:cs typeface="Times New Roman"/>
              </a:rPr>
              <a:t> </a:t>
            </a:r>
            <a:r>
              <a:rPr sz="4400" i="0" spc="-5" dirty="0">
                <a:solidFill>
                  <a:srgbClr val="FFFFFF"/>
                </a:solidFill>
                <a:latin typeface="Times New Roman"/>
                <a:cs typeface="Times New Roman"/>
              </a:rPr>
              <a:t>student</a:t>
            </a:r>
            <a:endParaRPr sz="4400">
              <a:latin typeface="Times New Roman"/>
              <a:cs typeface="Times New Roman"/>
            </a:endParaRPr>
          </a:p>
        </p:txBody>
      </p:sp>
      <p:sp>
        <p:nvSpPr>
          <p:cNvPr id="6" name="object 6"/>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12</a:t>
            </a:fld>
            <a:endParaRPr dirty="0"/>
          </a:p>
        </p:txBody>
      </p:sp>
    </p:spTree>
    <p:extLst>
      <p:ext uri="{BB962C8B-B14F-4D97-AF65-F5344CB8AC3E}">
        <p14:creationId xmlns:p14="http://schemas.microsoft.com/office/powerpoint/2010/main" val="302508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233045"/>
          </a:xfrm>
          <a:custGeom>
            <a:avLst/>
            <a:gdLst/>
            <a:ahLst/>
            <a:cxnLst/>
            <a:rect l="l" t="t" r="r" b="b"/>
            <a:pathLst>
              <a:path w="12192000" h="233045">
                <a:moveTo>
                  <a:pt x="12191759" y="232559"/>
                </a:moveTo>
                <a:lnTo>
                  <a:pt x="0" y="232559"/>
                </a:lnTo>
                <a:lnTo>
                  <a:pt x="0" y="0"/>
                </a:lnTo>
                <a:lnTo>
                  <a:pt x="12191759" y="0"/>
                </a:lnTo>
                <a:lnTo>
                  <a:pt x="12191759" y="232559"/>
                </a:lnTo>
                <a:close/>
              </a:path>
            </a:pathLst>
          </a:custGeom>
          <a:solidFill>
            <a:srgbClr val="006666"/>
          </a:solidFill>
        </p:spPr>
        <p:txBody>
          <a:bodyPr wrap="square" lIns="0" tIns="0" rIns="0" bIns="0" rtlCol="0"/>
          <a:lstStyle/>
          <a:p>
            <a:endParaRPr/>
          </a:p>
        </p:txBody>
      </p:sp>
      <p:sp>
        <p:nvSpPr>
          <p:cNvPr id="3" name="object 3"/>
          <p:cNvSpPr txBox="1"/>
          <p:nvPr/>
        </p:nvSpPr>
        <p:spPr>
          <a:xfrm>
            <a:off x="2692006" y="-10611"/>
            <a:ext cx="7114144" cy="243656"/>
          </a:xfrm>
          <a:prstGeom prst="rect">
            <a:avLst/>
          </a:prstGeom>
        </p:spPr>
        <p:txBody>
          <a:bodyPr vert="horz" wrap="square" lIns="0" tIns="12700" rIns="0" bIns="0" rtlCol="0">
            <a:spAutoFit/>
          </a:bodyPr>
          <a:lstStyle/>
          <a:p>
            <a:pPr marL="12700" algn="ctr">
              <a:lnSpc>
                <a:spcPct val="100000"/>
              </a:lnSpc>
              <a:spcBef>
                <a:spcPts val="100"/>
              </a:spcBef>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sp>
        <p:nvSpPr>
          <p:cNvPr id="5" name="object 5"/>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7" name="object 7"/>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13</a:t>
            </a:fld>
            <a:endParaRPr dirty="0"/>
          </a:p>
        </p:txBody>
      </p:sp>
      <p:sp>
        <p:nvSpPr>
          <p:cNvPr id="4" name="object 4"/>
          <p:cNvSpPr txBox="1">
            <a:spLocks noGrp="1"/>
          </p:cNvSpPr>
          <p:nvPr>
            <p:ph type="title"/>
          </p:nvPr>
        </p:nvSpPr>
        <p:spPr>
          <a:xfrm>
            <a:off x="2705705" y="2352272"/>
            <a:ext cx="6687820" cy="1488440"/>
          </a:xfrm>
          <a:prstGeom prst="rect">
            <a:avLst/>
          </a:prstGeom>
        </p:spPr>
        <p:txBody>
          <a:bodyPr vert="horz" wrap="square" lIns="0" tIns="12700" rIns="0" bIns="0" rtlCol="0">
            <a:spAutoFit/>
          </a:bodyPr>
          <a:lstStyle/>
          <a:p>
            <a:pPr marL="12700">
              <a:lnSpc>
                <a:spcPct val="100000"/>
              </a:lnSpc>
              <a:spcBef>
                <a:spcPts val="100"/>
              </a:spcBef>
            </a:pPr>
            <a:r>
              <a:rPr spc="-15" dirty="0"/>
              <a:t>Any</a:t>
            </a:r>
            <a:r>
              <a:rPr spc="-110" dirty="0"/>
              <a:t> </a:t>
            </a:r>
            <a:r>
              <a:rPr spc="-5" dirty="0"/>
              <a:t>Queries?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lang="en-IN"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lang="en-IN"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16720"/>
            <a:ext cx="12191999" cy="803160"/>
          </a:xfrm>
          <a:prstGeom prst="rect">
            <a:avLst/>
          </a:prstGeom>
        </p:spPr>
      </p:pic>
      <p:sp>
        <p:nvSpPr>
          <p:cNvPr id="4" name="object 4"/>
          <p:cNvSpPr txBox="1">
            <a:spLocks noGrp="1"/>
          </p:cNvSpPr>
          <p:nvPr>
            <p:ph type="title"/>
          </p:nvPr>
        </p:nvSpPr>
        <p:spPr>
          <a:xfrm>
            <a:off x="0" y="232919"/>
            <a:ext cx="12192000" cy="715010"/>
          </a:xfrm>
          <a:prstGeom prst="rect">
            <a:avLst/>
          </a:prstGeom>
          <a:solidFill>
            <a:srgbClr val="FF6600"/>
          </a:solidFill>
        </p:spPr>
        <p:txBody>
          <a:bodyPr vert="horz" wrap="square" lIns="0" tIns="0" rIns="0" bIns="0" rtlCol="0">
            <a:spAutoFit/>
          </a:bodyPr>
          <a:lstStyle/>
          <a:p>
            <a:pPr marL="85725">
              <a:lnSpc>
                <a:spcPts val="4980"/>
              </a:lnSpc>
            </a:pPr>
            <a:r>
              <a:rPr sz="4400" i="0" spc="-5" dirty="0">
                <a:solidFill>
                  <a:srgbClr val="FFFFFF"/>
                </a:solidFill>
                <a:latin typeface="Times New Roman"/>
                <a:cs typeface="Times New Roman"/>
              </a:rPr>
              <a:t>Contents</a:t>
            </a:r>
            <a:endParaRPr sz="4400" dirty="0">
              <a:latin typeface="Times New Roman"/>
              <a:cs typeface="Times New Roman"/>
            </a:endParaRPr>
          </a:p>
        </p:txBody>
      </p:sp>
      <p:sp>
        <p:nvSpPr>
          <p:cNvPr id="6" name="object 6"/>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lang="en-IN" dirty="0"/>
              <a:t>–</a:t>
            </a:r>
            <a:r>
              <a:rPr spc="-45" dirty="0"/>
              <a:t> </a:t>
            </a:r>
            <a:r>
              <a:rPr dirty="0"/>
              <a:t>1</a:t>
            </a:r>
            <a:r>
              <a:rPr lang="en-US" dirty="0"/>
              <a:t>2</a:t>
            </a: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2</a:t>
            </a:fld>
            <a:endParaRPr dirty="0"/>
          </a:p>
        </p:txBody>
      </p:sp>
      <p:sp>
        <p:nvSpPr>
          <p:cNvPr id="5" name="object 5"/>
          <p:cNvSpPr txBox="1"/>
          <p:nvPr/>
        </p:nvSpPr>
        <p:spPr>
          <a:xfrm>
            <a:off x="325838" y="990074"/>
            <a:ext cx="9455785" cy="4627880"/>
          </a:xfrm>
          <a:prstGeom prst="rect">
            <a:avLst/>
          </a:prstGeom>
        </p:spPr>
        <p:txBody>
          <a:bodyPr vert="horz" wrap="square" lIns="0" tIns="97155" rIns="0" bIns="0" rtlCol="0">
            <a:spAutoFit/>
          </a:bodyPr>
          <a:lstStyle/>
          <a:p>
            <a:pPr marL="421005" indent="-408940">
              <a:lnSpc>
                <a:spcPct val="100000"/>
              </a:lnSpc>
              <a:spcBef>
                <a:spcPts val="765"/>
              </a:spcBef>
              <a:buFont typeface="Arial MT"/>
              <a:buChar char="•"/>
              <a:tabLst>
                <a:tab pos="421005" algn="l"/>
                <a:tab pos="421640" algn="l"/>
              </a:tabLst>
            </a:pPr>
            <a:r>
              <a:rPr sz="2800" spc="-5" dirty="0">
                <a:latin typeface="Times New Roman"/>
                <a:cs typeface="Times New Roman"/>
              </a:rPr>
              <a:t>Abstract</a:t>
            </a:r>
            <a:endParaRPr sz="2800">
              <a:latin typeface="Times New Roman"/>
              <a:cs typeface="Times New Roman"/>
            </a:endParaRPr>
          </a:p>
          <a:p>
            <a:pPr marL="421005" indent="-408940">
              <a:lnSpc>
                <a:spcPct val="100000"/>
              </a:lnSpc>
              <a:spcBef>
                <a:spcPts val="665"/>
              </a:spcBef>
              <a:buFont typeface="Arial MT"/>
              <a:buChar char="•"/>
              <a:tabLst>
                <a:tab pos="421005" algn="l"/>
                <a:tab pos="421640" algn="l"/>
              </a:tabLst>
            </a:pPr>
            <a:r>
              <a:rPr sz="2800" spc="-5" dirty="0">
                <a:latin typeface="Times New Roman"/>
                <a:cs typeface="Times New Roman"/>
              </a:rPr>
              <a:t>Problem</a:t>
            </a:r>
            <a:r>
              <a:rPr sz="2800" spc="-50" dirty="0">
                <a:latin typeface="Times New Roman"/>
                <a:cs typeface="Times New Roman"/>
              </a:rPr>
              <a:t> </a:t>
            </a:r>
            <a:r>
              <a:rPr sz="2800" spc="-5" dirty="0">
                <a:latin typeface="Times New Roman"/>
                <a:cs typeface="Times New Roman"/>
              </a:rPr>
              <a:t>statement</a:t>
            </a:r>
            <a:endParaRPr sz="2800">
              <a:latin typeface="Times New Roman"/>
              <a:cs typeface="Times New Roman"/>
            </a:endParaRPr>
          </a:p>
          <a:p>
            <a:pPr marL="421005" indent="-408940">
              <a:lnSpc>
                <a:spcPct val="100000"/>
              </a:lnSpc>
              <a:spcBef>
                <a:spcPts val="665"/>
              </a:spcBef>
              <a:buFont typeface="Arial MT"/>
              <a:buChar char="•"/>
              <a:tabLst>
                <a:tab pos="421005" algn="l"/>
                <a:tab pos="421640" algn="l"/>
              </a:tabLst>
            </a:pPr>
            <a:r>
              <a:rPr sz="2800" spc="-5" dirty="0">
                <a:latin typeface="Times New Roman"/>
                <a:cs typeface="Times New Roman"/>
              </a:rPr>
              <a:t>Objectives</a:t>
            </a:r>
            <a:r>
              <a:rPr sz="2800" spc="-35" dirty="0">
                <a:latin typeface="Times New Roman"/>
                <a:cs typeface="Times New Roman"/>
              </a:rPr>
              <a:t> </a:t>
            </a:r>
            <a:r>
              <a:rPr sz="2800" dirty="0">
                <a:latin typeface="Times New Roman"/>
                <a:cs typeface="Times New Roman"/>
              </a:rPr>
              <a:t>of</a:t>
            </a:r>
            <a:r>
              <a:rPr sz="2800" spc="-30" dirty="0">
                <a:latin typeface="Times New Roman"/>
                <a:cs typeface="Times New Roman"/>
              </a:rPr>
              <a:t> </a:t>
            </a:r>
            <a:r>
              <a:rPr sz="2800" spc="-5" dirty="0">
                <a:latin typeface="Times New Roman"/>
                <a:cs typeface="Times New Roman"/>
              </a:rPr>
              <a:t>Project</a:t>
            </a:r>
            <a:endParaRPr sz="2800">
              <a:latin typeface="Times New Roman"/>
              <a:cs typeface="Times New Roman"/>
            </a:endParaRPr>
          </a:p>
          <a:p>
            <a:pPr marL="421005" indent="-408940">
              <a:lnSpc>
                <a:spcPct val="100000"/>
              </a:lnSpc>
              <a:spcBef>
                <a:spcPts val="670"/>
              </a:spcBef>
              <a:buFont typeface="Arial MT"/>
              <a:buChar char="•"/>
              <a:tabLst>
                <a:tab pos="421005" algn="l"/>
                <a:tab pos="421640" algn="l"/>
              </a:tabLst>
            </a:pPr>
            <a:r>
              <a:rPr sz="2800" spc="-5" dirty="0">
                <a:latin typeface="Times New Roman"/>
                <a:cs typeface="Times New Roman"/>
              </a:rPr>
              <a:t>Literature</a:t>
            </a:r>
            <a:r>
              <a:rPr sz="2800" spc="-25" dirty="0">
                <a:latin typeface="Times New Roman"/>
                <a:cs typeface="Times New Roman"/>
              </a:rPr>
              <a:t> </a:t>
            </a:r>
            <a:r>
              <a:rPr sz="2800" spc="-5" dirty="0">
                <a:latin typeface="Times New Roman"/>
                <a:cs typeface="Times New Roman"/>
              </a:rPr>
              <a:t>survey</a:t>
            </a:r>
            <a:r>
              <a:rPr sz="2800" spc="-20" dirty="0">
                <a:latin typeface="Times New Roman"/>
                <a:cs typeface="Times New Roman"/>
              </a:rPr>
              <a:t> </a:t>
            </a:r>
            <a:r>
              <a:rPr sz="2800" dirty="0">
                <a:latin typeface="Times New Roman"/>
                <a:cs typeface="Times New Roman"/>
              </a:rPr>
              <a:t>for</a:t>
            </a:r>
            <a:r>
              <a:rPr sz="2800" spc="-20" dirty="0">
                <a:latin typeface="Times New Roman"/>
                <a:cs typeface="Times New Roman"/>
              </a:rPr>
              <a:t> </a:t>
            </a:r>
            <a:r>
              <a:rPr sz="2800" dirty="0">
                <a:latin typeface="Times New Roman"/>
                <a:cs typeface="Times New Roman"/>
              </a:rPr>
              <a:t>first</a:t>
            </a:r>
            <a:r>
              <a:rPr sz="2800" spc="-15" dirty="0">
                <a:latin typeface="Times New Roman"/>
                <a:cs typeface="Times New Roman"/>
              </a:rPr>
              <a:t> </a:t>
            </a:r>
            <a:r>
              <a:rPr sz="2800" dirty="0">
                <a:latin typeface="Times New Roman"/>
                <a:cs typeface="Times New Roman"/>
              </a:rPr>
              <a:t>objective</a:t>
            </a:r>
            <a:endParaRPr sz="2800">
              <a:latin typeface="Times New Roman"/>
              <a:cs typeface="Times New Roman"/>
            </a:endParaRPr>
          </a:p>
          <a:p>
            <a:pPr marL="421005" indent="-408940">
              <a:lnSpc>
                <a:spcPct val="100000"/>
              </a:lnSpc>
              <a:spcBef>
                <a:spcPts val="665"/>
              </a:spcBef>
              <a:buFont typeface="Arial MT"/>
              <a:buChar char="•"/>
              <a:tabLst>
                <a:tab pos="421005" algn="l"/>
                <a:tab pos="421640" algn="l"/>
              </a:tabLst>
            </a:pPr>
            <a:r>
              <a:rPr sz="2800" spc="-5" dirty="0">
                <a:latin typeface="Times New Roman"/>
                <a:cs typeface="Times New Roman"/>
              </a:rPr>
              <a:t>Literature</a:t>
            </a:r>
            <a:r>
              <a:rPr sz="2800" spc="-25" dirty="0">
                <a:latin typeface="Times New Roman"/>
                <a:cs typeface="Times New Roman"/>
              </a:rPr>
              <a:t> </a:t>
            </a:r>
            <a:r>
              <a:rPr sz="2800" spc="-5" dirty="0">
                <a:latin typeface="Times New Roman"/>
                <a:cs typeface="Times New Roman"/>
              </a:rPr>
              <a:t>survey</a:t>
            </a:r>
            <a:r>
              <a:rPr sz="2800" spc="-20" dirty="0">
                <a:latin typeface="Times New Roman"/>
                <a:cs typeface="Times New Roman"/>
              </a:rPr>
              <a:t> </a:t>
            </a:r>
            <a:r>
              <a:rPr sz="2800" dirty="0">
                <a:latin typeface="Times New Roman"/>
                <a:cs typeface="Times New Roman"/>
              </a:rPr>
              <a:t>for</a:t>
            </a:r>
            <a:r>
              <a:rPr sz="2800" spc="-15" dirty="0">
                <a:latin typeface="Times New Roman"/>
                <a:cs typeface="Times New Roman"/>
              </a:rPr>
              <a:t> </a:t>
            </a:r>
            <a:r>
              <a:rPr sz="2800" spc="-5" dirty="0">
                <a:latin typeface="Times New Roman"/>
                <a:cs typeface="Times New Roman"/>
              </a:rPr>
              <a:t>second</a:t>
            </a:r>
            <a:r>
              <a:rPr sz="2800" spc="-20" dirty="0">
                <a:latin typeface="Times New Roman"/>
                <a:cs typeface="Times New Roman"/>
              </a:rPr>
              <a:t> </a:t>
            </a:r>
            <a:r>
              <a:rPr sz="2800" dirty="0">
                <a:latin typeface="Times New Roman"/>
                <a:cs typeface="Times New Roman"/>
              </a:rPr>
              <a:t>objective</a:t>
            </a:r>
            <a:endParaRPr sz="2800">
              <a:latin typeface="Times New Roman"/>
              <a:cs typeface="Times New Roman"/>
            </a:endParaRPr>
          </a:p>
          <a:p>
            <a:pPr marL="421005" indent="-408940">
              <a:lnSpc>
                <a:spcPct val="100000"/>
              </a:lnSpc>
              <a:spcBef>
                <a:spcPts val="665"/>
              </a:spcBef>
              <a:buFont typeface="Arial MT"/>
              <a:buChar char="•"/>
              <a:tabLst>
                <a:tab pos="421005" algn="l"/>
                <a:tab pos="421640" algn="l"/>
              </a:tabLst>
            </a:pPr>
            <a:r>
              <a:rPr sz="2800" spc="-5" dirty="0">
                <a:latin typeface="Times New Roman"/>
                <a:cs typeface="Times New Roman"/>
              </a:rPr>
              <a:t>Proposed</a:t>
            </a:r>
            <a:r>
              <a:rPr sz="2800" spc="-20" dirty="0">
                <a:latin typeface="Times New Roman"/>
                <a:cs typeface="Times New Roman"/>
              </a:rPr>
              <a:t> </a:t>
            </a:r>
            <a:r>
              <a:rPr sz="2800" spc="-5" dirty="0">
                <a:latin typeface="Times New Roman"/>
                <a:cs typeface="Times New Roman"/>
              </a:rPr>
              <a:t>Work</a:t>
            </a:r>
            <a:r>
              <a:rPr sz="2800" spc="-15" dirty="0">
                <a:latin typeface="Times New Roman"/>
                <a:cs typeface="Times New Roman"/>
              </a:rPr>
              <a:t> </a:t>
            </a:r>
            <a:r>
              <a:rPr sz="2800" dirty="0">
                <a:latin typeface="Times New Roman"/>
                <a:cs typeface="Times New Roman"/>
              </a:rPr>
              <a:t>-(Methods</a:t>
            </a:r>
            <a:r>
              <a:rPr sz="2800" spc="-10" dirty="0">
                <a:latin typeface="Times New Roman"/>
                <a:cs typeface="Times New Roman"/>
              </a:rPr>
              <a:t> </a:t>
            </a:r>
            <a:r>
              <a:rPr sz="2800" spc="-5" dirty="0">
                <a:latin typeface="Times New Roman"/>
                <a:cs typeface="Times New Roman"/>
              </a:rPr>
              <a:t>to</a:t>
            </a:r>
            <a:r>
              <a:rPr sz="2800" spc="-15" dirty="0">
                <a:latin typeface="Times New Roman"/>
                <a:cs typeface="Times New Roman"/>
              </a:rPr>
              <a:t> </a:t>
            </a:r>
            <a:r>
              <a:rPr sz="2800" dirty="0">
                <a:latin typeface="Times New Roman"/>
                <a:cs typeface="Times New Roman"/>
              </a:rPr>
              <a:t>be</a:t>
            </a:r>
            <a:r>
              <a:rPr sz="2800" spc="-10" dirty="0">
                <a:latin typeface="Times New Roman"/>
                <a:cs typeface="Times New Roman"/>
              </a:rPr>
              <a:t> </a:t>
            </a:r>
            <a:r>
              <a:rPr sz="2800" dirty="0">
                <a:latin typeface="Times New Roman"/>
                <a:cs typeface="Times New Roman"/>
              </a:rPr>
              <a:t>followed</a:t>
            </a:r>
            <a:r>
              <a:rPr sz="2800" spc="-10" dirty="0">
                <a:latin typeface="Times New Roman"/>
                <a:cs typeface="Times New Roman"/>
              </a:rPr>
              <a:t> </a:t>
            </a:r>
            <a:r>
              <a:rPr sz="2800" dirty="0">
                <a:latin typeface="Times New Roman"/>
                <a:cs typeface="Times New Roman"/>
              </a:rPr>
              <a:t>for</a:t>
            </a:r>
            <a:r>
              <a:rPr sz="2800" spc="-10" dirty="0">
                <a:latin typeface="Times New Roman"/>
                <a:cs typeface="Times New Roman"/>
              </a:rPr>
              <a:t> </a:t>
            </a:r>
            <a:r>
              <a:rPr sz="2800" dirty="0">
                <a:latin typeface="Times New Roman"/>
                <a:cs typeface="Times New Roman"/>
              </a:rPr>
              <a:t>proposed</a:t>
            </a:r>
            <a:r>
              <a:rPr sz="2800" spc="-10" dirty="0">
                <a:latin typeface="Times New Roman"/>
                <a:cs typeface="Times New Roman"/>
              </a:rPr>
              <a:t> </a:t>
            </a:r>
            <a:r>
              <a:rPr sz="2800" spc="-5" dirty="0">
                <a:latin typeface="Times New Roman"/>
                <a:cs typeface="Times New Roman"/>
              </a:rPr>
              <a:t>system)</a:t>
            </a:r>
            <a:endParaRPr sz="2800">
              <a:latin typeface="Times New Roman"/>
              <a:cs typeface="Times New Roman"/>
            </a:endParaRPr>
          </a:p>
          <a:p>
            <a:pPr marL="421005" indent="-408940">
              <a:lnSpc>
                <a:spcPct val="100000"/>
              </a:lnSpc>
              <a:spcBef>
                <a:spcPts val="670"/>
              </a:spcBef>
              <a:buFont typeface="Arial MT"/>
              <a:buChar char="•"/>
              <a:tabLst>
                <a:tab pos="421005" algn="l"/>
                <a:tab pos="421640" algn="l"/>
              </a:tabLst>
            </a:pPr>
            <a:r>
              <a:rPr sz="2800" spc="-5" dirty="0">
                <a:latin typeface="Times New Roman"/>
                <a:cs typeface="Times New Roman"/>
              </a:rPr>
              <a:t>References</a:t>
            </a:r>
            <a:endParaRPr sz="2800">
              <a:latin typeface="Times New Roman"/>
              <a:cs typeface="Times New Roman"/>
            </a:endParaRPr>
          </a:p>
          <a:p>
            <a:pPr marL="421005" indent="-408940">
              <a:lnSpc>
                <a:spcPct val="100000"/>
              </a:lnSpc>
              <a:spcBef>
                <a:spcPts val="665"/>
              </a:spcBef>
              <a:buFont typeface="Arial MT"/>
              <a:buChar char="•"/>
              <a:tabLst>
                <a:tab pos="421005" algn="l"/>
                <a:tab pos="421640" algn="l"/>
              </a:tabLst>
            </a:pPr>
            <a:r>
              <a:rPr sz="2800" spc="-5" dirty="0">
                <a:latin typeface="Times New Roman"/>
                <a:cs typeface="Times New Roman"/>
              </a:rPr>
              <a:t>GitHub</a:t>
            </a:r>
            <a:r>
              <a:rPr sz="2800" spc="-50" dirty="0">
                <a:latin typeface="Times New Roman"/>
                <a:cs typeface="Times New Roman"/>
              </a:rPr>
              <a:t> </a:t>
            </a:r>
            <a:r>
              <a:rPr sz="2800" spc="-5" dirty="0">
                <a:latin typeface="Times New Roman"/>
                <a:cs typeface="Times New Roman"/>
              </a:rPr>
              <a:t>Link</a:t>
            </a:r>
            <a:endParaRPr sz="2800">
              <a:latin typeface="Times New Roman"/>
              <a:cs typeface="Times New Roman"/>
            </a:endParaRPr>
          </a:p>
          <a:p>
            <a:pPr marL="421005" indent="-408940">
              <a:lnSpc>
                <a:spcPct val="100000"/>
              </a:lnSpc>
              <a:spcBef>
                <a:spcPts val="665"/>
              </a:spcBef>
              <a:buFont typeface="Arial MT"/>
              <a:buChar char="•"/>
              <a:tabLst>
                <a:tab pos="421005" algn="l"/>
                <a:tab pos="421640" algn="l"/>
              </a:tabLst>
            </a:pPr>
            <a:r>
              <a:rPr sz="2800" spc="-5" dirty="0">
                <a:latin typeface="Times New Roman"/>
                <a:cs typeface="Times New Roman"/>
              </a:rPr>
              <a:t>Queries</a:t>
            </a:r>
            <a:endParaRPr sz="2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16720"/>
            <a:ext cx="12191999" cy="803160"/>
          </a:xfrm>
          <a:prstGeom prst="rect">
            <a:avLst/>
          </a:prstGeom>
        </p:spPr>
      </p:pic>
      <p:sp>
        <p:nvSpPr>
          <p:cNvPr id="4" name="object 4"/>
          <p:cNvSpPr txBox="1">
            <a:spLocks noGrp="1"/>
          </p:cNvSpPr>
          <p:nvPr>
            <p:ph type="title"/>
          </p:nvPr>
        </p:nvSpPr>
        <p:spPr>
          <a:xfrm>
            <a:off x="0" y="232919"/>
            <a:ext cx="12192000" cy="715010"/>
          </a:xfrm>
          <a:prstGeom prst="rect">
            <a:avLst/>
          </a:prstGeom>
          <a:solidFill>
            <a:srgbClr val="FF6600"/>
          </a:solidFill>
        </p:spPr>
        <p:txBody>
          <a:bodyPr vert="horz" wrap="square" lIns="0" tIns="0" rIns="0" bIns="0" rtlCol="0">
            <a:spAutoFit/>
          </a:bodyPr>
          <a:lstStyle/>
          <a:p>
            <a:pPr algn="ctr">
              <a:lnSpc>
                <a:spcPts val="3279"/>
              </a:lnSpc>
            </a:pPr>
            <a:r>
              <a:rPr sz="2800" i="0" spc="-5" dirty="0">
                <a:solidFill>
                  <a:srgbClr val="000000"/>
                </a:solidFill>
                <a:latin typeface="Times New Roman"/>
                <a:cs typeface="Times New Roman"/>
              </a:rPr>
              <a:t>Abstract</a:t>
            </a:r>
            <a:endParaRPr sz="2800" dirty="0">
              <a:latin typeface="Times New Roman"/>
              <a:cs typeface="Times New Roman"/>
            </a:endParaRPr>
          </a:p>
        </p:txBody>
      </p:sp>
      <p:sp>
        <p:nvSpPr>
          <p:cNvPr id="6" name="object 6"/>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3</a:t>
            </a:fld>
            <a:endParaRPr dirty="0"/>
          </a:p>
        </p:txBody>
      </p:sp>
      <p:sp>
        <p:nvSpPr>
          <p:cNvPr id="5" name="object 5"/>
          <p:cNvSpPr txBox="1"/>
          <p:nvPr/>
        </p:nvSpPr>
        <p:spPr>
          <a:xfrm>
            <a:off x="620092" y="989914"/>
            <a:ext cx="10951813" cy="6376746"/>
          </a:xfrm>
          <a:prstGeom prst="rect">
            <a:avLst/>
          </a:prstGeom>
        </p:spPr>
        <p:txBody>
          <a:bodyPr vert="horz" wrap="square" lIns="0" tIns="97155" rIns="0" bIns="0" rtlCol="0">
            <a:spAutoFit/>
          </a:bodyPr>
          <a:lstStyle/>
          <a:p>
            <a:pPr marL="187960" indent="-175895">
              <a:spcBef>
                <a:spcPts val="765"/>
              </a:spcBef>
              <a:buFont typeface="Arial MT"/>
              <a:buChar char="•"/>
              <a:tabLst>
                <a:tab pos="188595" algn="l"/>
              </a:tabLst>
            </a:pPr>
            <a:r>
              <a:rPr lang="en-IN" sz="2400" dirty="0">
                <a:latin typeface="Times New Roman" panose="02020603050405020304" pitchFamily="18" charset="0"/>
                <a:cs typeface="Times New Roman" panose="02020603050405020304" pitchFamily="18" charset="0"/>
              </a:rPr>
              <a:t>The rapid digitization of healthcare services through e-Health systems has revolutionized the healthcare landscape, providing efficient and convenient ways to deliver and manage medical services. However, alongside these benefits, concerns about the security and privacy of sensitive patient data have grown significantly. To enhance privacy, the framework employs data anonymization techniques, reducing the risk of re-identification while still allowing for meaningful analysis. </a:t>
            </a:r>
          </a:p>
          <a:p>
            <a:pPr marL="187960" indent="-175895">
              <a:spcBef>
                <a:spcPts val="765"/>
              </a:spcBef>
              <a:buFont typeface="Arial MT"/>
              <a:buChar char="•"/>
              <a:tabLst>
                <a:tab pos="188595" algn="l"/>
              </a:tabLst>
            </a:pPr>
            <a:r>
              <a:rPr lang="en-IN" sz="2400" dirty="0">
                <a:latin typeface="Times New Roman" panose="02020603050405020304" pitchFamily="18" charset="0"/>
                <a:cs typeface="Times New Roman" panose="02020603050405020304" pitchFamily="18" charset="0"/>
              </a:rPr>
              <a:t>The Proposed framework's architecture promotes transparency through audit logs and monitoring tools that track data access and usage. In the event of a security breach or unauthorized access, the system can quickly detect and respond to mitigate potential risks. Regular security assessments and updates ensure the framework's resilience against evolving cyber threats. As healthcare systems continue to evolve, this framework offers a robust solution to foster trust among patients, healthcare providers, and stakeholders, ultimately advancing the delivery of safe and secure e-Health services.</a:t>
            </a:r>
          </a:p>
          <a:p>
            <a:pPr marL="187960" indent="-175895">
              <a:spcBef>
                <a:spcPts val="765"/>
              </a:spcBef>
              <a:buFont typeface="Arial MT"/>
              <a:buChar char="•"/>
              <a:tabLst>
                <a:tab pos="188595" algn="l"/>
              </a:tabLst>
            </a:pPr>
            <a:endParaRPr lang="en-IN" sz="2400" dirty="0">
              <a:latin typeface="Times New Roman" panose="02020603050405020304" pitchFamily="18" charset="0"/>
              <a:cs typeface="Times New Roman" panose="02020603050405020304" pitchFamily="18" charset="0"/>
            </a:endParaRPr>
          </a:p>
          <a:p>
            <a:pPr marL="187960" indent="-175895">
              <a:lnSpc>
                <a:spcPct val="100000"/>
              </a:lnSpc>
              <a:spcBef>
                <a:spcPts val="765"/>
              </a:spcBef>
              <a:buFont typeface="Arial MT"/>
              <a:buChar char="•"/>
              <a:tabLst>
                <a:tab pos="188595" algn="l"/>
              </a:tabLst>
            </a:pPr>
            <a:endParaRPr sz="2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16720"/>
            <a:ext cx="12191999" cy="803160"/>
          </a:xfrm>
          <a:prstGeom prst="rect">
            <a:avLst/>
          </a:prstGeom>
        </p:spPr>
      </p:pic>
      <p:sp>
        <p:nvSpPr>
          <p:cNvPr id="4" name="object 4"/>
          <p:cNvSpPr txBox="1">
            <a:spLocks noGrp="1"/>
          </p:cNvSpPr>
          <p:nvPr>
            <p:ph type="title"/>
          </p:nvPr>
        </p:nvSpPr>
        <p:spPr>
          <a:xfrm>
            <a:off x="0" y="232919"/>
            <a:ext cx="12192000" cy="715010"/>
          </a:xfrm>
          <a:prstGeom prst="rect">
            <a:avLst/>
          </a:prstGeom>
          <a:solidFill>
            <a:srgbClr val="FF6600"/>
          </a:solidFill>
        </p:spPr>
        <p:txBody>
          <a:bodyPr vert="horz" wrap="square" lIns="0" tIns="0" rIns="0" bIns="0" rtlCol="0">
            <a:spAutoFit/>
          </a:bodyPr>
          <a:lstStyle/>
          <a:p>
            <a:pPr marL="85725">
              <a:lnSpc>
                <a:spcPts val="4980"/>
              </a:lnSpc>
            </a:pPr>
            <a:r>
              <a:rPr sz="4400" i="0" spc="-5" dirty="0">
                <a:solidFill>
                  <a:srgbClr val="FFFFFF"/>
                </a:solidFill>
                <a:latin typeface="Times New Roman"/>
                <a:cs typeface="Times New Roman"/>
              </a:rPr>
              <a:t>Problem</a:t>
            </a:r>
            <a:r>
              <a:rPr sz="4400" i="0" spc="-50" dirty="0">
                <a:solidFill>
                  <a:srgbClr val="FFFFFF"/>
                </a:solidFill>
                <a:latin typeface="Times New Roman"/>
                <a:cs typeface="Times New Roman"/>
              </a:rPr>
              <a:t> </a:t>
            </a:r>
            <a:r>
              <a:rPr sz="4400" i="0" spc="-5" dirty="0">
                <a:solidFill>
                  <a:srgbClr val="FFFFFF"/>
                </a:solidFill>
                <a:latin typeface="Times New Roman"/>
                <a:cs typeface="Times New Roman"/>
              </a:rPr>
              <a:t>Statement</a:t>
            </a:r>
            <a:endParaRPr sz="4400">
              <a:latin typeface="Times New Roman"/>
              <a:cs typeface="Times New Roman"/>
            </a:endParaRPr>
          </a:p>
        </p:txBody>
      </p:sp>
      <p:sp>
        <p:nvSpPr>
          <p:cNvPr id="6" name="object 6"/>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dirty="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4</a:t>
            </a:fld>
            <a:endParaRPr dirty="0"/>
          </a:p>
        </p:txBody>
      </p:sp>
      <p:sp>
        <p:nvSpPr>
          <p:cNvPr id="5" name="object 5"/>
          <p:cNvSpPr txBox="1"/>
          <p:nvPr/>
        </p:nvSpPr>
        <p:spPr>
          <a:xfrm>
            <a:off x="236899" y="1074318"/>
            <a:ext cx="11330305" cy="4819268"/>
          </a:xfrm>
          <a:prstGeom prst="rect">
            <a:avLst/>
          </a:prstGeom>
        </p:spPr>
        <p:txBody>
          <a:bodyPr vert="horz" wrap="square" lIns="0" tIns="60960" rIns="0" bIns="0"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Patient health record (PHR) is a rising patient centric model which is frequently outsourced to store at third party. This addresses the issue in privacy such as hiding the sensitive health data of a patient which can be assessed by unauthorized users. </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 e-health framework has proposed. In this framework, patient centric personal data and access control scheme with enhanced encryption method has been considered. </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Security and privacy of personal health information have been identified by combined hierarchical identity-based encryption and CP-ABE is to achieve fine-grained access control in cloud storage services</a:t>
            </a:r>
          </a:p>
          <a:p>
            <a:pPr marL="469900" marR="5080" indent="-457200">
              <a:lnSpc>
                <a:spcPts val="3020"/>
              </a:lnSpc>
              <a:spcBef>
                <a:spcPts val="480"/>
              </a:spcBef>
              <a:buFont typeface="Arial" panose="020B0604020202020204" pitchFamily="34" charset="0"/>
              <a:buChar char="•"/>
              <a:tabLst>
                <a:tab pos="504825" algn="l"/>
                <a:tab pos="505459" algn="l"/>
                <a:tab pos="2227580" algn="l"/>
                <a:tab pos="4396740" algn="l"/>
                <a:tab pos="4934585" algn="l"/>
                <a:tab pos="6302375" algn="l"/>
                <a:tab pos="7314565" algn="l"/>
                <a:tab pos="7831455" algn="l"/>
                <a:tab pos="9794875" algn="l"/>
                <a:tab pos="10490835" algn="l"/>
              </a:tabLst>
            </a:pPr>
            <a:endParaRPr sz="2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16720"/>
            <a:ext cx="12191999" cy="803160"/>
          </a:xfrm>
          <a:prstGeom prst="rect">
            <a:avLst/>
          </a:prstGeom>
        </p:spPr>
      </p:pic>
      <p:sp>
        <p:nvSpPr>
          <p:cNvPr id="4" name="object 4"/>
          <p:cNvSpPr txBox="1">
            <a:spLocks noGrp="1"/>
          </p:cNvSpPr>
          <p:nvPr>
            <p:ph type="title"/>
          </p:nvPr>
        </p:nvSpPr>
        <p:spPr>
          <a:xfrm>
            <a:off x="0" y="232919"/>
            <a:ext cx="12192000" cy="715010"/>
          </a:xfrm>
          <a:prstGeom prst="rect">
            <a:avLst/>
          </a:prstGeom>
          <a:solidFill>
            <a:srgbClr val="FF6600"/>
          </a:solidFill>
        </p:spPr>
        <p:txBody>
          <a:bodyPr vert="horz" wrap="square" lIns="0" tIns="0" rIns="0" bIns="0" rtlCol="0">
            <a:spAutoFit/>
          </a:bodyPr>
          <a:lstStyle/>
          <a:p>
            <a:pPr marL="85725">
              <a:lnSpc>
                <a:spcPts val="4980"/>
              </a:lnSpc>
              <a:tabLst>
                <a:tab pos="3218180" algn="l"/>
              </a:tabLst>
            </a:pPr>
            <a:r>
              <a:rPr sz="4400" i="0" spc="-5" dirty="0">
                <a:solidFill>
                  <a:srgbClr val="FFFFFF"/>
                </a:solidFill>
                <a:latin typeface="Times New Roman"/>
                <a:cs typeface="Times New Roman"/>
              </a:rPr>
              <a:t>Objectives </a:t>
            </a:r>
            <a:r>
              <a:rPr sz="4400" i="0" dirty="0">
                <a:solidFill>
                  <a:srgbClr val="FFFFFF"/>
                </a:solidFill>
                <a:latin typeface="Times New Roman"/>
                <a:cs typeface="Times New Roman"/>
              </a:rPr>
              <a:t>of	</a:t>
            </a:r>
            <a:r>
              <a:rPr sz="4400" i="0" spc="-5" dirty="0">
                <a:solidFill>
                  <a:srgbClr val="FFFFFF"/>
                </a:solidFill>
                <a:latin typeface="Times New Roman"/>
                <a:cs typeface="Times New Roman"/>
              </a:rPr>
              <a:t>Project</a:t>
            </a:r>
            <a:endParaRPr sz="4400">
              <a:latin typeface="Times New Roman"/>
              <a:cs typeface="Times New Roman"/>
            </a:endParaRPr>
          </a:p>
        </p:txBody>
      </p:sp>
      <p:sp>
        <p:nvSpPr>
          <p:cNvPr id="6" name="object 6"/>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5</a:t>
            </a:fld>
            <a:endParaRPr dirty="0"/>
          </a:p>
        </p:txBody>
      </p:sp>
      <p:sp>
        <p:nvSpPr>
          <p:cNvPr id="5" name="object 5"/>
          <p:cNvSpPr txBox="1">
            <a:spLocks noGrp="1"/>
          </p:cNvSpPr>
          <p:nvPr>
            <p:ph type="body" idx="1"/>
          </p:nvPr>
        </p:nvSpPr>
        <p:spPr>
          <a:xfrm>
            <a:off x="304800" y="1052708"/>
            <a:ext cx="11042048" cy="4752583"/>
          </a:xfrm>
          <a:prstGeom prst="rect">
            <a:avLst/>
          </a:prstGeom>
        </p:spPr>
        <p:txBody>
          <a:bodyPr vert="horz" wrap="square" lIns="0" tIns="12700" rIns="0" bIns="0" rtlCol="0">
            <a:spAutoFit/>
          </a:bodyPr>
          <a:lstStyle/>
          <a:p>
            <a:pPr marL="457200" indent="-457200" algn="just">
              <a:spcBef>
                <a:spcPts val="1001"/>
              </a:spcBef>
              <a:buFont typeface="Arial" panose="020B0604020202020204" pitchFamily="34" charset="0"/>
              <a:buChar char="•"/>
              <a:tabLst>
                <a:tab pos="0" algn="l"/>
              </a:tabLst>
            </a:pPr>
            <a:r>
              <a:rPr lang="en-IN" sz="2800" dirty="0">
                <a:latin typeface="Times New Roman" panose="02020603050405020304" pitchFamily="18" charset="0"/>
                <a:cs typeface="Times New Roman" panose="02020603050405020304" pitchFamily="18" charset="0"/>
              </a:rPr>
              <a:t>The proposed enhanced e-Health framework maintains a balance between the imperatives of security, privacy, and usability in healthcare systems.</a:t>
            </a:r>
          </a:p>
          <a:p>
            <a:pPr marL="457200" indent="-457200">
              <a:buFont typeface="Arial" panose="020B0604020202020204" pitchFamily="34" charset="0"/>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The proposed framework integrates advanced security measures and privacy-enhancing techniques to ensure the confidentiality, integrity, and availability of patient data.</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It leverages state-of-the-art encryption algorithms, secure communication protocols, and access controls to safeguard data both during transmission and storage. Additionally, a robust authentication and authorization mechanism is implemented to ensure that only authorized individuals can access sensitive medical information</a:t>
            </a:r>
            <a:endParaRPr lang="en-US" sz="2800" dirty="0"/>
          </a:p>
          <a:p>
            <a:pPr marL="457200" indent="-45720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16720"/>
            <a:ext cx="12191999" cy="803160"/>
          </a:xfrm>
          <a:prstGeom prst="rect">
            <a:avLst/>
          </a:prstGeom>
        </p:spPr>
      </p:pic>
      <p:sp>
        <p:nvSpPr>
          <p:cNvPr id="4" name="object 4"/>
          <p:cNvSpPr txBox="1"/>
          <p:nvPr/>
        </p:nvSpPr>
        <p:spPr>
          <a:xfrm>
            <a:off x="0" y="232919"/>
            <a:ext cx="12192000" cy="715010"/>
          </a:xfrm>
          <a:prstGeom prst="rect">
            <a:avLst/>
          </a:prstGeom>
          <a:solidFill>
            <a:srgbClr val="FF6600"/>
          </a:solidFill>
        </p:spPr>
        <p:txBody>
          <a:bodyPr vert="horz" wrap="square" lIns="0" tIns="0" rIns="0" bIns="0" rtlCol="0">
            <a:spAutoFit/>
          </a:bodyPr>
          <a:lstStyle/>
          <a:p>
            <a:pPr marL="85725">
              <a:lnSpc>
                <a:spcPts val="3279"/>
              </a:lnSpc>
            </a:pPr>
            <a:r>
              <a:rPr sz="2800" spc="-5" dirty="0">
                <a:latin typeface="Times New Roman"/>
                <a:cs typeface="Times New Roman"/>
              </a:rPr>
              <a:t>Literature</a:t>
            </a:r>
            <a:r>
              <a:rPr sz="2800" spc="-25" dirty="0">
                <a:latin typeface="Times New Roman"/>
                <a:cs typeface="Times New Roman"/>
              </a:rPr>
              <a:t> </a:t>
            </a:r>
            <a:r>
              <a:rPr sz="2800" spc="-5" dirty="0">
                <a:latin typeface="Times New Roman"/>
                <a:cs typeface="Times New Roman"/>
              </a:rPr>
              <a:t>survey</a:t>
            </a:r>
            <a:r>
              <a:rPr sz="2800" spc="-20" dirty="0">
                <a:latin typeface="Times New Roman"/>
                <a:cs typeface="Times New Roman"/>
              </a:rPr>
              <a:t> </a:t>
            </a:r>
            <a:r>
              <a:rPr sz="2800" dirty="0">
                <a:latin typeface="Times New Roman"/>
                <a:cs typeface="Times New Roman"/>
              </a:rPr>
              <a:t>for</a:t>
            </a:r>
            <a:r>
              <a:rPr sz="2800" spc="-20" dirty="0">
                <a:latin typeface="Times New Roman"/>
                <a:cs typeface="Times New Roman"/>
              </a:rPr>
              <a:t> </a:t>
            </a:r>
            <a:r>
              <a:rPr sz="2800" dirty="0">
                <a:latin typeface="Times New Roman"/>
                <a:cs typeface="Times New Roman"/>
              </a:rPr>
              <a:t>first</a:t>
            </a:r>
            <a:r>
              <a:rPr sz="2800" spc="-15" dirty="0">
                <a:latin typeface="Times New Roman"/>
                <a:cs typeface="Times New Roman"/>
              </a:rPr>
              <a:t> </a:t>
            </a:r>
            <a:r>
              <a:rPr sz="2800" dirty="0">
                <a:latin typeface="Times New Roman"/>
                <a:cs typeface="Times New Roman"/>
              </a:rPr>
              <a:t>objective</a:t>
            </a:r>
            <a:endParaRPr sz="2800">
              <a:latin typeface="Times New Roman"/>
              <a:cs typeface="Times New Roman"/>
            </a:endParaRPr>
          </a:p>
        </p:txBody>
      </p:sp>
      <p:sp>
        <p:nvSpPr>
          <p:cNvPr id="6" name="object 6"/>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6</a:t>
            </a:fld>
            <a:endParaRPr dirty="0"/>
          </a:p>
        </p:txBody>
      </p:sp>
      <p:sp>
        <p:nvSpPr>
          <p:cNvPr id="11" name="TextBox 10">
            <a:extLst>
              <a:ext uri="{FF2B5EF4-FFF2-40B4-BE49-F238E27FC236}">
                <a16:creationId xmlns:a16="http://schemas.microsoft.com/office/drawing/2014/main" id="{9435F2D7-5685-6C2F-A87B-1A05F1E4409A}"/>
              </a:ext>
            </a:extLst>
          </p:cNvPr>
          <p:cNvSpPr txBox="1"/>
          <p:nvPr/>
        </p:nvSpPr>
        <p:spPr>
          <a:xfrm>
            <a:off x="533400" y="1371599"/>
            <a:ext cx="10820400" cy="4401205"/>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this study, the term "personal health record" (PHR) refers to a growing patient-centric paradigm of health information sharing that frequently outsources storage to a third party, such as cloud providers. Due to the nature of the storage, it is necessary to handle the privacy concerns, i.e., hide a patient's sensitive health information, as it may be available to third parties without authorization. The unique patient-centric secure data exchange paradigm for cloud-based PHR systems is described in this study.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doctor’s prescription is updated by the admin of the system, whereas the cloud admin has no access to the data.</a:t>
            </a:r>
            <a:r>
              <a:rPr lang="en-IN" sz="2800" dirty="0">
                <a:latin typeface="Times New Roman" panose="02020603050405020304" pitchFamily="18" charset="0"/>
                <a:cs typeface="Times New Roman" panose="02020603050405020304" pitchFamily="18" charset="0"/>
                <a:hlinkClick r:id="rId3" action="ppaction://hlinksldjump"/>
              </a:rPr>
              <a:t> [1] </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32919"/>
            <a:ext cx="12191999" cy="803160"/>
          </a:xfrm>
          <a:prstGeom prst="rect">
            <a:avLst/>
          </a:prstGeom>
        </p:spPr>
      </p:pic>
      <p:sp>
        <p:nvSpPr>
          <p:cNvPr id="4" name="object 4"/>
          <p:cNvSpPr txBox="1"/>
          <p:nvPr/>
        </p:nvSpPr>
        <p:spPr>
          <a:xfrm>
            <a:off x="0" y="232919"/>
            <a:ext cx="12192000" cy="715010"/>
          </a:xfrm>
          <a:prstGeom prst="rect">
            <a:avLst/>
          </a:prstGeom>
          <a:solidFill>
            <a:srgbClr val="FF6600"/>
          </a:solidFill>
        </p:spPr>
        <p:txBody>
          <a:bodyPr vert="horz" wrap="square" lIns="0" tIns="0" rIns="0" bIns="0" rtlCol="0">
            <a:spAutoFit/>
          </a:bodyPr>
          <a:lstStyle/>
          <a:p>
            <a:pPr marL="85725">
              <a:lnSpc>
                <a:spcPts val="3279"/>
              </a:lnSpc>
            </a:pPr>
            <a:r>
              <a:rPr sz="2800" spc="-5" dirty="0">
                <a:latin typeface="Times New Roman"/>
                <a:cs typeface="Times New Roman"/>
              </a:rPr>
              <a:t>Literature</a:t>
            </a:r>
            <a:r>
              <a:rPr sz="2800" spc="-25" dirty="0">
                <a:latin typeface="Times New Roman"/>
                <a:cs typeface="Times New Roman"/>
              </a:rPr>
              <a:t> </a:t>
            </a:r>
            <a:r>
              <a:rPr sz="2800" spc="-5" dirty="0">
                <a:latin typeface="Times New Roman"/>
                <a:cs typeface="Times New Roman"/>
              </a:rPr>
              <a:t>survey</a:t>
            </a:r>
            <a:r>
              <a:rPr sz="2800" spc="-20" dirty="0">
                <a:latin typeface="Times New Roman"/>
                <a:cs typeface="Times New Roman"/>
              </a:rPr>
              <a:t> </a:t>
            </a:r>
            <a:r>
              <a:rPr sz="2800" dirty="0">
                <a:latin typeface="Times New Roman"/>
                <a:cs typeface="Times New Roman"/>
              </a:rPr>
              <a:t>for</a:t>
            </a:r>
            <a:r>
              <a:rPr sz="2800" spc="-15" dirty="0">
                <a:latin typeface="Times New Roman"/>
                <a:cs typeface="Times New Roman"/>
              </a:rPr>
              <a:t> </a:t>
            </a:r>
            <a:r>
              <a:rPr sz="2800" spc="-5" dirty="0">
                <a:latin typeface="Times New Roman"/>
                <a:cs typeface="Times New Roman"/>
              </a:rPr>
              <a:t>second</a:t>
            </a:r>
            <a:r>
              <a:rPr sz="2800" spc="-20" dirty="0">
                <a:latin typeface="Times New Roman"/>
                <a:cs typeface="Times New Roman"/>
              </a:rPr>
              <a:t> </a:t>
            </a:r>
            <a:r>
              <a:rPr sz="2800" dirty="0">
                <a:latin typeface="Times New Roman"/>
                <a:cs typeface="Times New Roman"/>
              </a:rPr>
              <a:t>objective</a:t>
            </a:r>
            <a:endParaRPr sz="2800">
              <a:latin typeface="Times New Roman"/>
              <a:cs typeface="Times New Roman"/>
            </a:endParaRPr>
          </a:p>
        </p:txBody>
      </p:sp>
      <p:sp>
        <p:nvSpPr>
          <p:cNvPr id="6" name="object 6"/>
          <p:cNvSpPr txBox="1">
            <a:spLocks noGrp="1"/>
          </p:cNvSpPr>
          <p:nvPr>
            <p:ph type="ftr" sz="quarter" idx="5"/>
          </p:nvPr>
        </p:nvSpPr>
        <p:spPr>
          <a:xfrm>
            <a:off x="101476" y="6629197"/>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7</a:t>
            </a:fld>
            <a:endParaRPr dirty="0"/>
          </a:p>
        </p:txBody>
      </p:sp>
      <p:sp>
        <p:nvSpPr>
          <p:cNvPr id="11" name="TextBox 10">
            <a:extLst>
              <a:ext uri="{FF2B5EF4-FFF2-40B4-BE49-F238E27FC236}">
                <a16:creationId xmlns:a16="http://schemas.microsoft.com/office/drawing/2014/main" id="{A287C620-0BE6-54DD-5245-E8AA857E168B}"/>
              </a:ext>
            </a:extLst>
          </p:cNvPr>
          <p:cNvSpPr txBox="1"/>
          <p:nvPr/>
        </p:nvSpPr>
        <p:spPr>
          <a:xfrm>
            <a:off x="304800" y="979608"/>
            <a:ext cx="10896600" cy="5693866"/>
          </a:xfrm>
          <a:prstGeom prst="rect">
            <a:avLst/>
          </a:prstGeom>
          <a:noFill/>
        </p:spPr>
        <p:txBody>
          <a:bodyPr wrap="square">
            <a:spAutoFit/>
          </a:bodyPr>
          <a:lstStyle/>
          <a:p>
            <a:pPr marL="457200" indent="-457200">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In this survey there have been wide privacy concerns as personal health information could be exposed to those third-party servers and to unauthorized parties. To assure the patients' control over access to their own PHRs, it is a promising method to encrypt the PHRs before outsourcing. Yet, issues such as risks of privacy exposure, scalability in key management, flexible access, and efficient user revocation, have remained the most important challenges toward achieving fine-grained, cryptographically enforced data access control.</a:t>
            </a:r>
            <a:r>
              <a:rPr lang="en-US" sz="2600" dirty="0">
                <a:latin typeface="Times New Roman" panose="02020603050405020304" pitchFamily="18" charset="0"/>
                <a:cs typeface="Times New Roman" panose="02020603050405020304" pitchFamily="18" charset="0"/>
              </a:rPr>
              <a:t> A high degree of patient privacy is guaranteed simultaneously by exploiting multiauthority ABE. Our scheme also enables dynamic modification of access policies or file attributes, supports efficient on-demand user/attribute revocation and break-glass access under emergency scenarios</a:t>
            </a:r>
            <a:r>
              <a:rPr lang="en-IN" sz="2600" dirty="0">
                <a:latin typeface="Times New Roman" panose="02020603050405020304" pitchFamily="18" charset="0"/>
                <a:cs typeface="Times New Roman" panose="02020603050405020304" pitchFamily="18" charset="0"/>
              </a:rPr>
              <a:t> In this paper, we propose a novel patient-centric framework and a suite of mechanisms for data access control to PHRs stored in semi trusted servers. </a:t>
            </a:r>
            <a:r>
              <a:rPr lang="en-IN" sz="2600" dirty="0">
                <a:latin typeface="Times New Roman" panose="02020603050405020304" pitchFamily="18" charset="0"/>
                <a:cs typeface="Times New Roman" panose="02020603050405020304" pitchFamily="18" charset="0"/>
                <a:hlinkClick r:id="rId3" action="ppaction://hlinksldjump"/>
              </a:rPr>
              <a:t>[3] </a:t>
            </a:r>
            <a:endParaRPr lang="en-IN"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sp>
        <p:nvSpPr>
          <p:cNvPr id="3" name="object 3"/>
          <p:cNvSpPr txBox="1"/>
          <p:nvPr/>
        </p:nvSpPr>
        <p:spPr>
          <a:xfrm>
            <a:off x="236899" y="1004469"/>
            <a:ext cx="11875886" cy="5601533"/>
          </a:xfrm>
          <a:prstGeom prst="rect">
            <a:avLst/>
          </a:prstGeom>
        </p:spPr>
        <p:txBody>
          <a:bodyPr vert="horz" wrap="square" lIns="0" tIns="60960" rIns="0" bIns="0" rtlCol="0">
            <a:spAutoFit/>
          </a:bodyPr>
          <a:lstStyle/>
          <a:p>
            <a:pPr marL="342900" indent="-342900">
              <a:buFont typeface="Arial" panose="020B0604020202020204" pitchFamily="34" charset="0"/>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To overcome the difficulty of the existing system, we will monitor the air </a:t>
            </a:r>
            <a:r>
              <a:rPr lang="en-IN" sz="2400" dirty="0">
                <a:latin typeface="Times New Roman" panose="02020603050405020304" pitchFamily="18" charset="0"/>
                <a:cs typeface="Times New Roman" panose="02020603050405020304" pitchFamily="18" charset="0"/>
              </a:rPr>
              <a:t>The "Enhanced e-Health Framework for Security and Privacy in Healthcare System" aimed at improving the security and privacy aspects of electronic health (e-health) systems. E-health systems involve the use of digital technology to manage and exchange health information, such as electronic medical records, telemedicine, and online health services. Given the sensitive nature of health information, ensuring robust security and privacy measures is crucial.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 enhanced e-Health framework for security and privacy would build upon the existing system to address these challenges. It might involve the following components and strategies: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Encryption and Data Security</a:t>
            </a:r>
            <a:r>
              <a:rPr lang="en-IN" sz="2400" dirty="0">
                <a:latin typeface="Times New Roman" panose="02020603050405020304" pitchFamily="18" charset="0"/>
                <a:cs typeface="Times New Roman" panose="02020603050405020304" pitchFamily="18" charset="0"/>
              </a:rPr>
              <a:t>: All sensitive data, both at rest and during transmission, should be encrypted to prevent unauthorized access. This includes securing data within electronic health records, data warehouses, and during communication between healthcare systems.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Multi-Factor Authentication (MFA):</a:t>
            </a:r>
            <a:r>
              <a:rPr lang="en-IN" sz="2400" dirty="0">
                <a:latin typeface="Times New Roman" panose="02020603050405020304" pitchFamily="18" charset="0"/>
                <a:cs typeface="Times New Roman" panose="02020603050405020304" pitchFamily="18" charset="0"/>
              </a:rPr>
              <a:t> Implementing MFA ensures that only authorized personnel can access patient data, reducing the risk of unauthorized access due to stolen credentials.</a:t>
            </a:r>
          </a:p>
        </p:txBody>
      </p:sp>
      <p:pic>
        <p:nvPicPr>
          <p:cNvPr id="4" name="object 4"/>
          <p:cNvPicPr/>
          <p:nvPr/>
        </p:nvPicPr>
        <p:blipFill>
          <a:blip r:embed="rId2" cstate="print"/>
          <a:stretch>
            <a:fillRect/>
          </a:stretch>
        </p:blipFill>
        <p:spPr>
          <a:xfrm>
            <a:off x="0" y="216720"/>
            <a:ext cx="12191999" cy="803160"/>
          </a:xfrm>
          <a:prstGeom prst="rect">
            <a:avLst/>
          </a:prstGeom>
        </p:spPr>
      </p:pic>
      <p:sp>
        <p:nvSpPr>
          <p:cNvPr id="5" name="object 5"/>
          <p:cNvSpPr txBox="1">
            <a:spLocks noGrp="1"/>
          </p:cNvSpPr>
          <p:nvPr>
            <p:ph type="title"/>
          </p:nvPr>
        </p:nvSpPr>
        <p:spPr>
          <a:xfrm>
            <a:off x="0" y="232919"/>
            <a:ext cx="12192000" cy="715010"/>
          </a:xfrm>
          <a:prstGeom prst="rect">
            <a:avLst/>
          </a:prstGeom>
          <a:solidFill>
            <a:srgbClr val="FF6600"/>
          </a:solidFill>
        </p:spPr>
        <p:txBody>
          <a:bodyPr vert="horz" wrap="square" lIns="0" tIns="0" rIns="0" bIns="0" rtlCol="0">
            <a:spAutoFit/>
          </a:bodyPr>
          <a:lstStyle/>
          <a:p>
            <a:pPr marL="85725">
              <a:lnSpc>
                <a:spcPts val="4980"/>
              </a:lnSpc>
            </a:pPr>
            <a:r>
              <a:rPr sz="4400" i="0" spc="-5" dirty="0">
                <a:solidFill>
                  <a:srgbClr val="FFFFFF"/>
                </a:solidFill>
                <a:latin typeface="Times New Roman"/>
                <a:cs typeface="Times New Roman"/>
              </a:rPr>
              <a:t>Proposed</a:t>
            </a:r>
            <a:r>
              <a:rPr sz="4400" i="0" spc="-50" dirty="0">
                <a:solidFill>
                  <a:srgbClr val="FFFFFF"/>
                </a:solidFill>
                <a:latin typeface="Times New Roman"/>
                <a:cs typeface="Times New Roman"/>
              </a:rPr>
              <a:t> </a:t>
            </a:r>
            <a:r>
              <a:rPr sz="4400" i="0" spc="-5" dirty="0">
                <a:solidFill>
                  <a:srgbClr val="FFFFFF"/>
                </a:solidFill>
                <a:latin typeface="Times New Roman"/>
                <a:cs typeface="Times New Roman"/>
              </a:rPr>
              <a:t>System</a:t>
            </a:r>
            <a:endParaRPr sz="4400" dirty="0">
              <a:latin typeface="Times New Roman"/>
              <a:cs typeface="Times New Roman"/>
            </a:endParaRPr>
          </a:p>
        </p:txBody>
      </p:sp>
      <p:sp>
        <p:nvSpPr>
          <p:cNvPr id="6" name="object 6"/>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2192000" cy="233045"/>
          </a:xfrm>
          <a:prstGeom prst="rect">
            <a:avLst/>
          </a:prstGeom>
          <a:solidFill>
            <a:srgbClr val="006666"/>
          </a:solidFill>
        </p:spPr>
        <p:txBody>
          <a:bodyPr vert="horz" wrap="square" lIns="0" tIns="0" rIns="0" bIns="0" rtlCol="0">
            <a:spAutoFit/>
          </a:bodyPr>
          <a:lstStyle/>
          <a:p>
            <a:pPr algn="ctr">
              <a:lnSpc>
                <a:spcPts val="1755"/>
              </a:lnSpc>
            </a:pPr>
            <a:r>
              <a:rPr sz="1500" b="1" i="1" spc="-5" dirty="0">
                <a:solidFill>
                  <a:srgbClr val="FFFFFF"/>
                </a:solidFill>
                <a:latin typeface="Times New Roman"/>
                <a:cs typeface="Times New Roman"/>
              </a:rPr>
              <a:t>&lt;</a:t>
            </a:r>
            <a:r>
              <a:rPr lang="en-US" sz="1500" b="1" i="1" spc="-5" dirty="0">
                <a:solidFill>
                  <a:srgbClr val="FFFFFF"/>
                </a:solidFill>
                <a:latin typeface="Times New Roman"/>
                <a:cs typeface="Times New Roman"/>
              </a:rPr>
              <a:t>Enhanced E-Health Framework For Security And Privacy in Healthcare System</a:t>
            </a:r>
            <a:r>
              <a:rPr sz="1500" b="1" i="1" spc="-5" dirty="0">
                <a:solidFill>
                  <a:srgbClr val="FFFFFF"/>
                </a:solidFill>
                <a:latin typeface="Times New Roman"/>
                <a:cs typeface="Times New Roman"/>
              </a:rPr>
              <a:t>&gt;</a:t>
            </a:r>
            <a:endParaRPr sz="1500" dirty="0">
              <a:latin typeface="Times New Roman"/>
              <a:cs typeface="Times New Roman"/>
            </a:endParaRPr>
          </a:p>
        </p:txBody>
      </p:sp>
      <p:pic>
        <p:nvPicPr>
          <p:cNvPr id="3" name="object 3"/>
          <p:cNvPicPr/>
          <p:nvPr/>
        </p:nvPicPr>
        <p:blipFill>
          <a:blip r:embed="rId2" cstate="print"/>
          <a:stretch>
            <a:fillRect/>
          </a:stretch>
        </p:blipFill>
        <p:spPr>
          <a:xfrm>
            <a:off x="0" y="216720"/>
            <a:ext cx="12191999" cy="803160"/>
          </a:xfrm>
          <a:prstGeom prst="rect">
            <a:avLst/>
          </a:prstGeom>
        </p:spPr>
      </p:pic>
      <p:sp>
        <p:nvSpPr>
          <p:cNvPr id="4" name="object 4"/>
          <p:cNvSpPr txBox="1">
            <a:spLocks noGrp="1"/>
          </p:cNvSpPr>
          <p:nvPr>
            <p:ph type="title"/>
          </p:nvPr>
        </p:nvSpPr>
        <p:spPr>
          <a:xfrm>
            <a:off x="0" y="232919"/>
            <a:ext cx="12192000" cy="641201"/>
          </a:xfrm>
          <a:prstGeom prst="rect">
            <a:avLst/>
          </a:prstGeom>
          <a:solidFill>
            <a:srgbClr val="FF6600"/>
          </a:solidFill>
        </p:spPr>
        <p:txBody>
          <a:bodyPr vert="horz" wrap="square" lIns="0" tIns="0" rIns="0" bIns="0" rtlCol="0">
            <a:spAutoFit/>
          </a:bodyPr>
          <a:lstStyle/>
          <a:p>
            <a:pPr marL="85725">
              <a:lnSpc>
                <a:spcPts val="4980"/>
              </a:lnSpc>
              <a:tabLst>
                <a:tab pos="5420995" algn="l"/>
              </a:tabLst>
            </a:pPr>
            <a:r>
              <a:rPr lang="en-IN" sz="4400" i="0" spc="-5" dirty="0">
                <a:solidFill>
                  <a:srgbClr val="FFFFFF"/>
                </a:solidFill>
                <a:latin typeface="Times New Roman"/>
                <a:cs typeface="Times New Roman"/>
              </a:rPr>
              <a:t>Proposed</a:t>
            </a:r>
            <a:r>
              <a:rPr lang="en-IN" sz="4400" i="0" spc="-50" dirty="0">
                <a:solidFill>
                  <a:srgbClr val="FFFFFF"/>
                </a:solidFill>
                <a:latin typeface="Times New Roman"/>
                <a:cs typeface="Times New Roman"/>
              </a:rPr>
              <a:t> </a:t>
            </a:r>
            <a:r>
              <a:rPr lang="en-IN" sz="4400" i="0" spc="-5" dirty="0">
                <a:solidFill>
                  <a:srgbClr val="FFFFFF"/>
                </a:solidFill>
                <a:latin typeface="Times New Roman"/>
                <a:cs typeface="Times New Roman"/>
              </a:rPr>
              <a:t>System </a:t>
            </a:r>
            <a:endParaRPr sz="4400" dirty="0">
              <a:latin typeface="Times New Roman"/>
              <a:cs typeface="Times New Roman"/>
            </a:endParaRPr>
          </a:p>
        </p:txBody>
      </p:sp>
      <p:sp>
        <p:nvSpPr>
          <p:cNvPr id="6" name="object 6"/>
          <p:cNvSpPr txBox="1">
            <a:spLocks noGrp="1"/>
          </p:cNvSpPr>
          <p:nvPr>
            <p:ph type="ftr" sz="quarter" idx="5"/>
          </p:nvPr>
        </p:nvSpPr>
        <p:spPr>
          <a:xfrm>
            <a:off x="116197" y="6629558"/>
            <a:ext cx="544830" cy="230832"/>
          </a:xfrm>
          <a:prstGeom prst="rect">
            <a:avLst/>
          </a:prstGeom>
        </p:spPr>
        <p:txBody>
          <a:bodyPr vert="horz" wrap="square" lIns="0" tIns="0" rIns="0" bIns="0" rtlCol="0">
            <a:spAutoFit/>
          </a:bodyPr>
          <a:lstStyle/>
          <a:p>
            <a:pPr marL="12700">
              <a:lnSpc>
                <a:spcPts val="1845"/>
              </a:lnSpc>
            </a:pPr>
            <a:r>
              <a:rPr dirty="0"/>
              <a:t>A</a:t>
            </a:r>
            <a:r>
              <a:rPr spc="-50" dirty="0"/>
              <a:t> </a:t>
            </a:r>
            <a:r>
              <a:rPr dirty="0"/>
              <a:t>-</a:t>
            </a:r>
            <a:r>
              <a:rPr spc="-45" dirty="0"/>
              <a:t> </a:t>
            </a:r>
            <a:r>
              <a:rPr dirty="0"/>
              <a:t>1</a:t>
            </a:r>
            <a:r>
              <a:rPr lang="en-US" dirty="0"/>
              <a:t>2</a:t>
            </a:r>
            <a:endParaRPr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845"/>
              </a:lnSpc>
            </a:pPr>
            <a:r>
              <a:rPr sz="1600" dirty="0"/>
              <a:t>D</a:t>
            </a:r>
            <a:r>
              <a:rPr dirty="0"/>
              <a:t>EPT</a:t>
            </a:r>
            <a:r>
              <a:rPr sz="1600" dirty="0"/>
              <a:t>.</a:t>
            </a:r>
            <a:r>
              <a:rPr sz="1600" spc="-15" dirty="0"/>
              <a:t> </a:t>
            </a:r>
            <a:r>
              <a:rPr spc="10" dirty="0"/>
              <a:t>OF</a:t>
            </a:r>
            <a:r>
              <a:rPr spc="114" dirty="0"/>
              <a:t> </a:t>
            </a:r>
            <a:r>
              <a:rPr sz="1600" spc="5" dirty="0"/>
              <a:t>C</a:t>
            </a:r>
            <a:r>
              <a:rPr spc="5" dirty="0"/>
              <a:t>OMPUTER</a:t>
            </a:r>
            <a:r>
              <a:rPr spc="114" dirty="0"/>
              <a:t> </a:t>
            </a:r>
            <a:r>
              <a:rPr sz="1600" spc="5" dirty="0"/>
              <a:t>S</a:t>
            </a:r>
            <a:r>
              <a:rPr spc="5" dirty="0"/>
              <a:t>CIENCE</a:t>
            </a:r>
            <a:r>
              <a:rPr spc="120" dirty="0"/>
              <a:t> </a:t>
            </a:r>
            <a:r>
              <a:rPr spc="10" dirty="0"/>
              <a:t>AND</a:t>
            </a:r>
            <a:r>
              <a:rPr spc="110" dirty="0"/>
              <a:t> </a:t>
            </a:r>
            <a:r>
              <a:rPr sz="1600" spc="5" dirty="0"/>
              <a:t>E</a:t>
            </a:r>
            <a:r>
              <a:rPr spc="5" dirty="0"/>
              <a:t>NGINEERING</a:t>
            </a:r>
            <a:endParaRPr sz="1600"/>
          </a:p>
        </p:txBody>
      </p:sp>
      <p:sp>
        <p:nvSpPr>
          <p:cNvPr id="8" name="object 8"/>
          <p:cNvSpPr txBox="1"/>
          <p:nvPr/>
        </p:nvSpPr>
        <p:spPr>
          <a:xfrm>
            <a:off x="7147541" y="6629197"/>
            <a:ext cx="3890010" cy="250825"/>
          </a:xfrm>
          <a:prstGeom prst="rect">
            <a:avLst/>
          </a:prstGeom>
        </p:spPr>
        <p:txBody>
          <a:bodyPr vert="horz" wrap="square" lIns="0" tIns="0" rIns="0" bIns="0" rtlCol="0">
            <a:spAutoFit/>
          </a:bodyPr>
          <a:lstStyle/>
          <a:p>
            <a:pPr marL="12700">
              <a:lnSpc>
                <a:spcPts val="1845"/>
              </a:lnSpc>
            </a:pPr>
            <a:r>
              <a:rPr sz="1600" spc="5" dirty="0">
                <a:solidFill>
                  <a:srgbClr val="FFFFFF"/>
                </a:solidFill>
                <a:latin typeface="Times New Roman"/>
                <a:cs typeface="Times New Roman"/>
              </a:rPr>
              <a:t>S</a:t>
            </a:r>
            <a:r>
              <a:rPr sz="1100" spc="5" dirty="0">
                <a:solidFill>
                  <a:srgbClr val="FFFFFF"/>
                </a:solidFill>
                <a:latin typeface="Times New Roman"/>
                <a:cs typeface="Times New Roman"/>
              </a:rPr>
              <a:t>RINIVASA</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R</a:t>
            </a:r>
            <a:r>
              <a:rPr sz="1100" spc="5" dirty="0">
                <a:solidFill>
                  <a:srgbClr val="FFFFFF"/>
                </a:solidFill>
                <a:latin typeface="Times New Roman"/>
                <a:cs typeface="Times New Roman"/>
              </a:rPr>
              <a:t>AMANUJAN</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I</a:t>
            </a:r>
            <a:r>
              <a:rPr sz="1100" spc="5" dirty="0">
                <a:solidFill>
                  <a:srgbClr val="FFFFFF"/>
                </a:solidFill>
                <a:latin typeface="Times New Roman"/>
                <a:cs typeface="Times New Roman"/>
              </a:rPr>
              <a:t>NSTITUTE</a:t>
            </a:r>
            <a:r>
              <a:rPr sz="1100" spc="114" dirty="0">
                <a:solidFill>
                  <a:srgbClr val="FFFFFF"/>
                </a:solidFill>
                <a:latin typeface="Times New Roman"/>
                <a:cs typeface="Times New Roman"/>
              </a:rPr>
              <a:t> </a:t>
            </a:r>
            <a:r>
              <a:rPr sz="1100" spc="10" dirty="0">
                <a:solidFill>
                  <a:srgbClr val="FFFFFF"/>
                </a:solidFill>
                <a:latin typeface="Times New Roman"/>
                <a:cs typeface="Times New Roman"/>
              </a:rPr>
              <a:t>OF</a:t>
            </a:r>
            <a:r>
              <a:rPr sz="1100" spc="114" dirty="0">
                <a:solidFill>
                  <a:srgbClr val="FFFFFF"/>
                </a:solidFill>
                <a:latin typeface="Times New Roman"/>
                <a:cs typeface="Times New Roman"/>
              </a:rPr>
              <a:t> </a:t>
            </a:r>
            <a:r>
              <a:rPr sz="1600" spc="5" dirty="0">
                <a:solidFill>
                  <a:srgbClr val="FFFFFF"/>
                </a:solidFill>
                <a:latin typeface="Times New Roman"/>
                <a:cs typeface="Times New Roman"/>
              </a:rPr>
              <a:t>T</a:t>
            </a:r>
            <a:r>
              <a:rPr sz="1100" spc="5" dirty="0">
                <a:solidFill>
                  <a:srgbClr val="FFFFFF"/>
                </a:solidFill>
                <a:latin typeface="Times New Roman"/>
                <a:cs typeface="Times New Roman"/>
              </a:rPr>
              <a:t>ECHNOLOGY</a:t>
            </a:r>
            <a:endParaRPr sz="11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845"/>
              </a:lnSpc>
            </a:pPr>
            <a:fld id="{81D60167-4931-47E6-BA6A-407CBD079E47}" type="slidenum">
              <a:rPr dirty="0"/>
              <a:t>9</a:t>
            </a:fld>
            <a:endParaRPr dirty="0"/>
          </a:p>
        </p:txBody>
      </p:sp>
      <p:sp>
        <p:nvSpPr>
          <p:cNvPr id="11" name="TextBox 10">
            <a:extLst>
              <a:ext uri="{FF2B5EF4-FFF2-40B4-BE49-F238E27FC236}">
                <a16:creationId xmlns:a16="http://schemas.microsoft.com/office/drawing/2014/main" id="{37C61A8B-D44E-85BF-F2CA-E967A0CF817D}"/>
              </a:ext>
            </a:extLst>
          </p:cNvPr>
          <p:cNvSpPr txBox="1"/>
          <p:nvPr/>
        </p:nvSpPr>
        <p:spPr>
          <a:xfrm>
            <a:off x="228599" y="1107039"/>
            <a:ext cx="11734801" cy="4893647"/>
          </a:xfrm>
          <a:prstGeom prst="rect">
            <a:avLst/>
          </a:prstGeom>
          <a:noFill/>
        </p:spPr>
        <p:txBody>
          <a:bodyPr wrap="square">
            <a:spAutoFit/>
          </a:bodyPr>
          <a:lstStyle/>
          <a:p>
            <a:pPr marL="457200" indent="-457200">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Privacy-Preserving Techniques:</a:t>
            </a:r>
            <a:r>
              <a:rPr lang="en-IN" sz="2600" dirty="0">
                <a:latin typeface="Times New Roman" panose="02020603050405020304" pitchFamily="18" charset="0"/>
                <a:cs typeface="Times New Roman" panose="02020603050405020304" pitchFamily="18" charset="0"/>
              </a:rPr>
              <a:t> Implement privacy-preserving techniques like differential privacy, which adds noise to data to protect individual identities while still allowing for meaningful analysis.</a:t>
            </a:r>
          </a:p>
          <a:p>
            <a:pPr marL="457200" indent="-457200">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Consent Management Systems:</a:t>
            </a:r>
            <a:r>
              <a:rPr lang="en-IN" sz="2600" dirty="0">
                <a:latin typeface="Times New Roman" panose="02020603050405020304" pitchFamily="18" charset="0"/>
                <a:cs typeface="Times New Roman" panose="02020603050405020304" pitchFamily="18" charset="0"/>
              </a:rPr>
              <a:t> Develop advanced systems that enable patients to easily manage their consent preferences for data sharing and research purposes.</a:t>
            </a:r>
          </a:p>
          <a:p>
            <a:pPr marL="457200" indent="-457200">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Regular Security Audits</a:t>
            </a:r>
            <a:r>
              <a:rPr lang="en-IN" sz="2600" dirty="0">
                <a:latin typeface="Times New Roman" panose="02020603050405020304" pitchFamily="18" charset="0"/>
                <a:cs typeface="Times New Roman" panose="02020603050405020304" pitchFamily="18" charset="0"/>
              </a:rPr>
              <a:t>: Conduct regular security assessments and audits to identify vulnerabilities and ensure compliance with healthcare regulations.</a:t>
            </a:r>
          </a:p>
          <a:p>
            <a:pPr marL="457200" indent="-457200">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Collaboration and Standards</a:t>
            </a:r>
            <a:r>
              <a:rPr lang="en-IN" sz="2600" dirty="0">
                <a:latin typeface="Times New Roman" panose="02020603050405020304" pitchFamily="18" charset="0"/>
                <a:cs typeface="Times New Roman" panose="02020603050405020304" pitchFamily="18" charset="0"/>
              </a:rPr>
              <a:t>: Encourage the adoption of standardized protocols for data exchange and security measures across different healthcare organizations to enhance interoperability and security. </a:t>
            </a:r>
          </a:p>
          <a:p>
            <a:pPr marL="457200" indent="-457200">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Incident Response Plan</a:t>
            </a:r>
            <a:r>
              <a:rPr lang="en-IN" sz="2600" dirty="0">
                <a:latin typeface="Times New Roman" panose="02020603050405020304" pitchFamily="18" charset="0"/>
                <a:cs typeface="Times New Roman" panose="02020603050405020304" pitchFamily="18" charset="0"/>
              </a:rPr>
              <a:t>: Develop a comprehensive incident response plan to effectively handle data breaches or security incidents and minimize their impact</a:t>
            </a:r>
            <a:r>
              <a:rPr lang="en-IN" sz="26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1601</Words>
  <Application>Microsoft Office PowerPoint</Application>
  <PresentationFormat>Widescreen</PresentationFormat>
  <Paragraphs>128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Times New Roman</vt:lpstr>
      <vt:lpstr>Verdana</vt:lpstr>
      <vt:lpstr>Office Theme</vt:lpstr>
      <vt:lpstr>Enhanced E-Health Framework For Security And Privacy in               Healthcare System</vt:lpstr>
      <vt:lpstr>Contents</vt:lpstr>
      <vt:lpstr>Abstract</vt:lpstr>
      <vt:lpstr>Problem Statement</vt:lpstr>
      <vt:lpstr>Objectives of Project</vt:lpstr>
      <vt:lpstr>PowerPoint Presentation</vt:lpstr>
      <vt:lpstr>PowerPoint Presentation</vt:lpstr>
      <vt:lpstr>Proposed System</vt:lpstr>
      <vt:lpstr>Proposed System </vt:lpstr>
      <vt:lpstr>Proposed System </vt:lpstr>
      <vt:lpstr>References</vt:lpstr>
      <vt:lpstr>Git Hub Dashboards of each student</vt:lpstr>
      <vt:lpstr>Any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E-Health Framework For Security And Privacy in               Healthcare System</dc:title>
  <dc:creator>Bazinga!</dc:creator>
  <cp:lastModifiedBy>kathyayani</cp:lastModifiedBy>
  <cp:revision>2</cp:revision>
  <dcterms:created xsi:type="dcterms:W3CDTF">2023-08-16T10:32:02Z</dcterms:created>
  <dcterms:modified xsi:type="dcterms:W3CDTF">2023-08-16T15:27:09Z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