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14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19"/>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endra babu" userId="b7bf9b2539253f63" providerId="LiveId" clId="{E59CA004-A4D8-454F-B5E2-53087FBFE7E0}"/>
    <pc:docChg chg="custSel modSld">
      <pc:chgData name="Nagendra babu" userId="b7bf9b2539253f63" providerId="LiveId" clId="{E59CA004-A4D8-454F-B5E2-53087FBFE7E0}" dt="2023-08-17T04:04:54.101" v="50" actId="478"/>
      <pc:docMkLst>
        <pc:docMk/>
      </pc:docMkLst>
      <pc:sldChg chg="modSp mod">
        <pc:chgData name="Nagendra babu" userId="b7bf9b2539253f63" providerId="LiveId" clId="{E59CA004-A4D8-454F-B5E2-53087FBFE7E0}" dt="2023-08-17T04:03:04.316" v="36" actId="20577"/>
        <pc:sldMkLst>
          <pc:docMk/>
          <pc:sldMk cId="0" sldId="258"/>
        </pc:sldMkLst>
        <pc:spChg chg="mod">
          <ac:chgData name="Nagendra babu" userId="b7bf9b2539253f63" providerId="LiveId" clId="{E59CA004-A4D8-454F-B5E2-53087FBFE7E0}" dt="2023-08-17T04:03:04.316" v="36" actId="20577"/>
          <ac:spMkLst>
            <pc:docMk/>
            <pc:sldMk cId="0" sldId="258"/>
            <ac:spMk id="11" creationId="{00000000-0000-0000-0000-000000000000}"/>
          </ac:spMkLst>
        </pc:spChg>
      </pc:sldChg>
      <pc:sldChg chg="modSp mod">
        <pc:chgData name="Nagendra babu" userId="b7bf9b2539253f63" providerId="LiveId" clId="{E59CA004-A4D8-454F-B5E2-53087FBFE7E0}" dt="2023-08-17T04:02:52.692" v="34" actId="255"/>
        <pc:sldMkLst>
          <pc:docMk/>
          <pc:sldMk cId="0" sldId="259"/>
        </pc:sldMkLst>
        <pc:spChg chg="mod">
          <ac:chgData name="Nagendra babu" userId="b7bf9b2539253f63" providerId="LiveId" clId="{E59CA004-A4D8-454F-B5E2-53087FBFE7E0}" dt="2023-08-17T04:02:52.692" v="34" actId="255"/>
          <ac:spMkLst>
            <pc:docMk/>
            <pc:sldMk cId="0" sldId="259"/>
            <ac:spMk id="12" creationId="{00000000-0000-0000-0000-000000000000}"/>
          </ac:spMkLst>
        </pc:spChg>
      </pc:sldChg>
      <pc:sldChg chg="modSp mod">
        <pc:chgData name="Nagendra babu" userId="b7bf9b2539253f63" providerId="LiveId" clId="{E59CA004-A4D8-454F-B5E2-53087FBFE7E0}" dt="2023-08-17T04:02:41.006" v="33" actId="20577"/>
        <pc:sldMkLst>
          <pc:docMk/>
          <pc:sldMk cId="0" sldId="260"/>
        </pc:sldMkLst>
        <pc:spChg chg="mod">
          <ac:chgData name="Nagendra babu" userId="b7bf9b2539253f63" providerId="LiveId" clId="{E59CA004-A4D8-454F-B5E2-53087FBFE7E0}" dt="2023-08-17T04:02:41.006" v="33" actId="20577"/>
          <ac:spMkLst>
            <pc:docMk/>
            <pc:sldMk cId="0" sldId="260"/>
            <ac:spMk id="4" creationId="{00000000-0000-0000-0000-000000000000}"/>
          </ac:spMkLst>
        </pc:spChg>
      </pc:sldChg>
      <pc:sldChg chg="modSp mod">
        <pc:chgData name="Nagendra babu" userId="b7bf9b2539253f63" providerId="LiveId" clId="{E59CA004-A4D8-454F-B5E2-53087FBFE7E0}" dt="2023-08-17T04:03:41.453" v="40" actId="14100"/>
        <pc:sldMkLst>
          <pc:docMk/>
          <pc:sldMk cId="0" sldId="262"/>
        </pc:sldMkLst>
        <pc:graphicFrameChg chg="mod modGraphic">
          <ac:chgData name="Nagendra babu" userId="b7bf9b2539253f63" providerId="LiveId" clId="{E59CA004-A4D8-454F-B5E2-53087FBFE7E0}" dt="2023-08-17T04:03:41.453" v="40" actId="14100"/>
          <ac:graphicFrameMkLst>
            <pc:docMk/>
            <pc:sldMk cId="0" sldId="262"/>
            <ac:graphicFrameMk id="15" creationId="{00000000-0000-0000-0000-000000000000}"/>
          </ac:graphicFrameMkLst>
        </pc:graphicFrameChg>
      </pc:sldChg>
      <pc:sldChg chg="modSp mod">
        <pc:chgData name="Nagendra babu" userId="b7bf9b2539253f63" providerId="LiveId" clId="{E59CA004-A4D8-454F-B5E2-53087FBFE7E0}" dt="2023-08-17T04:04:16.114" v="47" actId="123"/>
        <pc:sldMkLst>
          <pc:docMk/>
          <pc:sldMk cId="0" sldId="263"/>
        </pc:sldMkLst>
        <pc:spChg chg="mod">
          <ac:chgData name="Nagendra babu" userId="b7bf9b2539253f63" providerId="LiveId" clId="{E59CA004-A4D8-454F-B5E2-53087FBFE7E0}" dt="2023-08-17T04:04:16.114" v="47" actId="123"/>
          <ac:spMkLst>
            <pc:docMk/>
            <pc:sldMk cId="0" sldId="263"/>
            <ac:spMk id="3" creationId="{00000000-0000-0000-0000-000000000000}"/>
          </ac:spMkLst>
        </pc:spChg>
      </pc:sldChg>
      <pc:sldChg chg="modSp mod">
        <pc:chgData name="Nagendra babu" userId="b7bf9b2539253f63" providerId="LiveId" clId="{E59CA004-A4D8-454F-B5E2-53087FBFE7E0}" dt="2023-08-17T04:04:36.477" v="48" actId="20577"/>
        <pc:sldMkLst>
          <pc:docMk/>
          <pc:sldMk cId="0" sldId="264"/>
        </pc:sldMkLst>
        <pc:spChg chg="mod">
          <ac:chgData name="Nagendra babu" userId="b7bf9b2539253f63" providerId="LiveId" clId="{E59CA004-A4D8-454F-B5E2-53087FBFE7E0}" dt="2023-08-17T04:04:36.477" v="48" actId="20577"/>
          <ac:spMkLst>
            <pc:docMk/>
            <pc:sldMk cId="0" sldId="264"/>
            <ac:spMk id="3" creationId="{00000000-0000-0000-0000-000000000000}"/>
          </ac:spMkLst>
        </pc:spChg>
      </pc:sldChg>
      <pc:sldChg chg="delSp modSp mod">
        <pc:chgData name="Nagendra babu" userId="b7bf9b2539253f63" providerId="LiveId" clId="{E59CA004-A4D8-454F-B5E2-53087FBFE7E0}" dt="2023-08-17T04:04:54.101" v="50" actId="478"/>
        <pc:sldMkLst>
          <pc:docMk/>
          <pc:sldMk cId="0" sldId="265"/>
        </pc:sldMkLst>
        <pc:picChg chg="del mod">
          <ac:chgData name="Nagendra babu" userId="b7bf9b2539253f63" providerId="LiveId" clId="{E59CA004-A4D8-454F-B5E2-53087FBFE7E0}" dt="2023-08-17T04:04:54.101" v="50" actId="478"/>
          <ac:picMkLst>
            <pc:docMk/>
            <pc:sldMk cId="0" sldId="265"/>
            <ac:picMk id="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39"/>
              </a:lnSpc>
            </a:pPr>
            <a:r>
              <a:rPr spc="-5" dirty="0"/>
              <a:t>B</a:t>
            </a:r>
            <a:r>
              <a:rPr spc="-45" dirty="0"/>
              <a:t> </a:t>
            </a:r>
            <a:r>
              <a:rPr spc="-5" dirty="0"/>
              <a:t>-</a:t>
            </a:r>
            <a:r>
              <a:rPr spc="-50" dirty="0"/>
              <a:t> </a:t>
            </a:r>
            <a:r>
              <a:rPr dirty="0"/>
              <a:t>13</a:t>
            </a:r>
          </a:p>
        </p:txBody>
      </p:sp>
      <p:sp>
        <p:nvSpPr>
          <p:cNvPr id="5" name="Holder 5"/>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6" name="Holder 6"/>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5" dirty="0"/>
              <a:pPr marL="38100">
                <a:lnSpc>
                  <a:spcPts val="1839"/>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39"/>
              </a:lnSpc>
            </a:pPr>
            <a:r>
              <a:rPr spc="-5" dirty="0"/>
              <a:t>B</a:t>
            </a:r>
            <a:r>
              <a:rPr spc="-45" dirty="0"/>
              <a:t> </a:t>
            </a:r>
            <a:r>
              <a:rPr spc="-5" dirty="0"/>
              <a:t>-</a:t>
            </a:r>
            <a:r>
              <a:rPr spc="-50" dirty="0"/>
              <a:t> </a:t>
            </a:r>
            <a:r>
              <a:rPr dirty="0"/>
              <a:t>13</a:t>
            </a:r>
          </a:p>
        </p:txBody>
      </p:sp>
      <p:sp>
        <p:nvSpPr>
          <p:cNvPr id="5" name="Holder 5"/>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6" name="Holder 6"/>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5" dirty="0"/>
              <a:pPr marL="38100">
                <a:lnSpc>
                  <a:spcPts val="1839"/>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39"/>
              </a:lnSpc>
            </a:pPr>
            <a:r>
              <a:rPr spc="-5" dirty="0"/>
              <a:t>B</a:t>
            </a:r>
            <a:r>
              <a:rPr spc="-45" dirty="0"/>
              <a:t> </a:t>
            </a:r>
            <a:r>
              <a:rPr spc="-5" dirty="0"/>
              <a:t>-</a:t>
            </a:r>
            <a:r>
              <a:rPr spc="-50" dirty="0"/>
              <a:t> </a:t>
            </a:r>
            <a:r>
              <a:rPr dirty="0"/>
              <a:t>13</a:t>
            </a:r>
          </a:p>
        </p:txBody>
      </p:sp>
      <p:sp>
        <p:nvSpPr>
          <p:cNvPr id="6" name="Holder 6"/>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7" name="Holder 7"/>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5" dirty="0"/>
              <a:pPr marL="38100">
                <a:lnSpc>
                  <a:spcPts val="1839"/>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39"/>
              </a:lnSpc>
            </a:pPr>
            <a:r>
              <a:rPr spc="-5" dirty="0"/>
              <a:t>B</a:t>
            </a:r>
            <a:r>
              <a:rPr spc="-45" dirty="0"/>
              <a:t> </a:t>
            </a:r>
            <a:r>
              <a:rPr spc="-5" dirty="0"/>
              <a:t>-</a:t>
            </a:r>
            <a:r>
              <a:rPr spc="-50" dirty="0"/>
              <a:t> </a:t>
            </a:r>
            <a:r>
              <a:rPr dirty="0"/>
              <a:t>13</a:t>
            </a:r>
          </a:p>
        </p:txBody>
      </p:sp>
      <p:sp>
        <p:nvSpPr>
          <p:cNvPr id="4" name="Holder 4"/>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5" name="Holder 5"/>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5" dirty="0"/>
              <a:pPr marL="38100">
                <a:lnSpc>
                  <a:spcPts val="1839"/>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39"/>
              </a:lnSpc>
            </a:pPr>
            <a:r>
              <a:rPr spc="-5" dirty="0"/>
              <a:t>B</a:t>
            </a:r>
            <a:r>
              <a:rPr spc="-45" dirty="0"/>
              <a:t> </a:t>
            </a:r>
            <a:r>
              <a:rPr spc="-5" dirty="0"/>
              <a:t>-</a:t>
            </a:r>
            <a:r>
              <a:rPr spc="-50" dirty="0"/>
              <a:t> </a:t>
            </a:r>
            <a:r>
              <a:rPr dirty="0"/>
              <a:t>13</a:t>
            </a:r>
          </a:p>
        </p:txBody>
      </p:sp>
      <p:sp>
        <p:nvSpPr>
          <p:cNvPr id="3" name="Holder 3"/>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4" name="Holder 4"/>
          <p:cNvSpPr>
            <a:spLocks noGrp="1"/>
          </p:cNvSpPr>
          <p:nvPr>
            <p:ph type="sldNum" sz="quarter" idx="7"/>
          </p:nvPr>
        </p:nvSpPr>
        <p:spPr/>
        <p:txBody>
          <a:bodyPr lIns="0" tIns="0" rIns="0" bIns="0"/>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5" dirty="0"/>
              <a:pPr marL="38100">
                <a:lnSpc>
                  <a:spcPts val="1839"/>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7240" y="6641591"/>
            <a:ext cx="5654040" cy="216535"/>
          </a:xfrm>
          <a:custGeom>
            <a:avLst/>
            <a:gdLst/>
            <a:ahLst/>
            <a:cxnLst/>
            <a:rect l="l" t="t" r="r" b="b"/>
            <a:pathLst>
              <a:path w="5654040" h="216534">
                <a:moveTo>
                  <a:pt x="5654040" y="0"/>
                </a:moveTo>
                <a:lnTo>
                  <a:pt x="0" y="0"/>
                </a:lnTo>
                <a:lnTo>
                  <a:pt x="0" y="216408"/>
                </a:lnTo>
                <a:lnTo>
                  <a:pt x="5654040" y="216408"/>
                </a:lnTo>
                <a:lnTo>
                  <a:pt x="5654040" y="0"/>
                </a:lnTo>
                <a:close/>
              </a:path>
            </a:pathLst>
          </a:custGeom>
          <a:solidFill>
            <a:srgbClr val="001F5F"/>
          </a:solidFill>
        </p:spPr>
        <p:txBody>
          <a:bodyPr wrap="square" lIns="0" tIns="0" rIns="0" bIns="0" rtlCol="0"/>
          <a:lstStyle/>
          <a:p>
            <a:endParaRPr/>
          </a:p>
        </p:txBody>
      </p:sp>
      <p:sp>
        <p:nvSpPr>
          <p:cNvPr id="17" name="bg object 17"/>
          <p:cNvSpPr/>
          <p:nvPr/>
        </p:nvSpPr>
        <p:spPr>
          <a:xfrm>
            <a:off x="6431279" y="6641591"/>
            <a:ext cx="5323840" cy="216535"/>
          </a:xfrm>
          <a:custGeom>
            <a:avLst/>
            <a:gdLst/>
            <a:ahLst/>
            <a:cxnLst/>
            <a:rect l="l" t="t" r="r" b="b"/>
            <a:pathLst>
              <a:path w="5323840" h="216534">
                <a:moveTo>
                  <a:pt x="5323332" y="0"/>
                </a:moveTo>
                <a:lnTo>
                  <a:pt x="0" y="0"/>
                </a:lnTo>
                <a:lnTo>
                  <a:pt x="0" y="216408"/>
                </a:lnTo>
                <a:lnTo>
                  <a:pt x="5323332" y="216408"/>
                </a:lnTo>
                <a:lnTo>
                  <a:pt x="5323332" y="0"/>
                </a:lnTo>
                <a:close/>
              </a:path>
            </a:pathLst>
          </a:custGeom>
          <a:solidFill>
            <a:srgbClr val="008080"/>
          </a:solidFill>
        </p:spPr>
        <p:txBody>
          <a:bodyPr wrap="square" lIns="0" tIns="0" rIns="0" bIns="0" rtlCol="0"/>
          <a:lstStyle/>
          <a:p>
            <a:endParaRPr/>
          </a:p>
        </p:txBody>
      </p:sp>
      <p:sp>
        <p:nvSpPr>
          <p:cNvPr id="18" name="bg object 18"/>
          <p:cNvSpPr/>
          <p:nvPr/>
        </p:nvSpPr>
        <p:spPr>
          <a:xfrm>
            <a:off x="11754611" y="6641591"/>
            <a:ext cx="437515" cy="216535"/>
          </a:xfrm>
          <a:custGeom>
            <a:avLst/>
            <a:gdLst/>
            <a:ahLst/>
            <a:cxnLst/>
            <a:rect l="l" t="t" r="r" b="b"/>
            <a:pathLst>
              <a:path w="437515" h="216534">
                <a:moveTo>
                  <a:pt x="437388" y="0"/>
                </a:moveTo>
                <a:lnTo>
                  <a:pt x="0" y="0"/>
                </a:lnTo>
                <a:lnTo>
                  <a:pt x="0" y="216408"/>
                </a:lnTo>
                <a:lnTo>
                  <a:pt x="437388" y="216408"/>
                </a:lnTo>
                <a:lnTo>
                  <a:pt x="437388" y="0"/>
                </a:lnTo>
                <a:close/>
              </a:path>
            </a:pathLst>
          </a:custGeom>
          <a:solidFill>
            <a:srgbClr val="FFC000"/>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1506200" y="5955791"/>
            <a:ext cx="685800" cy="681227"/>
          </a:xfrm>
          <a:prstGeom prst="rect">
            <a:avLst/>
          </a:prstGeom>
        </p:spPr>
      </p:pic>
      <p:sp>
        <p:nvSpPr>
          <p:cNvPr id="20" name="bg object 20"/>
          <p:cNvSpPr/>
          <p:nvPr/>
        </p:nvSpPr>
        <p:spPr>
          <a:xfrm>
            <a:off x="0" y="6641591"/>
            <a:ext cx="777240" cy="216535"/>
          </a:xfrm>
          <a:custGeom>
            <a:avLst/>
            <a:gdLst/>
            <a:ahLst/>
            <a:cxnLst/>
            <a:rect l="l" t="t" r="r" b="b"/>
            <a:pathLst>
              <a:path w="777240" h="216534">
                <a:moveTo>
                  <a:pt x="777240" y="0"/>
                </a:moveTo>
                <a:lnTo>
                  <a:pt x="0" y="0"/>
                </a:lnTo>
                <a:lnTo>
                  <a:pt x="0" y="216408"/>
                </a:lnTo>
                <a:lnTo>
                  <a:pt x="777240" y="216408"/>
                </a:lnTo>
                <a:lnTo>
                  <a:pt x="777240" y="0"/>
                </a:lnTo>
                <a:close/>
              </a:path>
            </a:pathLst>
          </a:custGeom>
          <a:solidFill>
            <a:srgbClr val="C55A11"/>
          </a:solidFill>
        </p:spPr>
        <p:txBody>
          <a:bodyPr wrap="square" lIns="0" tIns="0" rIns="0" bIns="0" rtlCol="0"/>
          <a:lstStyle/>
          <a:p>
            <a:endParaRPr/>
          </a:p>
        </p:txBody>
      </p:sp>
      <p:sp>
        <p:nvSpPr>
          <p:cNvPr id="2" name="Holder 2"/>
          <p:cNvSpPr>
            <a:spLocks noGrp="1"/>
          </p:cNvSpPr>
          <p:nvPr>
            <p:ph type="title"/>
          </p:nvPr>
        </p:nvSpPr>
        <p:spPr>
          <a:xfrm>
            <a:off x="2164842" y="1106170"/>
            <a:ext cx="7862315" cy="513715"/>
          </a:xfrm>
          <a:prstGeom prst="rect">
            <a:avLst/>
          </a:prstGeom>
        </p:spPr>
        <p:txBody>
          <a:bodyPr wrap="square" lIns="0" tIns="0" rIns="0" bIns="0">
            <a:spAutoFit/>
          </a:bodyPr>
          <a:lstStyle>
            <a:lvl1pPr>
              <a:defRPr sz="3200" b="0"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303022" y="1229613"/>
            <a:ext cx="11585955" cy="1604645"/>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115315" y="6631150"/>
            <a:ext cx="533400" cy="250190"/>
          </a:xfrm>
          <a:prstGeom prst="rect">
            <a:avLst/>
          </a:prstGeom>
        </p:spPr>
        <p:txBody>
          <a:bodyPr wrap="square" lIns="0" tIns="0" rIns="0" bIns="0">
            <a:spAutoFit/>
          </a:bodyPr>
          <a:lstStyle>
            <a:lvl1pPr>
              <a:defRPr sz="1600" b="0" i="0">
                <a:solidFill>
                  <a:schemeClr val="bg1"/>
                </a:solidFill>
                <a:latin typeface="Times New Roman"/>
                <a:cs typeface="Times New Roman"/>
              </a:defRPr>
            </a:lvl1pPr>
          </a:lstStyle>
          <a:p>
            <a:pPr marL="12700">
              <a:lnSpc>
                <a:spcPts val="1839"/>
              </a:lnSpc>
            </a:pPr>
            <a:r>
              <a:rPr spc="-5" dirty="0"/>
              <a:t>B</a:t>
            </a:r>
            <a:r>
              <a:rPr spc="-45" dirty="0"/>
              <a:t> </a:t>
            </a:r>
            <a:r>
              <a:rPr spc="-5" dirty="0"/>
              <a:t>-</a:t>
            </a:r>
            <a:r>
              <a:rPr spc="-50" dirty="0"/>
              <a:t> </a:t>
            </a:r>
            <a:r>
              <a:rPr dirty="0"/>
              <a:t>13</a:t>
            </a:r>
          </a:p>
        </p:txBody>
      </p:sp>
      <p:sp>
        <p:nvSpPr>
          <p:cNvPr id="5" name="Holder 5"/>
          <p:cNvSpPr>
            <a:spLocks noGrp="1"/>
          </p:cNvSpPr>
          <p:nvPr>
            <p:ph type="dt" sz="half" idx="6"/>
          </p:nvPr>
        </p:nvSpPr>
        <p:spPr>
          <a:xfrm>
            <a:off x="1773682" y="6631150"/>
            <a:ext cx="3636645" cy="250190"/>
          </a:xfrm>
          <a:prstGeom prst="rect">
            <a:avLst/>
          </a:prstGeom>
        </p:spPr>
        <p:txBody>
          <a:bodyPr wrap="square" lIns="0" tIns="0" rIns="0" bIns="0">
            <a:spAutoFit/>
          </a:bodyPr>
          <a:lstStyle>
            <a:lvl1pPr>
              <a:defRPr sz="1100" b="0" i="0">
                <a:solidFill>
                  <a:schemeClr val="bg1"/>
                </a:solidFill>
                <a:latin typeface="Times New Roman"/>
                <a:cs typeface="Times New Roman"/>
              </a:defRPr>
            </a:lvl1p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6" name="Holder 6"/>
          <p:cNvSpPr>
            <a:spLocks noGrp="1"/>
          </p:cNvSpPr>
          <p:nvPr>
            <p:ph type="sldNum" sz="quarter" idx="7"/>
          </p:nvPr>
        </p:nvSpPr>
        <p:spPr>
          <a:xfrm>
            <a:off x="11835383" y="6635722"/>
            <a:ext cx="280670" cy="250190"/>
          </a:xfrm>
          <a:prstGeom prst="rect">
            <a:avLst/>
          </a:prstGeom>
        </p:spPr>
        <p:txBody>
          <a:bodyPr wrap="square" lIns="0" tIns="0" rIns="0" bIns="0">
            <a:spAutoFit/>
          </a:bodyPr>
          <a:lstStyle>
            <a:lvl1pPr>
              <a:defRPr sz="1600" b="1" i="0">
                <a:solidFill>
                  <a:srgbClr val="001F5F"/>
                </a:solidFill>
                <a:latin typeface="Times New Roman"/>
                <a:cs typeface="Times New Roman"/>
              </a:defRPr>
            </a:lvl1pPr>
          </a:lstStyle>
          <a:p>
            <a:pPr marL="38100">
              <a:lnSpc>
                <a:spcPts val="1839"/>
              </a:lnSpc>
            </a:pPr>
            <a:fld id="{81D60167-4931-47E6-BA6A-407CBD079E47}" type="slidenum">
              <a:rPr spc="-5" dirty="0"/>
              <a:pPr marL="38100">
                <a:lnSpc>
                  <a:spcPts val="1839"/>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7/S0269888920000314" TargetMode="External"/><Relationship Id="rId2" Type="http://schemas.openxmlformats.org/officeDocument/2006/relationships/hyperlink" Target="http://www.sciopen.com/article/10.23919/JSC.2022.0016"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doi.org/10.1016/j.jksuci.2022.07.015" TargetMode="External"/><Relationship Id="rId4" Type="http://schemas.openxmlformats.org/officeDocument/2006/relationships/hyperlink" Target="https://doi.org/10.1109/TCC.2019.2908400"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68120" y="2124527"/>
            <a:ext cx="2374265" cy="608965"/>
          </a:xfrm>
          <a:prstGeom prst="rect">
            <a:avLst/>
          </a:prstGeom>
        </p:spPr>
        <p:txBody>
          <a:bodyPr vert="horz" wrap="square" lIns="0" tIns="66675" rIns="0" bIns="0" rtlCol="0">
            <a:spAutoFit/>
          </a:bodyPr>
          <a:lstStyle/>
          <a:p>
            <a:pPr marL="12700">
              <a:lnSpc>
                <a:spcPct val="100000"/>
              </a:lnSpc>
              <a:spcBef>
                <a:spcPts val="525"/>
              </a:spcBef>
            </a:pPr>
            <a:r>
              <a:rPr sz="2250" dirty="0">
                <a:latin typeface="Times New Roman"/>
                <a:cs typeface="Times New Roman"/>
              </a:rPr>
              <a:t>M.L.R.Sai</a:t>
            </a:r>
            <a:r>
              <a:rPr sz="2250" spc="-70" dirty="0">
                <a:latin typeface="Times New Roman"/>
                <a:cs typeface="Times New Roman"/>
              </a:rPr>
              <a:t> </a:t>
            </a:r>
            <a:r>
              <a:rPr sz="2250" spc="-5" dirty="0">
                <a:latin typeface="Times New Roman"/>
                <a:cs typeface="Times New Roman"/>
              </a:rPr>
              <a:t>Manjeera</a:t>
            </a:r>
            <a:endParaRPr sz="2250">
              <a:latin typeface="Times New Roman"/>
              <a:cs typeface="Times New Roman"/>
            </a:endParaRPr>
          </a:p>
          <a:p>
            <a:pPr marL="32384">
              <a:lnSpc>
                <a:spcPct val="100000"/>
              </a:lnSpc>
              <a:spcBef>
                <a:spcPts val="204"/>
              </a:spcBef>
            </a:pPr>
            <a:r>
              <a:rPr sz="1050" spc="-5" dirty="0">
                <a:latin typeface="Times New Roman"/>
                <a:cs typeface="Times New Roman"/>
              </a:rPr>
              <a:t>Roll</a:t>
            </a:r>
            <a:r>
              <a:rPr sz="1050" spc="-20" dirty="0">
                <a:latin typeface="Times New Roman"/>
                <a:cs typeface="Times New Roman"/>
              </a:rPr>
              <a:t> </a:t>
            </a:r>
            <a:r>
              <a:rPr sz="1050" dirty="0">
                <a:latin typeface="Times New Roman"/>
                <a:cs typeface="Times New Roman"/>
              </a:rPr>
              <a:t>No.</a:t>
            </a:r>
            <a:r>
              <a:rPr sz="1050" spc="-15" dirty="0">
                <a:latin typeface="Times New Roman"/>
                <a:cs typeface="Times New Roman"/>
              </a:rPr>
              <a:t> </a:t>
            </a:r>
            <a:r>
              <a:rPr sz="1050" spc="-5" dirty="0">
                <a:latin typeface="Times New Roman"/>
                <a:cs typeface="Times New Roman"/>
              </a:rPr>
              <a:t>204G1A0587</a:t>
            </a:r>
            <a:endParaRPr sz="1050">
              <a:latin typeface="Times New Roman"/>
              <a:cs typeface="Times New Roman"/>
            </a:endParaRPr>
          </a:p>
        </p:txBody>
      </p:sp>
      <p:sp>
        <p:nvSpPr>
          <p:cNvPr id="4" name="object 4"/>
          <p:cNvSpPr txBox="1"/>
          <p:nvPr/>
        </p:nvSpPr>
        <p:spPr>
          <a:xfrm>
            <a:off x="4122546" y="2124527"/>
            <a:ext cx="1621790" cy="608965"/>
          </a:xfrm>
          <a:prstGeom prst="rect">
            <a:avLst/>
          </a:prstGeom>
        </p:spPr>
        <p:txBody>
          <a:bodyPr vert="horz" wrap="square" lIns="0" tIns="66675" rIns="0" bIns="0" rtlCol="0">
            <a:spAutoFit/>
          </a:bodyPr>
          <a:lstStyle/>
          <a:p>
            <a:pPr marL="30480">
              <a:lnSpc>
                <a:spcPct val="100000"/>
              </a:lnSpc>
              <a:spcBef>
                <a:spcPts val="525"/>
              </a:spcBef>
            </a:pPr>
            <a:r>
              <a:rPr sz="2250" spc="-5" dirty="0">
                <a:latin typeface="Times New Roman"/>
                <a:cs typeface="Times New Roman"/>
              </a:rPr>
              <a:t>M.Snehalatha</a:t>
            </a:r>
            <a:endParaRPr sz="2250">
              <a:latin typeface="Times New Roman"/>
              <a:cs typeface="Times New Roman"/>
            </a:endParaRPr>
          </a:p>
          <a:p>
            <a:pPr marL="12700">
              <a:lnSpc>
                <a:spcPct val="100000"/>
              </a:lnSpc>
              <a:spcBef>
                <a:spcPts val="204"/>
              </a:spcBef>
            </a:pPr>
            <a:r>
              <a:rPr sz="1050" dirty="0">
                <a:latin typeface="Times New Roman"/>
                <a:cs typeface="Times New Roman"/>
              </a:rPr>
              <a:t>Roll</a:t>
            </a:r>
            <a:r>
              <a:rPr sz="1050" spc="-60" dirty="0">
                <a:latin typeface="Times New Roman"/>
                <a:cs typeface="Times New Roman"/>
              </a:rPr>
              <a:t> </a:t>
            </a:r>
            <a:r>
              <a:rPr sz="1050" dirty="0">
                <a:latin typeface="Times New Roman"/>
                <a:cs typeface="Times New Roman"/>
              </a:rPr>
              <a:t>No.</a:t>
            </a:r>
            <a:r>
              <a:rPr sz="1050" spc="-45" dirty="0">
                <a:latin typeface="Times New Roman"/>
                <a:cs typeface="Times New Roman"/>
              </a:rPr>
              <a:t> </a:t>
            </a:r>
            <a:r>
              <a:rPr sz="1050" spc="-5" dirty="0">
                <a:latin typeface="Times New Roman"/>
                <a:cs typeface="Times New Roman"/>
              </a:rPr>
              <a:t>204G1A0598</a:t>
            </a:r>
            <a:endParaRPr sz="1050">
              <a:latin typeface="Times New Roman"/>
              <a:cs typeface="Times New Roman"/>
            </a:endParaRPr>
          </a:p>
        </p:txBody>
      </p:sp>
      <p:sp>
        <p:nvSpPr>
          <p:cNvPr id="5" name="object 5"/>
          <p:cNvSpPr txBox="1"/>
          <p:nvPr/>
        </p:nvSpPr>
        <p:spPr>
          <a:xfrm>
            <a:off x="6239636" y="1867026"/>
            <a:ext cx="218440" cy="269240"/>
          </a:xfrm>
          <a:prstGeom prst="rect">
            <a:avLst/>
          </a:prstGeom>
        </p:spPr>
        <p:txBody>
          <a:bodyPr vert="horz" wrap="square" lIns="0" tIns="12065" rIns="0" bIns="0" rtlCol="0">
            <a:spAutoFit/>
          </a:bodyPr>
          <a:lstStyle/>
          <a:p>
            <a:pPr marL="12700">
              <a:lnSpc>
                <a:spcPct val="100000"/>
              </a:lnSpc>
              <a:spcBef>
                <a:spcPts val="95"/>
              </a:spcBef>
            </a:pPr>
            <a:r>
              <a:rPr sz="1600" i="1" dirty="0">
                <a:latin typeface="Times New Roman"/>
                <a:cs typeface="Times New Roman"/>
              </a:rPr>
              <a:t>by</a:t>
            </a:r>
            <a:endParaRPr sz="1600">
              <a:latin typeface="Times New Roman"/>
              <a:cs typeface="Times New Roman"/>
            </a:endParaRPr>
          </a:p>
        </p:txBody>
      </p:sp>
      <p:sp>
        <p:nvSpPr>
          <p:cNvPr id="6" name="object 6"/>
          <p:cNvSpPr txBox="1"/>
          <p:nvPr/>
        </p:nvSpPr>
        <p:spPr>
          <a:xfrm>
            <a:off x="7454265" y="2097151"/>
            <a:ext cx="1582420" cy="523240"/>
          </a:xfrm>
          <a:prstGeom prst="rect">
            <a:avLst/>
          </a:prstGeom>
        </p:spPr>
        <p:txBody>
          <a:bodyPr vert="horz" wrap="square" lIns="0" tIns="13335" rIns="0" bIns="0" rtlCol="0">
            <a:spAutoFit/>
          </a:bodyPr>
          <a:lstStyle/>
          <a:p>
            <a:pPr marL="12700">
              <a:lnSpc>
                <a:spcPts val="2675"/>
              </a:lnSpc>
              <a:spcBef>
                <a:spcPts val="105"/>
              </a:spcBef>
            </a:pPr>
            <a:r>
              <a:rPr sz="2250" spc="-5" dirty="0">
                <a:latin typeface="Times New Roman"/>
                <a:cs typeface="Times New Roman"/>
              </a:rPr>
              <a:t>Y.Sunil</a:t>
            </a:r>
            <a:r>
              <a:rPr sz="2250" spc="-55" dirty="0">
                <a:latin typeface="Times New Roman"/>
                <a:cs typeface="Times New Roman"/>
              </a:rPr>
              <a:t> </a:t>
            </a:r>
            <a:r>
              <a:rPr sz="2250" dirty="0">
                <a:latin typeface="Times New Roman"/>
                <a:cs typeface="Times New Roman"/>
              </a:rPr>
              <a:t>Babu</a:t>
            </a:r>
            <a:endParaRPr sz="2250">
              <a:latin typeface="Times New Roman"/>
              <a:cs typeface="Times New Roman"/>
            </a:endParaRPr>
          </a:p>
          <a:p>
            <a:pPr marL="76200">
              <a:lnSpc>
                <a:spcPts val="1235"/>
              </a:lnSpc>
            </a:pPr>
            <a:r>
              <a:rPr sz="1050" dirty="0">
                <a:latin typeface="Times New Roman"/>
                <a:cs typeface="Times New Roman"/>
              </a:rPr>
              <a:t>Roll</a:t>
            </a:r>
            <a:r>
              <a:rPr sz="1050" spc="-60" dirty="0">
                <a:latin typeface="Times New Roman"/>
                <a:cs typeface="Times New Roman"/>
              </a:rPr>
              <a:t> </a:t>
            </a:r>
            <a:r>
              <a:rPr sz="1050" dirty="0">
                <a:latin typeface="Times New Roman"/>
                <a:cs typeface="Times New Roman"/>
              </a:rPr>
              <a:t>No.</a:t>
            </a:r>
            <a:r>
              <a:rPr sz="1050" spc="-55" dirty="0">
                <a:latin typeface="Times New Roman"/>
                <a:cs typeface="Times New Roman"/>
              </a:rPr>
              <a:t> </a:t>
            </a:r>
            <a:r>
              <a:rPr sz="1050" spc="-5" dirty="0">
                <a:latin typeface="Times New Roman"/>
                <a:cs typeface="Times New Roman"/>
              </a:rPr>
              <a:t>204G1A05A4</a:t>
            </a:r>
            <a:endParaRPr sz="1050">
              <a:latin typeface="Times New Roman"/>
              <a:cs typeface="Times New Roman"/>
            </a:endParaRPr>
          </a:p>
        </p:txBody>
      </p:sp>
      <p:sp>
        <p:nvSpPr>
          <p:cNvPr id="7" name="object 7"/>
          <p:cNvSpPr txBox="1"/>
          <p:nvPr/>
        </p:nvSpPr>
        <p:spPr>
          <a:xfrm>
            <a:off x="9466326" y="2097151"/>
            <a:ext cx="1478280" cy="523240"/>
          </a:xfrm>
          <a:prstGeom prst="rect">
            <a:avLst/>
          </a:prstGeom>
        </p:spPr>
        <p:txBody>
          <a:bodyPr vert="horz" wrap="square" lIns="0" tIns="13335" rIns="0" bIns="0" rtlCol="0">
            <a:spAutoFit/>
          </a:bodyPr>
          <a:lstStyle/>
          <a:p>
            <a:pPr marL="12700">
              <a:lnSpc>
                <a:spcPts val="2675"/>
              </a:lnSpc>
              <a:spcBef>
                <a:spcPts val="105"/>
              </a:spcBef>
            </a:pPr>
            <a:r>
              <a:rPr sz="2250" spc="-5" dirty="0">
                <a:latin typeface="Times New Roman"/>
                <a:cs typeface="Times New Roman"/>
              </a:rPr>
              <a:t>L.Navyasree</a:t>
            </a:r>
            <a:endParaRPr sz="2250">
              <a:latin typeface="Times New Roman"/>
              <a:cs typeface="Times New Roman"/>
            </a:endParaRPr>
          </a:p>
          <a:p>
            <a:pPr marL="22860">
              <a:lnSpc>
                <a:spcPts val="1235"/>
              </a:lnSpc>
            </a:pPr>
            <a:r>
              <a:rPr sz="1050" spc="-5" dirty="0">
                <a:latin typeface="Times New Roman"/>
                <a:cs typeface="Times New Roman"/>
              </a:rPr>
              <a:t>Roll</a:t>
            </a:r>
            <a:r>
              <a:rPr sz="1050" spc="-55" dirty="0">
                <a:latin typeface="Times New Roman"/>
                <a:cs typeface="Times New Roman"/>
              </a:rPr>
              <a:t> </a:t>
            </a:r>
            <a:r>
              <a:rPr sz="1050" dirty="0">
                <a:latin typeface="Times New Roman"/>
                <a:cs typeface="Times New Roman"/>
              </a:rPr>
              <a:t>No.</a:t>
            </a:r>
            <a:r>
              <a:rPr sz="1050" spc="-35" dirty="0">
                <a:latin typeface="Times New Roman"/>
                <a:cs typeface="Times New Roman"/>
              </a:rPr>
              <a:t> </a:t>
            </a:r>
            <a:r>
              <a:rPr sz="1050" spc="-5" dirty="0">
                <a:latin typeface="Times New Roman"/>
                <a:cs typeface="Times New Roman"/>
              </a:rPr>
              <a:t>204G1A0566</a:t>
            </a:r>
            <a:endParaRPr sz="1050">
              <a:latin typeface="Times New Roman"/>
              <a:cs typeface="Times New Roman"/>
            </a:endParaRPr>
          </a:p>
        </p:txBody>
      </p:sp>
      <p:sp>
        <p:nvSpPr>
          <p:cNvPr id="8" name="object 8"/>
          <p:cNvSpPr txBox="1"/>
          <p:nvPr/>
        </p:nvSpPr>
        <p:spPr>
          <a:xfrm>
            <a:off x="4640707" y="3106038"/>
            <a:ext cx="2912745" cy="842010"/>
          </a:xfrm>
          <a:prstGeom prst="rect">
            <a:avLst/>
          </a:prstGeom>
        </p:spPr>
        <p:txBody>
          <a:bodyPr vert="horz" wrap="square" lIns="0" tIns="13335" rIns="0" bIns="0" rtlCol="0">
            <a:spAutoFit/>
          </a:bodyPr>
          <a:lstStyle/>
          <a:p>
            <a:pPr marL="603885">
              <a:lnSpc>
                <a:spcPts val="1680"/>
              </a:lnSpc>
              <a:spcBef>
                <a:spcPts val="105"/>
              </a:spcBef>
            </a:pPr>
            <a:r>
              <a:rPr sz="1400" i="1" dirty="0">
                <a:latin typeface="Times New Roman"/>
                <a:cs typeface="Times New Roman"/>
              </a:rPr>
              <a:t>Under</a:t>
            </a:r>
            <a:r>
              <a:rPr sz="1400" i="1" spc="-20" dirty="0">
                <a:latin typeface="Times New Roman"/>
                <a:cs typeface="Times New Roman"/>
              </a:rPr>
              <a:t> </a:t>
            </a:r>
            <a:r>
              <a:rPr sz="1400" i="1" spc="-5" dirty="0">
                <a:latin typeface="Times New Roman"/>
                <a:cs typeface="Times New Roman"/>
              </a:rPr>
              <a:t>the</a:t>
            </a:r>
            <a:r>
              <a:rPr sz="1400" i="1" spc="-40" dirty="0">
                <a:latin typeface="Times New Roman"/>
                <a:cs typeface="Times New Roman"/>
              </a:rPr>
              <a:t> </a:t>
            </a:r>
            <a:r>
              <a:rPr sz="1400" i="1" spc="-5" dirty="0">
                <a:latin typeface="Times New Roman"/>
                <a:cs typeface="Times New Roman"/>
              </a:rPr>
              <a:t>guidance</a:t>
            </a:r>
            <a:r>
              <a:rPr sz="1400" i="1" spc="-25" dirty="0">
                <a:latin typeface="Times New Roman"/>
                <a:cs typeface="Times New Roman"/>
              </a:rPr>
              <a:t> </a:t>
            </a:r>
            <a:r>
              <a:rPr sz="1400" i="1" spc="-10" dirty="0">
                <a:latin typeface="Times New Roman"/>
                <a:cs typeface="Times New Roman"/>
              </a:rPr>
              <a:t>of</a:t>
            </a:r>
            <a:endParaRPr sz="1400">
              <a:latin typeface="Times New Roman"/>
              <a:cs typeface="Times New Roman"/>
            </a:endParaRPr>
          </a:p>
          <a:p>
            <a:pPr algn="ctr">
              <a:lnSpc>
                <a:spcPct val="100000"/>
              </a:lnSpc>
            </a:pPr>
            <a:r>
              <a:rPr sz="2400" spc="-5" dirty="0">
                <a:latin typeface="Times New Roman"/>
                <a:cs typeface="Times New Roman"/>
              </a:rPr>
              <a:t>Dr. </a:t>
            </a:r>
            <a:r>
              <a:rPr sz="2400" dirty="0">
                <a:latin typeface="Times New Roman"/>
                <a:cs typeface="Times New Roman"/>
              </a:rPr>
              <a:t>C. </a:t>
            </a:r>
            <a:r>
              <a:rPr sz="2400" spc="-5" dirty="0">
                <a:latin typeface="Times New Roman"/>
                <a:cs typeface="Times New Roman"/>
              </a:rPr>
              <a:t>Sasikala</a:t>
            </a:r>
            <a:r>
              <a:rPr sz="2400" spc="15" dirty="0">
                <a:latin typeface="Times New Roman"/>
                <a:cs typeface="Times New Roman"/>
              </a:rPr>
              <a:t> </a:t>
            </a:r>
            <a:r>
              <a:rPr sz="1400" spc="-5" dirty="0">
                <a:latin typeface="Times New Roman"/>
                <a:cs typeface="Times New Roman"/>
              </a:rPr>
              <a:t>M.Tech.Ph.D</a:t>
            </a:r>
            <a:endParaRPr sz="1400">
              <a:latin typeface="Times New Roman"/>
              <a:cs typeface="Times New Roman"/>
            </a:endParaRPr>
          </a:p>
          <a:p>
            <a:pPr marL="1270" algn="ctr">
              <a:lnSpc>
                <a:spcPct val="100000"/>
              </a:lnSpc>
              <a:spcBef>
                <a:spcPts val="180"/>
              </a:spcBef>
            </a:pPr>
            <a:r>
              <a:rPr sz="1400" spc="-5" dirty="0">
                <a:latin typeface="Times New Roman"/>
                <a:cs typeface="Times New Roman"/>
              </a:rPr>
              <a:t>Assistant</a:t>
            </a:r>
            <a:r>
              <a:rPr sz="1400" spc="-35" dirty="0">
                <a:latin typeface="Times New Roman"/>
                <a:cs typeface="Times New Roman"/>
              </a:rPr>
              <a:t> </a:t>
            </a:r>
            <a:r>
              <a:rPr sz="1400" spc="-5" dirty="0">
                <a:latin typeface="Times New Roman"/>
                <a:cs typeface="Times New Roman"/>
              </a:rPr>
              <a:t>Professor</a:t>
            </a:r>
            <a:endParaRPr sz="1400">
              <a:latin typeface="Times New Roman"/>
              <a:cs typeface="Times New Roman"/>
            </a:endParaRPr>
          </a:p>
        </p:txBody>
      </p:sp>
      <p:sp>
        <p:nvSpPr>
          <p:cNvPr id="9" name="object 9"/>
          <p:cNvSpPr txBox="1"/>
          <p:nvPr/>
        </p:nvSpPr>
        <p:spPr>
          <a:xfrm>
            <a:off x="1817877" y="5540450"/>
            <a:ext cx="8546465" cy="962660"/>
          </a:xfrm>
          <a:prstGeom prst="rect">
            <a:avLst/>
          </a:prstGeom>
        </p:spPr>
        <p:txBody>
          <a:bodyPr vert="horz" wrap="square" lIns="0" tIns="12700" rIns="0" bIns="0" rtlCol="0">
            <a:spAutoFit/>
          </a:bodyPr>
          <a:lstStyle/>
          <a:p>
            <a:pPr marL="635" algn="ctr">
              <a:lnSpc>
                <a:spcPct val="100000"/>
              </a:lnSpc>
              <a:spcBef>
                <a:spcPts val="100"/>
              </a:spcBef>
            </a:pPr>
            <a:r>
              <a:rPr sz="2400" spc="-5" dirty="0">
                <a:latin typeface="Times New Roman"/>
                <a:cs typeface="Times New Roman"/>
              </a:rPr>
              <a:t>Department</a:t>
            </a:r>
            <a:r>
              <a:rPr sz="2400" spc="-40" dirty="0">
                <a:latin typeface="Times New Roman"/>
                <a:cs typeface="Times New Roman"/>
              </a:rPr>
              <a:t> </a:t>
            </a:r>
            <a:r>
              <a:rPr sz="2400" spc="-5" dirty="0">
                <a:latin typeface="Times New Roman"/>
                <a:cs typeface="Times New Roman"/>
              </a:rPr>
              <a:t>of</a:t>
            </a:r>
            <a:r>
              <a:rPr sz="2400" spc="-60" dirty="0">
                <a:latin typeface="Times New Roman"/>
                <a:cs typeface="Times New Roman"/>
              </a:rPr>
              <a:t> </a:t>
            </a:r>
            <a:r>
              <a:rPr sz="2400" spc="-5" dirty="0">
                <a:latin typeface="Times New Roman"/>
                <a:cs typeface="Times New Roman"/>
              </a:rPr>
              <a:t>Computer</a:t>
            </a:r>
            <a:r>
              <a:rPr sz="2400" spc="-50" dirty="0">
                <a:latin typeface="Times New Roman"/>
                <a:cs typeface="Times New Roman"/>
              </a:rPr>
              <a:t> </a:t>
            </a:r>
            <a:r>
              <a:rPr sz="2400" dirty="0">
                <a:latin typeface="Times New Roman"/>
                <a:cs typeface="Times New Roman"/>
              </a:rPr>
              <a:t>Science</a:t>
            </a:r>
            <a:r>
              <a:rPr sz="2400" spc="-45" dirty="0">
                <a:latin typeface="Times New Roman"/>
                <a:cs typeface="Times New Roman"/>
              </a:rPr>
              <a:t> </a:t>
            </a:r>
            <a:r>
              <a:rPr sz="2400" spc="-5" dirty="0">
                <a:latin typeface="Times New Roman"/>
                <a:cs typeface="Times New Roman"/>
              </a:rPr>
              <a:t>and</a:t>
            </a:r>
            <a:r>
              <a:rPr sz="2400" spc="-70" dirty="0">
                <a:latin typeface="Times New Roman"/>
                <a:cs typeface="Times New Roman"/>
              </a:rPr>
              <a:t> </a:t>
            </a:r>
            <a:r>
              <a:rPr sz="2400" dirty="0">
                <a:latin typeface="Times New Roman"/>
                <a:cs typeface="Times New Roman"/>
              </a:rPr>
              <a:t>Engineering</a:t>
            </a:r>
            <a:endParaRPr sz="2400">
              <a:latin typeface="Times New Roman"/>
              <a:cs typeface="Times New Roman"/>
            </a:endParaRPr>
          </a:p>
          <a:p>
            <a:pPr algn="ctr">
              <a:lnSpc>
                <a:spcPct val="100000"/>
              </a:lnSpc>
              <a:spcBef>
                <a:spcPts val="55"/>
              </a:spcBef>
            </a:pPr>
            <a:r>
              <a:rPr sz="3700" spc="-5" dirty="0">
                <a:solidFill>
                  <a:srgbClr val="FF0000"/>
                </a:solidFill>
                <a:latin typeface="Times New Roman"/>
                <a:cs typeface="Times New Roman"/>
              </a:rPr>
              <a:t>Srinivasa</a:t>
            </a:r>
            <a:r>
              <a:rPr sz="3700" spc="-15" dirty="0">
                <a:solidFill>
                  <a:srgbClr val="FF0000"/>
                </a:solidFill>
                <a:latin typeface="Times New Roman"/>
                <a:cs typeface="Times New Roman"/>
              </a:rPr>
              <a:t> </a:t>
            </a:r>
            <a:r>
              <a:rPr sz="3700" spc="-5" dirty="0">
                <a:solidFill>
                  <a:srgbClr val="FF0000"/>
                </a:solidFill>
                <a:latin typeface="Times New Roman"/>
                <a:cs typeface="Times New Roman"/>
              </a:rPr>
              <a:t>Ramanujan</a:t>
            </a:r>
            <a:r>
              <a:rPr sz="3700" spc="-30" dirty="0">
                <a:solidFill>
                  <a:srgbClr val="FF0000"/>
                </a:solidFill>
                <a:latin typeface="Times New Roman"/>
                <a:cs typeface="Times New Roman"/>
              </a:rPr>
              <a:t> </a:t>
            </a:r>
            <a:r>
              <a:rPr sz="3700" dirty="0">
                <a:solidFill>
                  <a:srgbClr val="FF0000"/>
                </a:solidFill>
                <a:latin typeface="Times New Roman"/>
                <a:cs typeface="Times New Roman"/>
              </a:rPr>
              <a:t>Institute</a:t>
            </a:r>
            <a:r>
              <a:rPr sz="3700" spc="-15" dirty="0">
                <a:solidFill>
                  <a:srgbClr val="FF0000"/>
                </a:solidFill>
                <a:latin typeface="Times New Roman"/>
                <a:cs typeface="Times New Roman"/>
              </a:rPr>
              <a:t> </a:t>
            </a:r>
            <a:r>
              <a:rPr sz="3700" spc="-10" dirty="0">
                <a:solidFill>
                  <a:srgbClr val="FF0000"/>
                </a:solidFill>
                <a:latin typeface="Times New Roman"/>
                <a:cs typeface="Times New Roman"/>
              </a:rPr>
              <a:t>of</a:t>
            </a:r>
            <a:r>
              <a:rPr sz="3700" spc="-20" dirty="0">
                <a:solidFill>
                  <a:srgbClr val="FF0000"/>
                </a:solidFill>
                <a:latin typeface="Times New Roman"/>
                <a:cs typeface="Times New Roman"/>
              </a:rPr>
              <a:t> </a:t>
            </a:r>
            <a:r>
              <a:rPr sz="3700" spc="-5" dirty="0">
                <a:solidFill>
                  <a:srgbClr val="FF0000"/>
                </a:solidFill>
                <a:latin typeface="Times New Roman"/>
                <a:cs typeface="Times New Roman"/>
              </a:rPr>
              <a:t>Technology</a:t>
            </a:r>
            <a:endParaRPr sz="3700">
              <a:latin typeface="Times New Roman"/>
              <a:cs typeface="Times New Roman"/>
            </a:endParaRPr>
          </a:p>
        </p:txBody>
      </p:sp>
      <p:grpSp>
        <p:nvGrpSpPr>
          <p:cNvPr id="10" name="object 10"/>
          <p:cNvGrpSpPr/>
          <p:nvPr/>
        </p:nvGrpSpPr>
        <p:grpSpPr>
          <a:xfrm>
            <a:off x="710761" y="924968"/>
            <a:ext cx="11223625" cy="951230"/>
            <a:chOff x="710761" y="924968"/>
            <a:chExt cx="11223625" cy="951230"/>
          </a:xfrm>
        </p:grpSpPr>
        <p:pic>
          <p:nvPicPr>
            <p:cNvPr id="11" name="object 11"/>
            <p:cNvPicPr/>
            <p:nvPr/>
          </p:nvPicPr>
          <p:blipFill>
            <a:blip r:embed="rId2" cstate="print"/>
            <a:stretch>
              <a:fillRect/>
            </a:stretch>
          </p:blipFill>
          <p:spPr>
            <a:xfrm>
              <a:off x="710761" y="924968"/>
              <a:ext cx="11223104" cy="951174"/>
            </a:xfrm>
            <a:prstGeom prst="rect">
              <a:avLst/>
            </a:prstGeom>
          </p:spPr>
        </p:pic>
        <p:sp>
          <p:nvSpPr>
            <p:cNvPr id="12" name="object 12"/>
            <p:cNvSpPr/>
            <p:nvPr/>
          </p:nvSpPr>
          <p:spPr>
            <a:xfrm>
              <a:off x="758952" y="952500"/>
              <a:ext cx="11124565" cy="858519"/>
            </a:xfrm>
            <a:custGeom>
              <a:avLst/>
              <a:gdLst/>
              <a:ahLst/>
              <a:cxnLst/>
              <a:rect l="l" t="t" r="r" b="b"/>
              <a:pathLst>
                <a:path w="11124565" h="858519">
                  <a:moveTo>
                    <a:pt x="10973562" y="0"/>
                  </a:moveTo>
                  <a:lnTo>
                    <a:pt x="150977" y="0"/>
                  </a:lnTo>
                  <a:lnTo>
                    <a:pt x="103339" y="7620"/>
                  </a:lnTo>
                  <a:lnTo>
                    <a:pt x="61734" y="27939"/>
                  </a:lnTo>
                  <a:lnTo>
                    <a:pt x="29527" y="58420"/>
                  </a:lnTo>
                  <a:lnTo>
                    <a:pt x="8051" y="97789"/>
                  </a:lnTo>
                  <a:lnTo>
                    <a:pt x="0" y="142875"/>
                  </a:lnTo>
                  <a:lnTo>
                    <a:pt x="0" y="714501"/>
                  </a:lnTo>
                  <a:lnTo>
                    <a:pt x="8051" y="760222"/>
                  </a:lnTo>
                  <a:lnTo>
                    <a:pt x="29527" y="798957"/>
                  </a:lnTo>
                  <a:lnTo>
                    <a:pt x="61734" y="830072"/>
                  </a:lnTo>
                  <a:lnTo>
                    <a:pt x="103339" y="850391"/>
                  </a:lnTo>
                  <a:lnTo>
                    <a:pt x="150977" y="858012"/>
                  </a:lnTo>
                  <a:lnTo>
                    <a:pt x="10973562" y="858012"/>
                  </a:lnTo>
                  <a:lnTo>
                    <a:pt x="11021187" y="850391"/>
                  </a:lnTo>
                  <a:lnTo>
                    <a:pt x="11062843" y="830072"/>
                  </a:lnTo>
                  <a:lnTo>
                    <a:pt x="11095736" y="798957"/>
                  </a:lnTo>
                  <a:lnTo>
                    <a:pt x="11117199" y="760222"/>
                  </a:lnTo>
                  <a:lnTo>
                    <a:pt x="11124565" y="714501"/>
                  </a:lnTo>
                  <a:lnTo>
                    <a:pt x="11124565" y="142875"/>
                  </a:lnTo>
                  <a:lnTo>
                    <a:pt x="11113135" y="88264"/>
                  </a:lnTo>
                  <a:lnTo>
                    <a:pt x="11080242" y="41910"/>
                  </a:lnTo>
                  <a:lnTo>
                    <a:pt x="11031220" y="10795"/>
                  </a:lnTo>
                  <a:lnTo>
                    <a:pt x="10973562" y="0"/>
                  </a:lnTo>
                  <a:close/>
                </a:path>
              </a:pathLst>
            </a:custGeom>
            <a:solidFill>
              <a:srgbClr val="FF6600"/>
            </a:solidFill>
          </p:spPr>
          <p:txBody>
            <a:bodyPr wrap="square" lIns="0" tIns="0" rIns="0" bIns="0" rtlCol="0"/>
            <a:lstStyle/>
            <a:p>
              <a:endParaRPr/>
            </a:p>
          </p:txBody>
        </p:sp>
      </p:grpSp>
      <p:sp>
        <p:nvSpPr>
          <p:cNvPr id="13" name="object 13"/>
          <p:cNvSpPr txBox="1">
            <a:spLocks noGrp="1"/>
          </p:cNvSpPr>
          <p:nvPr>
            <p:ph type="title"/>
          </p:nvPr>
        </p:nvSpPr>
        <p:spPr>
          <a:prstGeom prst="rect">
            <a:avLst/>
          </a:prstGeom>
        </p:spPr>
        <p:txBody>
          <a:bodyPr vert="horz" wrap="square" lIns="0" tIns="13335" rIns="0" bIns="0" rtlCol="0">
            <a:spAutoFit/>
          </a:bodyPr>
          <a:lstStyle/>
          <a:p>
            <a:pPr marL="465455">
              <a:lnSpc>
                <a:spcPct val="100000"/>
              </a:lnSpc>
              <a:spcBef>
                <a:spcPts val="105"/>
              </a:spcBef>
            </a:pPr>
            <a:r>
              <a:rPr dirty="0"/>
              <a:t>Data</a:t>
            </a:r>
            <a:r>
              <a:rPr spc="-10" dirty="0"/>
              <a:t> </a:t>
            </a:r>
            <a:r>
              <a:rPr dirty="0"/>
              <a:t>Consistency</a:t>
            </a:r>
            <a:r>
              <a:rPr spc="-25" dirty="0"/>
              <a:t> </a:t>
            </a:r>
            <a:r>
              <a:rPr dirty="0"/>
              <a:t>Verification</a:t>
            </a:r>
            <a:r>
              <a:rPr spc="-10" dirty="0"/>
              <a:t> </a:t>
            </a:r>
            <a:r>
              <a:rPr dirty="0"/>
              <a:t>in</a:t>
            </a:r>
            <a:r>
              <a:rPr spc="-10" dirty="0"/>
              <a:t> </a:t>
            </a:r>
            <a:r>
              <a:rPr spc="-5" dirty="0"/>
              <a:t>BlockChain</a:t>
            </a:r>
          </a:p>
        </p:txBody>
      </p:sp>
      <p:sp>
        <p:nvSpPr>
          <p:cNvPr id="14" name="object 14"/>
          <p:cNvSpPr/>
          <p:nvPr/>
        </p:nvSpPr>
        <p:spPr>
          <a:xfrm>
            <a:off x="0" y="617219"/>
            <a:ext cx="12192000" cy="233679"/>
          </a:xfrm>
          <a:custGeom>
            <a:avLst/>
            <a:gdLst/>
            <a:ahLst/>
            <a:cxnLst/>
            <a:rect l="l" t="t" r="r" b="b"/>
            <a:pathLst>
              <a:path w="12192000" h="233680">
                <a:moveTo>
                  <a:pt x="12192000" y="0"/>
                </a:moveTo>
                <a:lnTo>
                  <a:pt x="0" y="0"/>
                </a:lnTo>
                <a:lnTo>
                  <a:pt x="0" y="233172"/>
                </a:lnTo>
                <a:lnTo>
                  <a:pt x="12192000" y="233172"/>
                </a:lnTo>
                <a:lnTo>
                  <a:pt x="12192000" y="0"/>
                </a:lnTo>
                <a:close/>
              </a:path>
            </a:pathLst>
          </a:custGeom>
          <a:solidFill>
            <a:srgbClr val="006666"/>
          </a:solidFill>
        </p:spPr>
        <p:txBody>
          <a:bodyPr wrap="square" lIns="0" tIns="0" rIns="0" bIns="0" rtlCol="0"/>
          <a:lstStyle/>
          <a:p>
            <a:endParaRPr/>
          </a:p>
        </p:txBody>
      </p:sp>
      <p:pic>
        <p:nvPicPr>
          <p:cNvPr id="15" name="object 15"/>
          <p:cNvPicPr/>
          <p:nvPr/>
        </p:nvPicPr>
        <p:blipFill>
          <a:blip r:embed="rId3" cstate="print"/>
          <a:stretch>
            <a:fillRect/>
          </a:stretch>
        </p:blipFill>
        <p:spPr>
          <a:xfrm>
            <a:off x="5321808" y="4032503"/>
            <a:ext cx="1530095" cy="13655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550"/>
            <a:ext cx="503555" cy="155575"/>
          </a:xfrm>
          <a:prstGeom prst="rect">
            <a:avLst/>
          </a:prstGeom>
        </p:spPr>
        <p:txBody>
          <a:bodyPr vert="horz" wrap="square" lIns="0" tIns="0" rIns="0" bIns="0" rtlCol="0">
            <a:spAutoFit/>
          </a:bodyPr>
          <a:lstStyle/>
          <a:p>
            <a:pPr>
              <a:lnSpc>
                <a:spcPts val="1205"/>
              </a:lnSpc>
            </a:pPr>
            <a:r>
              <a:rPr sz="1100" spc="-10" dirty="0">
                <a:latin typeface="Times New Roman"/>
                <a:cs typeface="Times New Roman"/>
              </a:rPr>
              <a:t>DDDD</a:t>
            </a:r>
            <a:r>
              <a:rPr sz="1100" dirty="0">
                <a:latin typeface="Times New Roman"/>
                <a:cs typeface="Times New Roman"/>
              </a:rPr>
              <a:t>D</a:t>
            </a:r>
            <a:endParaRPr sz="1100">
              <a:latin typeface="Times New Roman"/>
              <a:cs typeface="Times New Roman"/>
            </a:endParaRPr>
          </a:p>
        </p:txBody>
      </p:sp>
      <p:pic>
        <p:nvPicPr>
          <p:cNvPr id="4" name="object 4"/>
          <p:cNvPicPr/>
          <p:nvPr/>
        </p:nvPicPr>
        <p:blipFill>
          <a:blip r:embed="rId2" cstate="print"/>
          <a:stretch>
            <a:fillRect/>
          </a:stretch>
        </p:blipFill>
        <p:spPr>
          <a:xfrm>
            <a:off x="0" y="228576"/>
            <a:ext cx="12192000" cy="778810"/>
          </a:xfrm>
          <a:prstGeom prst="rect">
            <a:avLst/>
          </a:prstGeom>
        </p:spPr>
      </p:pic>
      <p:sp>
        <p:nvSpPr>
          <p:cNvPr id="5" name="object 5"/>
          <p:cNvSpPr txBox="1">
            <a:spLocks noGrp="1"/>
          </p:cNvSpPr>
          <p:nvPr>
            <p:ph type="title"/>
          </p:nvPr>
        </p:nvSpPr>
        <p:spPr>
          <a:xfrm>
            <a:off x="0" y="233172"/>
            <a:ext cx="12192000" cy="715010"/>
          </a:xfrm>
          <a:prstGeom prst="rect">
            <a:avLst/>
          </a:prstGeom>
          <a:solidFill>
            <a:srgbClr val="FF6600"/>
          </a:solidFill>
        </p:spPr>
        <p:txBody>
          <a:bodyPr vert="horz" wrap="square" lIns="0" tIns="0" rIns="0" bIns="0" rtlCol="0">
            <a:spAutoFit/>
          </a:bodyPr>
          <a:lstStyle/>
          <a:p>
            <a:pPr marL="85090">
              <a:lnSpc>
                <a:spcPts val="4925"/>
              </a:lnSpc>
            </a:pPr>
            <a:r>
              <a:rPr sz="4400" dirty="0"/>
              <a:t>Git</a:t>
            </a:r>
            <a:r>
              <a:rPr sz="4400" spc="-40" dirty="0"/>
              <a:t> </a:t>
            </a:r>
            <a:r>
              <a:rPr sz="4400" dirty="0"/>
              <a:t>Hub</a:t>
            </a:r>
            <a:r>
              <a:rPr sz="4400" spc="-25" dirty="0"/>
              <a:t> </a:t>
            </a:r>
            <a:r>
              <a:rPr sz="4400" spc="-5" dirty="0"/>
              <a:t>Dashboards</a:t>
            </a:r>
            <a:r>
              <a:rPr sz="4400" spc="-15" dirty="0"/>
              <a:t> </a:t>
            </a:r>
            <a:r>
              <a:rPr sz="4400" dirty="0"/>
              <a:t>of</a:t>
            </a:r>
            <a:r>
              <a:rPr sz="4400" spc="-30" dirty="0"/>
              <a:t> </a:t>
            </a:r>
            <a:r>
              <a:rPr sz="4400" spc="-5" dirty="0"/>
              <a:t>each</a:t>
            </a:r>
            <a:r>
              <a:rPr sz="4400" spc="-35" dirty="0"/>
              <a:t> </a:t>
            </a:r>
            <a:r>
              <a:rPr sz="4400" spc="-5" dirty="0"/>
              <a:t>student</a:t>
            </a:r>
            <a:endParaRPr sz="440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9" name="object 9"/>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5" dirty="0"/>
              <a:pPr marL="38100">
                <a:lnSpc>
                  <a:spcPts val="1839"/>
                </a:lnSpc>
              </a:pPr>
              <a:t>10</a:t>
            </a:fld>
            <a:endParaRPr spc="-5" dirty="0"/>
          </a:p>
        </p:txBody>
      </p:sp>
      <p:sp>
        <p:nvSpPr>
          <p:cNvPr id="6" name="object 6"/>
          <p:cNvSpPr txBox="1"/>
          <p:nvPr/>
        </p:nvSpPr>
        <p:spPr>
          <a:xfrm>
            <a:off x="0" y="0"/>
            <a:ext cx="12192000" cy="233679"/>
          </a:xfrm>
          <a:prstGeom prst="rect">
            <a:avLst/>
          </a:prstGeom>
          <a:solidFill>
            <a:srgbClr val="006666"/>
          </a:solidFill>
        </p:spPr>
        <p:txBody>
          <a:bodyPr vert="horz" wrap="square" lIns="0" tIns="0" rIns="0" bIns="0" rtlCol="0">
            <a:spAutoFit/>
          </a:bodyPr>
          <a:lstStyle/>
          <a:p>
            <a:pPr algn="ctr">
              <a:lnSpc>
                <a:spcPts val="1750"/>
              </a:lnSpc>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0"/>
            <a:ext cx="528955"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Times New Roman"/>
                <a:cs typeface="Times New Roman"/>
              </a:rPr>
              <a:t>DDDDD</a:t>
            </a:r>
            <a:endParaRPr sz="1100">
              <a:latin typeface="Times New Roman"/>
              <a:cs typeface="Times New Roman"/>
            </a:endParaRPr>
          </a:p>
        </p:txBody>
      </p:sp>
      <p:sp>
        <p:nvSpPr>
          <p:cNvPr id="3" name="object 3"/>
          <p:cNvSpPr/>
          <p:nvPr/>
        </p:nvSpPr>
        <p:spPr>
          <a:xfrm>
            <a:off x="0" y="166115"/>
            <a:ext cx="12193905" cy="219710"/>
          </a:xfrm>
          <a:custGeom>
            <a:avLst/>
            <a:gdLst/>
            <a:ahLst/>
            <a:cxnLst/>
            <a:rect l="l" t="t" r="r" b="b"/>
            <a:pathLst>
              <a:path w="12193905" h="219710">
                <a:moveTo>
                  <a:pt x="12193524" y="0"/>
                </a:moveTo>
                <a:lnTo>
                  <a:pt x="0" y="0"/>
                </a:lnTo>
                <a:lnTo>
                  <a:pt x="0" y="219455"/>
                </a:lnTo>
                <a:lnTo>
                  <a:pt x="12193524" y="219455"/>
                </a:lnTo>
                <a:lnTo>
                  <a:pt x="12193524" y="0"/>
                </a:lnTo>
                <a:close/>
              </a:path>
            </a:pathLst>
          </a:custGeom>
          <a:solidFill>
            <a:srgbClr val="006666"/>
          </a:solidFill>
        </p:spPr>
        <p:txBody>
          <a:bodyPr wrap="square" lIns="0" tIns="0" rIns="0" bIns="0" rtlCol="0"/>
          <a:lstStyle/>
          <a:p>
            <a:endParaRPr/>
          </a:p>
        </p:txBody>
      </p:sp>
      <p:sp>
        <p:nvSpPr>
          <p:cNvPr id="4" name="object 4"/>
          <p:cNvSpPr txBox="1"/>
          <p:nvPr/>
        </p:nvSpPr>
        <p:spPr>
          <a:xfrm>
            <a:off x="4998846" y="141223"/>
            <a:ext cx="3580129" cy="254000"/>
          </a:xfrm>
          <a:prstGeom prst="rect">
            <a:avLst/>
          </a:prstGeom>
        </p:spPr>
        <p:txBody>
          <a:bodyPr vert="horz" wrap="square" lIns="0" tIns="12700" rIns="0" bIns="0" rtlCol="0">
            <a:spAutoFit/>
          </a:bodyPr>
          <a:lstStyle/>
          <a:p>
            <a:pPr marL="12700">
              <a:lnSpc>
                <a:spcPct val="100000"/>
              </a:lnSpc>
              <a:spcBef>
                <a:spcPts val="100"/>
              </a:spcBef>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spc="5"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8" name="object 8"/>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5" dirty="0"/>
              <a:pPr marL="38100">
                <a:lnSpc>
                  <a:spcPts val="1839"/>
                </a:lnSpc>
              </a:pPr>
              <a:t>11</a:t>
            </a:fld>
            <a:endParaRPr spc="-5" dirty="0"/>
          </a:p>
        </p:txBody>
      </p:sp>
      <p:sp>
        <p:nvSpPr>
          <p:cNvPr id="5" name="object 5"/>
          <p:cNvSpPr txBox="1">
            <a:spLocks noGrp="1"/>
          </p:cNvSpPr>
          <p:nvPr>
            <p:ph type="title"/>
          </p:nvPr>
        </p:nvSpPr>
        <p:spPr>
          <a:xfrm>
            <a:off x="2704845" y="2511628"/>
            <a:ext cx="6690995" cy="1489075"/>
          </a:xfrm>
          <a:prstGeom prst="rect">
            <a:avLst/>
          </a:prstGeom>
        </p:spPr>
        <p:txBody>
          <a:bodyPr vert="horz" wrap="square" lIns="0" tIns="12700" rIns="0" bIns="0" rtlCol="0">
            <a:spAutoFit/>
          </a:bodyPr>
          <a:lstStyle/>
          <a:p>
            <a:pPr marL="12700">
              <a:lnSpc>
                <a:spcPct val="100000"/>
              </a:lnSpc>
              <a:spcBef>
                <a:spcPts val="100"/>
              </a:spcBef>
            </a:pPr>
            <a:r>
              <a:rPr sz="9600" i="1" dirty="0">
                <a:solidFill>
                  <a:srgbClr val="FF6600"/>
                </a:solidFill>
                <a:latin typeface="Times New Roman"/>
                <a:cs typeface="Times New Roman"/>
              </a:rPr>
              <a:t>Any</a:t>
            </a:r>
            <a:r>
              <a:rPr sz="9600" i="1" spc="-140" dirty="0">
                <a:solidFill>
                  <a:srgbClr val="FF6600"/>
                </a:solidFill>
                <a:latin typeface="Times New Roman"/>
                <a:cs typeface="Times New Roman"/>
              </a:rPr>
              <a:t> </a:t>
            </a:r>
            <a:r>
              <a:rPr sz="9600" i="1" dirty="0">
                <a:solidFill>
                  <a:srgbClr val="FF6600"/>
                </a:solidFill>
                <a:latin typeface="Times New Roman"/>
                <a:cs typeface="Times New Roman"/>
              </a:rPr>
              <a:t>Queries?</a:t>
            </a:r>
            <a:endParaRPr sz="96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50"/>
            <a:ext cx="503555" cy="155575"/>
          </a:xfrm>
          <a:prstGeom prst="rect">
            <a:avLst/>
          </a:prstGeom>
        </p:spPr>
        <p:txBody>
          <a:bodyPr vert="horz" wrap="square" lIns="0" tIns="0" rIns="0" bIns="0" rtlCol="0">
            <a:spAutoFit/>
          </a:bodyPr>
          <a:lstStyle/>
          <a:p>
            <a:pPr>
              <a:lnSpc>
                <a:spcPts val="1205"/>
              </a:lnSpc>
            </a:pPr>
            <a:r>
              <a:rPr sz="1100" spc="-10" dirty="0">
                <a:latin typeface="Times New Roman"/>
                <a:cs typeface="Times New Roman"/>
              </a:rPr>
              <a:t>DDDD</a:t>
            </a:r>
            <a:r>
              <a:rPr sz="1100" dirty="0">
                <a:latin typeface="Times New Roman"/>
                <a:cs typeface="Times New Roman"/>
              </a:rPr>
              <a:t>D</a:t>
            </a:r>
            <a:endParaRPr sz="1100">
              <a:latin typeface="Times New Roman"/>
              <a:cs typeface="Times New Roman"/>
            </a:endParaRPr>
          </a:p>
        </p:txBody>
      </p:sp>
      <p:sp>
        <p:nvSpPr>
          <p:cNvPr id="3" name="object 3"/>
          <p:cNvSpPr txBox="1"/>
          <p:nvPr/>
        </p:nvSpPr>
        <p:spPr>
          <a:xfrm>
            <a:off x="325627" y="1144803"/>
            <a:ext cx="9448800" cy="4629785"/>
          </a:xfrm>
          <a:prstGeom prst="rect">
            <a:avLst/>
          </a:prstGeom>
        </p:spPr>
        <p:txBody>
          <a:bodyPr vert="horz" wrap="square" lIns="0" tIns="98425" rIns="0" bIns="0" rtlCol="0">
            <a:spAutoFit/>
          </a:bodyPr>
          <a:lstStyle/>
          <a:p>
            <a:pPr marL="421005" indent="-408940">
              <a:lnSpc>
                <a:spcPct val="100000"/>
              </a:lnSpc>
              <a:spcBef>
                <a:spcPts val="775"/>
              </a:spcBef>
              <a:buFont typeface="Arial MT"/>
              <a:buChar char="•"/>
              <a:tabLst>
                <a:tab pos="421005" algn="l"/>
                <a:tab pos="421640" algn="l"/>
              </a:tabLst>
            </a:pPr>
            <a:r>
              <a:rPr sz="2800" spc="-5" dirty="0">
                <a:latin typeface="Times New Roman"/>
                <a:cs typeface="Times New Roman"/>
              </a:rPr>
              <a:t>Abstract</a:t>
            </a:r>
            <a:endParaRPr sz="2800">
              <a:latin typeface="Times New Roman"/>
              <a:cs typeface="Times New Roman"/>
            </a:endParaRPr>
          </a:p>
          <a:p>
            <a:pPr marL="421005" indent="-408940">
              <a:lnSpc>
                <a:spcPct val="100000"/>
              </a:lnSpc>
              <a:spcBef>
                <a:spcPts val="675"/>
              </a:spcBef>
              <a:buFont typeface="Arial MT"/>
              <a:buChar char="•"/>
              <a:tabLst>
                <a:tab pos="421005" algn="l"/>
                <a:tab pos="421640" algn="l"/>
              </a:tabLst>
            </a:pPr>
            <a:r>
              <a:rPr sz="2800" spc="-5" dirty="0">
                <a:latin typeface="Times New Roman"/>
                <a:cs typeface="Times New Roman"/>
              </a:rPr>
              <a:t>Problem</a:t>
            </a:r>
            <a:r>
              <a:rPr sz="2800" spc="-70" dirty="0">
                <a:latin typeface="Times New Roman"/>
                <a:cs typeface="Times New Roman"/>
              </a:rPr>
              <a:t> </a:t>
            </a:r>
            <a:r>
              <a:rPr sz="2800" spc="-5" dirty="0">
                <a:latin typeface="Times New Roman"/>
                <a:cs typeface="Times New Roman"/>
              </a:rPr>
              <a:t>statement</a:t>
            </a:r>
            <a:endParaRPr sz="2800">
              <a:latin typeface="Times New Roman"/>
              <a:cs typeface="Times New Roman"/>
            </a:endParaRPr>
          </a:p>
          <a:p>
            <a:pPr marL="421005" indent="-408940">
              <a:lnSpc>
                <a:spcPct val="100000"/>
              </a:lnSpc>
              <a:spcBef>
                <a:spcPts val="660"/>
              </a:spcBef>
              <a:buFont typeface="Arial MT"/>
              <a:buChar char="•"/>
              <a:tabLst>
                <a:tab pos="421005" algn="l"/>
                <a:tab pos="421640" algn="l"/>
              </a:tabLst>
            </a:pPr>
            <a:r>
              <a:rPr sz="2800" spc="-5" dirty="0">
                <a:latin typeface="Times New Roman"/>
                <a:cs typeface="Times New Roman"/>
              </a:rPr>
              <a:t>Objectives</a:t>
            </a:r>
            <a:r>
              <a:rPr sz="2800" spc="-35" dirty="0">
                <a:latin typeface="Times New Roman"/>
                <a:cs typeface="Times New Roman"/>
              </a:rPr>
              <a:t> </a:t>
            </a:r>
            <a:r>
              <a:rPr sz="2800" dirty="0">
                <a:latin typeface="Times New Roman"/>
                <a:cs typeface="Times New Roman"/>
              </a:rPr>
              <a:t>of</a:t>
            </a:r>
            <a:r>
              <a:rPr sz="2800" spc="-40" dirty="0">
                <a:latin typeface="Times New Roman"/>
                <a:cs typeface="Times New Roman"/>
              </a:rPr>
              <a:t> </a:t>
            </a:r>
            <a:r>
              <a:rPr sz="2800" spc="-5" dirty="0">
                <a:latin typeface="Times New Roman"/>
                <a:cs typeface="Times New Roman"/>
              </a:rPr>
              <a:t>Project</a:t>
            </a:r>
            <a:endParaRPr sz="2800">
              <a:latin typeface="Times New Roman"/>
              <a:cs typeface="Times New Roman"/>
            </a:endParaRPr>
          </a:p>
          <a:p>
            <a:pPr marL="421005" indent="-408940">
              <a:lnSpc>
                <a:spcPct val="100000"/>
              </a:lnSpc>
              <a:spcBef>
                <a:spcPts val="670"/>
              </a:spcBef>
              <a:buFont typeface="Arial MT"/>
              <a:buChar char="•"/>
              <a:tabLst>
                <a:tab pos="421005" algn="l"/>
                <a:tab pos="421640" algn="l"/>
              </a:tabLst>
            </a:pPr>
            <a:r>
              <a:rPr sz="2800" spc="-5" dirty="0">
                <a:latin typeface="Times New Roman"/>
                <a:cs typeface="Times New Roman"/>
              </a:rPr>
              <a:t>Literature survey</a:t>
            </a:r>
            <a:r>
              <a:rPr sz="2800" spc="-20" dirty="0">
                <a:latin typeface="Times New Roman"/>
                <a:cs typeface="Times New Roman"/>
              </a:rPr>
              <a:t> </a:t>
            </a:r>
            <a:r>
              <a:rPr sz="2800" dirty="0">
                <a:latin typeface="Times New Roman"/>
                <a:cs typeface="Times New Roman"/>
              </a:rPr>
              <a:t>for</a:t>
            </a:r>
            <a:r>
              <a:rPr sz="2800" spc="-15" dirty="0">
                <a:latin typeface="Times New Roman"/>
                <a:cs typeface="Times New Roman"/>
              </a:rPr>
              <a:t> </a:t>
            </a:r>
            <a:r>
              <a:rPr sz="2800" spc="-5" dirty="0">
                <a:latin typeface="Times New Roman"/>
                <a:cs typeface="Times New Roman"/>
              </a:rPr>
              <a:t>first</a:t>
            </a:r>
            <a:r>
              <a:rPr sz="2800" dirty="0">
                <a:latin typeface="Times New Roman"/>
                <a:cs typeface="Times New Roman"/>
              </a:rPr>
              <a:t> </a:t>
            </a:r>
            <a:r>
              <a:rPr sz="2800" spc="-5" dirty="0">
                <a:latin typeface="Times New Roman"/>
                <a:cs typeface="Times New Roman"/>
              </a:rPr>
              <a:t>objective</a:t>
            </a:r>
            <a:endParaRPr sz="2800">
              <a:latin typeface="Times New Roman"/>
              <a:cs typeface="Times New Roman"/>
            </a:endParaRPr>
          </a:p>
          <a:p>
            <a:pPr marL="421005" indent="-408940">
              <a:lnSpc>
                <a:spcPct val="100000"/>
              </a:lnSpc>
              <a:spcBef>
                <a:spcPts val="665"/>
              </a:spcBef>
              <a:buFont typeface="Arial MT"/>
              <a:buChar char="•"/>
              <a:tabLst>
                <a:tab pos="421005" algn="l"/>
                <a:tab pos="421640" algn="l"/>
              </a:tabLst>
            </a:pPr>
            <a:r>
              <a:rPr sz="2800" spc="-5" dirty="0">
                <a:latin typeface="Times New Roman"/>
                <a:cs typeface="Times New Roman"/>
              </a:rPr>
              <a:t>Literature</a:t>
            </a:r>
            <a:r>
              <a:rPr sz="2800" spc="-20" dirty="0">
                <a:latin typeface="Times New Roman"/>
                <a:cs typeface="Times New Roman"/>
              </a:rPr>
              <a:t> </a:t>
            </a:r>
            <a:r>
              <a:rPr sz="2800" spc="-5" dirty="0">
                <a:latin typeface="Times New Roman"/>
                <a:cs typeface="Times New Roman"/>
              </a:rPr>
              <a:t>survey</a:t>
            </a:r>
            <a:r>
              <a:rPr sz="2800" spc="-25" dirty="0">
                <a:latin typeface="Times New Roman"/>
                <a:cs typeface="Times New Roman"/>
              </a:rPr>
              <a:t> </a:t>
            </a:r>
            <a:r>
              <a:rPr sz="2800" spc="-5" dirty="0">
                <a:latin typeface="Times New Roman"/>
                <a:cs typeface="Times New Roman"/>
              </a:rPr>
              <a:t>for second</a:t>
            </a:r>
            <a:r>
              <a:rPr sz="2800" spc="-20" dirty="0">
                <a:latin typeface="Times New Roman"/>
                <a:cs typeface="Times New Roman"/>
              </a:rPr>
              <a:t> </a:t>
            </a:r>
            <a:r>
              <a:rPr sz="2800" spc="-5" dirty="0">
                <a:latin typeface="Times New Roman"/>
                <a:cs typeface="Times New Roman"/>
              </a:rPr>
              <a:t>objective</a:t>
            </a:r>
            <a:endParaRPr sz="2800">
              <a:latin typeface="Times New Roman"/>
              <a:cs typeface="Times New Roman"/>
            </a:endParaRPr>
          </a:p>
          <a:p>
            <a:pPr marL="421005" indent="-408940">
              <a:lnSpc>
                <a:spcPct val="100000"/>
              </a:lnSpc>
              <a:spcBef>
                <a:spcPts val="670"/>
              </a:spcBef>
              <a:buFont typeface="Arial MT"/>
              <a:buChar char="•"/>
              <a:tabLst>
                <a:tab pos="421005" algn="l"/>
                <a:tab pos="421640" algn="l"/>
              </a:tabLst>
            </a:pPr>
            <a:r>
              <a:rPr sz="2800" spc="-5" dirty="0">
                <a:latin typeface="Times New Roman"/>
                <a:cs typeface="Times New Roman"/>
              </a:rPr>
              <a:t>Proposed Work</a:t>
            </a:r>
            <a:r>
              <a:rPr sz="2800" dirty="0">
                <a:latin typeface="Times New Roman"/>
                <a:cs typeface="Times New Roman"/>
              </a:rPr>
              <a:t> </a:t>
            </a:r>
            <a:r>
              <a:rPr sz="2800" spc="-5" dirty="0">
                <a:latin typeface="Times New Roman"/>
                <a:cs typeface="Times New Roman"/>
              </a:rPr>
              <a:t>-(Methods</a:t>
            </a:r>
            <a:r>
              <a:rPr sz="2800" spc="5"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10" dirty="0">
                <a:latin typeface="Times New Roman"/>
                <a:cs typeface="Times New Roman"/>
              </a:rPr>
              <a:t>be</a:t>
            </a:r>
            <a:r>
              <a:rPr sz="2800" spc="-20" dirty="0">
                <a:latin typeface="Times New Roman"/>
                <a:cs typeface="Times New Roman"/>
              </a:rPr>
              <a:t> </a:t>
            </a:r>
            <a:r>
              <a:rPr sz="2800" spc="-5" dirty="0">
                <a:latin typeface="Times New Roman"/>
                <a:cs typeface="Times New Roman"/>
              </a:rPr>
              <a:t>followed</a:t>
            </a:r>
            <a:r>
              <a:rPr sz="2800" spc="10" dirty="0">
                <a:latin typeface="Times New Roman"/>
                <a:cs typeface="Times New Roman"/>
              </a:rPr>
              <a:t> </a:t>
            </a:r>
            <a:r>
              <a:rPr sz="2800" dirty="0">
                <a:latin typeface="Times New Roman"/>
                <a:cs typeface="Times New Roman"/>
              </a:rPr>
              <a:t>for</a:t>
            </a:r>
            <a:r>
              <a:rPr sz="2800" spc="-5" dirty="0">
                <a:latin typeface="Times New Roman"/>
                <a:cs typeface="Times New Roman"/>
              </a:rPr>
              <a:t> proposed</a:t>
            </a:r>
            <a:r>
              <a:rPr sz="2800" dirty="0">
                <a:latin typeface="Times New Roman"/>
                <a:cs typeface="Times New Roman"/>
              </a:rPr>
              <a:t> </a:t>
            </a:r>
            <a:r>
              <a:rPr sz="2800" spc="-5" dirty="0">
                <a:latin typeface="Times New Roman"/>
                <a:cs typeface="Times New Roman"/>
              </a:rPr>
              <a:t>system)</a:t>
            </a:r>
            <a:endParaRPr sz="2800">
              <a:latin typeface="Times New Roman"/>
              <a:cs typeface="Times New Roman"/>
            </a:endParaRPr>
          </a:p>
          <a:p>
            <a:pPr marL="421005" indent="-408940">
              <a:lnSpc>
                <a:spcPct val="100000"/>
              </a:lnSpc>
              <a:spcBef>
                <a:spcPts val="665"/>
              </a:spcBef>
              <a:buFont typeface="Arial MT"/>
              <a:buChar char="•"/>
              <a:tabLst>
                <a:tab pos="421005" algn="l"/>
                <a:tab pos="421640" algn="l"/>
              </a:tabLst>
            </a:pPr>
            <a:r>
              <a:rPr sz="2800" spc="-5" dirty="0">
                <a:latin typeface="Times New Roman"/>
                <a:cs typeface="Times New Roman"/>
              </a:rPr>
              <a:t>References</a:t>
            </a:r>
            <a:endParaRPr sz="2800">
              <a:latin typeface="Times New Roman"/>
              <a:cs typeface="Times New Roman"/>
            </a:endParaRPr>
          </a:p>
          <a:p>
            <a:pPr marL="421005" indent="-408940">
              <a:lnSpc>
                <a:spcPct val="100000"/>
              </a:lnSpc>
              <a:spcBef>
                <a:spcPts val="670"/>
              </a:spcBef>
              <a:buFont typeface="Arial MT"/>
              <a:buChar char="•"/>
              <a:tabLst>
                <a:tab pos="421005" algn="l"/>
                <a:tab pos="421640" algn="l"/>
              </a:tabLst>
            </a:pPr>
            <a:r>
              <a:rPr sz="2800" spc="-5" dirty="0">
                <a:latin typeface="Times New Roman"/>
                <a:cs typeface="Times New Roman"/>
              </a:rPr>
              <a:t>GitHub</a:t>
            </a:r>
            <a:r>
              <a:rPr sz="2800" spc="-45" dirty="0">
                <a:latin typeface="Times New Roman"/>
                <a:cs typeface="Times New Roman"/>
              </a:rPr>
              <a:t> </a:t>
            </a:r>
            <a:r>
              <a:rPr sz="2800" spc="-5" dirty="0">
                <a:latin typeface="Times New Roman"/>
                <a:cs typeface="Times New Roman"/>
              </a:rPr>
              <a:t>Link</a:t>
            </a:r>
            <a:endParaRPr sz="2800">
              <a:latin typeface="Times New Roman"/>
              <a:cs typeface="Times New Roman"/>
            </a:endParaRPr>
          </a:p>
          <a:p>
            <a:pPr marL="421005" indent="-408940">
              <a:lnSpc>
                <a:spcPct val="100000"/>
              </a:lnSpc>
              <a:spcBef>
                <a:spcPts val="660"/>
              </a:spcBef>
              <a:buFont typeface="Arial MT"/>
              <a:buChar char="•"/>
              <a:tabLst>
                <a:tab pos="421005" algn="l"/>
                <a:tab pos="421640" algn="l"/>
              </a:tabLst>
            </a:pPr>
            <a:r>
              <a:rPr sz="2800" spc="-5" dirty="0">
                <a:latin typeface="Times New Roman"/>
                <a:cs typeface="Times New Roman"/>
              </a:rPr>
              <a:t>Queries</a:t>
            </a:r>
            <a:endParaRPr sz="2800">
              <a:latin typeface="Times New Roman"/>
              <a:cs typeface="Times New Roman"/>
            </a:endParaRPr>
          </a:p>
        </p:txBody>
      </p:sp>
      <p:pic>
        <p:nvPicPr>
          <p:cNvPr id="4" name="object 4"/>
          <p:cNvPicPr/>
          <p:nvPr/>
        </p:nvPicPr>
        <p:blipFill>
          <a:blip r:embed="rId2" cstate="print"/>
          <a:stretch>
            <a:fillRect/>
          </a:stretch>
        </p:blipFill>
        <p:spPr>
          <a:xfrm>
            <a:off x="0" y="228576"/>
            <a:ext cx="12192000" cy="778810"/>
          </a:xfrm>
          <a:prstGeom prst="rect">
            <a:avLst/>
          </a:prstGeom>
        </p:spPr>
      </p:pic>
      <p:sp>
        <p:nvSpPr>
          <p:cNvPr id="5" name="object 5"/>
          <p:cNvSpPr txBox="1">
            <a:spLocks noGrp="1"/>
          </p:cNvSpPr>
          <p:nvPr>
            <p:ph type="title"/>
          </p:nvPr>
        </p:nvSpPr>
        <p:spPr>
          <a:xfrm>
            <a:off x="0" y="233172"/>
            <a:ext cx="12192000" cy="715010"/>
          </a:xfrm>
          <a:prstGeom prst="rect">
            <a:avLst/>
          </a:prstGeom>
          <a:solidFill>
            <a:srgbClr val="FF6600"/>
          </a:solidFill>
        </p:spPr>
        <p:txBody>
          <a:bodyPr vert="horz" wrap="square" lIns="0" tIns="0" rIns="0" bIns="0" rtlCol="0">
            <a:spAutoFit/>
          </a:bodyPr>
          <a:lstStyle/>
          <a:p>
            <a:pPr marL="85090">
              <a:lnSpc>
                <a:spcPts val="4925"/>
              </a:lnSpc>
            </a:pPr>
            <a:r>
              <a:rPr sz="4400" dirty="0"/>
              <a:t>Contents</a:t>
            </a:r>
            <a:endParaRPr sz="440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9" name="object 9"/>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10" name="object 10"/>
          <p:cNvSpPr txBox="1"/>
          <p:nvPr/>
        </p:nvSpPr>
        <p:spPr>
          <a:xfrm>
            <a:off x="11835383" y="6635722"/>
            <a:ext cx="177800" cy="250190"/>
          </a:xfrm>
          <a:prstGeom prst="rect">
            <a:avLst/>
          </a:prstGeom>
        </p:spPr>
        <p:txBody>
          <a:bodyPr vert="horz" wrap="square" lIns="0" tIns="0" rIns="0" bIns="0" rtlCol="0">
            <a:spAutoFit/>
          </a:bodyPr>
          <a:lstStyle/>
          <a:p>
            <a:pPr marL="38100">
              <a:lnSpc>
                <a:spcPts val="1839"/>
              </a:lnSpc>
            </a:pPr>
            <a:fld id="{81D60167-4931-47E6-BA6A-407CBD079E47}" type="slidenum">
              <a:rPr sz="1600" b="1" spc="-5" dirty="0">
                <a:solidFill>
                  <a:srgbClr val="001F5F"/>
                </a:solidFill>
                <a:latin typeface="Times New Roman"/>
                <a:cs typeface="Times New Roman"/>
              </a:rPr>
              <a:pPr marL="38100">
                <a:lnSpc>
                  <a:spcPts val="1839"/>
                </a:lnSpc>
              </a:pPr>
              <a:t>2</a:t>
            </a:fld>
            <a:endParaRPr sz="1600">
              <a:latin typeface="Times New Roman"/>
              <a:cs typeface="Times New Roman"/>
            </a:endParaRPr>
          </a:p>
        </p:txBody>
      </p:sp>
      <p:sp>
        <p:nvSpPr>
          <p:cNvPr id="6" name="object 6"/>
          <p:cNvSpPr txBox="1"/>
          <p:nvPr/>
        </p:nvSpPr>
        <p:spPr>
          <a:xfrm>
            <a:off x="0" y="0"/>
            <a:ext cx="12192000" cy="233679"/>
          </a:xfrm>
          <a:prstGeom prst="rect">
            <a:avLst/>
          </a:prstGeom>
          <a:solidFill>
            <a:srgbClr val="006666"/>
          </a:solidFill>
        </p:spPr>
        <p:txBody>
          <a:bodyPr vert="horz" wrap="square" lIns="0" tIns="0" rIns="0" bIns="0" rtlCol="0">
            <a:spAutoFit/>
          </a:bodyPr>
          <a:lstStyle/>
          <a:p>
            <a:pPr algn="ctr">
              <a:lnSpc>
                <a:spcPts val="1750"/>
              </a:lnSpc>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50"/>
            <a:ext cx="503555" cy="155575"/>
          </a:xfrm>
          <a:prstGeom prst="rect">
            <a:avLst/>
          </a:prstGeom>
        </p:spPr>
        <p:txBody>
          <a:bodyPr vert="horz" wrap="square" lIns="0" tIns="0" rIns="0" bIns="0" rtlCol="0">
            <a:spAutoFit/>
          </a:bodyPr>
          <a:lstStyle/>
          <a:p>
            <a:pPr>
              <a:lnSpc>
                <a:spcPts val="1205"/>
              </a:lnSpc>
            </a:pPr>
            <a:r>
              <a:rPr sz="1100" spc="-10" dirty="0">
                <a:latin typeface="Times New Roman"/>
                <a:cs typeface="Times New Roman"/>
              </a:rPr>
              <a:t>DDDD</a:t>
            </a:r>
            <a:r>
              <a:rPr sz="1100" dirty="0">
                <a:latin typeface="Times New Roman"/>
                <a:cs typeface="Times New Roman"/>
              </a:rPr>
              <a:t>D</a:t>
            </a:r>
            <a:endParaRPr sz="1100">
              <a:latin typeface="Times New Roman"/>
              <a:cs typeface="Times New Roman"/>
            </a:endParaRPr>
          </a:p>
        </p:txBody>
      </p:sp>
      <p:pic>
        <p:nvPicPr>
          <p:cNvPr id="4" name="object 4"/>
          <p:cNvPicPr/>
          <p:nvPr/>
        </p:nvPicPr>
        <p:blipFill>
          <a:blip r:embed="rId2" cstate="print"/>
          <a:stretch>
            <a:fillRect/>
          </a:stretch>
        </p:blipFill>
        <p:spPr>
          <a:xfrm>
            <a:off x="0" y="228576"/>
            <a:ext cx="12192000" cy="778810"/>
          </a:xfrm>
          <a:prstGeom prst="rect">
            <a:avLst/>
          </a:prstGeom>
        </p:spPr>
      </p:pic>
      <p:sp>
        <p:nvSpPr>
          <p:cNvPr id="5" name="object 5"/>
          <p:cNvSpPr txBox="1">
            <a:spLocks noGrp="1"/>
          </p:cNvSpPr>
          <p:nvPr>
            <p:ph type="title"/>
          </p:nvPr>
        </p:nvSpPr>
        <p:spPr>
          <a:xfrm>
            <a:off x="0" y="233172"/>
            <a:ext cx="12192000" cy="654025"/>
          </a:xfrm>
          <a:prstGeom prst="rect">
            <a:avLst/>
          </a:prstGeom>
          <a:solidFill>
            <a:srgbClr val="FF6600"/>
          </a:solidFill>
        </p:spPr>
        <p:txBody>
          <a:bodyPr vert="horz" wrap="square" lIns="0" tIns="0" rIns="0" bIns="0" rtlCol="0">
            <a:spAutoFit/>
          </a:bodyPr>
          <a:lstStyle/>
          <a:p>
            <a:pPr>
              <a:lnSpc>
                <a:spcPts val="5105"/>
              </a:lnSpc>
            </a:pPr>
            <a:r>
              <a:rPr sz="4400"/>
              <a:t>Abstract</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9" name="object 9"/>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10" name="object 10"/>
          <p:cNvSpPr txBox="1"/>
          <p:nvPr/>
        </p:nvSpPr>
        <p:spPr>
          <a:xfrm>
            <a:off x="11835383" y="6635722"/>
            <a:ext cx="177800" cy="250190"/>
          </a:xfrm>
          <a:prstGeom prst="rect">
            <a:avLst/>
          </a:prstGeom>
        </p:spPr>
        <p:txBody>
          <a:bodyPr vert="horz" wrap="square" lIns="0" tIns="0" rIns="0" bIns="0" rtlCol="0">
            <a:spAutoFit/>
          </a:bodyPr>
          <a:lstStyle/>
          <a:p>
            <a:pPr marL="38100">
              <a:lnSpc>
                <a:spcPts val="1839"/>
              </a:lnSpc>
            </a:pPr>
            <a:fld id="{81D60167-4931-47E6-BA6A-407CBD079E47}" type="slidenum">
              <a:rPr sz="1600" b="1" spc="-5" dirty="0">
                <a:solidFill>
                  <a:srgbClr val="001F5F"/>
                </a:solidFill>
                <a:latin typeface="Times New Roman"/>
                <a:cs typeface="Times New Roman"/>
              </a:rPr>
              <a:pPr marL="38100">
                <a:lnSpc>
                  <a:spcPts val="1839"/>
                </a:lnSpc>
              </a:pPr>
              <a:t>3</a:t>
            </a:fld>
            <a:endParaRPr sz="1600">
              <a:latin typeface="Times New Roman"/>
              <a:cs typeface="Times New Roman"/>
            </a:endParaRPr>
          </a:p>
        </p:txBody>
      </p:sp>
      <p:sp>
        <p:nvSpPr>
          <p:cNvPr id="6" name="object 6"/>
          <p:cNvSpPr txBox="1"/>
          <p:nvPr/>
        </p:nvSpPr>
        <p:spPr>
          <a:xfrm>
            <a:off x="0" y="0"/>
            <a:ext cx="12192000" cy="233679"/>
          </a:xfrm>
          <a:prstGeom prst="rect">
            <a:avLst/>
          </a:prstGeom>
          <a:solidFill>
            <a:srgbClr val="006666"/>
          </a:solidFill>
        </p:spPr>
        <p:txBody>
          <a:bodyPr vert="horz" wrap="square" lIns="0" tIns="0" rIns="0" bIns="0" rtlCol="0">
            <a:spAutoFit/>
          </a:bodyPr>
          <a:lstStyle/>
          <a:p>
            <a:pPr algn="ctr">
              <a:lnSpc>
                <a:spcPts val="1750"/>
              </a:lnSpc>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sp>
        <p:nvSpPr>
          <p:cNvPr id="11" name="TextBox 10"/>
          <p:cNvSpPr txBox="1"/>
          <p:nvPr/>
        </p:nvSpPr>
        <p:spPr>
          <a:xfrm>
            <a:off x="380960" y="1214422"/>
            <a:ext cx="11454423" cy="5170646"/>
          </a:xfrm>
          <a:prstGeom prst="rect">
            <a:avLst/>
          </a:prstGeom>
          <a:noFill/>
        </p:spPr>
        <p:txBody>
          <a:bodyPr wrap="square" rtlCol="0">
            <a:spAutoFit/>
          </a:bodyPr>
          <a:lstStyle/>
          <a:p>
            <a:pPr algn="just"/>
            <a:r>
              <a:rPr lang="en-US" sz="2200" dirty="0">
                <a:latin typeface="Times New Roman" pitchFamily="18" charset="0"/>
                <a:cs typeface="Times New Roman" pitchFamily="18" charset="0"/>
              </a:rPr>
              <a:t>Blockchain, a distributed ledger that stores data in records (blocks) that are securely connected to one another using cryptographic hashes. Each block has a cryptographic hash of the preceding block, timestamp, and transaction data. It is tamper-proof, secure, transparent, immutable, and robust. However, the increase in transactions puts strain on the storage capacity of blockchains, and the immutability feature delay the  further development of blockchains ,e.g., expired information cannot be updated. Storing data on multiple blockchains and interacting with cross-chain technology and the usage of Decentralized chameleon hash function  for data </a:t>
            </a:r>
            <a:r>
              <a:rPr lang="en-US" sz="2200" dirty="0" err="1">
                <a:latin typeface="Times New Roman" pitchFamily="18" charset="0"/>
                <a:cs typeface="Times New Roman" pitchFamily="18" charset="0"/>
              </a:rPr>
              <a:t>updation</a:t>
            </a:r>
            <a:r>
              <a:rPr lang="en-US" sz="2200" dirty="0">
                <a:latin typeface="Times New Roman" pitchFamily="18" charset="0"/>
                <a:cs typeface="Times New Roman" pitchFamily="18" charset="0"/>
              </a:rPr>
              <a:t> in blockchain, resolves the scalability and immutability issues.</a:t>
            </a:r>
          </a:p>
          <a:p>
            <a:pPr algn="just"/>
            <a:r>
              <a:rPr lang="en-US" sz="2200" dirty="0">
                <a:latin typeface="Times New Roman" pitchFamily="18" charset="0"/>
                <a:cs typeface="Times New Roman" pitchFamily="18" charset="0"/>
              </a:rPr>
              <a:t>But these leads to face a difficult task, to guarantee the consistency of dynamic data updates in cross-chain. This project ensure the consistency of dynamic data updating between blockchains in a decentralized way, in which it includes audit chain, smart contracts, and Cross-chain transmissions are made secure and private using the Cosi protocol and multi-</a:t>
            </a:r>
            <a:r>
              <a:rPr lang="en-US" sz="2200" dirty="0" err="1">
                <a:latin typeface="Times New Roman" pitchFamily="18" charset="0"/>
                <a:cs typeface="Times New Roman" pitchFamily="18" charset="0"/>
              </a:rPr>
              <a:t>signcryption</a:t>
            </a:r>
            <a:r>
              <a:rPr lang="en-US" sz="2200" dirty="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Keywords: </a:t>
            </a:r>
            <a:r>
              <a:rPr lang="en-US" sz="2200" dirty="0">
                <a:latin typeface="Times New Roman" pitchFamily="18" charset="0"/>
                <a:cs typeface="Times New Roman" pitchFamily="18" charset="0"/>
              </a:rPr>
              <a:t>Blockchain, Cross-</a:t>
            </a:r>
            <a:r>
              <a:rPr lang="en-US" sz="2200" dirty="0" err="1">
                <a:latin typeface="Times New Roman" pitchFamily="18" charset="0"/>
                <a:cs typeface="Times New Roman" pitchFamily="18" charset="0"/>
              </a:rPr>
              <a:t>chainTechnology</a:t>
            </a:r>
            <a:r>
              <a:rPr lang="en-US" sz="2200" dirty="0">
                <a:latin typeface="Times New Roman" pitchFamily="18" charset="0"/>
                <a:cs typeface="Times New Roman" pitchFamily="18" charset="0"/>
              </a:rPr>
              <a:t>, Decentralized chameleon hash function, 	 	       Consistency, Cosi protocol.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50"/>
            <a:ext cx="503555" cy="155575"/>
          </a:xfrm>
          <a:prstGeom prst="rect">
            <a:avLst/>
          </a:prstGeom>
        </p:spPr>
        <p:txBody>
          <a:bodyPr vert="horz" wrap="square" lIns="0" tIns="0" rIns="0" bIns="0" rtlCol="0">
            <a:spAutoFit/>
          </a:bodyPr>
          <a:lstStyle/>
          <a:p>
            <a:pPr>
              <a:lnSpc>
                <a:spcPts val="1205"/>
              </a:lnSpc>
            </a:pPr>
            <a:r>
              <a:rPr sz="1100" spc="-10" dirty="0">
                <a:latin typeface="Times New Roman"/>
                <a:cs typeface="Times New Roman"/>
              </a:rPr>
              <a:t>DDDD</a:t>
            </a:r>
            <a:r>
              <a:rPr sz="1100" dirty="0">
                <a:latin typeface="Times New Roman"/>
                <a:cs typeface="Times New Roman"/>
              </a:rPr>
              <a:t>D</a:t>
            </a:r>
            <a:endParaRPr sz="1100">
              <a:latin typeface="Times New Roman"/>
              <a:cs typeface="Times New Roman"/>
            </a:endParaRPr>
          </a:p>
        </p:txBody>
      </p:sp>
      <p:sp>
        <p:nvSpPr>
          <p:cNvPr id="3" name="object 3"/>
          <p:cNvSpPr txBox="1"/>
          <p:nvPr/>
        </p:nvSpPr>
        <p:spPr>
          <a:xfrm>
            <a:off x="215900" y="1404873"/>
            <a:ext cx="11799570" cy="378309"/>
          </a:xfrm>
          <a:prstGeom prst="rect">
            <a:avLst/>
          </a:prstGeom>
        </p:spPr>
        <p:txBody>
          <a:bodyPr vert="horz" wrap="square" lIns="0" tIns="39370" rIns="0" bIns="0" rtlCol="0">
            <a:spAutoFit/>
          </a:bodyPr>
          <a:lstStyle/>
          <a:p>
            <a:pPr marL="455930" marR="5080" indent="-443865">
              <a:spcBef>
                <a:spcPts val="310"/>
              </a:spcBef>
              <a:tabLst>
                <a:tab pos="507365" algn="l"/>
                <a:tab pos="508000" algn="l"/>
              </a:tabLst>
            </a:pPr>
            <a:endParaRPr sz="220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0" y="228576"/>
            <a:ext cx="12192000" cy="778810"/>
          </a:xfrm>
          <a:prstGeom prst="rect">
            <a:avLst/>
          </a:prstGeom>
        </p:spPr>
      </p:pic>
      <p:sp>
        <p:nvSpPr>
          <p:cNvPr id="5" name="object 5"/>
          <p:cNvSpPr txBox="1">
            <a:spLocks noGrp="1"/>
          </p:cNvSpPr>
          <p:nvPr>
            <p:ph type="title"/>
          </p:nvPr>
        </p:nvSpPr>
        <p:spPr>
          <a:xfrm>
            <a:off x="0" y="233172"/>
            <a:ext cx="12192000" cy="715010"/>
          </a:xfrm>
          <a:prstGeom prst="rect">
            <a:avLst/>
          </a:prstGeom>
          <a:solidFill>
            <a:srgbClr val="FF6600"/>
          </a:solidFill>
        </p:spPr>
        <p:txBody>
          <a:bodyPr vert="horz" wrap="square" lIns="0" tIns="0" rIns="0" bIns="0" rtlCol="0">
            <a:spAutoFit/>
          </a:bodyPr>
          <a:lstStyle/>
          <a:p>
            <a:pPr marL="85090">
              <a:lnSpc>
                <a:spcPts val="4925"/>
              </a:lnSpc>
            </a:pPr>
            <a:r>
              <a:rPr sz="4400" spc="-5" dirty="0"/>
              <a:t>Problem</a:t>
            </a:r>
            <a:r>
              <a:rPr sz="4400" spc="-15" dirty="0"/>
              <a:t> </a:t>
            </a:r>
            <a:r>
              <a:rPr sz="4400" spc="-5" dirty="0"/>
              <a:t>Statement</a:t>
            </a:r>
            <a:endParaRPr sz="440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9" name="object 9"/>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10" name="object 10"/>
          <p:cNvSpPr txBox="1"/>
          <p:nvPr/>
        </p:nvSpPr>
        <p:spPr>
          <a:xfrm>
            <a:off x="11835383" y="6635722"/>
            <a:ext cx="177800" cy="250190"/>
          </a:xfrm>
          <a:prstGeom prst="rect">
            <a:avLst/>
          </a:prstGeom>
        </p:spPr>
        <p:txBody>
          <a:bodyPr vert="horz" wrap="square" lIns="0" tIns="0" rIns="0" bIns="0" rtlCol="0">
            <a:spAutoFit/>
          </a:bodyPr>
          <a:lstStyle/>
          <a:p>
            <a:pPr marL="38100">
              <a:lnSpc>
                <a:spcPts val="1839"/>
              </a:lnSpc>
            </a:pPr>
            <a:fld id="{81D60167-4931-47E6-BA6A-407CBD079E47}" type="slidenum">
              <a:rPr sz="1600" b="1" spc="-5" dirty="0">
                <a:solidFill>
                  <a:srgbClr val="001F5F"/>
                </a:solidFill>
                <a:latin typeface="Times New Roman"/>
                <a:cs typeface="Times New Roman"/>
              </a:rPr>
              <a:pPr marL="38100">
                <a:lnSpc>
                  <a:spcPts val="1839"/>
                </a:lnSpc>
              </a:pPr>
              <a:t>4</a:t>
            </a:fld>
            <a:endParaRPr sz="1600">
              <a:latin typeface="Times New Roman"/>
              <a:cs typeface="Times New Roman"/>
            </a:endParaRPr>
          </a:p>
        </p:txBody>
      </p:sp>
      <p:sp>
        <p:nvSpPr>
          <p:cNvPr id="6" name="object 6"/>
          <p:cNvSpPr txBox="1"/>
          <p:nvPr/>
        </p:nvSpPr>
        <p:spPr>
          <a:xfrm>
            <a:off x="0" y="0"/>
            <a:ext cx="12192000" cy="233679"/>
          </a:xfrm>
          <a:prstGeom prst="rect">
            <a:avLst/>
          </a:prstGeom>
          <a:solidFill>
            <a:srgbClr val="006666"/>
          </a:solidFill>
        </p:spPr>
        <p:txBody>
          <a:bodyPr vert="horz" wrap="square" lIns="0" tIns="0" rIns="0" bIns="0" rtlCol="0">
            <a:spAutoFit/>
          </a:bodyPr>
          <a:lstStyle/>
          <a:p>
            <a:pPr algn="ctr">
              <a:lnSpc>
                <a:spcPts val="1750"/>
              </a:lnSpc>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sp>
        <p:nvSpPr>
          <p:cNvPr id="12" name="Rectangle 11"/>
          <p:cNvSpPr/>
          <p:nvPr/>
        </p:nvSpPr>
        <p:spPr>
          <a:xfrm>
            <a:off x="523835" y="1142984"/>
            <a:ext cx="11311547" cy="5027082"/>
          </a:xfrm>
          <a:prstGeom prst="rect">
            <a:avLst/>
          </a:prstGeom>
        </p:spPr>
        <p:txBody>
          <a:bodyPr wrap="square">
            <a:spAutoFit/>
          </a:bodyPr>
          <a:lstStyle/>
          <a:p>
            <a:pPr marL="241300" marR="191135" indent="-228600">
              <a:lnSpc>
                <a:spcPct val="95900"/>
              </a:lnSpc>
              <a:spcBef>
                <a:spcPts val="450"/>
              </a:spcBef>
              <a:tabLst>
                <a:tab pos="507365" algn="l"/>
                <a:tab pos="508000" algn="l"/>
              </a:tabLst>
            </a:pPr>
            <a:endParaRPr lang="en-US" sz="2800" spc="-5" dirty="0">
              <a:latin typeface="Times New Roman"/>
              <a:cs typeface="Times New Roman"/>
            </a:endParaRPr>
          </a:p>
          <a:p>
            <a:pPr marL="355600" marR="191135" indent="-342900" algn="just">
              <a:lnSpc>
                <a:spcPct val="95900"/>
              </a:lnSpc>
              <a:spcBef>
                <a:spcPts val="450"/>
              </a:spcBef>
              <a:buFont typeface="Wingdings" panose="05000000000000000000" pitchFamily="2" charset="2"/>
              <a:buChar char="Ø"/>
              <a:tabLst>
                <a:tab pos="507365" algn="l"/>
                <a:tab pos="508000" algn="l"/>
              </a:tabLst>
            </a:pPr>
            <a:r>
              <a:rPr lang="en-US" sz="2800" spc="-5" dirty="0">
                <a:latin typeface="Times New Roman" pitchFamily="18" charset="0"/>
                <a:cs typeface="Times New Roman" pitchFamily="18" charset="0"/>
              </a:rPr>
              <a:t>The</a:t>
            </a:r>
            <a:r>
              <a:rPr lang="en-US" sz="2800" spc="55" dirty="0">
                <a:latin typeface="Times New Roman" pitchFamily="18" charset="0"/>
                <a:cs typeface="Times New Roman" pitchFamily="18" charset="0"/>
              </a:rPr>
              <a:t> </a:t>
            </a:r>
            <a:r>
              <a:rPr lang="en-US" sz="2800" spc="-5" dirty="0">
                <a:latin typeface="Times New Roman" pitchFamily="18" charset="0"/>
                <a:cs typeface="Times New Roman" pitchFamily="18" charset="0"/>
              </a:rPr>
              <a:t>primary challenges are mostly occurred by issues with scalability and dynamic data </a:t>
            </a:r>
            <a:r>
              <a:rPr lang="en-US" sz="2800" spc="-5" dirty="0" err="1">
                <a:latin typeface="Times New Roman" pitchFamily="18" charset="0"/>
                <a:cs typeface="Times New Roman" pitchFamily="18" charset="0"/>
              </a:rPr>
              <a:t>updation</a:t>
            </a:r>
            <a:r>
              <a:rPr lang="en-US" sz="2800" spc="-5" dirty="0">
                <a:latin typeface="Times New Roman" pitchFamily="18" charset="0"/>
                <a:cs typeface="Times New Roman" pitchFamily="18" charset="0"/>
              </a:rPr>
              <a:t> in  blockchain.</a:t>
            </a:r>
          </a:p>
          <a:p>
            <a:pPr marL="12700" marR="191135" algn="just">
              <a:lnSpc>
                <a:spcPct val="95900"/>
              </a:lnSpc>
              <a:spcBef>
                <a:spcPts val="450"/>
              </a:spcBef>
              <a:tabLst>
                <a:tab pos="507365" algn="l"/>
                <a:tab pos="508000" algn="l"/>
              </a:tabLst>
            </a:pPr>
            <a:endParaRPr lang="en-US" sz="2800" spc="-5" dirty="0">
              <a:latin typeface="Times New Roman"/>
              <a:cs typeface="Times New Roman"/>
            </a:endParaRPr>
          </a:p>
          <a:p>
            <a:pPr marL="355600" marR="191135" indent="-342900" algn="just">
              <a:lnSpc>
                <a:spcPct val="95900"/>
              </a:lnSpc>
              <a:spcBef>
                <a:spcPts val="450"/>
              </a:spcBef>
              <a:buFont typeface="Wingdings" panose="05000000000000000000" pitchFamily="2" charset="2"/>
              <a:buChar char="Ø"/>
              <a:tabLst>
                <a:tab pos="507365" algn="l"/>
                <a:tab pos="508000" algn="l"/>
              </a:tabLst>
            </a:pPr>
            <a:r>
              <a:rPr lang="en-US" sz="2800" spc="-5" dirty="0">
                <a:latin typeface="Times New Roman"/>
                <a:cs typeface="Times New Roman"/>
              </a:rPr>
              <a:t>The</a:t>
            </a:r>
            <a:r>
              <a:rPr lang="en-US" sz="2800" dirty="0">
                <a:latin typeface="Times New Roman"/>
                <a:cs typeface="Times New Roman"/>
              </a:rPr>
              <a:t> </a:t>
            </a:r>
            <a:r>
              <a:rPr lang="en-US" sz="2800" spc="-5" dirty="0">
                <a:latin typeface="Times New Roman"/>
                <a:cs typeface="Times New Roman"/>
              </a:rPr>
              <a:t>emergence of</a:t>
            </a:r>
            <a:r>
              <a:rPr lang="en-US" sz="2800" spc="20" dirty="0">
                <a:latin typeface="Times New Roman"/>
                <a:cs typeface="Times New Roman"/>
              </a:rPr>
              <a:t> </a:t>
            </a:r>
            <a:r>
              <a:rPr lang="en-US" sz="2800" dirty="0">
                <a:latin typeface="Times New Roman"/>
                <a:cs typeface="Times New Roman"/>
              </a:rPr>
              <a:t>cross-chain</a:t>
            </a:r>
            <a:r>
              <a:rPr lang="en-US" sz="2800" spc="5" dirty="0">
                <a:latin typeface="Times New Roman"/>
                <a:cs typeface="Times New Roman"/>
              </a:rPr>
              <a:t> </a:t>
            </a:r>
            <a:r>
              <a:rPr lang="en-US" sz="2800" spc="-5" dirty="0">
                <a:latin typeface="Times New Roman"/>
                <a:cs typeface="Times New Roman"/>
              </a:rPr>
              <a:t>technologies</a:t>
            </a:r>
            <a:r>
              <a:rPr lang="en-US" sz="2800" spc="5" dirty="0">
                <a:latin typeface="Times New Roman"/>
                <a:cs typeface="Times New Roman"/>
              </a:rPr>
              <a:t> </a:t>
            </a:r>
            <a:r>
              <a:rPr lang="en-US" sz="2800" spc="-5" dirty="0">
                <a:latin typeface="Times New Roman"/>
                <a:cs typeface="Times New Roman"/>
              </a:rPr>
              <a:t>helps</a:t>
            </a:r>
            <a:r>
              <a:rPr lang="en-US" sz="2800" spc="10" dirty="0">
                <a:latin typeface="Times New Roman"/>
                <a:cs typeface="Times New Roman"/>
              </a:rPr>
              <a:t> </a:t>
            </a:r>
            <a:r>
              <a:rPr lang="en-US" sz="2800" spc="-5" dirty="0">
                <a:latin typeface="Times New Roman"/>
                <a:cs typeface="Times New Roman"/>
              </a:rPr>
              <a:t>with</a:t>
            </a:r>
            <a:r>
              <a:rPr lang="en-US" sz="2800" spc="5" dirty="0">
                <a:latin typeface="Times New Roman"/>
                <a:cs typeface="Times New Roman"/>
              </a:rPr>
              <a:t> </a:t>
            </a:r>
            <a:r>
              <a:rPr lang="en-US" sz="2800" spc="-5" dirty="0">
                <a:latin typeface="Times New Roman"/>
                <a:cs typeface="Times New Roman"/>
              </a:rPr>
              <a:t>data </a:t>
            </a:r>
            <a:r>
              <a:rPr lang="en-US" sz="2800" dirty="0">
                <a:latin typeface="Times New Roman"/>
                <a:cs typeface="Times New Roman"/>
              </a:rPr>
              <a:t>storage</a:t>
            </a:r>
            <a:r>
              <a:rPr lang="en-US" sz="2800" spc="35" dirty="0">
                <a:latin typeface="Times New Roman"/>
                <a:cs typeface="Times New Roman"/>
              </a:rPr>
              <a:t> </a:t>
            </a:r>
            <a:r>
              <a:rPr lang="en-US" sz="2800" spc="-5" dirty="0">
                <a:latin typeface="Times New Roman"/>
                <a:cs typeface="Times New Roman"/>
              </a:rPr>
              <a:t>issues,</a:t>
            </a:r>
            <a:r>
              <a:rPr lang="en-US" sz="2800" spc="5" dirty="0">
                <a:latin typeface="Times New Roman"/>
                <a:cs typeface="Times New Roman"/>
              </a:rPr>
              <a:t> </a:t>
            </a:r>
            <a:r>
              <a:rPr lang="en-US" sz="2800" dirty="0">
                <a:latin typeface="Times New Roman"/>
                <a:cs typeface="Times New Roman"/>
              </a:rPr>
              <a:t>but </a:t>
            </a:r>
            <a:r>
              <a:rPr lang="en-US" sz="2800" spc="-5" dirty="0">
                <a:latin typeface="Times New Roman"/>
                <a:cs typeface="Times New Roman"/>
              </a:rPr>
              <a:t>it results in lacking of data consistency and integrity.</a:t>
            </a:r>
          </a:p>
          <a:p>
            <a:pPr marL="12700" marR="191135" algn="just">
              <a:lnSpc>
                <a:spcPct val="95900"/>
              </a:lnSpc>
              <a:spcBef>
                <a:spcPts val="450"/>
              </a:spcBef>
              <a:tabLst>
                <a:tab pos="507365" algn="l"/>
                <a:tab pos="508000" algn="l"/>
              </a:tabLst>
            </a:pPr>
            <a:endParaRPr lang="en-US" sz="2800" dirty="0">
              <a:latin typeface="Times New Roman"/>
              <a:cs typeface="Times New Roman"/>
            </a:endParaRPr>
          </a:p>
          <a:p>
            <a:pPr marL="355600" marR="276860" indent="-342900" algn="just">
              <a:lnSpc>
                <a:spcPct val="95900"/>
              </a:lnSpc>
              <a:spcBef>
                <a:spcPts val="450"/>
              </a:spcBef>
              <a:buFont typeface="Wingdings" panose="05000000000000000000" pitchFamily="2" charset="2"/>
              <a:buChar char="Ø"/>
              <a:tabLst>
                <a:tab pos="506095" algn="l"/>
                <a:tab pos="506730" algn="l"/>
              </a:tabLst>
            </a:pPr>
            <a:r>
              <a:rPr lang="en-US" sz="2800" spc="-5" dirty="0">
                <a:latin typeface="Times New Roman"/>
                <a:cs typeface="Times New Roman"/>
              </a:rPr>
              <a:t>In</a:t>
            </a:r>
            <a:r>
              <a:rPr lang="en-US" sz="2800" spc="10" dirty="0">
                <a:latin typeface="Times New Roman"/>
                <a:cs typeface="Times New Roman"/>
              </a:rPr>
              <a:t> </a:t>
            </a:r>
            <a:r>
              <a:rPr lang="en-US" sz="2800" dirty="0">
                <a:latin typeface="Times New Roman"/>
                <a:cs typeface="Times New Roman"/>
              </a:rPr>
              <a:t>light </a:t>
            </a:r>
            <a:r>
              <a:rPr lang="en-US" sz="2800" spc="-5" dirty="0">
                <a:latin typeface="Times New Roman"/>
                <a:cs typeface="Times New Roman"/>
              </a:rPr>
              <a:t>of</a:t>
            </a:r>
            <a:r>
              <a:rPr lang="en-US" sz="2800" spc="15" dirty="0">
                <a:latin typeface="Times New Roman"/>
                <a:cs typeface="Times New Roman"/>
              </a:rPr>
              <a:t> </a:t>
            </a:r>
            <a:r>
              <a:rPr lang="en-US" sz="2800" spc="-5" dirty="0">
                <a:latin typeface="Times New Roman"/>
                <a:cs typeface="Times New Roman"/>
              </a:rPr>
              <a:t>these</a:t>
            </a:r>
            <a:r>
              <a:rPr lang="en-US" sz="2800" dirty="0">
                <a:latin typeface="Times New Roman"/>
                <a:cs typeface="Times New Roman"/>
              </a:rPr>
              <a:t> </a:t>
            </a:r>
            <a:r>
              <a:rPr lang="en-US" sz="2800" spc="-5" dirty="0">
                <a:latin typeface="Times New Roman"/>
                <a:cs typeface="Times New Roman"/>
              </a:rPr>
              <a:t>issues,</a:t>
            </a:r>
            <a:r>
              <a:rPr lang="en-US" sz="2800" spc="5" dirty="0">
                <a:latin typeface="Times New Roman"/>
                <a:cs typeface="Times New Roman"/>
              </a:rPr>
              <a:t> </a:t>
            </a:r>
            <a:r>
              <a:rPr lang="en-US" sz="2800" spc="-5" dirty="0">
                <a:latin typeface="Times New Roman"/>
                <a:cs typeface="Times New Roman"/>
              </a:rPr>
              <a:t>this</a:t>
            </a:r>
            <a:r>
              <a:rPr lang="en-US" sz="2800" spc="5" dirty="0">
                <a:latin typeface="Times New Roman"/>
                <a:cs typeface="Times New Roman"/>
              </a:rPr>
              <a:t> </a:t>
            </a:r>
            <a:r>
              <a:rPr lang="en-US" sz="2800" spc="-5" dirty="0">
                <a:latin typeface="Times New Roman"/>
                <a:cs typeface="Times New Roman"/>
              </a:rPr>
              <a:t>project aims</a:t>
            </a:r>
            <a:r>
              <a:rPr lang="en-US" sz="2800" spc="20" dirty="0">
                <a:latin typeface="Times New Roman"/>
                <a:cs typeface="Times New Roman"/>
              </a:rPr>
              <a:t> </a:t>
            </a:r>
            <a:r>
              <a:rPr lang="en-US" sz="2800" spc="-5" dirty="0">
                <a:latin typeface="Times New Roman"/>
                <a:cs typeface="Times New Roman"/>
              </a:rPr>
              <a:t>to</a:t>
            </a:r>
            <a:r>
              <a:rPr lang="en-US" sz="2800" dirty="0">
                <a:latin typeface="Times New Roman"/>
                <a:cs typeface="Times New Roman"/>
              </a:rPr>
              <a:t> </a:t>
            </a:r>
            <a:r>
              <a:rPr lang="en-US" sz="2800" spc="-5" dirty="0">
                <a:latin typeface="Times New Roman"/>
                <a:cs typeface="Times New Roman"/>
              </a:rPr>
              <a:t>develop a model, in which It</a:t>
            </a:r>
            <a:r>
              <a:rPr lang="en-US" sz="2800" spc="20" dirty="0">
                <a:latin typeface="Times New Roman"/>
                <a:cs typeface="Times New Roman"/>
              </a:rPr>
              <a:t> </a:t>
            </a:r>
            <a:r>
              <a:rPr lang="en-US" sz="2800" spc="-5" dirty="0">
                <a:latin typeface="Times New Roman"/>
                <a:cs typeface="Times New Roman"/>
              </a:rPr>
              <a:t>focuses</a:t>
            </a:r>
            <a:r>
              <a:rPr lang="en-US" sz="2800" spc="15" dirty="0">
                <a:latin typeface="Times New Roman"/>
                <a:cs typeface="Times New Roman"/>
              </a:rPr>
              <a:t> </a:t>
            </a:r>
            <a:r>
              <a:rPr lang="en-US" sz="2800" spc="-5" dirty="0">
                <a:latin typeface="Times New Roman"/>
                <a:cs typeface="Times New Roman"/>
              </a:rPr>
              <a:t>on</a:t>
            </a:r>
            <a:r>
              <a:rPr lang="en-US" sz="2800" spc="25" dirty="0">
                <a:latin typeface="Times New Roman"/>
                <a:cs typeface="Times New Roman"/>
              </a:rPr>
              <a:t> </a:t>
            </a:r>
            <a:r>
              <a:rPr lang="en-US" sz="2800" spc="-5" dirty="0">
                <a:latin typeface="Times New Roman"/>
                <a:cs typeface="Times New Roman"/>
              </a:rPr>
              <a:t>secure</a:t>
            </a:r>
            <a:r>
              <a:rPr lang="en-US" sz="2800" spc="10" dirty="0">
                <a:latin typeface="Times New Roman"/>
                <a:cs typeface="Times New Roman"/>
              </a:rPr>
              <a:t> </a:t>
            </a:r>
            <a:r>
              <a:rPr lang="en-US" sz="2800" spc="-5" dirty="0">
                <a:latin typeface="Times New Roman"/>
                <a:cs typeface="Times New Roman"/>
              </a:rPr>
              <a:t>transaction</a:t>
            </a:r>
            <a:r>
              <a:rPr lang="en-US" sz="2800" spc="25" dirty="0">
                <a:latin typeface="Times New Roman"/>
                <a:cs typeface="Times New Roman"/>
              </a:rPr>
              <a:t> </a:t>
            </a:r>
            <a:r>
              <a:rPr lang="en-US" sz="2800" spc="-5" dirty="0">
                <a:latin typeface="Times New Roman"/>
                <a:cs typeface="Times New Roman"/>
              </a:rPr>
              <a:t>updates,</a:t>
            </a:r>
            <a:r>
              <a:rPr lang="en-US" sz="2800" spc="10" dirty="0">
                <a:latin typeface="Times New Roman"/>
                <a:cs typeface="Times New Roman"/>
              </a:rPr>
              <a:t> </a:t>
            </a:r>
            <a:r>
              <a:rPr lang="en-US" sz="2800" spc="-5" dirty="0">
                <a:latin typeface="Times New Roman"/>
                <a:cs typeface="Times New Roman"/>
              </a:rPr>
              <a:t>maintaining</a:t>
            </a:r>
            <a:r>
              <a:rPr lang="en-US" sz="2800" spc="25" dirty="0">
                <a:latin typeface="Times New Roman"/>
                <a:cs typeface="Times New Roman"/>
              </a:rPr>
              <a:t> </a:t>
            </a:r>
            <a:r>
              <a:rPr lang="en-US" sz="2800" spc="-5" dirty="0">
                <a:latin typeface="Times New Roman"/>
                <a:cs typeface="Times New Roman"/>
              </a:rPr>
              <a:t>data</a:t>
            </a:r>
            <a:r>
              <a:rPr lang="en-US" sz="2800" spc="10" dirty="0">
                <a:latin typeface="Times New Roman"/>
                <a:cs typeface="Times New Roman"/>
              </a:rPr>
              <a:t> </a:t>
            </a:r>
            <a:r>
              <a:rPr lang="en-US" sz="2800" spc="-5" dirty="0">
                <a:latin typeface="Times New Roman"/>
                <a:cs typeface="Times New Roman"/>
              </a:rPr>
              <a:t>consistency, </a:t>
            </a:r>
            <a:r>
              <a:rPr lang="en-US" sz="2800" spc="-685" dirty="0">
                <a:latin typeface="Times New Roman"/>
                <a:cs typeface="Times New Roman"/>
              </a:rPr>
              <a:t> </a:t>
            </a:r>
            <a:r>
              <a:rPr lang="en-US" sz="2800" spc="-5" dirty="0">
                <a:latin typeface="Times New Roman"/>
                <a:cs typeface="Times New Roman"/>
              </a:rPr>
              <a:t>and</a:t>
            </a:r>
            <a:r>
              <a:rPr lang="en-US" sz="2800" spc="-10" dirty="0">
                <a:latin typeface="Times New Roman"/>
                <a:cs typeface="Times New Roman"/>
              </a:rPr>
              <a:t> </a:t>
            </a:r>
            <a:r>
              <a:rPr lang="en-US" sz="2800" spc="-5" dirty="0">
                <a:latin typeface="Times New Roman"/>
                <a:cs typeface="Times New Roman"/>
              </a:rPr>
              <a:t>countering</a:t>
            </a:r>
            <a:r>
              <a:rPr lang="en-US" sz="2800" spc="10" dirty="0">
                <a:latin typeface="Times New Roman"/>
                <a:cs typeface="Times New Roman"/>
              </a:rPr>
              <a:t> </a:t>
            </a:r>
            <a:r>
              <a:rPr lang="en-US" sz="2800" spc="-5" dirty="0">
                <a:latin typeface="Times New Roman"/>
                <a:cs typeface="Times New Roman"/>
              </a:rPr>
              <a:t>potential attacks.</a:t>
            </a:r>
          </a:p>
          <a:p>
            <a:pPr marL="241300" marR="276860" indent="-228600">
              <a:lnSpc>
                <a:spcPct val="95900"/>
              </a:lnSpc>
              <a:spcBef>
                <a:spcPts val="450"/>
              </a:spcBef>
              <a:buFont typeface="Lucida Sans Unicode"/>
              <a:buChar char="□"/>
              <a:tabLst>
                <a:tab pos="506095" algn="l"/>
                <a:tab pos="506730" algn="l"/>
              </a:tabLst>
            </a:pPr>
            <a:endParaRPr lang="en-US" sz="2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50"/>
            <a:ext cx="503555" cy="155575"/>
          </a:xfrm>
          <a:prstGeom prst="rect">
            <a:avLst/>
          </a:prstGeom>
        </p:spPr>
        <p:txBody>
          <a:bodyPr vert="horz" wrap="square" lIns="0" tIns="0" rIns="0" bIns="0" rtlCol="0">
            <a:spAutoFit/>
          </a:bodyPr>
          <a:lstStyle/>
          <a:p>
            <a:pPr>
              <a:lnSpc>
                <a:spcPts val="1205"/>
              </a:lnSpc>
            </a:pPr>
            <a:r>
              <a:rPr sz="1100" spc="-10" dirty="0">
                <a:latin typeface="Times New Roman"/>
                <a:cs typeface="Times New Roman"/>
              </a:rPr>
              <a:t>DDDD</a:t>
            </a:r>
            <a:r>
              <a:rPr sz="1100" dirty="0">
                <a:latin typeface="Times New Roman"/>
                <a:cs typeface="Times New Roman"/>
              </a:rPr>
              <a:t>D</a:t>
            </a:r>
            <a:endParaRPr sz="1100">
              <a:latin typeface="Times New Roman"/>
              <a:cs typeface="Times New Roman"/>
            </a:endParaRPr>
          </a:p>
        </p:txBody>
      </p:sp>
      <p:sp>
        <p:nvSpPr>
          <p:cNvPr id="3" name="object 3"/>
          <p:cNvSpPr txBox="1"/>
          <p:nvPr/>
        </p:nvSpPr>
        <p:spPr>
          <a:xfrm>
            <a:off x="228600" y="156169"/>
            <a:ext cx="210820" cy="546100"/>
          </a:xfrm>
          <a:prstGeom prst="rect">
            <a:avLst/>
          </a:prstGeom>
        </p:spPr>
        <p:txBody>
          <a:bodyPr vert="horz" wrap="square" lIns="0" tIns="33655" rIns="0" bIns="0" rtlCol="0">
            <a:spAutoFit/>
          </a:bodyPr>
          <a:lstStyle/>
          <a:p>
            <a:pPr>
              <a:lnSpc>
                <a:spcPct val="100000"/>
              </a:lnSpc>
              <a:spcBef>
                <a:spcPts val="265"/>
              </a:spcBef>
            </a:pPr>
            <a:r>
              <a:rPr sz="2800" spc="-570" dirty="0">
                <a:latin typeface="Lucida Sans Unicode"/>
                <a:cs typeface="Lucida Sans Unicode"/>
              </a:rPr>
              <a:t>□</a:t>
            </a:r>
            <a:endParaRPr sz="2800">
              <a:latin typeface="Lucida Sans Unicode"/>
              <a:cs typeface="Lucida Sans Unicode"/>
            </a:endParaRPr>
          </a:p>
        </p:txBody>
      </p:sp>
      <p:sp>
        <p:nvSpPr>
          <p:cNvPr id="4" name="object 4"/>
          <p:cNvSpPr txBox="1"/>
          <p:nvPr/>
        </p:nvSpPr>
        <p:spPr>
          <a:xfrm>
            <a:off x="492462" y="1433315"/>
            <a:ext cx="11357610" cy="2665858"/>
          </a:xfrm>
          <a:prstGeom prst="rect">
            <a:avLst/>
          </a:prstGeom>
        </p:spPr>
        <p:txBody>
          <a:bodyPr vert="horz" wrap="square" lIns="0" tIns="29845" rIns="0" bIns="0" rtlCol="0">
            <a:spAutoFit/>
          </a:bodyPr>
          <a:lstStyle/>
          <a:p>
            <a:pPr marL="241300" marR="5080" indent="-228600" algn="just">
              <a:lnSpc>
                <a:spcPct val="95800"/>
              </a:lnSpc>
              <a:spcBef>
                <a:spcPts val="235"/>
              </a:spcBef>
              <a:tabLst>
                <a:tab pos="241300" algn="l"/>
              </a:tabLst>
            </a:pPr>
            <a:r>
              <a:rPr lang="en-GB" sz="2800" b="1" dirty="0">
                <a:solidFill>
                  <a:srgbClr val="000000"/>
                </a:solidFill>
                <a:latin typeface="Times New Roman"/>
                <a:ea typeface="Times New Roman"/>
                <a:cs typeface="Times New Roman"/>
                <a:sym typeface="Times New Roman"/>
              </a:rPr>
              <a:t>Research Objective-1: </a:t>
            </a:r>
            <a:r>
              <a:rPr sz="2800" spc="-5" dirty="0">
                <a:latin typeface="Times New Roman" pitchFamily="18" charset="0"/>
                <a:cs typeface="Times New Roman" pitchFamily="18" charset="0"/>
              </a:rPr>
              <a:t>To propose a</a:t>
            </a:r>
            <a:r>
              <a:rPr lang="en-IN" sz="2800" spc="-5" dirty="0">
                <a:latin typeface="Times New Roman" pitchFamily="18" charset="0"/>
                <a:cs typeface="Times New Roman" pitchFamily="18" charset="0"/>
              </a:rPr>
              <a:t> decentralized</a:t>
            </a:r>
            <a:r>
              <a:rPr sz="2800" spc="-5" dirty="0">
                <a:latin typeface="Times New Roman" pitchFamily="18" charset="0"/>
                <a:cs typeface="Times New Roman" pitchFamily="18" charset="0"/>
              </a:rPr>
              <a:t> dynamic </a:t>
            </a:r>
            <a:r>
              <a:rPr sz="2800" dirty="0">
                <a:latin typeface="Times New Roman" pitchFamily="18" charset="0"/>
                <a:cs typeface="Times New Roman" pitchFamily="18" charset="0"/>
              </a:rPr>
              <a:t>model </a:t>
            </a:r>
            <a:r>
              <a:rPr sz="2800" spc="-5" dirty="0">
                <a:latin typeface="Times New Roman" pitchFamily="18" charset="0"/>
                <a:cs typeface="Times New Roman" pitchFamily="18" charset="0"/>
              </a:rPr>
              <a:t>that</a:t>
            </a:r>
            <a:r>
              <a:rPr lang="en-IN" sz="2800" spc="-5" dirty="0">
                <a:latin typeface="Times New Roman" pitchFamily="18" charset="0"/>
                <a:cs typeface="Times New Roman" pitchFamily="18" charset="0"/>
              </a:rPr>
              <a:t> </a:t>
            </a:r>
            <a:r>
              <a:rPr sz="2800" spc="-5" dirty="0">
                <a:latin typeface="Times New Roman" pitchFamily="18" charset="0"/>
                <a:cs typeface="Times New Roman" pitchFamily="18" charset="0"/>
              </a:rPr>
              <a:t>addresses </a:t>
            </a:r>
            <a:r>
              <a:rPr sz="2800" dirty="0">
                <a:latin typeface="Times New Roman" pitchFamily="18" charset="0"/>
                <a:cs typeface="Times New Roman" pitchFamily="18" charset="0"/>
              </a:rPr>
              <a:t>the </a:t>
            </a:r>
            <a:r>
              <a:rPr sz="2800" spc="-5" dirty="0">
                <a:latin typeface="Times New Roman" pitchFamily="18" charset="0"/>
                <a:cs typeface="Times New Roman" pitchFamily="18" charset="0"/>
              </a:rPr>
              <a:t>challenge of </a:t>
            </a:r>
            <a:r>
              <a:rPr sz="2800" dirty="0">
                <a:latin typeface="Times New Roman" pitchFamily="18" charset="0"/>
                <a:cs typeface="Times New Roman" pitchFamily="18" charset="0"/>
              </a:rPr>
              <a:t>maintaining </a:t>
            </a:r>
            <a:r>
              <a:rPr sz="2800" spc="-5" dirty="0">
                <a:latin typeface="Times New Roman" pitchFamily="18" charset="0"/>
                <a:cs typeface="Times New Roman" pitchFamily="18" charset="0"/>
              </a:rPr>
              <a:t>data </a:t>
            </a:r>
            <a:r>
              <a:rPr sz="2800" dirty="0">
                <a:latin typeface="Times New Roman" pitchFamily="18" charset="0"/>
                <a:cs typeface="Times New Roman" pitchFamily="18" charset="0"/>
              </a:rPr>
              <a:t>consistency</a:t>
            </a:r>
            <a:r>
              <a:rPr lang="en-US" sz="2800" dirty="0">
                <a:latin typeface="Times New Roman" pitchFamily="18" charset="0"/>
                <a:cs typeface="Times New Roman" pitchFamily="18" charset="0"/>
              </a:rPr>
              <a:t> , security </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in </a:t>
            </a:r>
            <a:r>
              <a:rPr sz="2800" spc="-685" dirty="0">
                <a:latin typeface="Times New Roman" pitchFamily="18" charset="0"/>
                <a:cs typeface="Times New Roman" pitchFamily="18" charset="0"/>
              </a:rPr>
              <a:t> </a:t>
            </a:r>
            <a:r>
              <a:rPr sz="2800" dirty="0">
                <a:latin typeface="Times New Roman" pitchFamily="18" charset="0"/>
                <a:cs typeface="Times New Roman" pitchFamily="18" charset="0"/>
              </a:rPr>
              <a:t>cross-</a:t>
            </a:r>
            <a:r>
              <a:rPr sz="2800" spc="-5" dirty="0">
                <a:latin typeface="Times New Roman" pitchFamily="18" charset="0"/>
                <a:cs typeface="Times New Roman" pitchFamily="18" charset="0"/>
              </a:rPr>
              <a:t>chain interaction.</a:t>
            </a:r>
            <a:endParaRPr lang="en-IN" sz="2800" spc="-5" dirty="0">
              <a:latin typeface="Times New Roman" pitchFamily="18" charset="0"/>
              <a:cs typeface="Times New Roman" pitchFamily="18" charset="0"/>
            </a:endParaRPr>
          </a:p>
          <a:p>
            <a:pPr marL="241300" marR="5080" indent="-228600" algn="just">
              <a:lnSpc>
                <a:spcPct val="95800"/>
              </a:lnSpc>
              <a:spcBef>
                <a:spcPts val="235"/>
              </a:spcBef>
              <a:tabLst>
                <a:tab pos="241300" algn="l"/>
              </a:tabLst>
            </a:pPr>
            <a:endParaRPr sz="2800" dirty="0">
              <a:latin typeface="Times New Roman" pitchFamily="18" charset="0"/>
              <a:cs typeface="Times New Roman" pitchFamily="18" charset="0"/>
            </a:endParaRPr>
          </a:p>
          <a:p>
            <a:pPr marL="241300" marR="339725" indent="-228600" algn="just">
              <a:lnSpc>
                <a:spcPct val="95900"/>
              </a:lnSpc>
              <a:spcBef>
                <a:spcPts val="990"/>
              </a:spcBef>
              <a:tabLst>
                <a:tab pos="241300" algn="l"/>
              </a:tabLst>
            </a:pPr>
            <a:r>
              <a:rPr lang="en-GB" sz="2800" b="1" dirty="0">
                <a:solidFill>
                  <a:srgbClr val="000000"/>
                </a:solidFill>
                <a:latin typeface="Times New Roman"/>
                <a:ea typeface="Times New Roman"/>
                <a:cs typeface="Times New Roman"/>
                <a:sym typeface="Times New Roman"/>
              </a:rPr>
              <a:t>Research Objective-2 :</a:t>
            </a:r>
            <a:r>
              <a:rPr lang="en-GB" sz="2800" b="1" spc="-5" dirty="0">
                <a:solidFill>
                  <a:srgbClr val="000000"/>
                </a:solidFill>
                <a:latin typeface="Times New Roman" pitchFamily="18" charset="0"/>
                <a:ea typeface="Times New Roman"/>
                <a:cs typeface="Times New Roman" pitchFamily="18" charset="0"/>
                <a:sym typeface="Times New Roman"/>
              </a:rPr>
              <a:t> </a:t>
            </a:r>
            <a:r>
              <a:rPr lang="en-GB" sz="2800" spc="-5" dirty="0">
                <a:solidFill>
                  <a:srgbClr val="000000"/>
                </a:solidFill>
                <a:latin typeface="Times New Roman" pitchFamily="18" charset="0"/>
                <a:ea typeface="Times New Roman"/>
                <a:cs typeface="Times New Roman" pitchFamily="18" charset="0"/>
                <a:sym typeface="Times New Roman"/>
              </a:rPr>
              <a:t>To improve the storage capacity and efficiency of the data records in blockchain using cross-chain implementations.</a:t>
            </a:r>
            <a:endParaRPr sz="2800" dirty="0">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0" y="228576"/>
            <a:ext cx="12192000" cy="778810"/>
          </a:xfrm>
          <a:prstGeom prst="rect">
            <a:avLst/>
          </a:prstGeom>
        </p:spPr>
      </p:pic>
      <p:sp>
        <p:nvSpPr>
          <p:cNvPr id="6" name="object 6"/>
          <p:cNvSpPr txBox="1">
            <a:spLocks noGrp="1"/>
          </p:cNvSpPr>
          <p:nvPr>
            <p:ph type="title"/>
          </p:nvPr>
        </p:nvSpPr>
        <p:spPr>
          <a:xfrm>
            <a:off x="0" y="233172"/>
            <a:ext cx="12192000" cy="715010"/>
          </a:xfrm>
          <a:prstGeom prst="rect">
            <a:avLst/>
          </a:prstGeom>
          <a:solidFill>
            <a:srgbClr val="FF6600"/>
          </a:solidFill>
        </p:spPr>
        <p:txBody>
          <a:bodyPr vert="horz" wrap="square" lIns="0" tIns="0" rIns="0" bIns="0" rtlCol="0">
            <a:spAutoFit/>
          </a:bodyPr>
          <a:lstStyle/>
          <a:p>
            <a:pPr marL="85090">
              <a:lnSpc>
                <a:spcPts val="4925"/>
              </a:lnSpc>
            </a:pPr>
            <a:r>
              <a:rPr sz="4400" spc="-5" dirty="0"/>
              <a:t>Objectives</a:t>
            </a:r>
            <a:r>
              <a:rPr sz="4400" spc="-45" dirty="0"/>
              <a:t> </a:t>
            </a:r>
            <a:r>
              <a:rPr sz="4400" dirty="0"/>
              <a:t>of</a:t>
            </a:r>
            <a:r>
              <a:rPr sz="4400" spc="-45" dirty="0"/>
              <a:t> </a:t>
            </a:r>
            <a:r>
              <a:rPr sz="4400" dirty="0"/>
              <a:t>Project</a:t>
            </a:r>
            <a:endParaRPr sz="440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10" name="object 10"/>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11" name="object 11"/>
          <p:cNvSpPr txBox="1"/>
          <p:nvPr/>
        </p:nvSpPr>
        <p:spPr>
          <a:xfrm>
            <a:off x="11835383" y="6635722"/>
            <a:ext cx="177800" cy="250190"/>
          </a:xfrm>
          <a:prstGeom prst="rect">
            <a:avLst/>
          </a:prstGeom>
        </p:spPr>
        <p:txBody>
          <a:bodyPr vert="horz" wrap="square" lIns="0" tIns="0" rIns="0" bIns="0" rtlCol="0">
            <a:spAutoFit/>
          </a:bodyPr>
          <a:lstStyle/>
          <a:p>
            <a:pPr marL="38100">
              <a:lnSpc>
                <a:spcPts val="1839"/>
              </a:lnSpc>
            </a:pPr>
            <a:fld id="{81D60167-4931-47E6-BA6A-407CBD079E47}" type="slidenum">
              <a:rPr sz="1600" b="1" spc="-5" dirty="0">
                <a:solidFill>
                  <a:srgbClr val="001F5F"/>
                </a:solidFill>
                <a:latin typeface="Times New Roman"/>
                <a:cs typeface="Times New Roman"/>
              </a:rPr>
              <a:pPr marL="38100">
                <a:lnSpc>
                  <a:spcPts val="1839"/>
                </a:lnSpc>
              </a:pPr>
              <a:t>5</a:t>
            </a:fld>
            <a:endParaRPr sz="1600">
              <a:latin typeface="Times New Roman"/>
              <a:cs typeface="Times New Roman"/>
            </a:endParaRPr>
          </a:p>
        </p:txBody>
      </p:sp>
      <p:sp>
        <p:nvSpPr>
          <p:cNvPr id="7" name="object 7"/>
          <p:cNvSpPr txBox="1"/>
          <p:nvPr/>
        </p:nvSpPr>
        <p:spPr>
          <a:xfrm>
            <a:off x="0" y="0"/>
            <a:ext cx="12192000" cy="233679"/>
          </a:xfrm>
          <a:prstGeom prst="rect">
            <a:avLst/>
          </a:prstGeom>
          <a:solidFill>
            <a:srgbClr val="006666"/>
          </a:solidFill>
        </p:spPr>
        <p:txBody>
          <a:bodyPr vert="horz" wrap="square" lIns="0" tIns="0" rIns="0" bIns="0" rtlCol="0">
            <a:spAutoFit/>
          </a:bodyPr>
          <a:lstStyle/>
          <a:p>
            <a:pPr algn="ctr">
              <a:lnSpc>
                <a:spcPts val="1750"/>
              </a:lnSpc>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50"/>
            <a:ext cx="503555" cy="155575"/>
          </a:xfrm>
          <a:prstGeom prst="rect">
            <a:avLst/>
          </a:prstGeom>
        </p:spPr>
        <p:txBody>
          <a:bodyPr vert="horz" wrap="square" lIns="0" tIns="0" rIns="0" bIns="0" rtlCol="0">
            <a:spAutoFit/>
          </a:bodyPr>
          <a:lstStyle/>
          <a:p>
            <a:pPr>
              <a:lnSpc>
                <a:spcPts val="1205"/>
              </a:lnSpc>
            </a:pPr>
            <a:r>
              <a:rPr sz="1100" spc="-10" dirty="0">
                <a:latin typeface="Times New Roman"/>
                <a:cs typeface="Times New Roman"/>
              </a:rPr>
              <a:t>DDDD</a:t>
            </a:r>
            <a:r>
              <a:rPr sz="1100" dirty="0">
                <a:latin typeface="Times New Roman"/>
                <a:cs typeface="Times New Roman"/>
              </a:rPr>
              <a:t>D</a:t>
            </a:r>
            <a:endParaRPr sz="1100">
              <a:latin typeface="Times New Roman"/>
              <a:cs typeface="Times New Roman"/>
            </a:endParaRPr>
          </a:p>
        </p:txBody>
      </p:sp>
      <p:sp>
        <p:nvSpPr>
          <p:cNvPr id="3" name="object 3"/>
          <p:cNvSpPr txBox="1"/>
          <p:nvPr/>
        </p:nvSpPr>
        <p:spPr>
          <a:xfrm>
            <a:off x="673100" y="1351534"/>
            <a:ext cx="11372215" cy="450123"/>
          </a:xfrm>
          <a:prstGeom prst="rect">
            <a:avLst/>
          </a:prstGeom>
        </p:spPr>
        <p:txBody>
          <a:bodyPr vert="horz" wrap="square" lIns="0" tIns="39370" rIns="0" bIns="0" rtlCol="0">
            <a:spAutoFit/>
          </a:bodyPr>
          <a:lstStyle/>
          <a:p>
            <a:pPr marL="241300" marR="290195" indent="-228600">
              <a:lnSpc>
                <a:spcPts val="3229"/>
              </a:lnSpc>
              <a:spcBef>
                <a:spcPts val="310"/>
              </a:spcBef>
              <a:tabLst>
                <a:tab pos="9384665" algn="l"/>
              </a:tabLst>
            </a:pPr>
            <a:endParaRPr sz="2800" dirty="0">
              <a:latin typeface="Times New Roman"/>
              <a:cs typeface="Times New Roman"/>
            </a:endParaRPr>
          </a:p>
        </p:txBody>
      </p:sp>
      <p:sp>
        <p:nvSpPr>
          <p:cNvPr id="4" name="object 4"/>
          <p:cNvSpPr txBox="1"/>
          <p:nvPr/>
        </p:nvSpPr>
        <p:spPr>
          <a:xfrm>
            <a:off x="85343" y="271467"/>
            <a:ext cx="7845425" cy="619760"/>
          </a:xfrm>
          <a:prstGeom prst="rect">
            <a:avLst/>
          </a:prstGeom>
        </p:spPr>
        <p:txBody>
          <a:bodyPr vert="horz" wrap="square" lIns="0" tIns="0" rIns="0" bIns="0" rtlCol="0">
            <a:spAutoFit/>
          </a:bodyPr>
          <a:lstStyle/>
          <a:p>
            <a:pPr>
              <a:lnSpc>
                <a:spcPts val="4805"/>
              </a:lnSpc>
            </a:pPr>
            <a:r>
              <a:rPr sz="4400" spc="-5" dirty="0">
                <a:solidFill>
                  <a:srgbClr val="FFFFFF"/>
                </a:solidFill>
                <a:latin typeface="Times New Roman"/>
                <a:cs typeface="Times New Roman"/>
              </a:rPr>
              <a:t>Literature</a:t>
            </a:r>
            <a:r>
              <a:rPr sz="4400" spc="-15" dirty="0">
                <a:solidFill>
                  <a:srgbClr val="FFFFFF"/>
                </a:solidFill>
                <a:latin typeface="Times New Roman"/>
                <a:cs typeface="Times New Roman"/>
              </a:rPr>
              <a:t> </a:t>
            </a:r>
            <a:r>
              <a:rPr sz="4400" spc="-5" dirty="0">
                <a:solidFill>
                  <a:srgbClr val="FFFFFF"/>
                </a:solidFill>
                <a:latin typeface="Times New Roman"/>
                <a:cs typeface="Times New Roman"/>
              </a:rPr>
              <a:t>survey</a:t>
            </a:r>
            <a:r>
              <a:rPr sz="4400" spc="-15" dirty="0">
                <a:solidFill>
                  <a:srgbClr val="FFFFFF"/>
                </a:solidFill>
                <a:latin typeface="Times New Roman"/>
                <a:cs typeface="Times New Roman"/>
              </a:rPr>
              <a:t> </a:t>
            </a:r>
            <a:r>
              <a:rPr sz="4400" dirty="0">
                <a:solidFill>
                  <a:srgbClr val="FFFFFF"/>
                </a:solidFill>
                <a:latin typeface="Times New Roman"/>
                <a:cs typeface="Times New Roman"/>
              </a:rPr>
              <a:t>for</a:t>
            </a:r>
            <a:r>
              <a:rPr sz="4400" spc="-20" dirty="0">
                <a:solidFill>
                  <a:srgbClr val="FFFFFF"/>
                </a:solidFill>
                <a:latin typeface="Times New Roman"/>
                <a:cs typeface="Times New Roman"/>
              </a:rPr>
              <a:t> </a:t>
            </a:r>
            <a:r>
              <a:rPr sz="4400" dirty="0">
                <a:solidFill>
                  <a:srgbClr val="FFFFFF"/>
                </a:solidFill>
                <a:latin typeface="Times New Roman"/>
                <a:cs typeface="Times New Roman"/>
              </a:rPr>
              <a:t>first</a:t>
            </a:r>
            <a:r>
              <a:rPr sz="4400" spc="-15" dirty="0">
                <a:solidFill>
                  <a:srgbClr val="FFFFFF"/>
                </a:solidFill>
                <a:latin typeface="Times New Roman"/>
                <a:cs typeface="Times New Roman"/>
              </a:rPr>
              <a:t> </a:t>
            </a:r>
            <a:r>
              <a:rPr sz="4400" dirty="0">
                <a:solidFill>
                  <a:srgbClr val="FFFFFF"/>
                </a:solidFill>
                <a:latin typeface="Times New Roman"/>
                <a:cs typeface="Times New Roman"/>
              </a:rPr>
              <a:t>objective</a:t>
            </a:r>
            <a:endParaRPr sz="4400">
              <a:latin typeface="Times New Roman"/>
              <a:cs typeface="Times New Roman"/>
            </a:endParaRPr>
          </a:p>
        </p:txBody>
      </p:sp>
      <p:sp>
        <p:nvSpPr>
          <p:cNvPr id="5" name="object 5"/>
          <p:cNvSpPr txBox="1"/>
          <p:nvPr/>
        </p:nvSpPr>
        <p:spPr>
          <a:xfrm>
            <a:off x="4315078" y="14646"/>
            <a:ext cx="3554729" cy="211454"/>
          </a:xfrm>
          <a:prstGeom prst="rect">
            <a:avLst/>
          </a:prstGeom>
        </p:spPr>
        <p:txBody>
          <a:bodyPr vert="horz" wrap="square" lIns="0" tIns="0" rIns="0" bIns="0" rtlCol="0">
            <a:spAutoFit/>
          </a:bodyPr>
          <a:lstStyle/>
          <a:p>
            <a:pPr>
              <a:lnSpc>
                <a:spcPts val="1635"/>
              </a:lnSpc>
            </a:pPr>
            <a:r>
              <a:rPr sz="1500" b="1" i="1" spc="-5" dirty="0">
                <a:solidFill>
                  <a:srgbClr val="FFFFFF"/>
                </a:solidFill>
                <a:latin typeface="Times New Roman"/>
                <a:cs typeface="Times New Roman"/>
              </a:rPr>
              <a:t>Data</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Consistency</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Verification</a:t>
            </a:r>
            <a:r>
              <a:rPr sz="1500" b="1" i="1" spc="5"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10"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pic>
        <p:nvPicPr>
          <p:cNvPr id="6" name="object 6"/>
          <p:cNvPicPr/>
          <p:nvPr/>
        </p:nvPicPr>
        <p:blipFill>
          <a:blip r:embed="rId2" cstate="print"/>
          <a:stretch>
            <a:fillRect/>
          </a:stretch>
        </p:blipFill>
        <p:spPr>
          <a:xfrm>
            <a:off x="0" y="216408"/>
            <a:ext cx="12192000" cy="803148"/>
          </a:xfrm>
          <a:prstGeom prst="rect">
            <a:avLst/>
          </a:prstGeom>
        </p:spPr>
      </p:pic>
      <p:sp>
        <p:nvSpPr>
          <p:cNvPr id="7" name="object 7"/>
          <p:cNvSpPr txBox="1">
            <a:spLocks noGrp="1"/>
          </p:cNvSpPr>
          <p:nvPr>
            <p:ph type="title"/>
          </p:nvPr>
        </p:nvSpPr>
        <p:spPr>
          <a:xfrm>
            <a:off x="0" y="233172"/>
            <a:ext cx="12192000" cy="727075"/>
          </a:xfrm>
          <a:prstGeom prst="rect">
            <a:avLst/>
          </a:prstGeom>
          <a:solidFill>
            <a:srgbClr val="FF6600"/>
          </a:solidFill>
        </p:spPr>
        <p:txBody>
          <a:bodyPr vert="horz" wrap="square" lIns="0" tIns="0" rIns="0" bIns="0" rtlCol="0">
            <a:spAutoFit/>
          </a:bodyPr>
          <a:lstStyle/>
          <a:p>
            <a:pPr marL="85090">
              <a:lnSpc>
                <a:spcPts val="5105"/>
              </a:lnSpc>
            </a:pPr>
            <a:r>
              <a:rPr sz="4400" spc="-5" dirty="0"/>
              <a:t>Literature</a:t>
            </a:r>
            <a:r>
              <a:rPr sz="4400" spc="-20" dirty="0"/>
              <a:t> </a:t>
            </a:r>
            <a:r>
              <a:rPr sz="4400" spc="-5" dirty="0"/>
              <a:t>survey</a:t>
            </a:r>
            <a:r>
              <a:rPr sz="4400" spc="-25" dirty="0"/>
              <a:t> </a:t>
            </a:r>
            <a:r>
              <a:rPr sz="4400" dirty="0"/>
              <a:t>for</a:t>
            </a:r>
            <a:r>
              <a:rPr sz="4400" spc="-20" dirty="0"/>
              <a:t> </a:t>
            </a:r>
            <a:r>
              <a:rPr sz="4400" dirty="0"/>
              <a:t>First</a:t>
            </a:r>
            <a:r>
              <a:rPr sz="4400" spc="-15" dirty="0"/>
              <a:t> </a:t>
            </a:r>
            <a:r>
              <a:rPr sz="4400" dirty="0"/>
              <a:t>objective</a:t>
            </a:r>
            <a:endParaRPr sz="440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11" name="object 11"/>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12" name="object 12"/>
          <p:cNvSpPr txBox="1"/>
          <p:nvPr/>
        </p:nvSpPr>
        <p:spPr>
          <a:xfrm>
            <a:off x="11835383" y="6635722"/>
            <a:ext cx="177800" cy="250190"/>
          </a:xfrm>
          <a:prstGeom prst="rect">
            <a:avLst/>
          </a:prstGeom>
        </p:spPr>
        <p:txBody>
          <a:bodyPr vert="horz" wrap="square" lIns="0" tIns="0" rIns="0" bIns="0" rtlCol="0">
            <a:spAutoFit/>
          </a:bodyPr>
          <a:lstStyle/>
          <a:p>
            <a:pPr marL="38100">
              <a:lnSpc>
                <a:spcPts val="1839"/>
              </a:lnSpc>
            </a:pPr>
            <a:fld id="{81D60167-4931-47E6-BA6A-407CBD079E47}" type="slidenum">
              <a:rPr sz="1600" b="1" spc="-5" dirty="0">
                <a:solidFill>
                  <a:srgbClr val="001F5F"/>
                </a:solidFill>
                <a:latin typeface="Times New Roman"/>
                <a:cs typeface="Times New Roman"/>
              </a:rPr>
              <a:pPr marL="38100">
                <a:lnSpc>
                  <a:spcPts val="1839"/>
                </a:lnSpc>
              </a:pPr>
              <a:t>6</a:t>
            </a:fld>
            <a:endParaRPr sz="1600">
              <a:latin typeface="Times New Roman"/>
              <a:cs typeface="Times New Roman"/>
            </a:endParaRPr>
          </a:p>
        </p:txBody>
      </p:sp>
      <p:sp>
        <p:nvSpPr>
          <p:cNvPr id="8" name="object 8"/>
          <p:cNvSpPr txBox="1"/>
          <p:nvPr/>
        </p:nvSpPr>
        <p:spPr>
          <a:xfrm>
            <a:off x="0" y="0"/>
            <a:ext cx="12192000" cy="233679"/>
          </a:xfrm>
          <a:prstGeom prst="rect">
            <a:avLst/>
          </a:prstGeom>
          <a:solidFill>
            <a:srgbClr val="006666"/>
          </a:solidFill>
        </p:spPr>
        <p:txBody>
          <a:bodyPr vert="horz" wrap="square" lIns="0" tIns="0" rIns="0" bIns="0" rtlCol="0">
            <a:spAutoFit/>
          </a:bodyPr>
          <a:lstStyle/>
          <a:p>
            <a:pPr algn="ctr">
              <a:lnSpc>
                <a:spcPts val="1750"/>
              </a:lnSpc>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graphicFrame>
        <p:nvGraphicFramePr>
          <p:cNvPr id="13" name="Table 12"/>
          <p:cNvGraphicFramePr>
            <a:graphicFrameLocks noGrp="1"/>
          </p:cNvGraphicFramePr>
          <p:nvPr/>
        </p:nvGraphicFramePr>
        <p:xfrm>
          <a:off x="595271" y="1571612"/>
          <a:ext cx="10556896" cy="4572000"/>
        </p:xfrm>
        <a:graphic>
          <a:graphicData uri="http://schemas.openxmlformats.org/drawingml/2006/table">
            <a:tbl>
              <a:tblPr firstRow="1" bandRow="1">
                <a:tableStyleId>{5C22544A-7EE6-4342-B048-85BDC9FD1C3A}</a:tableStyleId>
              </a:tblPr>
              <a:tblGrid>
                <a:gridCol w="1508128">
                  <a:extLst>
                    <a:ext uri="{9D8B030D-6E8A-4147-A177-3AD203B41FA5}">
                      <a16:colId xmlns:a16="http://schemas.microsoft.com/office/drawing/2014/main" val="20000"/>
                    </a:ext>
                  </a:extLst>
                </a:gridCol>
                <a:gridCol w="1508128">
                  <a:extLst>
                    <a:ext uri="{9D8B030D-6E8A-4147-A177-3AD203B41FA5}">
                      <a16:colId xmlns:a16="http://schemas.microsoft.com/office/drawing/2014/main" val="20001"/>
                    </a:ext>
                  </a:extLst>
                </a:gridCol>
                <a:gridCol w="1508128">
                  <a:extLst>
                    <a:ext uri="{9D8B030D-6E8A-4147-A177-3AD203B41FA5}">
                      <a16:colId xmlns:a16="http://schemas.microsoft.com/office/drawing/2014/main" val="20002"/>
                    </a:ext>
                  </a:extLst>
                </a:gridCol>
                <a:gridCol w="1508128">
                  <a:extLst>
                    <a:ext uri="{9D8B030D-6E8A-4147-A177-3AD203B41FA5}">
                      <a16:colId xmlns:a16="http://schemas.microsoft.com/office/drawing/2014/main" val="20003"/>
                    </a:ext>
                  </a:extLst>
                </a:gridCol>
                <a:gridCol w="1508128">
                  <a:extLst>
                    <a:ext uri="{9D8B030D-6E8A-4147-A177-3AD203B41FA5}">
                      <a16:colId xmlns:a16="http://schemas.microsoft.com/office/drawing/2014/main" val="20004"/>
                    </a:ext>
                  </a:extLst>
                </a:gridCol>
                <a:gridCol w="1508128">
                  <a:extLst>
                    <a:ext uri="{9D8B030D-6E8A-4147-A177-3AD203B41FA5}">
                      <a16:colId xmlns:a16="http://schemas.microsoft.com/office/drawing/2014/main" val="20005"/>
                    </a:ext>
                  </a:extLst>
                </a:gridCol>
                <a:gridCol w="1508128">
                  <a:extLst>
                    <a:ext uri="{9D8B030D-6E8A-4147-A177-3AD203B41FA5}">
                      <a16:colId xmlns:a16="http://schemas.microsoft.com/office/drawing/2014/main" val="20006"/>
                    </a:ext>
                  </a:extLst>
                </a:gridCol>
              </a:tblGrid>
              <a:tr h="370840">
                <a:tc>
                  <a:txBody>
                    <a:bodyPr/>
                    <a:lstStyle/>
                    <a:p>
                      <a:r>
                        <a:rPr lang="en-US" dirty="0" err="1"/>
                        <a:t>S.no</a:t>
                      </a:r>
                      <a:endParaRPr lang="en-US" dirty="0"/>
                    </a:p>
                  </a:txBody>
                  <a:tcPr/>
                </a:tc>
                <a:tc>
                  <a:txBody>
                    <a:bodyPr/>
                    <a:lstStyle/>
                    <a:p>
                      <a:r>
                        <a:rPr lang="en-US" dirty="0"/>
                        <a:t>Publisher</a:t>
                      </a:r>
                    </a:p>
                  </a:txBody>
                  <a:tcPr/>
                </a:tc>
                <a:tc>
                  <a:txBody>
                    <a:bodyPr/>
                    <a:lstStyle/>
                    <a:p>
                      <a:r>
                        <a:rPr lang="en-US" dirty="0"/>
                        <a:t>Title</a:t>
                      </a:r>
                    </a:p>
                  </a:txBody>
                  <a:tcPr/>
                </a:tc>
                <a:tc>
                  <a:txBody>
                    <a:bodyPr/>
                    <a:lstStyle/>
                    <a:p>
                      <a:r>
                        <a:rPr lang="en-US" dirty="0"/>
                        <a:t>Author</a:t>
                      </a:r>
                    </a:p>
                  </a:txBody>
                  <a:tcPr/>
                </a:tc>
                <a:tc>
                  <a:txBody>
                    <a:bodyPr/>
                    <a:lstStyle/>
                    <a:p>
                      <a:r>
                        <a:rPr lang="en-US" dirty="0"/>
                        <a:t>Year of</a:t>
                      </a:r>
                      <a:r>
                        <a:rPr lang="en-US" baseline="0" dirty="0"/>
                        <a:t> Publication</a:t>
                      </a:r>
                      <a:endParaRPr lang="en-US" dirty="0"/>
                    </a:p>
                  </a:txBody>
                  <a:tcPr/>
                </a:tc>
                <a:tc>
                  <a:txBody>
                    <a:bodyPr/>
                    <a:lstStyle/>
                    <a:p>
                      <a:r>
                        <a:rPr lang="en-US" dirty="0"/>
                        <a:t>Summary of the paper</a:t>
                      </a:r>
                    </a:p>
                  </a:txBody>
                  <a:tcPr/>
                </a:tc>
                <a:tc>
                  <a:txBody>
                    <a:bodyPr/>
                    <a:lstStyle/>
                    <a:p>
                      <a:r>
                        <a:rPr lang="en-US" dirty="0"/>
                        <a:t>Drawback</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Journal of Social Computing</a:t>
                      </a:r>
                    </a:p>
                  </a:txBody>
                  <a:tcPr/>
                </a:tc>
                <a:tc>
                  <a:txBody>
                    <a:bodyPr/>
                    <a:lstStyle/>
                    <a:p>
                      <a:r>
                        <a:rPr lang="en-US" dirty="0"/>
                        <a:t>Recent Advances of </a:t>
                      </a:r>
                      <a:r>
                        <a:rPr lang="en-US" dirty="0" err="1"/>
                        <a:t>Blockchain</a:t>
                      </a:r>
                      <a:r>
                        <a:rPr lang="en-US" dirty="0"/>
                        <a:t> and its Applications</a:t>
                      </a:r>
                    </a:p>
                  </a:txBody>
                  <a:tcPr/>
                </a:tc>
                <a:tc>
                  <a:txBody>
                    <a:bodyPr/>
                    <a:lstStyle/>
                    <a:p>
                      <a:r>
                        <a:rPr lang="en-US" dirty="0"/>
                        <a:t>Xiao Li,</a:t>
                      </a:r>
                    </a:p>
                    <a:p>
                      <a:r>
                        <a:rPr lang="en-US" dirty="0" err="1"/>
                        <a:t>Weili</a:t>
                      </a:r>
                      <a:r>
                        <a:rPr lang="en-US" dirty="0"/>
                        <a:t> </a:t>
                      </a:r>
                      <a:r>
                        <a:rPr lang="en-US" dirty="0" err="1"/>
                        <a:t>wu</a:t>
                      </a:r>
                      <a:endParaRPr lang="en-US" dirty="0"/>
                    </a:p>
                  </a:txBody>
                  <a:tcPr/>
                </a:tc>
                <a:tc>
                  <a:txBody>
                    <a:bodyPr/>
                    <a:lstStyle/>
                    <a:p>
                      <a:r>
                        <a:rPr lang="en-US" dirty="0"/>
                        <a:t>2022</a:t>
                      </a:r>
                    </a:p>
                  </a:txBody>
                  <a:tcPr/>
                </a:tc>
                <a:tc>
                  <a:txBody>
                    <a:bodyPr/>
                    <a:lstStyle/>
                    <a:p>
                      <a:r>
                        <a:rPr lang="en-US" dirty="0"/>
                        <a:t>This paper</a:t>
                      </a:r>
                      <a:r>
                        <a:rPr lang="en-US" baseline="0" dirty="0"/>
                        <a:t> gives the overview of recent advances of </a:t>
                      </a:r>
                      <a:r>
                        <a:rPr lang="en-US" baseline="0" dirty="0" err="1"/>
                        <a:t>blockchain</a:t>
                      </a:r>
                      <a:r>
                        <a:rPr lang="en-US" baseline="0" dirty="0"/>
                        <a:t> including </a:t>
                      </a:r>
                      <a:r>
                        <a:rPr lang="en-US" baseline="0" dirty="0" err="1"/>
                        <a:t>IoT</a:t>
                      </a:r>
                      <a:r>
                        <a:rPr lang="en-US" baseline="0" dirty="0"/>
                        <a:t> </a:t>
                      </a:r>
                      <a:r>
                        <a:rPr lang="en-US" baseline="0" dirty="0" err="1"/>
                        <a:t>etc.It</a:t>
                      </a:r>
                      <a:r>
                        <a:rPr lang="en-US" baseline="0" dirty="0"/>
                        <a:t> focuses on security and consistency in the </a:t>
                      </a:r>
                      <a:r>
                        <a:rPr lang="en-US" baseline="0" dirty="0" err="1"/>
                        <a:t>blockchain</a:t>
                      </a:r>
                      <a:r>
                        <a:rPr lang="en-US" baseline="0" dirty="0"/>
                        <a:t> technology</a:t>
                      </a:r>
                      <a:endParaRPr lang="en-US" dirty="0"/>
                    </a:p>
                  </a:txBody>
                  <a:tcPr/>
                </a:tc>
                <a:tc>
                  <a:txBody>
                    <a:bodyPr/>
                    <a:lstStyle/>
                    <a:p>
                      <a:r>
                        <a:rPr lang="en-US" dirty="0"/>
                        <a:t>Lacks</a:t>
                      </a:r>
                      <a:r>
                        <a:rPr lang="en-US" baseline="0" dirty="0"/>
                        <a:t> security in cases such as healthcare while maintaining the sensitive data about the patients</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50"/>
            <a:ext cx="503555" cy="155575"/>
          </a:xfrm>
          <a:prstGeom prst="rect">
            <a:avLst/>
          </a:prstGeom>
        </p:spPr>
        <p:txBody>
          <a:bodyPr vert="horz" wrap="square" lIns="0" tIns="0" rIns="0" bIns="0" rtlCol="0">
            <a:spAutoFit/>
          </a:bodyPr>
          <a:lstStyle/>
          <a:p>
            <a:pPr>
              <a:lnSpc>
                <a:spcPts val="1205"/>
              </a:lnSpc>
            </a:pPr>
            <a:r>
              <a:rPr sz="1100" spc="-10" dirty="0">
                <a:latin typeface="Times New Roman"/>
                <a:cs typeface="Times New Roman"/>
              </a:rPr>
              <a:t>DDDD</a:t>
            </a:r>
            <a:r>
              <a:rPr sz="1100" dirty="0">
                <a:latin typeface="Times New Roman"/>
                <a:cs typeface="Times New Roman"/>
              </a:rPr>
              <a:t>D</a:t>
            </a:r>
            <a:endParaRPr sz="1100">
              <a:latin typeface="Times New Roman"/>
              <a:cs typeface="Times New Roman"/>
            </a:endParaRPr>
          </a:p>
        </p:txBody>
      </p:sp>
      <p:sp>
        <p:nvSpPr>
          <p:cNvPr id="4" name="object 4"/>
          <p:cNvSpPr/>
          <p:nvPr/>
        </p:nvSpPr>
        <p:spPr>
          <a:xfrm>
            <a:off x="2164842" y="290322"/>
            <a:ext cx="44450" cy="45720"/>
          </a:xfrm>
          <a:custGeom>
            <a:avLst/>
            <a:gdLst/>
            <a:ahLst/>
            <a:cxnLst/>
            <a:rect l="l" t="t" r="r" b="b"/>
            <a:pathLst>
              <a:path w="44450" h="45720">
                <a:moveTo>
                  <a:pt x="0" y="7366"/>
                </a:moveTo>
                <a:lnTo>
                  <a:pt x="0" y="3301"/>
                </a:lnTo>
                <a:lnTo>
                  <a:pt x="3301" y="0"/>
                </a:lnTo>
                <a:lnTo>
                  <a:pt x="7365" y="0"/>
                </a:lnTo>
                <a:lnTo>
                  <a:pt x="36830" y="0"/>
                </a:lnTo>
                <a:lnTo>
                  <a:pt x="40893" y="0"/>
                </a:lnTo>
                <a:lnTo>
                  <a:pt x="44195" y="3301"/>
                </a:lnTo>
                <a:lnTo>
                  <a:pt x="44195" y="7366"/>
                </a:lnTo>
                <a:lnTo>
                  <a:pt x="44195" y="38353"/>
                </a:lnTo>
                <a:lnTo>
                  <a:pt x="44195" y="42418"/>
                </a:lnTo>
                <a:lnTo>
                  <a:pt x="40893" y="45720"/>
                </a:lnTo>
                <a:lnTo>
                  <a:pt x="36830" y="45720"/>
                </a:lnTo>
                <a:lnTo>
                  <a:pt x="7365" y="45720"/>
                </a:lnTo>
                <a:lnTo>
                  <a:pt x="3301" y="45720"/>
                </a:lnTo>
                <a:lnTo>
                  <a:pt x="0" y="42418"/>
                </a:lnTo>
                <a:lnTo>
                  <a:pt x="0" y="38353"/>
                </a:lnTo>
                <a:lnTo>
                  <a:pt x="0" y="7366"/>
                </a:lnTo>
                <a:close/>
              </a:path>
            </a:pathLst>
          </a:custGeom>
          <a:ln w="25908">
            <a:solidFill>
              <a:srgbClr val="385D89"/>
            </a:solidFill>
          </a:ln>
        </p:spPr>
        <p:txBody>
          <a:bodyPr wrap="square" lIns="0" tIns="0" rIns="0" bIns="0" rtlCol="0"/>
          <a:lstStyle/>
          <a:p>
            <a:endParaRPr/>
          </a:p>
        </p:txBody>
      </p:sp>
      <p:sp>
        <p:nvSpPr>
          <p:cNvPr id="5" name="object 5"/>
          <p:cNvSpPr/>
          <p:nvPr/>
        </p:nvSpPr>
        <p:spPr>
          <a:xfrm>
            <a:off x="0" y="1054608"/>
            <a:ext cx="12192000" cy="26034"/>
          </a:xfrm>
          <a:custGeom>
            <a:avLst/>
            <a:gdLst/>
            <a:ahLst/>
            <a:cxnLst/>
            <a:rect l="l" t="t" r="r" b="b"/>
            <a:pathLst>
              <a:path w="12192000" h="26034">
                <a:moveTo>
                  <a:pt x="0" y="25907"/>
                </a:moveTo>
                <a:lnTo>
                  <a:pt x="12192000" y="25907"/>
                </a:lnTo>
                <a:lnTo>
                  <a:pt x="12192000" y="0"/>
                </a:lnTo>
                <a:lnTo>
                  <a:pt x="0" y="0"/>
                </a:lnTo>
                <a:lnTo>
                  <a:pt x="0" y="25907"/>
                </a:lnTo>
                <a:close/>
              </a:path>
            </a:pathLst>
          </a:custGeom>
          <a:solidFill>
            <a:srgbClr val="385D89"/>
          </a:solidFill>
        </p:spPr>
        <p:txBody>
          <a:bodyPr wrap="square" lIns="0" tIns="0" rIns="0" bIns="0" rtlCol="0"/>
          <a:lstStyle/>
          <a:p>
            <a:endParaRPr/>
          </a:p>
        </p:txBody>
      </p:sp>
      <p:sp>
        <p:nvSpPr>
          <p:cNvPr id="6" name="object 6"/>
          <p:cNvSpPr txBox="1">
            <a:spLocks noGrp="1"/>
          </p:cNvSpPr>
          <p:nvPr>
            <p:ph type="title"/>
          </p:nvPr>
        </p:nvSpPr>
        <p:spPr>
          <a:xfrm>
            <a:off x="0" y="358140"/>
            <a:ext cx="12192000" cy="696595"/>
          </a:xfrm>
          <a:prstGeom prst="rect">
            <a:avLst/>
          </a:prstGeom>
          <a:solidFill>
            <a:srgbClr val="E36C09"/>
          </a:solidFill>
        </p:spPr>
        <p:txBody>
          <a:bodyPr vert="horz" wrap="square" lIns="0" tIns="0" rIns="0" bIns="0" rtlCol="0">
            <a:spAutoFit/>
          </a:bodyPr>
          <a:lstStyle/>
          <a:p>
            <a:pPr marL="45720">
              <a:lnSpc>
                <a:spcPts val="4950"/>
              </a:lnSpc>
              <a:tabLst>
                <a:tab pos="6596380" algn="l"/>
              </a:tabLst>
            </a:pPr>
            <a:r>
              <a:rPr sz="4400" spc="-5" dirty="0"/>
              <a:t>Literature</a:t>
            </a:r>
            <a:r>
              <a:rPr sz="4400" spc="15" dirty="0"/>
              <a:t> </a:t>
            </a:r>
            <a:r>
              <a:rPr sz="4400" dirty="0"/>
              <a:t>survey</a:t>
            </a:r>
            <a:r>
              <a:rPr sz="4400" spc="20" dirty="0"/>
              <a:t> </a:t>
            </a:r>
            <a:r>
              <a:rPr sz="4400" spc="-10" dirty="0"/>
              <a:t>for</a:t>
            </a:r>
            <a:r>
              <a:rPr sz="4400" spc="25" dirty="0"/>
              <a:t> </a:t>
            </a:r>
            <a:r>
              <a:rPr sz="4400" dirty="0"/>
              <a:t>Second	Objective</a:t>
            </a:r>
            <a:endParaRPr sz="4400"/>
          </a:p>
        </p:txBody>
      </p:sp>
      <p:grpSp>
        <p:nvGrpSpPr>
          <p:cNvPr id="7" name="object 7"/>
          <p:cNvGrpSpPr/>
          <p:nvPr/>
        </p:nvGrpSpPr>
        <p:grpSpPr>
          <a:xfrm>
            <a:off x="0" y="0"/>
            <a:ext cx="12192000" cy="370840"/>
            <a:chOff x="0" y="0"/>
            <a:chExt cx="12192000" cy="370840"/>
          </a:xfrm>
        </p:grpSpPr>
        <p:sp>
          <p:nvSpPr>
            <p:cNvPr id="8" name="object 8"/>
            <p:cNvSpPr/>
            <p:nvPr/>
          </p:nvSpPr>
          <p:spPr>
            <a:xfrm>
              <a:off x="0" y="762"/>
              <a:ext cx="12192000" cy="344805"/>
            </a:xfrm>
            <a:custGeom>
              <a:avLst/>
              <a:gdLst/>
              <a:ahLst/>
              <a:cxnLst/>
              <a:rect l="l" t="t" r="r" b="b"/>
              <a:pathLst>
                <a:path w="12192000" h="344805">
                  <a:moveTo>
                    <a:pt x="0" y="0"/>
                  </a:moveTo>
                  <a:lnTo>
                    <a:pt x="0" y="344424"/>
                  </a:lnTo>
                  <a:lnTo>
                    <a:pt x="12191999" y="344424"/>
                  </a:lnTo>
                  <a:lnTo>
                    <a:pt x="12192000" y="0"/>
                  </a:lnTo>
                  <a:lnTo>
                    <a:pt x="0" y="0"/>
                  </a:lnTo>
                  <a:close/>
                </a:path>
              </a:pathLst>
            </a:custGeom>
            <a:solidFill>
              <a:srgbClr val="205868"/>
            </a:solidFill>
          </p:spPr>
          <p:txBody>
            <a:bodyPr wrap="square" lIns="0" tIns="0" rIns="0" bIns="0" rtlCol="0"/>
            <a:lstStyle/>
            <a:p>
              <a:endParaRPr/>
            </a:p>
          </p:txBody>
        </p:sp>
        <p:sp>
          <p:nvSpPr>
            <p:cNvPr id="9" name="object 9"/>
            <p:cNvSpPr/>
            <p:nvPr/>
          </p:nvSpPr>
          <p:spPr>
            <a:xfrm>
              <a:off x="0" y="0"/>
              <a:ext cx="12192000" cy="370840"/>
            </a:xfrm>
            <a:custGeom>
              <a:avLst/>
              <a:gdLst/>
              <a:ahLst/>
              <a:cxnLst/>
              <a:rect l="l" t="t" r="r" b="b"/>
              <a:pathLst>
                <a:path w="12192000" h="370840">
                  <a:moveTo>
                    <a:pt x="12191987" y="344424"/>
                  </a:moveTo>
                  <a:lnTo>
                    <a:pt x="0" y="344424"/>
                  </a:lnTo>
                  <a:lnTo>
                    <a:pt x="0" y="370332"/>
                  </a:lnTo>
                  <a:lnTo>
                    <a:pt x="12191987" y="370332"/>
                  </a:lnTo>
                  <a:lnTo>
                    <a:pt x="12191987" y="344424"/>
                  </a:lnTo>
                  <a:close/>
                </a:path>
                <a:path w="12192000" h="370840">
                  <a:moveTo>
                    <a:pt x="12192000" y="0"/>
                  </a:moveTo>
                  <a:lnTo>
                    <a:pt x="0" y="0"/>
                  </a:lnTo>
                  <a:lnTo>
                    <a:pt x="0" y="25908"/>
                  </a:lnTo>
                  <a:lnTo>
                    <a:pt x="12192000" y="25908"/>
                  </a:lnTo>
                  <a:lnTo>
                    <a:pt x="12192000" y="0"/>
                  </a:lnTo>
                  <a:close/>
                </a:path>
              </a:pathLst>
            </a:custGeom>
            <a:solidFill>
              <a:srgbClr val="385D89"/>
            </a:solidFill>
          </p:spPr>
          <p:txBody>
            <a:bodyPr wrap="square" lIns="0" tIns="0" rIns="0" bIns="0" rtlCol="0"/>
            <a:lstStyle/>
            <a:p>
              <a:endParaRPr/>
            </a:p>
          </p:txBody>
        </p:sp>
      </p:grpSp>
      <p:sp>
        <p:nvSpPr>
          <p:cNvPr id="10" name="object 10"/>
          <p:cNvSpPr txBox="1"/>
          <p:nvPr/>
        </p:nvSpPr>
        <p:spPr>
          <a:xfrm>
            <a:off x="0" y="36068"/>
            <a:ext cx="12192000" cy="254000"/>
          </a:xfrm>
          <a:prstGeom prst="rect">
            <a:avLst/>
          </a:prstGeom>
        </p:spPr>
        <p:txBody>
          <a:bodyPr vert="horz" wrap="square" lIns="0" tIns="12700" rIns="0" bIns="0" rtlCol="0">
            <a:spAutoFit/>
          </a:bodyPr>
          <a:lstStyle/>
          <a:p>
            <a:pPr marR="518159" algn="ctr">
              <a:lnSpc>
                <a:spcPct val="100000"/>
              </a:lnSpc>
              <a:spcBef>
                <a:spcPts val="100"/>
              </a:spcBef>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13" name="object 13"/>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5" dirty="0"/>
              <a:pPr marL="38100">
                <a:lnSpc>
                  <a:spcPts val="1839"/>
                </a:lnSpc>
              </a:pPr>
              <a:t>7</a:t>
            </a:fld>
            <a:endParaRPr spc="-5" dirty="0"/>
          </a:p>
        </p:txBody>
      </p:sp>
      <p:graphicFrame>
        <p:nvGraphicFramePr>
          <p:cNvPr id="15" name="Table 14"/>
          <p:cNvGraphicFramePr>
            <a:graphicFrameLocks noGrp="1"/>
          </p:cNvGraphicFramePr>
          <p:nvPr>
            <p:extLst>
              <p:ext uri="{D42A27DB-BD31-4B8C-83A1-F6EECF244321}">
                <p14:modId xmlns:p14="http://schemas.microsoft.com/office/powerpoint/2010/main" val="470841430"/>
              </p:ext>
            </p:extLst>
          </p:nvPr>
        </p:nvGraphicFramePr>
        <p:xfrm>
          <a:off x="595270" y="1571612"/>
          <a:ext cx="10901329" cy="3749040"/>
        </p:xfrm>
        <a:graphic>
          <a:graphicData uri="http://schemas.openxmlformats.org/drawingml/2006/table">
            <a:tbl>
              <a:tblPr firstRow="1" bandRow="1">
                <a:tableStyleId>{5C22544A-7EE6-4342-B048-85BDC9FD1C3A}</a:tableStyleId>
              </a:tblPr>
              <a:tblGrid>
                <a:gridCol w="728515">
                  <a:extLst>
                    <a:ext uri="{9D8B030D-6E8A-4147-A177-3AD203B41FA5}">
                      <a16:colId xmlns:a16="http://schemas.microsoft.com/office/drawing/2014/main" val="20000"/>
                    </a:ext>
                  </a:extLst>
                </a:gridCol>
                <a:gridCol w="1695469">
                  <a:extLst>
                    <a:ext uri="{9D8B030D-6E8A-4147-A177-3AD203B41FA5}">
                      <a16:colId xmlns:a16="http://schemas.microsoft.com/office/drawing/2014/main" val="20001"/>
                    </a:ext>
                  </a:extLst>
                </a:gridCol>
                <a:gridCol w="1695469">
                  <a:extLst>
                    <a:ext uri="{9D8B030D-6E8A-4147-A177-3AD203B41FA5}">
                      <a16:colId xmlns:a16="http://schemas.microsoft.com/office/drawing/2014/main" val="20002"/>
                    </a:ext>
                  </a:extLst>
                </a:gridCol>
                <a:gridCol w="1695469">
                  <a:extLst>
                    <a:ext uri="{9D8B030D-6E8A-4147-A177-3AD203B41FA5}">
                      <a16:colId xmlns:a16="http://schemas.microsoft.com/office/drawing/2014/main" val="20003"/>
                    </a:ext>
                  </a:extLst>
                </a:gridCol>
                <a:gridCol w="1695469">
                  <a:extLst>
                    <a:ext uri="{9D8B030D-6E8A-4147-A177-3AD203B41FA5}">
                      <a16:colId xmlns:a16="http://schemas.microsoft.com/office/drawing/2014/main" val="20004"/>
                    </a:ext>
                  </a:extLst>
                </a:gridCol>
                <a:gridCol w="1882918">
                  <a:extLst>
                    <a:ext uri="{9D8B030D-6E8A-4147-A177-3AD203B41FA5}">
                      <a16:colId xmlns:a16="http://schemas.microsoft.com/office/drawing/2014/main" val="20005"/>
                    </a:ext>
                  </a:extLst>
                </a:gridCol>
                <a:gridCol w="1508020">
                  <a:extLst>
                    <a:ext uri="{9D8B030D-6E8A-4147-A177-3AD203B41FA5}">
                      <a16:colId xmlns:a16="http://schemas.microsoft.com/office/drawing/2014/main" val="20006"/>
                    </a:ext>
                  </a:extLst>
                </a:gridCol>
              </a:tblGrid>
              <a:tr h="370840">
                <a:tc>
                  <a:txBody>
                    <a:bodyPr/>
                    <a:lstStyle/>
                    <a:p>
                      <a:r>
                        <a:rPr lang="en-US" dirty="0" err="1"/>
                        <a:t>S.no</a:t>
                      </a:r>
                      <a:endParaRPr lang="en-US" dirty="0"/>
                    </a:p>
                  </a:txBody>
                  <a:tcPr/>
                </a:tc>
                <a:tc>
                  <a:txBody>
                    <a:bodyPr/>
                    <a:lstStyle/>
                    <a:p>
                      <a:r>
                        <a:rPr lang="en-US" dirty="0"/>
                        <a:t>Publisher</a:t>
                      </a:r>
                    </a:p>
                  </a:txBody>
                  <a:tcPr/>
                </a:tc>
                <a:tc>
                  <a:txBody>
                    <a:bodyPr/>
                    <a:lstStyle/>
                    <a:p>
                      <a:r>
                        <a:rPr lang="en-US" dirty="0"/>
                        <a:t>Title</a:t>
                      </a:r>
                    </a:p>
                  </a:txBody>
                  <a:tcPr/>
                </a:tc>
                <a:tc>
                  <a:txBody>
                    <a:bodyPr/>
                    <a:lstStyle/>
                    <a:p>
                      <a:r>
                        <a:rPr lang="en-US" dirty="0"/>
                        <a:t>Author</a:t>
                      </a:r>
                    </a:p>
                  </a:txBody>
                  <a:tcPr/>
                </a:tc>
                <a:tc>
                  <a:txBody>
                    <a:bodyPr/>
                    <a:lstStyle/>
                    <a:p>
                      <a:r>
                        <a:rPr lang="en-US" dirty="0"/>
                        <a:t>Year of</a:t>
                      </a:r>
                      <a:r>
                        <a:rPr lang="en-US" baseline="0" dirty="0"/>
                        <a:t> Publication</a:t>
                      </a:r>
                      <a:endParaRPr lang="en-US" dirty="0"/>
                    </a:p>
                  </a:txBody>
                  <a:tcPr/>
                </a:tc>
                <a:tc>
                  <a:txBody>
                    <a:bodyPr/>
                    <a:lstStyle/>
                    <a:p>
                      <a:r>
                        <a:rPr lang="en-US" dirty="0"/>
                        <a:t>Summary of the paper</a:t>
                      </a:r>
                    </a:p>
                  </a:txBody>
                  <a:tcPr/>
                </a:tc>
                <a:tc>
                  <a:txBody>
                    <a:bodyPr/>
                    <a:lstStyle/>
                    <a:p>
                      <a:r>
                        <a:rPr lang="en-US" dirty="0"/>
                        <a:t>Drawback</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Journal of Social Computing</a:t>
                      </a:r>
                    </a:p>
                  </a:txBody>
                  <a:tcPr/>
                </a:tc>
                <a:tc>
                  <a:txBody>
                    <a:bodyPr/>
                    <a:lstStyle/>
                    <a:p>
                      <a:r>
                        <a:rPr lang="en-US" dirty="0"/>
                        <a:t>Scalability</a:t>
                      </a:r>
                      <a:r>
                        <a:rPr lang="en-US" baseline="0" dirty="0"/>
                        <a:t> in </a:t>
                      </a:r>
                      <a:r>
                        <a:rPr lang="en-US" baseline="0" dirty="0" err="1"/>
                        <a:t>Blockchain</a:t>
                      </a:r>
                      <a:r>
                        <a:rPr lang="en-US" baseline="0" dirty="0"/>
                        <a:t> :</a:t>
                      </a:r>
                    </a:p>
                    <a:p>
                      <a:r>
                        <a:rPr lang="en-US" baseline="0" dirty="0"/>
                        <a:t>Challenges and Solutions</a:t>
                      </a:r>
                      <a:endParaRPr lang="en-US" dirty="0"/>
                    </a:p>
                  </a:txBody>
                  <a:tcPr/>
                </a:tc>
                <a:tc>
                  <a:txBody>
                    <a:bodyPr/>
                    <a:lstStyle/>
                    <a:p>
                      <a:r>
                        <a:rPr lang="en-US" dirty="0" err="1"/>
                        <a:t>Gagandeep</a:t>
                      </a:r>
                      <a:r>
                        <a:rPr lang="en-US" baseline="0" dirty="0"/>
                        <a:t> </a:t>
                      </a:r>
                      <a:r>
                        <a:rPr lang="en-US" baseline="0" dirty="0" err="1"/>
                        <a:t>Kaur</a:t>
                      </a:r>
                      <a:r>
                        <a:rPr lang="en-US" baseline="0" dirty="0"/>
                        <a:t> ,</a:t>
                      </a:r>
                    </a:p>
                    <a:p>
                      <a:r>
                        <a:rPr lang="en-US" baseline="0" dirty="0" err="1"/>
                        <a:t>Charu</a:t>
                      </a:r>
                      <a:r>
                        <a:rPr lang="en-US" baseline="0" dirty="0"/>
                        <a:t> Gandhi</a:t>
                      </a:r>
                      <a:endParaRPr lang="en-US" dirty="0"/>
                    </a:p>
                  </a:txBody>
                  <a:tcPr/>
                </a:tc>
                <a:tc>
                  <a:txBody>
                    <a:bodyPr/>
                    <a:lstStyle/>
                    <a:p>
                      <a:r>
                        <a:rPr lang="en-US" dirty="0"/>
                        <a:t>2020</a:t>
                      </a:r>
                    </a:p>
                  </a:txBody>
                  <a:tcPr/>
                </a:tc>
                <a:tc>
                  <a:txBody>
                    <a:bodyPr/>
                    <a:lstStyle/>
                    <a:p>
                      <a:r>
                        <a:rPr lang="en-US" dirty="0"/>
                        <a:t>This</a:t>
                      </a:r>
                      <a:r>
                        <a:rPr lang="en-US" baseline="0" dirty="0"/>
                        <a:t> paper describes about various scalability issues in online transactions. These are solved using Consensus algorithms like </a:t>
                      </a:r>
                      <a:r>
                        <a:rPr lang="en-US" baseline="0" dirty="0" err="1"/>
                        <a:t>PoS</a:t>
                      </a:r>
                      <a:r>
                        <a:rPr lang="en-US" baseline="0" dirty="0"/>
                        <a:t> to reduce the processing time and space. </a:t>
                      </a:r>
                      <a:endParaRPr lang="en-US" dirty="0"/>
                    </a:p>
                  </a:txBody>
                  <a:tcPr/>
                </a:tc>
                <a:tc>
                  <a:txBody>
                    <a:bodyPr/>
                    <a:lstStyle/>
                    <a:p>
                      <a:r>
                        <a:rPr lang="en-US" dirty="0"/>
                        <a:t>The</a:t>
                      </a:r>
                      <a:r>
                        <a:rPr lang="en-US" baseline="0" dirty="0"/>
                        <a:t> major drawback is the efficiency of the data during the transactions.</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50"/>
            <a:ext cx="503555" cy="155575"/>
          </a:xfrm>
          <a:prstGeom prst="rect">
            <a:avLst/>
          </a:prstGeom>
        </p:spPr>
        <p:txBody>
          <a:bodyPr vert="horz" wrap="square" lIns="0" tIns="0" rIns="0" bIns="0" rtlCol="0">
            <a:spAutoFit/>
          </a:bodyPr>
          <a:lstStyle/>
          <a:p>
            <a:pPr>
              <a:lnSpc>
                <a:spcPts val="1205"/>
              </a:lnSpc>
            </a:pPr>
            <a:r>
              <a:rPr sz="1100" spc="-10" dirty="0">
                <a:latin typeface="Times New Roman"/>
                <a:cs typeface="Times New Roman"/>
              </a:rPr>
              <a:t>DDDD</a:t>
            </a:r>
            <a:r>
              <a:rPr sz="1100" dirty="0">
                <a:latin typeface="Times New Roman"/>
                <a:cs typeface="Times New Roman"/>
              </a:rPr>
              <a:t>D</a:t>
            </a:r>
            <a:endParaRPr sz="1100">
              <a:latin typeface="Times New Roman"/>
              <a:cs typeface="Times New Roman"/>
            </a:endParaRPr>
          </a:p>
        </p:txBody>
      </p:sp>
      <p:sp>
        <p:nvSpPr>
          <p:cNvPr id="3" name="object 3"/>
          <p:cNvSpPr txBox="1"/>
          <p:nvPr/>
        </p:nvSpPr>
        <p:spPr>
          <a:xfrm>
            <a:off x="235711" y="1144269"/>
            <a:ext cx="11631295" cy="4569712"/>
          </a:xfrm>
          <a:prstGeom prst="rect">
            <a:avLst/>
          </a:prstGeom>
        </p:spPr>
        <p:txBody>
          <a:bodyPr vert="horz" wrap="square" lIns="0" tIns="29209" rIns="0" bIns="0" rtlCol="0">
            <a:spAutoFit/>
          </a:bodyPr>
          <a:lstStyle/>
          <a:p>
            <a:pPr marL="506095" marR="46990" indent="-494030" algn="just">
              <a:lnSpc>
                <a:spcPct val="96000"/>
              </a:lnSpc>
              <a:spcBef>
                <a:spcPts val="750"/>
              </a:spcBef>
              <a:buFont typeface="Wingdings" panose="05000000000000000000" pitchFamily="2" charset="2"/>
              <a:buChar char="Ø"/>
              <a:tabLst>
                <a:tab pos="506095" algn="l"/>
                <a:tab pos="506730" algn="l"/>
              </a:tabLst>
            </a:pPr>
            <a:r>
              <a:rPr lang="en-US" sz="2800" spc="-5" dirty="0" err="1">
                <a:latin typeface="Times New Roman" pitchFamily="18" charset="0"/>
                <a:cs typeface="Times New Roman" pitchFamily="18" charset="0"/>
              </a:rPr>
              <a:t>Blockchain</a:t>
            </a:r>
            <a:r>
              <a:rPr lang="en-US" sz="2800" spc="-5" dirty="0">
                <a:latin typeface="Times New Roman" pitchFamily="18" charset="0"/>
                <a:cs typeface="Times New Roman" pitchFamily="18" charset="0"/>
              </a:rPr>
              <a:t> security and scalability are potential benefits of the current cross-chain technological system, but data consistency and integrity research is lacking.  Neglecting consistency issues might result in security flaws .</a:t>
            </a:r>
          </a:p>
          <a:p>
            <a:pPr marL="12065" marR="46990" algn="just">
              <a:lnSpc>
                <a:spcPct val="96000"/>
              </a:lnSpc>
              <a:spcBef>
                <a:spcPts val="750"/>
              </a:spcBef>
              <a:tabLst>
                <a:tab pos="506095" algn="l"/>
                <a:tab pos="506730" algn="l"/>
              </a:tabLst>
            </a:pPr>
            <a:endParaRPr lang="en-US" sz="2800" spc="-5" dirty="0">
              <a:latin typeface="Times New Roman" pitchFamily="18" charset="0"/>
              <a:cs typeface="Times New Roman" pitchFamily="18" charset="0"/>
            </a:endParaRPr>
          </a:p>
          <a:p>
            <a:pPr marL="506095" marR="46990" indent="-494030" algn="just">
              <a:lnSpc>
                <a:spcPct val="96000"/>
              </a:lnSpc>
              <a:spcBef>
                <a:spcPts val="750"/>
              </a:spcBef>
              <a:buFont typeface="Wingdings" panose="05000000000000000000" pitchFamily="2" charset="2"/>
              <a:buChar char="Ø"/>
              <a:tabLst>
                <a:tab pos="506095" algn="l"/>
                <a:tab pos="506730" algn="l"/>
              </a:tabLst>
            </a:pPr>
            <a:r>
              <a:rPr sz="2800" spc="-5" dirty="0">
                <a:latin typeface="Times New Roman" pitchFamily="18" charset="0"/>
                <a:cs typeface="Times New Roman" pitchFamily="18" charset="0"/>
              </a:rPr>
              <a:t>To</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address</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these</a:t>
            </a:r>
            <a:r>
              <a:rPr sz="2800" spc="10" dirty="0">
                <a:latin typeface="Times New Roman" pitchFamily="18" charset="0"/>
                <a:cs typeface="Times New Roman" pitchFamily="18" charset="0"/>
              </a:rPr>
              <a:t> </a:t>
            </a:r>
            <a:r>
              <a:rPr lang="en-US" sz="2800" spc="-5" dirty="0">
                <a:latin typeface="Times New Roman" pitchFamily="18" charset="0"/>
                <a:cs typeface="Times New Roman" pitchFamily="18" charset="0"/>
              </a:rPr>
              <a:t>problems</a:t>
            </a:r>
            <a:r>
              <a:rPr sz="2800" spc="-5" dirty="0">
                <a:latin typeface="Times New Roman" pitchFamily="18" charset="0"/>
                <a:cs typeface="Times New Roman" pitchFamily="18" charset="0"/>
              </a:rPr>
              <a:t>,</a:t>
            </a:r>
            <a:r>
              <a:rPr sz="2800" spc="10" dirty="0">
                <a:latin typeface="Times New Roman" pitchFamily="18" charset="0"/>
                <a:cs typeface="Times New Roman" pitchFamily="18" charset="0"/>
              </a:rPr>
              <a:t> </a:t>
            </a:r>
            <a:r>
              <a:rPr lang="en-US" sz="2800" spc="-5" dirty="0">
                <a:latin typeface="Times New Roman" pitchFamily="18" charset="0"/>
                <a:cs typeface="Times New Roman" pitchFamily="18" charset="0"/>
              </a:rPr>
              <a:t>we use</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Decentralized</a:t>
            </a:r>
            <a:r>
              <a:rPr sz="2800" spc="70" dirty="0">
                <a:latin typeface="Times New Roman" pitchFamily="18" charset="0"/>
                <a:cs typeface="Times New Roman" pitchFamily="18" charset="0"/>
              </a:rPr>
              <a:t> </a:t>
            </a:r>
            <a:r>
              <a:rPr sz="2800" spc="-5" dirty="0">
                <a:latin typeface="Times New Roman" pitchFamily="18" charset="0"/>
                <a:cs typeface="Times New Roman" pitchFamily="18" charset="0"/>
              </a:rPr>
              <a:t>Cross-Chain</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Data </a:t>
            </a:r>
            <a:r>
              <a:rPr sz="2800" spc="-685" dirty="0">
                <a:latin typeface="Times New Roman" pitchFamily="18" charset="0"/>
                <a:cs typeface="Times New Roman" pitchFamily="18" charset="0"/>
              </a:rPr>
              <a:t> </a:t>
            </a:r>
            <a:r>
              <a:rPr sz="2800" spc="-5" dirty="0">
                <a:latin typeface="Times New Roman" pitchFamily="18" charset="0"/>
                <a:cs typeface="Times New Roman" pitchFamily="18" charset="0"/>
              </a:rPr>
              <a:t>Integrity Verification</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(DCIV)</a:t>
            </a:r>
            <a:r>
              <a:rPr sz="2800" spc="35" dirty="0">
                <a:latin typeface="Times New Roman" pitchFamily="18" charset="0"/>
                <a:cs typeface="Times New Roman" pitchFamily="18" charset="0"/>
              </a:rPr>
              <a:t> </a:t>
            </a:r>
            <a:r>
              <a:rPr sz="2800" spc="-5" dirty="0">
                <a:latin typeface="Times New Roman" pitchFamily="18" charset="0"/>
                <a:cs typeface="Times New Roman" pitchFamily="18" charset="0"/>
              </a:rPr>
              <a:t>scheme</a:t>
            </a:r>
            <a:r>
              <a:rPr lang="en-US" sz="2800" spc="-5" dirty="0">
                <a:latin typeface="Times New Roman" pitchFamily="18" charset="0"/>
                <a:cs typeface="Times New Roman" pitchFamily="18" charset="0"/>
              </a:rPr>
              <a:t> to</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ensur</a:t>
            </a:r>
            <a:r>
              <a:rPr lang="en-US" sz="2800" spc="-5" dirty="0">
                <a:latin typeface="Times New Roman" pitchFamily="18" charset="0"/>
                <a:cs typeface="Times New Roman" pitchFamily="18" charset="0"/>
              </a:rPr>
              <a:t>e</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accurate</a:t>
            </a:r>
            <a:r>
              <a:rPr sz="2800" spc="20" dirty="0">
                <a:latin typeface="Times New Roman" pitchFamily="18" charset="0"/>
                <a:cs typeface="Times New Roman" pitchFamily="18" charset="0"/>
              </a:rPr>
              <a:t> </a:t>
            </a:r>
            <a:r>
              <a:rPr sz="2800" spc="-5" dirty="0">
                <a:latin typeface="Times New Roman" pitchFamily="18" charset="0"/>
                <a:cs typeface="Times New Roman" pitchFamily="18" charset="0"/>
              </a:rPr>
              <a:t>consistency in</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dynamic</a:t>
            </a:r>
            <a:r>
              <a:rPr sz="2800" dirty="0">
                <a:latin typeface="Times New Roman" pitchFamily="18" charset="0"/>
                <a:cs typeface="Times New Roman" pitchFamily="18" charset="0"/>
              </a:rPr>
              <a:t> data </a:t>
            </a:r>
            <a:r>
              <a:rPr sz="2800" spc="-5" dirty="0">
                <a:latin typeface="Times New Roman" pitchFamily="18" charset="0"/>
                <a:cs typeface="Times New Roman" pitchFamily="18" charset="0"/>
              </a:rPr>
              <a:t>across</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different </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blockchains.</a:t>
            </a:r>
            <a:endParaRPr lang="en-IN" sz="2800" spc="-5" dirty="0">
              <a:latin typeface="Times New Roman" pitchFamily="18" charset="0"/>
              <a:cs typeface="Times New Roman" pitchFamily="18" charset="0"/>
            </a:endParaRPr>
          </a:p>
          <a:p>
            <a:pPr marL="12065" marR="46990" algn="just">
              <a:lnSpc>
                <a:spcPct val="96000"/>
              </a:lnSpc>
              <a:spcBef>
                <a:spcPts val="750"/>
              </a:spcBef>
              <a:tabLst>
                <a:tab pos="506095" algn="l"/>
                <a:tab pos="506730" algn="l"/>
              </a:tabLst>
            </a:pPr>
            <a:endParaRPr sz="2800" dirty="0">
              <a:latin typeface="Times New Roman" pitchFamily="18" charset="0"/>
              <a:cs typeface="Times New Roman" pitchFamily="18" charset="0"/>
            </a:endParaRPr>
          </a:p>
          <a:p>
            <a:pPr marL="506095" marR="256540" indent="-494030" algn="just">
              <a:lnSpc>
                <a:spcPts val="3229"/>
              </a:lnSpc>
              <a:spcBef>
                <a:spcPts val="830"/>
              </a:spcBef>
              <a:buFont typeface="Wingdings" panose="05000000000000000000" pitchFamily="2" charset="2"/>
              <a:buChar char="Ø"/>
              <a:tabLst>
                <a:tab pos="506095" algn="l"/>
                <a:tab pos="506730" algn="l"/>
              </a:tabLst>
            </a:pPr>
            <a:r>
              <a:rPr sz="2800" spc="-5" dirty="0">
                <a:latin typeface="Times New Roman" pitchFamily="18" charset="0"/>
                <a:cs typeface="Times New Roman" pitchFamily="18" charset="0"/>
              </a:rPr>
              <a:t>Employing</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Cosi</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protocol</a:t>
            </a:r>
            <a:r>
              <a:rPr sz="2800" spc="20" dirty="0">
                <a:latin typeface="Times New Roman" pitchFamily="18" charset="0"/>
                <a:cs typeface="Times New Roman" pitchFamily="18" charset="0"/>
              </a:rPr>
              <a:t> </a:t>
            </a:r>
            <a:r>
              <a:rPr sz="2800" spc="-10" dirty="0">
                <a:latin typeface="Times New Roman" pitchFamily="18" charset="0"/>
                <a:cs typeface="Times New Roman" pitchFamily="18" charset="0"/>
              </a:rPr>
              <a:t>and</a:t>
            </a:r>
            <a:r>
              <a:rPr sz="2800" spc="25" dirty="0">
                <a:latin typeface="Times New Roman" pitchFamily="18" charset="0"/>
                <a:cs typeface="Times New Roman" pitchFamily="18" charset="0"/>
              </a:rPr>
              <a:t> </a:t>
            </a:r>
            <a:r>
              <a:rPr sz="2800" spc="-5" dirty="0">
                <a:latin typeface="Times New Roman" pitchFamily="18" charset="0"/>
                <a:cs typeface="Times New Roman" pitchFamily="18" charset="0"/>
              </a:rPr>
              <a:t>multi-signcryption</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a:t>
            </a:r>
            <a:r>
              <a:rPr sz="2800" spc="10" dirty="0">
                <a:latin typeface="Times New Roman" pitchFamily="18" charset="0"/>
                <a:cs typeface="Times New Roman" pitchFamily="18" charset="0"/>
              </a:rPr>
              <a:t> </a:t>
            </a:r>
            <a:r>
              <a:rPr sz="2800" spc="-10" dirty="0">
                <a:latin typeface="Times New Roman" pitchFamily="18" charset="0"/>
                <a:cs typeface="Times New Roman" pitchFamily="18" charset="0"/>
              </a:rPr>
              <a:t>the</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scheme</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includes</a:t>
            </a:r>
            <a:r>
              <a:rPr sz="2800" spc="10" dirty="0">
                <a:latin typeface="Times New Roman" pitchFamily="18" charset="0"/>
                <a:cs typeface="Times New Roman" pitchFamily="18" charset="0"/>
              </a:rPr>
              <a:t> </a:t>
            </a:r>
            <a:r>
              <a:rPr sz="2800" dirty="0">
                <a:latin typeface="Times New Roman" pitchFamily="18" charset="0"/>
                <a:cs typeface="Times New Roman" pitchFamily="18" charset="0"/>
              </a:rPr>
              <a:t>audit </a:t>
            </a:r>
            <a:r>
              <a:rPr sz="2800" spc="-685" dirty="0">
                <a:latin typeface="Times New Roman" pitchFamily="18" charset="0"/>
                <a:cs typeface="Times New Roman" pitchFamily="18" charset="0"/>
              </a:rPr>
              <a:t> </a:t>
            </a:r>
            <a:r>
              <a:rPr sz="2800" dirty="0">
                <a:latin typeface="Times New Roman" pitchFamily="18" charset="0"/>
                <a:cs typeface="Times New Roman" pitchFamily="18" charset="0"/>
              </a:rPr>
              <a:t>digests </a:t>
            </a:r>
            <a:r>
              <a:rPr sz="2800" spc="-5" dirty="0">
                <a:latin typeface="Times New Roman" pitchFamily="18" charset="0"/>
                <a:cs typeface="Times New Roman" pitchFamily="18" charset="0"/>
              </a:rPr>
              <a:t>in</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transactions</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cut</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storage,</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improve efficiency</a:t>
            </a:r>
            <a:r>
              <a:rPr sz="2800" spc="20" dirty="0">
                <a:latin typeface="Times New Roman" pitchFamily="18" charset="0"/>
                <a:cs typeface="Times New Roman" pitchFamily="18" charset="0"/>
              </a:rPr>
              <a:t> </a:t>
            </a:r>
            <a:r>
              <a:rPr sz="2800" spc="-10" dirty="0">
                <a:latin typeface="Times New Roman" pitchFamily="18" charset="0"/>
                <a:cs typeface="Times New Roman" pitchFamily="18" charset="0"/>
              </a:rPr>
              <a:t>and</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ensure security.</a:t>
            </a:r>
            <a:endParaRPr sz="280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0" y="228576"/>
            <a:ext cx="12192000" cy="778810"/>
          </a:xfrm>
          <a:prstGeom prst="rect">
            <a:avLst/>
          </a:prstGeom>
        </p:spPr>
      </p:pic>
      <p:sp>
        <p:nvSpPr>
          <p:cNvPr id="5" name="object 5"/>
          <p:cNvSpPr txBox="1">
            <a:spLocks noGrp="1"/>
          </p:cNvSpPr>
          <p:nvPr>
            <p:ph type="title"/>
          </p:nvPr>
        </p:nvSpPr>
        <p:spPr>
          <a:xfrm>
            <a:off x="0" y="233172"/>
            <a:ext cx="12192000" cy="628377"/>
          </a:xfrm>
          <a:prstGeom prst="rect">
            <a:avLst/>
          </a:prstGeom>
          <a:solidFill>
            <a:srgbClr val="FF6600"/>
          </a:solidFill>
        </p:spPr>
        <p:txBody>
          <a:bodyPr vert="horz" wrap="square" lIns="0" tIns="0" rIns="0" bIns="0" rtlCol="0">
            <a:spAutoFit/>
          </a:bodyPr>
          <a:lstStyle/>
          <a:p>
            <a:pPr marL="85090">
              <a:lnSpc>
                <a:spcPts val="4925"/>
              </a:lnSpc>
            </a:pPr>
            <a:r>
              <a:rPr sz="4400">
                <a:latin typeface="Times New Roman" pitchFamily="18" charset="0"/>
                <a:cs typeface="Times New Roman" pitchFamily="18" charset="0"/>
              </a:rPr>
              <a:t>Pr</a:t>
            </a:r>
            <a:r>
              <a:rPr lang="en-US" sz="4400" dirty="0">
                <a:latin typeface="Times New Roman" pitchFamily="18" charset="0"/>
                <a:cs typeface="Times New Roman" pitchFamily="18" charset="0"/>
              </a:rPr>
              <a:t>op</a:t>
            </a:r>
            <a:r>
              <a:rPr sz="4400">
                <a:latin typeface="Times New Roman" pitchFamily="18" charset="0"/>
                <a:cs typeface="Times New Roman" pitchFamily="18" charset="0"/>
              </a:rPr>
              <a:t>osed</a:t>
            </a:r>
            <a:r>
              <a:rPr sz="4400" spc="-60"/>
              <a:t> </a:t>
            </a:r>
            <a:r>
              <a:rPr sz="4400" spc="-5" dirty="0"/>
              <a:t>System</a:t>
            </a:r>
            <a:endParaRPr sz="440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9" name="object 9"/>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5" dirty="0"/>
              <a:pPr marL="38100">
                <a:lnSpc>
                  <a:spcPts val="1839"/>
                </a:lnSpc>
              </a:pPr>
              <a:t>8</a:t>
            </a:fld>
            <a:endParaRPr spc="-5" dirty="0"/>
          </a:p>
        </p:txBody>
      </p:sp>
      <p:sp>
        <p:nvSpPr>
          <p:cNvPr id="6" name="object 6"/>
          <p:cNvSpPr txBox="1"/>
          <p:nvPr/>
        </p:nvSpPr>
        <p:spPr>
          <a:xfrm>
            <a:off x="0" y="0"/>
            <a:ext cx="12192000" cy="233679"/>
          </a:xfrm>
          <a:prstGeom prst="rect">
            <a:avLst/>
          </a:prstGeom>
          <a:solidFill>
            <a:srgbClr val="006666"/>
          </a:solidFill>
        </p:spPr>
        <p:txBody>
          <a:bodyPr vert="horz" wrap="square" lIns="0" tIns="0" rIns="0" bIns="0" rtlCol="0">
            <a:spAutoFit/>
          </a:bodyPr>
          <a:lstStyle/>
          <a:p>
            <a:pPr algn="ctr">
              <a:lnSpc>
                <a:spcPts val="1750"/>
              </a:lnSpc>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550"/>
            <a:ext cx="503555" cy="155575"/>
          </a:xfrm>
          <a:prstGeom prst="rect">
            <a:avLst/>
          </a:prstGeom>
        </p:spPr>
        <p:txBody>
          <a:bodyPr vert="horz" wrap="square" lIns="0" tIns="0" rIns="0" bIns="0" rtlCol="0">
            <a:spAutoFit/>
          </a:bodyPr>
          <a:lstStyle/>
          <a:p>
            <a:pPr>
              <a:lnSpc>
                <a:spcPts val="1205"/>
              </a:lnSpc>
            </a:pPr>
            <a:r>
              <a:rPr sz="1100" spc="-10" dirty="0">
                <a:latin typeface="Times New Roman"/>
                <a:cs typeface="Times New Roman"/>
              </a:rPr>
              <a:t>DDDD</a:t>
            </a:r>
            <a:r>
              <a:rPr sz="1100" dirty="0">
                <a:latin typeface="Times New Roman"/>
                <a:cs typeface="Times New Roman"/>
              </a:rPr>
              <a:t>D</a:t>
            </a:r>
            <a:endParaRPr sz="1100">
              <a:latin typeface="Times New Roman"/>
              <a:cs typeface="Times New Roman"/>
            </a:endParaRPr>
          </a:p>
        </p:txBody>
      </p:sp>
      <p:sp>
        <p:nvSpPr>
          <p:cNvPr id="3" name="object 3"/>
          <p:cNvSpPr txBox="1">
            <a:spLocks noGrp="1"/>
          </p:cNvSpPr>
          <p:nvPr>
            <p:ph type="body" idx="1"/>
          </p:nvPr>
        </p:nvSpPr>
        <p:spPr>
          <a:xfrm>
            <a:off x="303022" y="1229613"/>
            <a:ext cx="11585955" cy="4999445"/>
          </a:xfrm>
          <a:prstGeom prst="rect">
            <a:avLst/>
          </a:prstGeom>
          <a:ln>
            <a:solidFill>
              <a:srgbClr val="0070C0"/>
            </a:solidFill>
          </a:ln>
        </p:spPr>
        <p:txBody>
          <a:bodyPr vert="horz" wrap="square" lIns="0" tIns="61594" rIns="0" bIns="0" rtlCol="0">
            <a:spAutoFit/>
          </a:bodyPr>
          <a:lstStyle/>
          <a:p>
            <a:pPr marL="209550" marR="17780" indent="-175260">
              <a:lnSpc>
                <a:spcPts val="3010"/>
              </a:lnSpc>
              <a:spcBef>
                <a:spcPts val="484"/>
              </a:spcBef>
              <a:tabLst>
                <a:tab pos="210820" algn="l"/>
              </a:tabLst>
            </a:pPr>
            <a:r>
              <a:rPr lang="en-US" sz="2200" spc="-10" dirty="0">
                <a:hlinkClick r:id="rId2"/>
              </a:rPr>
              <a:t>[1].  Li X, Wu W. Recent Advances of Blockchain and Its Applications. Journal of Social Computing, 2022, 3(4): 363-394.</a:t>
            </a:r>
            <a:endParaRPr lang="en-IN" sz="2200" spc="-10" dirty="0"/>
          </a:p>
          <a:p>
            <a:pPr marL="209550" marR="17780" indent="-175260">
              <a:lnSpc>
                <a:spcPts val="3010"/>
              </a:lnSpc>
              <a:spcBef>
                <a:spcPts val="484"/>
              </a:spcBef>
              <a:tabLst>
                <a:tab pos="210820" algn="l"/>
              </a:tabLst>
            </a:pPr>
            <a:r>
              <a:rPr lang="en-IN" sz="2200" dirty="0">
                <a:hlinkClick r:id="rId3"/>
              </a:rPr>
              <a:t>[2]. Babu </a:t>
            </a:r>
            <a:r>
              <a:rPr lang="en-IN" sz="2200" dirty="0" err="1">
                <a:hlinkClick r:id="rId3"/>
              </a:rPr>
              <a:t>Pillai,Kamanashis</a:t>
            </a:r>
            <a:r>
              <a:rPr lang="en-IN" sz="2200" dirty="0">
                <a:hlinkClick r:id="rId3"/>
              </a:rPr>
              <a:t> </a:t>
            </a:r>
            <a:r>
              <a:rPr lang="en-IN" sz="2200" dirty="0" err="1">
                <a:hlinkClick r:id="rId3"/>
              </a:rPr>
              <a:t>Biswas,Vallipuram</a:t>
            </a:r>
            <a:r>
              <a:rPr lang="en-IN" sz="2200" dirty="0">
                <a:hlinkClick r:id="rId3"/>
              </a:rPr>
              <a:t> </a:t>
            </a:r>
            <a:r>
              <a:rPr lang="en-IN" sz="2200" dirty="0" err="1">
                <a:hlinkClick r:id="rId3"/>
              </a:rPr>
              <a:t>Muthukkumarasamy.Cross</a:t>
            </a:r>
            <a:r>
              <a:rPr lang="en-IN" sz="2200" dirty="0">
                <a:hlinkClick r:id="rId3"/>
              </a:rPr>
              <a:t>-chain interoperability </a:t>
            </a:r>
            <a:r>
              <a:rPr lang="en-IN" sz="2200" dirty="0">
                <a:solidFill>
                  <a:srgbClr val="251488"/>
                </a:solidFill>
                <a:hlinkClick r:id="rId3"/>
              </a:rPr>
              <a:t>among blockchain-based systems using </a:t>
            </a:r>
            <a:r>
              <a:rPr lang="en-IN" sz="2200" dirty="0" err="1">
                <a:solidFill>
                  <a:srgbClr val="251488"/>
                </a:solidFill>
                <a:hlinkClick r:id="rId3"/>
              </a:rPr>
              <a:t>transactions.The</a:t>
            </a:r>
            <a:r>
              <a:rPr lang="en-IN" sz="2200" dirty="0">
                <a:solidFill>
                  <a:srgbClr val="251488"/>
                </a:solidFill>
                <a:hlinkClick r:id="rId3"/>
              </a:rPr>
              <a:t> Knowledge Engineering </a:t>
            </a:r>
            <a:r>
              <a:rPr lang="en-IN" sz="2200" dirty="0" err="1">
                <a:solidFill>
                  <a:srgbClr val="251488"/>
                </a:solidFill>
                <a:hlinkClick r:id="rId3"/>
              </a:rPr>
              <a:t>Review,Volume</a:t>
            </a:r>
            <a:r>
              <a:rPr lang="en-IN" sz="2200" dirty="0">
                <a:solidFill>
                  <a:srgbClr val="251488"/>
                </a:solidFill>
                <a:hlinkClick r:id="rId3"/>
              </a:rPr>
              <a:t> 35,2020,e23.</a:t>
            </a:r>
            <a:endParaRPr lang="en-IN" sz="2200" dirty="0">
              <a:solidFill>
                <a:schemeClr val="accent1">
                  <a:lumMod val="75000"/>
                </a:schemeClr>
              </a:solidFill>
            </a:endParaRPr>
          </a:p>
          <a:p>
            <a:pPr marL="209550" marR="17780" indent="-175260">
              <a:lnSpc>
                <a:spcPts val="3010"/>
              </a:lnSpc>
              <a:spcBef>
                <a:spcPts val="484"/>
              </a:spcBef>
              <a:tabLst>
                <a:tab pos="210820" algn="l"/>
              </a:tabLst>
            </a:pPr>
            <a:r>
              <a:rPr lang="en-IN" sz="2200" dirty="0">
                <a:hlinkClick r:id="rId4"/>
              </a:rPr>
              <a:t>[3].</a:t>
            </a:r>
            <a:r>
              <a:rPr lang="en-IN" sz="2200" dirty="0">
                <a:solidFill>
                  <a:schemeClr val="tx2"/>
                </a:solidFill>
                <a:hlinkClick r:id="rId4"/>
              </a:rPr>
              <a:t>Yuan Zhang, </a:t>
            </a:r>
            <a:r>
              <a:rPr lang="en-IN" sz="2200" dirty="0" err="1">
                <a:solidFill>
                  <a:schemeClr val="tx2"/>
                </a:solidFill>
                <a:hlinkClick r:id="rId4"/>
              </a:rPr>
              <a:t>Chunxiang</a:t>
            </a:r>
            <a:r>
              <a:rPr lang="en-IN" sz="2200" dirty="0">
                <a:solidFill>
                  <a:schemeClr val="tx2"/>
                </a:solidFill>
                <a:hlinkClick r:id="rId4"/>
              </a:rPr>
              <a:t> Xu, </a:t>
            </a:r>
            <a:r>
              <a:rPr lang="en-IN" sz="2200" dirty="0" err="1">
                <a:solidFill>
                  <a:schemeClr val="tx2"/>
                </a:solidFill>
                <a:hlinkClick r:id="rId4"/>
              </a:rPr>
              <a:t>Xiaodong</a:t>
            </a:r>
            <a:r>
              <a:rPr lang="en-IN" sz="2200" dirty="0">
                <a:solidFill>
                  <a:schemeClr val="tx2"/>
                </a:solidFill>
                <a:hlinkClick r:id="rId4"/>
              </a:rPr>
              <a:t> Lin, </a:t>
            </a:r>
            <a:r>
              <a:rPr lang="en-IN" sz="2200" dirty="0" err="1">
                <a:solidFill>
                  <a:schemeClr val="tx2"/>
                </a:solidFill>
                <a:hlinkClick r:id="rId4"/>
              </a:rPr>
              <a:t>Xuemin</a:t>
            </a:r>
            <a:r>
              <a:rPr lang="en-IN" sz="2200" dirty="0">
                <a:solidFill>
                  <a:schemeClr val="tx2"/>
                </a:solidFill>
                <a:hlinkClick r:id="rId4"/>
              </a:rPr>
              <a:t> </a:t>
            </a:r>
            <a:r>
              <a:rPr lang="en-IN" sz="2200" dirty="0" err="1">
                <a:solidFill>
                  <a:schemeClr val="tx2"/>
                </a:solidFill>
                <a:hlinkClick r:id="rId4"/>
              </a:rPr>
              <a:t>Shen.Blockchain</a:t>
            </a:r>
            <a:r>
              <a:rPr lang="en-IN" sz="2200" dirty="0">
                <a:solidFill>
                  <a:schemeClr val="tx2"/>
                </a:solidFill>
                <a:hlinkClick r:id="rId4"/>
              </a:rPr>
              <a:t>-Based Public Integrity Verification for Cloud Storage against Procrastinating </a:t>
            </a:r>
            <a:r>
              <a:rPr lang="en-IN" sz="2200" dirty="0" err="1">
                <a:solidFill>
                  <a:schemeClr val="tx2"/>
                </a:solidFill>
                <a:hlinkClick r:id="rId4"/>
              </a:rPr>
              <a:t>Auditors.IEEE</a:t>
            </a:r>
            <a:r>
              <a:rPr lang="en-IN" sz="2200" dirty="0">
                <a:solidFill>
                  <a:schemeClr val="tx2"/>
                </a:solidFill>
                <a:hlinkClick r:id="rId4"/>
              </a:rPr>
              <a:t> Transactions on Cloud Computing ( Volume: 9, Issue: 3, 01 July-Sept. 2021),923 - 937.</a:t>
            </a:r>
            <a:endParaRPr lang="en-IN" sz="2200" dirty="0">
              <a:solidFill>
                <a:schemeClr val="tx2"/>
              </a:solidFill>
            </a:endParaRPr>
          </a:p>
          <a:p>
            <a:pPr marL="209550" marR="17780" indent="-175260">
              <a:lnSpc>
                <a:spcPts val="3010"/>
              </a:lnSpc>
              <a:spcBef>
                <a:spcPts val="484"/>
              </a:spcBef>
              <a:tabLst>
                <a:tab pos="210820" algn="l"/>
              </a:tabLst>
            </a:pPr>
            <a:r>
              <a:rPr lang="en-IN" sz="2200" dirty="0">
                <a:solidFill>
                  <a:schemeClr val="tx2"/>
                </a:solidFill>
                <a:hlinkClick r:id="rId5"/>
              </a:rPr>
              <a:t>[4].Jiang, Y. Zhang, Y. Zhu, X. Dong, L. Wang, and Y. Xiang. </a:t>
            </a:r>
            <a:r>
              <a:rPr lang="en-IN" sz="2200" dirty="0" err="1">
                <a:solidFill>
                  <a:schemeClr val="tx2"/>
                </a:solidFill>
                <a:hlinkClick r:id="rId5"/>
              </a:rPr>
              <a:t>Dciv:Decentralized</a:t>
            </a:r>
            <a:r>
              <a:rPr lang="en-IN" sz="2200" dirty="0">
                <a:solidFill>
                  <a:schemeClr val="tx2"/>
                </a:solidFill>
                <a:hlinkClick r:id="rId5"/>
              </a:rPr>
              <a:t> cross-chain data integrity verification with </a:t>
            </a:r>
            <a:r>
              <a:rPr lang="en-IN" sz="2200" dirty="0" err="1">
                <a:solidFill>
                  <a:schemeClr val="tx2"/>
                </a:solidFill>
                <a:hlinkClick r:id="rId5"/>
              </a:rPr>
              <a:t>blockchain.j.King</a:t>
            </a:r>
            <a:r>
              <a:rPr lang="en-IN" sz="2200" dirty="0">
                <a:solidFill>
                  <a:schemeClr val="tx2"/>
                </a:solidFill>
                <a:hlinkClick r:id="rId5"/>
              </a:rPr>
              <a:t> </a:t>
            </a:r>
            <a:r>
              <a:rPr lang="en-IN" sz="2200" dirty="0">
                <a:hlinkClick r:id="rId5"/>
              </a:rPr>
              <a:t>Saud Univ. Sci., 34:7988-7999,2022</a:t>
            </a:r>
            <a:r>
              <a:rPr lang="en-IN" sz="2200" spc="-5" dirty="0"/>
              <a:t>.</a:t>
            </a:r>
          </a:p>
          <a:p>
            <a:pPr marL="209550" marR="17780" indent="-175260">
              <a:lnSpc>
                <a:spcPts val="3010"/>
              </a:lnSpc>
              <a:spcBef>
                <a:spcPts val="484"/>
              </a:spcBef>
              <a:tabLst>
                <a:tab pos="210820" algn="l"/>
              </a:tabLst>
            </a:pPr>
            <a:endParaRPr lang="en-IN" sz="2200" spc="-5" dirty="0"/>
          </a:p>
          <a:p>
            <a:pPr marL="209550" marR="17780" indent="-175260">
              <a:lnSpc>
                <a:spcPts val="3010"/>
              </a:lnSpc>
              <a:spcBef>
                <a:spcPts val="484"/>
              </a:spcBef>
              <a:tabLst>
                <a:tab pos="210820" algn="l"/>
              </a:tabLst>
            </a:pPr>
            <a:endParaRPr sz="2200" u="sng" dirty="0">
              <a:solidFill>
                <a:schemeClr val="tx2"/>
              </a:solidFill>
            </a:endParaRPr>
          </a:p>
        </p:txBody>
      </p:sp>
      <p:pic>
        <p:nvPicPr>
          <p:cNvPr id="4" name="object 4"/>
          <p:cNvPicPr/>
          <p:nvPr/>
        </p:nvPicPr>
        <p:blipFill>
          <a:blip r:embed="rId6" cstate="print"/>
          <a:stretch>
            <a:fillRect/>
          </a:stretch>
        </p:blipFill>
        <p:spPr>
          <a:xfrm>
            <a:off x="0" y="228576"/>
            <a:ext cx="12192000" cy="778810"/>
          </a:xfrm>
          <a:prstGeom prst="rect">
            <a:avLst/>
          </a:prstGeom>
        </p:spPr>
      </p:pic>
      <p:sp>
        <p:nvSpPr>
          <p:cNvPr id="5" name="object 5"/>
          <p:cNvSpPr txBox="1">
            <a:spLocks noGrp="1"/>
          </p:cNvSpPr>
          <p:nvPr>
            <p:ph type="title"/>
          </p:nvPr>
        </p:nvSpPr>
        <p:spPr>
          <a:xfrm>
            <a:off x="0" y="233172"/>
            <a:ext cx="12192000" cy="715010"/>
          </a:xfrm>
          <a:prstGeom prst="rect">
            <a:avLst/>
          </a:prstGeom>
          <a:solidFill>
            <a:srgbClr val="FF6600"/>
          </a:solidFill>
        </p:spPr>
        <p:txBody>
          <a:bodyPr vert="horz" wrap="square" lIns="0" tIns="0" rIns="0" bIns="0" rtlCol="0">
            <a:spAutoFit/>
          </a:bodyPr>
          <a:lstStyle/>
          <a:p>
            <a:pPr marL="225425">
              <a:lnSpc>
                <a:spcPts val="4925"/>
              </a:lnSpc>
            </a:pPr>
            <a:r>
              <a:rPr sz="4400" dirty="0"/>
              <a:t>References</a:t>
            </a:r>
            <a:endParaRPr sz="440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39"/>
              </a:lnSpc>
            </a:pPr>
            <a:r>
              <a:rPr spc="-5" dirty="0"/>
              <a:t>B</a:t>
            </a:r>
            <a:r>
              <a:rPr spc="-45" dirty="0"/>
              <a:t> </a:t>
            </a:r>
            <a:r>
              <a:rPr spc="-5" dirty="0"/>
              <a:t>-</a:t>
            </a:r>
            <a:r>
              <a:rPr spc="-50" dirty="0"/>
              <a:t> </a:t>
            </a:r>
            <a:r>
              <a:rPr dirty="0"/>
              <a:t>13</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839"/>
              </a:lnSpc>
            </a:pPr>
            <a:r>
              <a:rPr sz="1600" spc="-5" dirty="0"/>
              <a:t>D</a:t>
            </a:r>
            <a:r>
              <a:rPr spc="-5" dirty="0"/>
              <a:t>EPT</a:t>
            </a:r>
            <a:r>
              <a:rPr sz="1600" spc="-5" dirty="0"/>
              <a:t>.</a:t>
            </a:r>
            <a:r>
              <a:rPr sz="1600" spc="20" dirty="0"/>
              <a:t> </a:t>
            </a:r>
            <a:r>
              <a:rPr spc="-5" dirty="0"/>
              <a:t>OF</a:t>
            </a:r>
            <a:r>
              <a:rPr spc="160" dirty="0"/>
              <a:t> </a:t>
            </a:r>
            <a:r>
              <a:rPr sz="1600" dirty="0"/>
              <a:t>C</a:t>
            </a:r>
            <a:r>
              <a:rPr dirty="0"/>
              <a:t>OMPUTER</a:t>
            </a:r>
            <a:r>
              <a:rPr spc="135" dirty="0"/>
              <a:t> </a:t>
            </a:r>
            <a:r>
              <a:rPr sz="1600" spc="-5" dirty="0"/>
              <a:t>S</a:t>
            </a:r>
            <a:r>
              <a:rPr spc="-5" dirty="0"/>
              <a:t>CIENCE</a:t>
            </a:r>
            <a:r>
              <a:rPr spc="175" dirty="0"/>
              <a:t> </a:t>
            </a:r>
            <a:r>
              <a:rPr spc="-5" dirty="0"/>
              <a:t>AND</a:t>
            </a:r>
            <a:r>
              <a:rPr spc="160" dirty="0"/>
              <a:t> </a:t>
            </a:r>
            <a:r>
              <a:rPr sz="1600" spc="-5" dirty="0"/>
              <a:t>E</a:t>
            </a:r>
            <a:r>
              <a:rPr spc="-5" dirty="0"/>
              <a:t>NGINEERING</a:t>
            </a:r>
            <a:endParaRPr sz="1600"/>
          </a:p>
        </p:txBody>
      </p:sp>
      <p:sp>
        <p:nvSpPr>
          <p:cNvPr id="9" name="object 9"/>
          <p:cNvSpPr txBox="1"/>
          <p:nvPr/>
        </p:nvSpPr>
        <p:spPr>
          <a:xfrm>
            <a:off x="7147941" y="6631150"/>
            <a:ext cx="3862704" cy="250190"/>
          </a:xfrm>
          <a:prstGeom prst="rect">
            <a:avLst/>
          </a:prstGeom>
        </p:spPr>
        <p:txBody>
          <a:bodyPr vert="horz" wrap="square" lIns="0" tIns="0" rIns="0" bIns="0" rtlCol="0">
            <a:spAutoFit/>
          </a:bodyPr>
          <a:lstStyle/>
          <a:p>
            <a:pPr marL="12700">
              <a:lnSpc>
                <a:spcPts val="1839"/>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70" dirty="0">
                <a:solidFill>
                  <a:srgbClr val="FFFFFF"/>
                </a:solidFill>
                <a:latin typeface="Times New Roman"/>
                <a:cs typeface="Times New Roman"/>
              </a:rPr>
              <a:t> </a:t>
            </a:r>
            <a:r>
              <a:rPr sz="1600" dirty="0">
                <a:solidFill>
                  <a:srgbClr val="FFFFFF"/>
                </a:solidFill>
                <a:latin typeface="Times New Roman"/>
                <a:cs typeface="Times New Roman"/>
              </a:rPr>
              <a:t>R</a:t>
            </a:r>
            <a:r>
              <a:rPr sz="1100" dirty="0">
                <a:solidFill>
                  <a:srgbClr val="FFFFFF"/>
                </a:solidFill>
                <a:latin typeface="Times New Roman"/>
                <a:cs typeface="Times New Roman"/>
              </a:rPr>
              <a:t>AMANUJAN</a:t>
            </a:r>
            <a:r>
              <a:rPr sz="1100" spc="165"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75" dirty="0">
                <a:solidFill>
                  <a:srgbClr val="FFFFFF"/>
                </a:solidFill>
                <a:latin typeface="Times New Roman"/>
                <a:cs typeface="Times New Roman"/>
              </a:rPr>
              <a:t> </a:t>
            </a:r>
            <a:r>
              <a:rPr sz="1100" spc="-5" dirty="0">
                <a:solidFill>
                  <a:srgbClr val="FFFFFF"/>
                </a:solidFill>
                <a:latin typeface="Times New Roman"/>
                <a:cs typeface="Times New Roman"/>
              </a:rPr>
              <a:t>OF</a:t>
            </a:r>
            <a:r>
              <a:rPr sz="1100" spc="170"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839"/>
              </a:lnSpc>
            </a:pPr>
            <a:fld id="{81D60167-4931-47E6-BA6A-407CBD079E47}" type="slidenum">
              <a:rPr spc="-5" dirty="0"/>
              <a:pPr marL="38100">
                <a:lnSpc>
                  <a:spcPts val="1839"/>
                </a:lnSpc>
              </a:pPr>
              <a:t>9</a:t>
            </a:fld>
            <a:endParaRPr spc="-5" dirty="0"/>
          </a:p>
        </p:txBody>
      </p:sp>
      <p:sp>
        <p:nvSpPr>
          <p:cNvPr id="6" name="object 6"/>
          <p:cNvSpPr txBox="1"/>
          <p:nvPr/>
        </p:nvSpPr>
        <p:spPr>
          <a:xfrm>
            <a:off x="0" y="0"/>
            <a:ext cx="12192000" cy="233679"/>
          </a:xfrm>
          <a:prstGeom prst="rect">
            <a:avLst/>
          </a:prstGeom>
          <a:solidFill>
            <a:srgbClr val="006666"/>
          </a:solidFill>
        </p:spPr>
        <p:txBody>
          <a:bodyPr vert="horz" wrap="square" lIns="0" tIns="0" rIns="0" bIns="0" rtlCol="0">
            <a:spAutoFit/>
          </a:bodyPr>
          <a:lstStyle/>
          <a:p>
            <a:pPr algn="ctr">
              <a:lnSpc>
                <a:spcPts val="1750"/>
              </a:lnSpc>
            </a:pPr>
            <a:r>
              <a:rPr sz="1500" b="1" i="1" spc="-5" dirty="0">
                <a:solidFill>
                  <a:srgbClr val="FFFFFF"/>
                </a:solidFill>
                <a:latin typeface="Times New Roman"/>
                <a:cs typeface="Times New Roman"/>
              </a:rPr>
              <a:t>Data</a:t>
            </a:r>
            <a:r>
              <a:rPr sz="1500" b="1" i="1" dirty="0">
                <a:solidFill>
                  <a:srgbClr val="FFFFFF"/>
                </a:solidFill>
                <a:latin typeface="Times New Roman"/>
                <a:cs typeface="Times New Roman"/>
              </a:rPr>
              <a:t> </a:t>
            </a:r>
            <a:r>
              <a:rPr sz="1500" b="1" i="1" spc="-5" dirty="0">
                <a:solidFill>
                  <a:srgbClr val="FFFFFF"/>
                </a:solidFill>
                <a:latin typeface="Times New Roman"/>
                <a:cs typeface="Times New Roman"/>
              </a:rPr>
              <a:t>Consistency Verification</a:t>
            </a:r>
            <a:r>
              <a:rPr sz="1500" b="1" i="1" dirty="0">
                <a:solidFill>
                  <a:srgbClr val="FFFFFF"/>
                </a:solidFill>
                <a:latin typeface="Times New Roman"/>
                <a:cs typeface="Times New Roman"/>
              </a:rPr>
              <a:t> </a:t>
            </a:r>
            <a:r>
              <a:rPr sz="1500" b="1" i="1" spc="-10" dirty="0">
                <a:solidFill>
                  <a:srgbClr val="FFFFFF"/>
                </a:solidFill>
                <a:latin typeface="Times New Roman"/>
                <a:cs typeface="Times New Roman"/>
              </a:rPr>
              <a:t>in</a:t>
            </a:r>
            <a:r>
              <a:rPr sz="1500" b="1" i="1" spc="5" dirty="0">
                <a:solidFill>
                  <a:srgbClr val="FFFFFF"/>
                </a:solidFill>
                <a:latin typeface="Times New Roman"/>
                <a:cs typeface="Times New Roman"/>
              </a:rPr>
              <a:t> </a:t>
            </a:r>
            <a:r>
              <a:rPr sz="1500" b="1" i="1" spc="-5" dirty="0">
                <a:solidFill>
                  <a:srgbClr val="FFFFFF"/>
                </a:solidFill>
                <a:latin typeface="Times New Roman"/>
                <a:cs typeface="Times New Roman"/>
              </a:rPr>
              <a:t>BlockChain</a:t>
            </a:r>
            <a:endParaRPr sz="15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TotalTime>
  <Words>1059</Words>
  <Application>Microsoft Office PowerPoint</Application>
  <PresentationFormat>Widescreen</PresentationFormat>
  <Paragraphs>150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Lucida Sans Unicode</vt:lpstr>
      <vt:lpstr>Times New Roman</vt:lpstr>
      <vt:lpstr>Wingdings</vt:lpstr>
      <vt:lpstr>Office Theme</vt:lpstr>
      <vt:lpstr>Data Consistency Verification in BlockChain</vt:lpstr>
      <vt:lpstr>Contents</vt:lpstr>
      <vt:lpstr>Abstract</vt:lpstr>
      <vt:lpstr>Problem Statement</vt:lpstr>
      <vt:lpstr>Objectives of Project</vt:lpstr>
      <vt:lpstr>Literature survey for First objective</vt:lpstr>
      <vt:lpstr>Literature survey for Second Objective</vt:lpstr>
      <vt:lpstr>Proposed System</vt:lpstr>
      <vt:lpstr>References</vt:lpstr>
      <vt:lpstr>Git Hub Dashboards of each student</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Consistency Verification in BlockChain</dc:title>
  <dc:creator>Mayura Nithyasri</dc:creator>
  <cp:lastModifiedBy>Nagendra babu</cp:lastModifiedBy>
  <cp:revision>30</cp:revision>
  <dcterms:created xsi:type="dcterms:W3CDTF">2023-08-13T10:17:32Z</dcterms:created>
  <dcterms:modified xsi:type="dcterms:W3CDTF">2023-08-17T04:04:54Z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2023-08-13T00:00:00Z</vt:filetime>
  </property>
  <property fmtid="{D5CDD505-2E9C-101B-9397-08002B2CF9AE}" pid="3" name="Creator">
    <vt:lpwstr>Microsoft® Word 2013</vt:lpwstr>
  </property>
  <property fmtid="{D5CDD505-2E9C-101B-9397-08002B2CF9AE}" pid="4" name="LastSaved">
    <vt:filetime>2023-08-13T00:00:00Z</vt:filetime>
  </property>
</Properties>
</file>