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sldIdLst>
    <p:sldId id="256" r:id="rId3"/>
    <p:sldId id="257" r:id="rId4"/>
    <p:sldId id="258" r:id="rId5"/>
    <p:sldId id="259" r:id="rId6"/>
    <p:sldId id="267" r:id="rId7"/>
    <p:sldId id="284" r:id="rId8"/>
    <p:sldId id="260" r:id="rId9"/>
    <p:sldId id="261" r:id="rId10"/>
    <p:sldId id="268" r:id="rId11"/>
    <p:sldId id="272" r:id="rId12"/>
    <p:sldId id="280" r:id="rId13"/>
    <p:sldId id="281" r:id="rId14"/>
    <p:sldId id="286" r:id="rId15"/>
    <p:sldId id="285" r:id="rId16"/>
    <p:sldId id="275" r:id="rId17"/>
    <p:sldId id="282" r:id="rId18"/>
    <p:sldId id="274" r:id="rId19"/>
    <p:sldId id="283" r:id="rId20"/>
    <p:sldId id="262" r:id="rId21"/>
    <p:sldId id="263" r:id="rId22"/>
    <p:sldId id="264" r:id="rId23"/>
    <p:sldId id="265" r:id="rId24"/>
    <p:sldId id="266" r:id="rId2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8B2702DB-D6AA-4204-AEFC-5DD6E321FF1D}" type="datetimeFigureOut">
              <a:rPr lang="en-US" smtClean="0"/>
              <a:pPr/>
              <a:t>1/26/2024</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1BCE813A-42D5-4682-AA9A-246D1B9033F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CE813A-42D5-4682-AA9A-246D1B9033F0}"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CE813A-42D5-4682-AA9A-246D1B9033F0}"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CE813A-42D5-4682-AA9A-246D1B9033F0}"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smtClean="0">
                <a:solidFill>
                  <a:srgbClr val="FFFFFF"/>
                </a:solidFill>
                <a:latin typeface="Times New Roman"/>
              </a:rPr>
              <a:t>Missing Child Identification Using LBPH and Open CV</a:t>
            </a:r>
            <a:endParaRPr lang="en-IN" sz="1500" b="0"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smtClean="0">
                <a:solidFill>
                  <a:srgbClr val="FFFFFF"/>
                </a:solidFill>
                <a:latin typeface="Times New Roman"/>
              </a:rPr>
              <a:t>B - 1</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www.ijert.org/research/use-of-haar-cascade-classifier-for-face-tracking-system-in-real-time-video-IJERTV2IS4381.pdf" TargetMode="External"/><Relationship Id="rId2" Type="http://schemas.openxmlformats.org/officeDocument/2006/relationships/hyperlink" Target="http://www.researchmanuscripts.com/January2015/1.pdf" TargetMode="External"/><Relationship Id="rId1" Type="http://schemas.openxmlformats.org/officeDocument/2006/relationships/slideLayout" Target="../slideLayouts/slideLayout13.xml"/><Relationship Id="rId4" Type="http://schemas.openxmlformats.org/officeDocument/2006/relationships/hyperlink" Target="file:///C:\Users\DELL\Downloads\ahmed2018.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204G1A05c4/CSE-2020-2024-B1"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5823067" y="1643312"/>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400" spc="-1" dirty="0" smtClean="0">
                <a:solidFill>
                  <a:srgbClr val="000000"/>
                </a:solidFill>
                <a:latin typeface="Times New Roman"/>
              </a:rPr>
              <a:t>Y. </a:t>
            </a:r>
            <a:r>
              <a:rPr lang="en-US" sz="2400" spc="-1" dirty="0" err="1" smtClean="0">
                <a:solidFill>
                  <a:srgbClr val="000000"/>
                </a:solidFill>
                <a:latin typeface="Times New Roman"/>
              </a:rPr>
              <a:t>Rajya</a:t>
            </a:r>
            <a:r>
              <a:rPr lang="en-US" sz="2400" spc="-1" dirty="0" smtClean="0">
                <a:solidFill>
                  <a:srgbClr val="000000"/>
                </a:solidFill>
                <a:latin typeface="Times New Roman"/>
              </a:rPr>
              <a:t> </a:t>
            </a:r>
            <a:r>
              <a:rPr lang="en-US" sz="2400" spc="-1" dirty="0" err="1" smtClean="0">
                <a:solidFill>
                  <a:srgbClr val="000000"/>
                </a:solidFill>
                <a:latin typeface="Times New Roman"/>
              </a:rPr>
              <a:t>lakshmi</a:t>
            </a:r>
            <a:endParaRPr lang="en-IN" sz="24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smtClean="0">
                <a:solidFill>
                  <a:srgbClr val="000000"/>
                </a:solidFill>
                <a:latin typeface="Times New Roman"/>
              </a:rPr>
              <a:t>204G1A0577</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b="0" strike="noStrike" spc="-1" dirty="0" smtClean="0">
                <a:solidFill>
                  <a:srgbClr val="000000"/>
                </a:solidFill>
                <a:latin typeface="Times New Roman"/>
              </a:rPr>
              <a:t>Dr. </a:t>
            </a:r>
            <a:r>
              <a:rPr lang="en-US" sz="2400" spc="-1" dirty="0" err="1" smtClean="0">
                <a:solidFill>
                  <a:srgbClr val="000000"/>
                </a:solidFill>
                <a:latin typeface="Times New Roman"/>
              </a:rPr>
              <a:t>T.Venkata</a:t>
            </a:r>
            <a:r>
              <a:rPr lang="en-US" sz="2400" spc="-1" dirty="0" smtClean="0">
                <a:solidFill>
                  <a:srgbClr val="000000"/>
                </a:solidFill>
                <a:latin typeface="Times New Roman"/>
              </a:rPr>
              <a:t> Naga </a:t>
            </a:r>
            <a:r>
              <a:rPr lang="en-US" sz="2400" spc="-1" dirty="0" err="1" smtClean="0">
                <a:solidFill>
                  <a:srgbClr val="000000"/>
                </a:solidFill>
                <a:latin typeface="Times New Roman"/>
              </a:rPr>
              <a:t>Jayudu</a:t>
            </a:r>
            <a:r>
              <a:rPr lang="en-US" sz="2400" b="0" strike="noStrike" spc="-1" dirty="0" smtClean="0">
                <a:solidFill>
                  <a:srgbClr val="000000"/>
                </a:solidFill>
                <a:latin typeface="Times New Roman"/>
              </a:rPr>
              <a:t> </a:t>
            </a:r>
            <a:r>
              <a:rPr lang="en-US" sz="1400" b="0" strike="noStrike" spc="-1" dirty="0" err="1" smtClean="0">
                <a:solidFill>
                  <a:srgbClr val="000000"/>
                </a:solidFill>
                <a:latin typeface="Times New Roman"/>
              </a:rPr>
              <a:t>M.Tech</a:t>
            </a:r>
            <a:r>
              <a:rPr lang="en-US" sz="1400" b="0" strike="noStrike" spc="-1" dirty="0" smtClean="0">
                <a:solidFill>
                  <a:srgbClr val="000000"/>
                </a:solidFill>
                <a:latin typeface="Times New Roman"/>
              </a:rPr>
              <a:t>., </a:t>
            </a:r>
            <a:r>
              <a:rPr lang="en-US" sz="1400" b="0" strike="noStrike" spc="-1" dirty="0" err="1" smtClean="0">
                <a:solidFill>
                  <a:srgbClr val="000000"/>
                </a:solidFill>
                <a:latin typeface="Times New Roman"/>
              </a:rPr>
              <a:t>Ph.D</a:t>
            </a:r>
            <a:endParaRPr lang="en-IN" sz="1400" b="0" strike="noStrike" spc="-1" dirty="0">
              <a:latin typeface="Arial"/>
            </a:endParaRPr>
          </a:p>
          <a:p>
            <a:pPr algn="ctr">
              <a:lnSpc>
                <a:spcPct val="90000"/>
              </a:lnSpc>
              <a:spcBef>
                <a:spcPts val="201"/>
              </a:spcBef>
              <a:tabLst>
                <a:tab pos="0" algn="l"/>
              </a:tabLst>
            </a:pPr>
            <a:r>
              <a:rPr lang="en-IN" sz="1400" b="0" strike="noStrike" spc="-1" dirty="0" smtClean="0">
                <a:solidFill>
                  <a:srgbClr val="000000"/>
                </a:solidFill>
                <a:latin typeface="Times New Roman"/>
              </a:rPr>
              <a:t>Associate </a:t>
            </a:r>
            <a:r>
              <a:rPr lang="en-IN" sz="1400" b="0" strike="noStrike" spc="-1" dirty="0">
                <a:solidFill>
                  <a:srgbClr val="000000"/>
                </a:solidFill>
                <a:latin typeface="Times New Roman"/>
              </a:rPr>
              <a:t>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2500" b="1" strike="noStrike" spc="-1" dirty="0">
                <a:solidFill>
                  <a:srgbClr val="000000"/>
                </a:solidFill>
                <a:latin typeface="Times New Roman"/>
                <a:ea typeface="Times New Roman"/>
              </a:rPr>
              <a:t>(</a:t>
            </a:r>
            <a:r>
              <a:rPr lang="en-US" sz="2500" b="1" strike="noStrike" spc="-1" dirty="0" err="1">
                <a:solidFill>
                  <a:srgbClr val="000000"/>
                </a:solidFill>
                <a:latin typeface="Verdana"/>
                <a:ea typeface="Times New Roman"/>
              </a:rPr>
              <a:t>Autonomus</a:t>
            </a:r>
            <a:r>
              <a:rPr lang="en-US" sz="2500" b="1" strike="noStrike" spc="-1" dirty="0">
                <a:solidFill>
                  <a:srgbClr val="000000"/>
                </a:solidFill>
                <a:latin typeface="Verdana"/>
                <a:ea typeface="Times New Roman"/>
              </a:rPr>
              <a:t>)</a:t>
            </a:r>
            <a:endParaRPr lang="en-IN" sz="25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2699044" y="1645412"/>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smtClean="0">
                <a:solidFill>
                  <a:srgbClr val="000000"/>
                </a:solidFill>
                <a:latin typeface="Times New Roman" pitchFamily="18" charset="0"/>
                <a:cs typeface="Times New Roman" pitchFamily="18" charset="0"/>
              </a:rPr>
              <a:t>M. </a:t>
            </a:r>
            <a:r>
              <a:rPr lang="en-US" sz="2600" spc="-1" dirty="0" err="1" smtClean="0">
                <a:solidFill>
                  <a:srgbClr val="000000"/>
                </a:solidFill>
                <a:latin typeface="Times New Roman" pitchFamily="18" charset="0"/>
                <a:cs typeface="Times New Roman" pitchFamily="18" charset="0"/>
              </a:rPr>
              <a:t>Srikanth</a:t>
            </a:r>
            <a:r>
              <a:rPr lang="en-US" sz="2600" spc="-1" dirty="0" smtClean="0">
                <a:solidFill>
                  <a:srgbClr val="000000"/>
                </a:solidFill>
                <a:latin typeface="Times New Roman" pitchFamily="18" charset="0"/>
                <a:cs typeface="Times New Roman" pitchFamily="18" charset="0"/>
              </a:rPr>
              <a:t> </a:t>
            </a:r>
            <a:r>
              <a:rPr lang="en-US" sz="2600" spc="-1" dirty="0" err="1" smtClean="0">
                <a:solidFill>
                  <a:srgbClr val="000000"/>
                </a:solidFill>
                <a:latin typeface="Times New Roman" pitchFamily="18" charset="0"/>
                <a:cs typeface="Times New Roman" pitchFamily="18" charset="0"/>
              </a:rPr>
              <a:t>reddy</a:t>
            </a:r>
            <a:endParaRPr lang="en-IN" sz="2600" b="0" strike="noStrike" spc="-1" dirty="0">
              <a:latin typeface="Times New Roman" pitchFamily="18" charset="0"/>
              <a:cs typeface="Times New Roman" pitchFamily="18" charset="0"/>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smtClean="0">
                <a:solidFill>
                  <a:srgbClr val="000000"/>
                </a:solidFill>
                <a:latin typeface="Times New Roman"/>
              </a:rPr>
              <a:t>204G1A05A2</a:t>
            </a:r>
            <a:endParaRPr lang="en-IN" sz="1200" b="0" strike="noStrike" spc="-1" dirty="0">
              <a:latin typeface="Arial"/>
            </a:endParaRPr>
          </a:p>
        </p:txBody>
      </p:sp>
      <p:sp>
        <p:nvSpPr>
          <p:cNvPr id="91" name="Subtitle 11"/>
          <p:cNvSpPr/>
          <p:nvPr/>
        </p:nvSpPr>
        <p:spPr>
          <a:xfrm>
            <a:off x="8462866" y="1698172"/>
            <a:ext cx="2864497" cy="550506"/>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43000" lnSpcReduction="20000"/>
          </a:bodyPr>
          <a:lstStyle/>
          <a:p>
            <a:pPr algn="ctr">
              <a:lnSpc>
                <a:spcPct val="90000"/>
              </a:lnSpc>
              <a:spcBef>
                <a:spcPts val="300"/>
              </a:spcBef>
              <a:tabLst>
                <a:tab pos="0" algn="l"/>
              </a:tabLst>
            </a:pPr>
            <a:r>
              <a:rPr lang="en-US" sz="5300" spc="-1" dirty="0" smtClean="0">
                <a:solidFill>
                  <a:srgbClr val="000000"/>
                </a:solidFill>
                <a:latin typeface="Times New Roman"/>
              </a:rPr>
              <a:t>P. </a:t>
            </a:r>
            <a:r>
              <a:rPr lang="en-US" sz="5300" spc="-1" dirty="0" err="1" smtClean="0">
                <a:solidFill>
                  <a:srgbClr val="000000"/>
                </a:solidFill>
                <a:latin typeface="Times New Roman"/>
              </a:rPr>
              <a:t>Lakshmi</a:t>
            </a:r>
            <a:r>
              <a:rPr lang="en-US" sz="5300" spc="-1" dirty="0" smtClean="0">
                <a:solidFill>
                  <a:srgbClr val="000000"/>
                </a:solidFill>
                <a:latin typeface="Times New Roman"/>
              </a:rPr>
              <a:t> </a:t>
            </a:r>
            <a:r>
              <a:rPr lang="en-US" sz="5300" spc="-1" dirty="0" err="1" smtClean="0">
                <a:solidFill>
                  <a:srgbClr val="000000"/>
                </a:solidFill>
                <a:latin typeface="Times New Roman"/>
              </a:rPr>
              <a:t>prasanna</a:t>
            </a:r>
            <a:endParaRPr lang="en-IN" sz="5300" b="0" strike="noStrike" spc="-1" dirty="0">
              <a:latin typeface="Arial"/>
            </a:endParaRPr>
          </a:p>
          <a:p>
            <a:pPr algn="ctr">
              <a:lnSpc>
                <a:spcPct val="90000"/>
              </a:lnSpc>
              <a:spcBef>
                <a:spcPts val="300"/>
              </a:spcBef>
              <a:tabLst>
                <a:tab pos="0" algn="l"/>
              </a:tabLst>
            </a:pPr>
            <a:r>
              <a:rPr lang="en-US" sz="2800" b="0" strike="noStrike" spc="-1" dirty="0">
                <a:solidFill>
                  <a:srgbClr val="000000"/>
                </a:solidFill>
                <a:latin typeface="Times New Roman"/>
              </a:rPr>
              <a:t>Roll No. </a:t>
            </a:r>
            <a:r>
              <a:rPr lang="en-US" sz="2800" spc="-1" dirty="0" smtClean="0">
                <a:solidFill>
                  <a:srgbClr val="000000"/>
                </a:solidFill>
                <a:latin typeface="Times New Roman"/>
              </a:rPr>
              <a:t>194G5A0514</a:t>
            </a:r>
            <a:endParaRPr lang="en-IN" sz="2800" b="0" strike="noStrike" spc="-1" dirty="0">
              <a:latin typeface="Arial"/>
            </a:endParaRPr>
          </a:p>
        </p:txBody>
      </p:sp>
      <p:sp>
        <p:nvSpPr>
          <p:cNvPr id="92" name="Subtitle 11"/>
          <p:cNvSpPr/>
          <p:nvPr/>
        </p:nvSpPr>
        <p:spPr>
          <a:xfrm>
            <a:off x="320760" y="1636083"/>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smtClean="0">
                <a:solidFill>
                  <a:srgbClr val="000000"/>
                </a:solidFill>
                <a:latin typeface="Times New Roman" pitchFamily="18" charset="0"/>
                <a:cs typeface="Times New Roman" pitchFamily="18" charset="0"/>
              </a:rPr>
              <a:t>K. </a:t>
            </a:r>
            <a:r>
              <a:rPr lang="en-US" sz="2600" spc="-1" dirty="0" err="1" smtClean="0">
                <a:solidFill>
                  <a:srgbClr val="000000"/>
                </a:solidFill>
                <a:latin typeface="Times New Roman" pitchFamily="18" charset="0"/>
                <a:cs typeface="Times New Roman" pitchFamily="18" charset="0"/>
              </a:rPr>
              <a:t>Vyshnavi</a:t>
            </a:r>
            <a:endParaRPr lang="en-IN" sz="2600" b="0" strike="noStrike" spc="-1" dirty="0">
              <a:latin typeface="Times New Roman" pitchFamily="18" charset="0"/>
              <a:cs typeface="Times New Roman" pitchFamily="18" charset="0"/>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smtClean="0">
                <a:solidFill>
                  <a:srgbClr val="000000"/>
                </a:solidFill>
                <a:latin typeface="Times New Roman"/>
              </a:rPr>
              <a:t>204G1A05C4</a:t>
            </a:r>
            <a:endParaRPr lang="en-IN" sz="1200" b="0" strike="noStrike" spc="-1" dirty="0">
              <a:latin typeface="Arial"/>
            </a:endParaRPr>
          </a:p>
        </p:txBody>
      </p:sp>
      <p:sp>
        <p:nvSpPr>
          <p:cNvPr id="93" name="Rectangle: Rounded Corners 16"/>
          <p:cNvSpPr/>
          <p:nvPr/>
        </p:nvSpPr>
        <p:spPr>
          <a:xfrm>
            <a:off x="522513" y="335159"/>
            <a:ext cx="11374017" cy="924473"/>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smtClean="0">
                <a:solidFill>
                  <a:srgbClr val="FFFFFF"/>
                </a:solidFill>
                <a:latin typeface="Times New Roman"/>
              </a:rPr>
              <a:t>Missing Child Identification Using LBPH and Open </a:t>
            </a:r>
            <a:r>
              <a:rPr lang="en-US" sz="3200" spc="-1" dirty="0" smtClean="0">
                <a:solidFill>
                  <a:srgbClr val="FFFFFF"/>
                </a:solidFill>
                <a:latin typeface="Times New Roman"/>
              </a:rPr>
              <a:t>CV</a:t>
            </a:r>
            <a:r>
              <a:rPr lang="en-US" sz="3200" b="0" strike="noStrike" spc="-1" dirty="0" smtClean="0">
                <a:solidFill>
                  <a:srgbClr val="FFFFFF"/>
                </a:solidFill>
                <a:latin typeface="Times New Roman"/>
              </a:rPr>
              <a:t>  </a:t>
            </a:r>
            <a:endParaRPr lang="en-IN" sz="3200" b="0" strike="noStrike" spc="-1" dirty="0">
              <a:latin typeface="Arial"/>
            </a:endParaRPr>
          </a:p>
        </p:txBody>
      </p:sp>
      <p:sp>
        <p:nvSpPr>
          <p:cNvPr id="94" name="Rectangle 17"/>
          <p:cNvSpPr/>
          <p:nvPr/>
        </p:nvSpPr>
        <p:spPr>
          <a:xfrm>
            <a:off x="2266891" y="1327114"/>
            <a:ext cx="6761880" cy="3363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i="1" spc="-1" dirty="0" smtClean="0">
                <a:solidFill>
                  <a:srgbClr val="000000"/>
                </a:solidFill>
                <a:latin typeface="Times New Roman"/>
                <a:ea typeface="Calibri"/>
              </a:rPr>
              <a:t>b</a:t>
            </a:r>
            <a:r>
              <a:rPr lang="en-IN" sz="1600" b="0" i="1" strike="noStrike" spc="-1" dirty="0" smtClean="0">
                <a:solidFill>
                  <a:srgbClr val="000000"/>
                </a:solidFill>
                <a:latin typeface="Times New Roman"/>
                <a:ea typeface="Calibri"/>
              </a:rPr>
              <a:t>y</a:t>
            </a:r>
            <a:endParaRPr lang="en-IN" sz="1600" b="0" strike="noStrike" spc="-1" dirty="0">
              <a:latin typeface="Arial"/>
            </a:endParaRPr>
          </a:p>
        </p:txBody>
      </p:sp>
      <p:pic>
        <p:nvPicPr>
          <p:cNvPr id="95" name="Picture 4"/>
          <p:cNvPicPr/>
          <p:nvPr/>
        </p:nvPicPr>
        <p:blipFill>
          <a:blip r:embed="rId2" cstate="print"/>
          <a:stretch/>
        </p:blipFill>
        <p:spPr>
          <a:xfrm>
            <a:off x="5174280" y="3476880"/>
            <a:ext cx="1843200" cy="1685160"/>
          </a:xfrm>
          <a:prstGeom prst="rect">
            <a:avLst/>
          </a:prstGeom>
          <a:ln w="0">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spc="-1" dirty="0" smtClean="0">
                <a:solidFill>
                  <a:srgbClr val="000000"/>
                </a:solidFill>
                <a:latin typeface="Times New Roman"/>
              </a:rPr>
              <a:t>Design and Implementation of first objective</a:t>
            </a:r>
            <a:r>
              <a:rPr lang="en-US" sz="2800" b="0" strike="noStrike" spc="-1" dirty="0" smtClean="0">
                <a:solidFill>
                  <a:srgbClr val="000000"/>
                </a:solidFill>
                <a:latin typeface="Times New Roman"/>
              </a:rPr>
              <a:t> </a:t>
            </a:r>
            <a:endParaRPr lang="en-US" sz="2800" b="0" strike="noStrike" spc="-1" dirty="0">
              <a:solidFill>
                <a:srgbClr val="000000"/>
              </a:solidFill>
              <a:latin typeface="Calibri"/>
            </a:endParaRPr>
          </a:p>
        </p:txBody>
      </p:sp>
      <p:sp>
        <p:nvSpPr>
          <p:cNvPr id="106" name="PlaceHolder 2"/>
          <p:cNvSpPr>
            <a:spLocks noGrp="1"/>
          </p:cNvSpPr>
          <p:nvPr>
            <p:ph idx="4294967295"/>
          </p:nvPr>
        </p:nvSpPr>
        <p:spPr>
          <a:xfrm>
            <a:off x="148640" y="1056640"/>
            <a:ext cx="11778840" cy="5394960"/>
          </a:xfrm>
          <a:prstGeom prst="rect">
            <a:avLst/>
          </a:prstGeom>
          <a:noFill/>
          <a:ln w="0">
            <a:noFill/>
          </a:ln>
        </p:spPr>
        <p:txBody>
          <a:bodyPr anchor="t">
            <a:normAutofit/>
          </a:bodyPr>
          <a:lstStyle/>
          <a:p>
            <a:pPr>
              <a:buNone/>
            </a:pPr>
            <a:r>
              <a:rPr lang="en-US" sz="2400" dirty="0" smtClean="0"/>
              <a:t/>
            </a:r>
            <a:br>
              <a:rPr lang="en-US" sz="2400" dirty="0" smtClean="0"/>
            </a:br>
            <a:r>
              <a:rPr lang="en-US" sz="2600" dirty="0" smtClean="0">
                <a:latin typeface="Times New Roman" pitchFamily="18" charset="0"/>
                <a:cs typeface="Times New Roman" pitchFamily="18" charset="0"/>
              </a:rPr>
              <a:t> </a:t>
            </a:r>
            <a:endParaRPr lang="en-US" sz="2800" b="0" strike="noStrike" spc="-1" dirty="0">
              <a:solidFill>
                <a:srgbClr val="000000"/>
              </a:solidFill>
              <a:latin typeface="Times New Roman" pitchFamily="18" charset="0"/>
              <a:cs typeface="Times New Roman" pitchFamily="18" charset="0"/>
            </a:endParaRPr>
          </a:p>
        </p:txBody>
      </p:sp>
      <p:pic>
        <p:nvPicPr>
          <p:cNvPr id="5" name="Picture 4" descr="flowchart (1).jpg"/>
          <p:cNvPicPr>
            <a:picLocks noChangeAspect="1"/>
          </p:cNvPicPr>
          <p:nvPr/>
        </p:nvPicPr>
        <p:blipFill>
          <a:blip r:embed="rId2" cstate="print"/>
          <a:stretch>
            <a:fillRect/>
          </a:stretch>
        </p:blipFill>
        <p:spPr>
          <a:xfrm>
            <a:off x="3508310" y="989045"/>
            <a:ext cx="4394718" cy="5206482"/>
          </a:xfrm>
          <a:prstGeom prst="rect">
            <a:avLst/>
          </a:prstGeom>
        </p:spPr>
      </p:pic>
      <p:sp>
        <p:nvSpPr>
          <p:cNvPr id="6" name="TextBox 5"/>
          <p:cNvSpPr txBox="1"/>
          <p:nvPr/>
        </p:nvSpPr>
        <p:spPr>
          <a:xfrm>
            <a:off x="4889240" y="6279501"/>
            <a:ext cx="2715208" cy="369332"/>
          </a:xfrm>
          <a:prstGeom prst="rect">
            <a:avLst/>
          </a:prstGeom>
          <a:noFill/>
        </p:spPr>
        <p:txBody>
          <a:bodyPr wrap="square" rtlCol="0">
            <a:spAutoFit/>
          </a:bodyPr>
          <a:lstStyle/>
          <a:p>
            <a:r>
              <a:rPr lang="en-US" dirty="0" smtClean="0"/>
              <a:t>Fig 1.2 Flow Chart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spc="-1" dirty="0" smtClean="0">
                <a:solidFill>
                  <a:srgbClr val="000000"/>
                </a:solidFill>
                <a:latin typeface="Times New Roman"/>
              </a:rPr>
              <a:t>Design and Implementation of first objective</a:t>
            </a:r>
            <a:r>
              <a:rPr lang="en-US" sz="2800" b="0" strike="noStrike" spc="-1" dirty="0" smtClean="0">
                <a:solidFill>
                  <a:srgbClr val="000000"/>
                </a:solidFill>
                <a:latin typeface="Times New Roman"/>
              </a:rPr>
              <a:t> </a:t>
            </a:r>
            <a:endParaRPr lang="en-US" sz="2800" b="0" strike="noStrike" spc="-1" dirty="0">
              <a:solidFill>
                <a:srgbClr val="000000"/>
              </a:solidFill>
              <a:latin typeface="Calibri"/>
            </a:endParaRPr>
          </a:p>
        </p:txBody>
      </p:sp>
      <p:sp>
        <p:nvSpPr>
          <p:cNvPr id="5" name="TextBox 4"/>
          <p:cNvSpPr txBox="1"/>
          <p:nvPr/>
        </p:nvSpPr>
        <p:spPr>
          <a:xfrm>
            <a:off x="4525346" y="6074230"/>
            <a:ext cx="3778898" cy="369332"/>
          </a:xfrm>
          <a:prstGeom prst="rect">
            <a:avLst/>
          </a:prstGeom>
          <a:noFill/>
        </p:spPr>
        <p:txBody>
          <a:bodyPr wrap="square" rtlCol="0">
            <a:spAutoFit/>
          </a:bodyPr>
          <a:lstStyle/>
          <a:p>
            <a:r>
              <a:rPr lang="en-US" dirty="0" smtClean="0"/>
              <a:t>Fig 1.3 Use Case Diagram</a:t>
            </a:r>
            <a:endParaRPr lang="en-US" dirty="0"/>
          </a:p>
        </p:txBody>
      </p:sp>
      <p:pic>
        <p:nvPicPr>
          <p:cNvPr id="9" name="Picture 8" descr="usecase.png"/>
          <p:cNvPicPr>
            <a:picLocks noChangeAspect="1"/>
          </p:cNvPicPr>
          <p:nvPr/>
        </p:nvPicPr>
        <p:blipFill>
          <a:blip r:embed="rId2" cstate="print"/>
          <a:stretch>
            <a:fillRect/>
          </a:stretch>
        </p:blipFill>
        <p:spPr>
          <a:xfrm>
            <a:off x="3191069" y="1035698"/>
            <a:ext cx="5906278" cy="493589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spc="-1" dirty="0" smtClean="0">
                <a:solidFill>
                  <a:srgbClr val="000000"/>
                </a:solidFill>
                <a:latin typeface="Times New Roman"/>
              </a:rPr>
              <a:t>Design and Implementation of first objective</a:t>
            </a:r>
            <a:r>
              <a:rPr lang="en-US" sz="2800" b="0" strike="noStrike" spc="-1" dirty="0" smtClean="0">
                <a:solidFill>
                  <a:srgbClr val="000000"/>
                </a:solidFill>
                <a:latin typeface="Times New Roman"/>
              </a:rPr>
              <a:t> </a:t>
            </a:r>
            <a:endParaRPr lang="en-US" sz="2800" b="0" strike="noStrike" spc="-1" dirty="0">
              <a:solidFill>
                <a:srgbClr val="000000"/>
              </a:solidFill>
              <a:latin typeface="Calibri"/>
            </a:endParaRPr>
          </a:p>
        </p:txBody>
      </p:sp>
      <p:sp>
        <p:nvSpPr>
          <p:cNvPr id="5" name="TextBox 4"/>
          <p:cNvSpPr txBox="1"/>
          <p:nvPr/>
        </p:nvSpPr>
        <p:spPr>
          <a:xfrm>
            <a:off x="4637313" y="5243804"/>
            <a:ext cx="3778898" cy="369332"/>
          </a:xfrm>
          <a:prstGeom prst="rect">
            <a:avLst/>
          </a:prstGeom>
          <a:noFill/>
        </p:spPr>
        <p:txBody>
          <a:bodyPr wrap="square" rtlCol="0">
            <a:spAutoFit/>
          </a:bodyPr>
          <a:lstStyle/>
          <a:p>
            <a:r>
              <a:rPr lang="en-US" dirty="0" smtClean="0"/>
              <a:t>Fig 1.4 Class Diagram</a:t>
            </a:r>
            <a:endParaRPr lang="en-US" dirty="0"/>
          </a:p>
        </p:txBody>
      </p:sp>
      <p:pic>
        <p:nvPicPr>
          <p:cNvPr id="7" name="Picture 6" descr="cls diagram.jpg"/>
          <p:cNvPicPr>
            <a:picLocks noChangeAspect="1"/>
          </p:cNvPicPr>
          <p:nvPr/>
        </p:nvPicPr>
        <p:blipFill>
          <a:blip r:embed="rId2" cstate="print"/>
          <a:stretch>
            <a:fillRect/>
          </a:stretch>
        </p:blipFill>
        <p:spPr>
          <a:xfrm>
            <a:off x="690562" y="1483567"/>
            <a:ext cx="10810875" cy="335513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spc="-1" dirty="0" smtClean="0">
                <a:solidFill>
                  <a:srgbClr val="000000"/>
                </a:solidFill>
                <a:latin typeface="Times New Roman"/>
              </a:rPr>
              <a:t>Design and Implementation of first objective</a:t>
            </a:r>
            <a:r>
              <a:rPr lang="en-US" sz="2800" b="0" strike="noStrike" spc="-1" dirty="0" smtClean="0">
                <a:solidFill>
                  <a:srgbClr val="000000"/>
                </a:solidFill>
                <a:latin typeface="Times New Roman"/>
              </a:rPr>
              <a:t> </a:t>
            </a:r>
            <a:endParaRPr lang="en-US" sz="2800" b="0" strike="noStrike" spc="-1" dirty="0">
              <a:solidFill>
                <a:srgbClr val="000000"/>
              </a:solidFill>
              <a:latin typeface="Calibri"/>
            </a:endParaRPr>
          </a:p>
        </p:txBody>
      </p:sp>
      <p:sp>
        <p:nvSpPr>
          <p:cNvPr id="5" name="TextBox 4"/>
          <p:cNvSpPr txBox="1"/>
          <p:nvPr/>
        </p:nvSpPr>
        <p:spPr>
          <a:xfrm>
            <a:off x="4245429" y="6102220"/>
            <a:ext cx="4478693" cy="369332"/>
          </a:xfrm>
          <a:prstGeom prst="rect">
            <a:avLst/>
          </a:prstGeom>
          <a:noFill/>
        </p:spPr>
        <p:txBody>
          <a:bodyPr wrap="square" rtlCol="0">
            <a:spAutoFit/>
          </a:bodyPr>
          <a:lstStyle/>
          <a:p>
            <a:r>
              <a:rPr lang="en-US" dirty="0" smtClean="0"/>
              <a:t>Fig 1.5 Block Diagram for first Objective</a:t>
            </a:r>
            <a:endParaRPr lang="en-US" dirty="0"/>
          </a:p>
        </p:txBody>
      </p:sp>
      <p:pic>
        <p:nvPicPr>
          <p:cNvPr id="6" name="Picture 5" descr="block digm.jpg"/>
          <p:cNvPicPr>
            <a:picLocks noChangeAspect="1"/>
          </p:cNvPicPr>
          <p:nvPr/>
        </p:nvPicPr>
        <p:blipFill>
          <a:blip r:embed="rId2" cstate="print"/>
          <a:stretch>
            <a:fillRect/>
          </a:stretch>
        </p:blipFill>
        <p:spPr>
          <a:xfrm>
            <a:off x="3415004" y="1063690"/>
            <a:ext cx="5355772" cy="508518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spc="-1" dirty="0" smtClean="0">
                <a:solidFill>
                  <a:srgbClr val="000000"/>
                </a:solidFill>
                <a:latin typeface="Times New Roman"/>
              </a:rPr>
              <a:t>Design and Implementation of first objective</a:t>
            </a:r>
            <a:r>
              <a:rPr lang="en-US" sz="2800" b="0" strike="noStrike" spc="-1" dirty="0" smtClean="0">
                <a:solidFill>
                  <a:srgbClr val="000000"/>
                </a:solidFill>
                <a:latin typeface="Times New Roman"/>
              </a:rPr>
              <a:t> </a:t>
            </a:r>
            <a:endParaRPr lang="en-US" sz="2800" b="0" strike="noStrike" spc="-1" dirty="0">
              <a:solidFill>
                <a:srgbClr val="000000"/>
              </a:solidFill>
              <a:latin typeface="Calibri"/>
            </a:endParaRPr>
          </a:p>
        </p:txBody>
      </p:sp>
      <p:sp>
        <p:nvSpPr>
          <p:cNvPr id="5" name="TextBox 4"/>
          <p:cNvSpPr txBox="1"/>
          <p:nvPr/>
        </p:nvSpPr>
        <p:spPr>
          <a:xfrm>
            <a:off x="4152122" y="6223518"/>
            <a:ext cx="4254759" cy="369332"/>
          </a:xfrm>
          <a:prstGeom prst="rect">
            <a:avLst/>
          </a:prstGeom>
          <a:noFill/>
        </p:spPr>
        <p:txBody>
          <a:bodyPr wrap="square" rtlCol="0">
            <a:spAutoFit/>
          </a:bodyPr>
          <a:lstStyle/>
          <a:p>
            <a:r>
              <a:rPr lang="en-US" dirty="0" smtClean="0"/>
              <a:t>Fig 1.6 Flow Chart for first Objective</a:t>
            </a:r>
            <a:endParaRPr lang="en-US" dirty="0"/>
          </a:p>
        </p:txBody>
      </p:sp>
      <p:pic>
        <p:nvPicPr>
          <p:cNvPr id="6" name="Picture 5" descr="flowchart 1 obj.jpg"/>
          <p:cNvPicPr>
            <a:picLocks noChangeAspect="1"/>
          </p:cNvPicPr>
          <p:nvPr/>
        </p:nvPicPr>
        <p:blipFill>
          <a:blip r:embed="rId2" cstate="print"/>
          <a:stretch>
            <a:fillRect/>
          </a:stretch>
        </p:blipFill>
        <p:spPr>
          <a:xfrm>
            <a:off x="3909527" y="1138334"/>
            <a:ext cx="4077477" cy="501053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spc="-1" dirty="0" smtClean="0">
                <a:solidFill>
                  <a:srgbClr val="000000"/>
                </a:solidFill>
                <a:latin typeface="Times New Roman"/>
              </a:rPr>
              <a:t>Design and Implementation of first objective</a:t>
            </a:r>
            <a:r>
              <a:rPr lang="en-US" sz="2800" b="0" strike="noStrike" spc="-1" dirty="0" smtClean="0">
                <a:solidFill>
                  <a:srgbClr val="000000"/>
                </a:solidFill>
                <a:latin typeface="Times New Roman"/>
              </a:rPr>
              <a:t> </a:t>
            </a:r>
            <a:endParaRPr lang="en-US" sz="2800" b="0" strike="noStrike" spc="-1" dirty="0">
              <a:solidFill>
                <a:srgbClr val="000000"/>
              </a:solidFill>
              <a:latin typeface="Calibri"/>
            </a:endParaRPr>
          </a:p>
        </p:txBody>
      </p:sp>
      <p:sp>
        <p:nvSpPr>
          <p:cNvPr id="3" name="TextBox 2"/>
          <p:cNvSpPr txBox="1"/>
          <p:nvPr/>
        </p:nvSpPr>
        <p:spPr>
          <a:xfrm>
            <a:off x="4599991" y="1082351"/>
            <a:ext cx="2780523" cy="461665"/>
          </a:xfrm>
          <a:prstGeom prst="rect">
            <a:avLst/>
          </a:prstGeom>
          <a:noFill/>
        </p:spPr>
        <p:txBody>
          <a:bodyPr wrap="square" rtlCol="0">
            <a:spAutoFit/>
          </a:bodyPr>
          <a:lstStyle/>
          <a:p>
            <a:r>
              <a:rPr lang="en-US" sz="2400" b="1" u="sng" dirty="0" smtClean="0">
                <a:latin typeface="Times New Roman" pitchFamily="18" charset="0"/>
                <a:cs typeface="Times New Roman" pitchFamily="18" charset="0"/>
              </a:rPr>
              <a:t>Implementation</a:t>
            </a:r>
            <a:endParaRPr lang="en-US" sz="2400" b="1" u="sng" dirty="0">
              <a:latin typeface="Times New Roman" pitchFamily="18" charset="0"/>
              <a:cs typeface="Times New Roman" pitchFamily="18" charset="0"/>
            </a:endParaRPr>
          </a:p>
        </p:txBody>
      </p:sp>
      <p:sp>
        <p:nvSpPr>
          <p:cNvPr id="4" name="TextBox 3"/>
          <p:cNvSpPr txBox="1"/>
          <p:nvPr/>
        </p:nvSpPr>
        <p:spPr>
          <a:xfrm>
            <a:off x="3900195" y="1735494"/>
            <a:ext cx="4506685" cy="369332"/>
          </a:xfrm>
          <a:prstGeom prst="rect">
            <a:avLst/>
          </a:prstGeom>
          <a:noFill/>
        </p:spPr>
        <p:txBody>
          <a:bodyPr wrap="square" rtlCol="0">
            <a:spAutoFit/>
          </a:bodyPr>
          <a:lstStyle/>
          <a:p>
            <a:r>
              <a:rPr lang="en-US" dirty="0" smtClean="0">
                <a:latin typeface="Times New Roman" pitchFamily="18" charset="0"/>
                <a:cs typeface="Times New Roman" pitchFamily="18" charset="0"/>
              </a:rPr>
              <a:t>Face Detection : </a:t>
            </a:r>
            <a:r>
              <a:rPr lang="en-US" dirty="0" err="1" smtClean="0">
                <a:latin typeface="Times New Roman" pitchFamily="18" charset="0"/>
                <a:cs typeface="Times New Roman" pitchFamily="18" charset="0"/>
              </a:rPr>
              <a:t>Haar</a:t>
            </a:r>
            <a:r>
              <a:rPr lang="en-US" dirty="0" smtClean="0">
                <a:latin typeface="Times New Roman" pitchFamily="18" charset="0"/>
                <a:cs typeface="Times New Roman" pitchFamily="18" charset="0"/>
              </a:rPr>
              <a:t> cascade classifier</a:t>
            </a:r>
            <a:endParaRPr lang="en-US" dirty="0">
              <a:latin typeface="Times New Roman" pitchFamily="18" charset="0"/>
              <a:cs typeface="Times New Roman" pitchFamily="18" charset="0"/>
            </a:endParaRPr>
          </a:p>
        </p:txBody>
      </p:sp>
      <p:pic>
        <p:nvPicPr>
          <p:cNvPr id="8" name="Picture 7" descr="haarcascade1.png"/>
          <p:cNvPicPr>
            <a:picLocks noChangeAspect="1"/>
          </p:cNvPicPr>
          <p:nvPr/>
        </p:nvPicPr>
        <p:blipFill>
          <a:blip r:embed="rId2" cstate="print"/>
          <a:stretch>
            <a:fillRect/>
          </a:stretch>
        </p:blipFill>
        <p:spPr>
          <a:xfrm>
            <a:off x="2033281" y="2352135"/>
            <a:ext cx="8554645" cy="355332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spc="-1" dirty="0" smtClean="0">
                <a:solidFill>
                  <a:srgbClr val="000000"/>
                </a:solidFill>
                <a:latin typeface="Times New Roman"/>
              </a:rPr>
              <a:t>Design and Implementation of first objective</a:t>
            </a:r>
            <a:r>
              <a:rPr lang="en-US" sz="2800" b="0" strike="noStrike" spc="-1" dirty="0" smtClean="0">
                <a:solidFill>
                  <a:srgbClr val="000000"/>
                </a:solidFill>
                <a:latin typeface="Times New Roman"/>
              </a:rPr>
              <a:t> </a:t>
            </a:r>
            <a:endParaRPr lang="en-US" sz="2800" b="0" strike="noStrike" spc="-1" dirty="0">
              <a:solidFill>
                <a:srgbClr val="000000"/>
              </a:solidFill>
              <a:latin typeface="Calibri"/>
            </a:endParaRPr>
          </a:p>
        </p:txBody>
      </p:sp>
      <p:pic>
        <p:nvPicPr>
          <p:cNvPr id="3" name="Picture 2" descr="out1.png"/>
          <p:cNvPicPr>
            <a:picLocks noChangeAspect="1"/>
          </p:cNvPicPr>
          <p:nvPr/>
        </p:nvPicPr>
        <p:blipFill>
          <a:blip r:embed="rId2" cstate="print"/>
          <a:stretch>
            <a:fillRect/>
          </a:stretch>
        </p:blipFill>
        <p:spPr>
          <a:xfrm>
            <a:off x="1520890" y="1595535"/>
            <a:ext cx="8518849" cy="4796152"/>
          </a:xfrm>
          <a:prstGeom prst="rect">
            <a:avLst/>
          </a:prstGeom>
        </p:spPr>
      </p:pic>
      <p:sp>
        <p:nvSpPr>
          <p:cNvPr id="4" name="TextBox 3"/>
          <p:cNvSpPr txBox="1"/>
          <p:nvPr/>
        </p:nvSpPr>
        <p:spPr>
          <a:xfrm>
            <a:off x="1045028" y="1054359"/>
            <a:ext cx="3181739"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Child Face Detection:</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spc="-1" dirty="0" smtClean="0">
                <a:solidFill>
                  <a:srgbClr val="000000"/>
                </a:solidFill>
                <a:latin typeface="Times New Roman"/>
              </a:rPr>
              <a:t>Design and Implementation of first objective</a:t>
            </a:r>
            <a:r>
              <a:rPr lang="en-US" sz="2800" b="0" strike="noStrike" spc="-1" dirty="0" smtClean="0">
                <a:solidFill>
                  <a:srgbClr val="000000"/>
                </a:solidFill>
                <a:latin typeface="Times New Roman"/>
              </a:rPr>
              <a:t> </a:t>
            </a:r>
            <a:endParaRPr lang="en-US" sz="2800" b="0" strike="noStrike" spc="-1" dirty="0">
              <a:solidFill>
                <a:srgbClr val="000000"/>
              </a:solidFill>
              <a:latin typeface="Calibri"/>
            </a:endParaRPr>
          </a:p>
        </p:txBody>
      </p:sp>
      <p:sp>
        <p:nvSpPr>
          <p:cNvPr id="3" name="TextBox 2"/>
          <p:cNvSpPr txBox="1"/>
          <p:nvPr/>
        </p:nvSpPr>
        <p:spPr>
          <a:xfrm>
            <a:off x="4264090" y="989045"/>
            <a:ext cx="4133461" cy="461665"/>
          </a:xfrm>
          <a:prstGeom prst="rect">
            <a:avLst/>
          </a:prstGeom>
          <a:noFill/>
        </p:spPr>
        <p:txBody>
          <a:bodyPr wrap="square" rtlCol="0">
            <a:spAutoFit/>
          </a:bodyPr>
          <a:lstStyle/>
          <a:p>
            <a:r>
              <a:rPr lang="en-US" sz="2400" b="1" u="sng" dirty="0" smtClean="0">
                <a:latin typeface="Times New Roman" pitchFamily="18" charset="0"/>
                <a:cs typeface="Times New Roman" pitchFamily="18" charset="0"/>
              </a:rPr>
              <a:t>Implementation</a:t>
            </a:r>
            <a:endParaRPr lang="en-US" sz="2400" b="1" u="sng" dirty="0">
              <a:latin typeface="Times New Roman" pitchFamily="18" charset="0"/>
              <a:cs typeface="Times New Roman" pitchFamily="18" charset="0"/>
            </a:endParaRPr>
          </a:p>
        </p:txBody>
      </p:sp>
      <p:sp>
        <p:nvSpPr>
          <p:cNvPr id="4" name="TextBox 3"/>
          <p:cNvSpPr txBox="1"/>
          <p:nvPr/>
        </p:nvSpPr>
        <p:spPr>
          <a:xfrm>
            <a:off x="3778897" y="1548882"/>
            <a:ext cx="390952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Face Recognizer: LBPH Algorithm</a:t>
            </a:r>
            <a:endParaRPr lang="en-US" dirty="0">
              <a:latin typeface="Times New Roman" pitchFamily="18" charset="0"/>
              <a:cs typeface="Times New Roman" pitchFamily="18" charset="0"/>
            </a:endParaRPr>
          </a:p>
        </p:txBody>
      </p:sp>
      <p:pic>
        <p:nvPicPr>
          <p:cNvPr id="5" name="Picture 4" descr="lbph2.png"/>
          <p:cNvPicPr>
            <a:picLocks noChangeAspect="1"/>
          </p:cNvPicPr>
          <p:nvPr/>
        </p:nvPicPr>
        <p:blipFill>
          <a:blip r:embed="rId2" cstate="print"/>
          <a:stretch>
            <a:fillRect/>
          </a:stretch>
        </p:blipFill>
        <p:spPr>
          <a:xfrm>
            <a:off x="275859" y="2360645"/>
            <a:ext cx="4772002" cy="3265714"/>
          </a:xfrm>
          <a:prstGeom prst="rect">
            <a:avLst/>
          </a:prstGeom>
        </p:spPr>
      </p:pic>
      <p:pic>
        <p:nvPicPr>
          <p:cNvPr id="7" name="Picture 6" descr="lbph1.png"/>
          <p:cNvPicPr>
            <a:picLocks noChangeAspect="1"/>
          </p:cNvPicPr>
          <p:nvPr/>
        </p:nvPicPr>
        <p:blipFill>
          <a:blip r:embed="rId3" cstate="print"/>
          <a:stretch>
            <a:fillRect/>
          </a:stretch>
        </p:blipFill>
        <p:spPr>
          <a:xfrm>
            <a:off x="5467713" y="1978091"/>
            <a:ext cx="5940542" cy="430141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spc="-1" dirty="0" smtClean="0">
                <a:solidFill>
                  <a:srgbClr val="000000"/>
                </a:solidFill>
                <a:latin typeface="Times New Roman"/>
              </a:rPr>
              <a:t>Design and Implementation of first objective</a:t>
            </a:r>
            <a:r>
              <a:rPr lang="en-US" sz="2800" b="0" strike="noStrike" spc="-1" dirty="0" smtClean="0">
                <a:solidFill>
                  <a:srgbClr val="000000"/>
                </a:solidFill>
                <a:latin typeface="Times New Roman"/>
              </a:rPr>
              <a:t> </a:t>
            </a:r>
            <a:endParaRPr lang="en-US" sz="2800" b="0" strike="noStrike" spc="-1" dirty="0">
              <a:solidFill>
                <a:srgbClr val="000000"/>
              </a:solidFill>
              <a:latin typeface="Calibri"/>
            </a:endParaRPr>
          </a:p>
        </p:txBody>
      </p:sp>
      <p:pic>
        <p:nvPicPr>
          <p:cNvPr id="3" name="Picture 2" descr="out2.png"/>
          <p:cNvPicPr>
            <a:picLocks noChangeAspect="1"/>
          </p:cNvPicPr>
          <p:nvPr/>
        </p:nvPicPr>
        <p:blipFill>
          <a:blip r:embed="rId2" cstate="print"/>
          <a:stretch>
            <a:fillRect/>
          </a:stretch>
        </p:blipFill>
        <p:spPr>
          <a:xfrm>
            <a:off x="1744824" y="1436915"/>
            <a:ext cx="8108303" cy="4932328"/>
          </a:xfrm>
          <a:prstGeom prst="rect">
            <a:avLst/>
          </a:prstGeom>
        </p:spPr>
      </p:pic>
      <p:sp>
        <p:nvSpPr>
          <p:cNvPr id="4" name="TextBox 3"/>
          <p:cNvSpPr txBox="1"/>
          <p:nvPr/>
        </p:nvSpPr>
        <p:spPr>
          <a:xfrm>
            <a:off x="1082351" y="1035698"/>
            <a:ext cx="442271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Missing Child Face Recognition:</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second objective </a:t>
            </a:r>
            <a:endParaRPr lang="en-US" sz="2800" b="0" strike="noStrike" spc="-1">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sz="2600" spc="-1" dirty="0" smtClean="0">
                <a:solidFill>
                  <a:srgbClr val="000000"/>
                </a:solidFill>
                <a:latin typeface="Times New Roman"/>
              </a:rPr>
              <a:t>In this paper, the author used the Local Binary Patterns Histogram (LBPH) algorithm architecture to address the human face recognition in real time at the low level of resolution.</a:t>
            </a:r>
            <a:r>
              <a:rPr lang="en-US" sz="2600" dirty="0" smtClean="0">
                <a:latin typeface="Times New Roman" pitchFamily="18" charset="0"/>
                <a:cs typeface="Times New Roman" pitchFamily="18" charset="0"/>
              </a:rPr>
              <a:t> Over the years, many scholars have developed a variety of face recognition algorithms, but Those all algorithms provide an accuracy rate between 50%-76%. The LBPH algorithm not only recognizes the front face but also the side face, with a 90% accuracy rate.[3]</a:t>
            </a:r>
          </a:p>
          <a:p>
            <a:pPr marL="457200" indent="-457200" algn="just">
              <a:spcBef>
                <a:spcPts val="1001"/>
              </a:spcBef>
              <a:buClr>
                <a:srgbClr val="000000"/>
              </a:buClr>
              <a:buNone/>
            </a:pPr>
            <a:r>
              <a:rPr lang="en-US" spc="-1" dirty="0" smtClean="0">
                <a:solidFill>
                  <a:srgbClr val="000000"/>
                </a:solidFill>
                <a:latin typeface="Times New Roman"/>
              </a:rPr>
              <a:t>                                                                                                                                                                          </a:t>
            </a:r>
            <a:endParaRPr lang="en-US"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600" b="0" strike="noStrike" spc="-1" dirty="0" smtClean="0">
                <a:solidFill>
                  <a:srgbClr val="000000"/>
                </a:solidFill>
                <a:latin typeface="Times New Roman"/>
              </a:rPr>
              <a:t>Review-0 Comments</a:t>
            </a:r>
          </a:p>
          <a:p>
            <a:pPr marL="462240" indent="-462240" algn="just">
              <a:lnSpc>
                <a:spcPct val="90000"/>
              </a:lnSpc>
              <a:spcBef>
                <a:spcPts val="1001"/>
              </a:spcBef>
              <a:buSzPct val="100058"/>
              <a:buBlip>
                <a:blip r:embed="rId2"/>
              </a:buBlip>
            </a:pPr>
            <a:r>
              <a:rPr lang="en-US" sz="2600" b="0" strike="noStrike" spc="-1" dirty="0" smtClean="0">
                <a:solidFill>
                  <a:srgbClr val="000000"/>
                </a:solidFill>
                <a:latin typeface="Times New Roman"/>
              </a:rPr>
              <a:t>Abstract</a:t>
            </a:r>
            <a:endParaRPr lang="en-US" sz="2600" b="0" strike="noStrike" spc="-1" dirty="0">
              <a:solidFill>
                <a:srgbClr val="000000"/>
              </a:solidFill>
              <a:latin typeface="Times New Roman"/>
            </a:endParaRPr>
          </a:p>
          <a:p>
            <a:pPr marL="462240" indent="-462240" algn="just">
              <a:lnSpc>
                <a:spcPct val="90000"/>
              </a:lnSpc>
              <a:spcBef>
                <a:spcPts val="1001"/>
              </a:spcBef>
              <a:buSzPct val="100058"/>
              <a:buBlip>
                <a:blip r:embed="rId2"/>
              </a:buBlip>
            </a:pPr>
            <a:r>
              <a:rPr lang="en-US" sz="26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6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6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600" b="0" strike="noStrike" spc="-1" dirty="0" smtClean="0">
                <a:solidFill>
                  <a:srgbClr val="000000"/>
                </a:solidFill>
                <a:latin typeface="Times New Roman"/>
              </a:rPr>
              <a:t>Objective-1(Design &amp; Implementation)</a:t>
            </a:r>
          </a:p>
          <a:p>
            <a:pPr marL="462240" indent="-462240" algn="just">
              <a:lnSpc>
                <a:spcPct val="90000"/>
              </a:lnSpc>
              <a:spcBef>
                <a:spcPts val="1001"/>
              </a:spcBef>
              <a:buSzPct val="100058"/>
              <a:buBlip>
                <a:blip r:embed="rId2"/>
              </a:buBlip>
            </a:pPr>
            <a:r>
              <a:rPr lang="en-US" sz="2600" b="0" strike="noStrike" spc="-1" dirty="0" smtClean="0">
                <a:solidFill>
                  <a:srgbClr val="000000"/>
                </a:solidFill>
                <a:latin typeface="Times New Roman"/>
              </a:rPr>
              <a:t>Literature </a:t>
            </a:r>
            <a:r>
              <a:rPr lang="en-US" sz="2600" b="0" strike="noStrike" spc="-1" dirty="0">
                <a:solidFill>
                  <a:srgbClr val="000000"/>
                </a:solidFill>
                <a:latin typeface="Times New Roman"/>
              </a:rPr>
              <a:t>survey for second objective</a:t>
            </a:r>
          </a:p>
          <a:p>
            <a:pPr marL="462240" indent="-462240" algn="just">
              <a:lnSpc>
                <a:spcPct val="90000"/>
              </a:lnSpc>
              <a:spcBef>
                <a:spcPts val="1001"/>
              </a:spcBef>
              <a:buSzPct val="100058"/>
              <a:buBlip>
                <a:blip r:embed="rId2"/>
              </a:buBlip>
            </a:pPr>
            <a:r>
              <a:rPr lang="en-US" sz="2600" b="0" strike="noStrike" spc="-1" dirty="0">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6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600" b="0" strike="noStrike" spc="-1" dirty="0" err="1">
                <a:solidFill>
                  <a:srgbClr val="000000"/>
                </a:solidFill>
                <a:latin typeface="Times New Roman"/>
              </a:rPr>
              <a:t>GitHub</a:t>
            </a:r>
            <a:r>
              <a:rPr lang="en-US" sz="2600" b="0" strike="noStrike" spc="-1" dirty="0">
                <a:solidFill>
                  <a:srgbClr val="000000"/>
                </a:solidFill>
                <a:latin typeface="Times New Roman"/>
              </a:rPr>
              <a:t> Link</a:t>
            </a:r>
          </a:p>
          <a:p>
            <a:pPr marL="462240" indent="-462240" algn="just">
              <a:lnSpc>
                <a:spcPct val="90000"/>
              </a:lnSpc>
              <a:spcBef>
                <a:spcPts val="1001"/>
              </a:spcBef>
              <a:buSzPct val="100058"/>
              <a:buBlip>
                <a:blip r:embed="rId2"/>
              </a:buBlip>
            </a:pPr>
            <a:r>
              <a:rPr lang="en-US" sz="26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253764" y="913521"/>
            <a:ext cx="11463825" cy="4759700"/>
          </a:xfrm>
          <a:prstGeom prst="rect">
            <a:avLst/>
          </a:prstGeom>
          <a:solidFill>
            <a:srgbClr val="FFFFFF"/>
          </a:solidFill>
          <a:ln w="12600">
            <a:solidFill>
              <a:srgbClr val="FFFFFF"/>
            </a:solidFill>
            <a:miter/>
          </a:ln>
        </p:spPr>
        <p:txBody>
          <a:bodyPr anchor="t">
            <a:noAutofit/>
          </a:bodyPr>
          <a:lstStyle/>
          <a:p>
            <a:pPr marL="0" marR="0" algn="just">
              <a:lnSpc>
                <a:spcPct val="120000"/>
              </a:lnSpc>
              <a:spcBef>
                <a:spcPts val="0"/>
              </a:spcBef>
              <a:spcAft>
                <a:spcPts val="0"/>
              </a:spcAft>
              <a:buFont typeface="Wingdings" pitchFamily="2" charset="2"/>
              <a:buChar char="Ø"/>
            </a:pPr>
            <a:r>
              <a:rPr lang="en-IN" sz="2600" dirty="0" smtClean="0">
                <a:solidFill>
                  <a:srgbClr val="000000"/>
                </a:solidFill>
                <a:latin typeface="Times New Roman" pitchFamily="18" charset="0"/>
                <a:ea typeface="Times New Roman" panose="02020603050405020304" pitchFamily="18" charset="0"/>
                <a:cs typeface="Times New Roman" pitchFamily="18" charset="0"/>
              </a:rPr>
              <a:t> To overcome the difficulties of the existing system i.e., incorrect results  and time  consuming processes, </a:t>
            </a:r>
            <a:r>
              <a:rPr lang="en-US" sz="2600" dirty="0" smtClean="0">
                <a:solidFill>
                  <a:srgbClr val="000000"/>
                </a:solidFill>
                <a:latin typeface="Times New Roman" pitchFamily="18" charset="0"/>
                <a:ea typeface="Times New Roman" panose="02020603050405020304" pitchFamily="18" charset="0"/>
                <a:cs typeface="Times New Roman" pitchFamily="18" charset="0"/>
              </a:rPr>
              <a:t>the proposed system built a web based missing child identification system integrated with machine learning and </a:t>
            </a:r>
            <a:r>
              <a:rPr lang="en-US" sz="2600" spc="-1" dirty="0" smtClean="0">
                <a:solidFill>
                  <a:srgbClr val="000000"/>
                </a:solidFill>
                <a:latin typeface="Times New Roman" pitchFamily="18" charset="0"/>
                <a:cs typeface="Times New Roman" pitchFamily="18" charset="0"/>
              </a:rPr>
              <a:t>that could be implemented by our police department to acknowledge the Missing Childs from the input faces. </a:t>
            </a:r>
            <a:r>
              <a:rPr lang="en-US" sz="2600" dirty="0" smtClean="0">
                <a:solidFill>
                  <a:srgbClr val="000000"/>
                </a:solidFill>
                <a:latin typeface="Times New Roman" pitchFamily="18" charset="0"/>
                <a:ea typeface="Times New Roman" panose="02020603050405020304" pitchFamily="18" charset="0"/>
                <a:cs typeface="Times New Roman" pitchFamily="18" charset="0"/>
              </a:rPr>
              <a:t>It will allow the parents to login and upload details of missing child.</a:t>
            </a:r>
            <a:endParaRPr lang="en-US" sz="2600" spc="-1" dirty="0" smtClean="0">
              <a:solidFill>
                <a:srgbClr val="000000"/>
              </a:solidFill>
              <a:latin typeface="Times New Roman" pitchFamily="18" charset="0"/>
              <a:cs typeface="Times New Roman" pitchFamily="18" charset="0"/>
            </a:endParaRPr>
          </a:p>
          <a:p>
            <a:pPr marL="0" marR="0" algn="just">
              <a:lnSpc>
                <a:spcPct val="120000"/>
              </a:lnSpc>
              <a:spcBef>
                <a:spcPts val="0"/>
              </a:spcBef>
              <a:spcAft>
                <a:spcPts val="0"/>
              </a:spcAft>
              <a:buFont typeface="Wingdings" pitchFamily="2" charset="2"/>
              <a:buChar char="Ø"/>
            </a:pPr>
            <a:r>
              <a:rPr lang="en-US" sz="2600" spc="-1" dirty="0" smtClean="0">
                <a:solidFill>
                  <a:srgbClr val="000000"/>
                </a:solidFill>
                <a:latin typeface="Times New Roman" pitchFamily="18" charset="0"/>
                <a:cs typeface="Times New Roman" pitchFamily="18" charset="0"/>
              </a:rPr>
              <a:t>The system uses </a:t>
            </a:r>
            <a:r>
              <a:rPr lang="en-US" sz="2600" spc="-1" dirty="0" err="1" smtClean="0">
                <a:solidFill>
                  <a:srgbClr val="000000"/>
                </a:solidFill>
                <a:latin typeface="Times New Roman" pitchFamily="18" charset="0"/>
                <a:cs typeface="Times New Roman" pitchFamily="18" charset="0"/>
              </a:rPr>
              <a:t>Haar</a:t>
            </a:r>
            <a:r>
              <a:rPr lang="en-US" sz="2600" spc="-1" dirty="0" smtClean="0">
                <a:solidFill>
                  <a:srgbClr val="000000"/>
                </a:solidFill>
                <a:latin typeface="Times New Roman" pitchFamily="18" charset="0"/>
                <a:cs typeface="Times New Roman" pitchFamily="18" charset="0"/>
              </a:rPr>
              <a:t>-Cascade Face classifier in Open CV approach and Local Binary Patterns Histogram (LBPH) face recognition algorithm to accurate child identification.</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spcBef>
                <a:spcPts val="1001"/>
              </a:spcBef>
              <a:buNone/>
              <a:tabLst>
                <a:tab pos="0" algn="l"/>
              </a:tabLst>
            </a:pPr>
            <a:r>
              <a:rPr lang="en-US" sz="2600" spc="-1" dirty="0" smtClean="0">
                <a:solidFill>
                  <a:srgbClr val="000000"/>
                </a:solidFill>
                <a:latin typeface="Times New Roman"/>
              </a:rPr>
              <a:t>[1]. </a:t>
            </a:r>
            <a:r>
              <a:rPr lang="en-US" sz="2600" spc="-1" dirty="0" err="1" smtClean="0">
                <a:solidFill>
                  <a:srgbClr val="000000"/>
                </a:solidFill>
                <a:latin typeface="Times New Roman"/>
              </a:rPr>
              <a:t>Sandeep</a:t>
            </a:r>
            <a:r>
              <a:rPr lang="en-US" sz="2600" spc="-1" dirty="0" smtClean="0">
                <a:solidFill>
                  <a:srgbClr val="000000"/>
                </a:solidFill>
                <a:latin typeface="Times New Roman"/>
              </a:rPr>
              <a:t> </a:t>
            </a:r>
            <a:r>
              <a:rPr lang="en-US" sz="2600" spc="-1" dirty="0" err="1" smtClean="0">
                <a:solidFill>
                  <a:srgbClr val="000000"/>
                </a:solidFill>
                <a:latin typeface="Times New Roman"/>
              </a:rPr>
              <a:t>Mishra</a:t>
            </a:r>
            <a:r>
              <a:rPr lang="en-US" sz="2600" spc="-1" dirty="0" smtClean="0">
                <a:solidFill>
                  <a:srgbClr val="000000"/>
                </a:solidFill>
                <a:latin typeface="Times New Roman"/>
              </a:rPr>
              <a:t>, </a:t>
            </a:r>
            <a:r>
              <a:rPr lang="en-US" sz="2600" spc="-1" dirty="0" err="1" smtClean="0">
                <a:solidFill>
                  <a:srgbClr val="000000"/>
                </a:solidFill>
                <a:latin typeface="Times New Roman"/>
              </a:rPr>
              <a:t>Anupam</a:t>
            </a:r>
            <a:r>
              <a:rPr lang="en-US" sz="2600" spc="-1" dirty="0" smtClean="0">
                <a:solidFill>
                  <a:srgbClr val="000000"/>
                </a:solidFill>
                <a:latin typeface="Times New Roman"/>
              </a:rPr>
              <a:t> </a:t>
            </a:r>
            <a:r>
              <a:rPr lang="en-US" sz="2600" spc="-1" dirty="0" err="1" smtClean="0">
                <a:solidFill>
                  <a:srgbClr val="000000"/>
                </a:solidFill>
                <a:latin typeface="Times New Roman"/>
              </a:rPr>
              <a:t>Dubey</a:t>
            </a:r>
            <a:r>
              <a:rPr lang="en-US" sz="2600" spc="-1" dirty="0" smtClean="0">
                <a:solidFill>
                  <a:srgbClr val="000000"/>
                </a:solidFill>
                <a:latin typeface="Times New Roman"/>
              </a:rPr>
              <a:t> </a:t>
            </a:r>
            <a:r>
              <a:rPr lang="en-US" sz="2600" spc="-1" dirty="0" smtClean="0">
                <a:solidFill>
                  <a:srgbClr val="000000"/>
                </a:solidFill>
                <a:latin typeface="Times New Roman"/>
                <a:hlinkClick r:id="rId2"/>
              </a:rPr>
              <a:t>“Face Recognition Approaches: A Survey”</a:t>
            </a:r>
            <a:r>
              <a:rPr lang="en-US" sz="2600" spc="-1" dirty="0" smtClean="0">
                <a:solidFill>
                  <a:srgbClr val="000000"/>
                </a:solidFill>
                <a:latin typeface="Times New Roman"/>
              </a:rPr>
              <a:t>, International Journal of Computing and Business Research (IJCBR), vol.6, pp. 1, January. 2015.</a:t>
            </a:r>
            <a:endParaRPr lang="en-US" sz="2600" b="0" strike="noStrike" spc="-1" dirty="0" smtClean="0">
              <a:solidFill>
                <a:srgbClr val="000000"/>
              </a:solidFill>
              <a:latin typeface="Times New Roman"/>
            </a:endParaRPr>
          </a:p>
          <a:p>
            <a:pPr marL="577800" indent="-577800" algn="just">
              <a:spcBef>
                <a:spcPts val="1001"/>
              </a:spcBef>
              <a:buNone/>
              <a:tabLst>
                <a:tab pos="0" algn="l"/>
              </a:tabLst>
            </a:pPr>
            <a:r>
              <a:rPr lang="en-US" sz="2600" b="0" strike="noStrike" spc="-1" dirty="0" smtClean="0">
                <a:solidFill>
                  <a:srgbClr val="000000"/>
                </a:solidFill>
                <a:latin typeface="Times New Roman"/>
              </a:rPr>
              <a:t>[</a:t>
            </a:r>
            <a:r>
              <a:rPr lang="en-US" sz="2600" spc="-1" dirty="0">
                <a:solidFill>
                  <a:srgbClr val="000000"/>
                </a:solidFill>
                <a:latin typeface="Times New Roman"/>
              </a:rPr>
              <a:t>2</a:t>
            </a:r>
            <a:r>
              <a:rPr lang="en-US" sz="2600" b="0" strike="noStrike" spc="-1" dirty="0" smtClean="0">
                <a:solidFill>
                  <a:srgbClr val="000000"/>
                </a:solidFill>
                <a:latin typeface="Times New Roman"/>
              </a:rPr>
              <a:t>]. K.H </a:t>
            </a:r>
            <a:r>
              <a:rPr lang="en-US" sz="2600" b="0" strike="noStrike" spc="-1" dirty="0" err="1" smtClean="0">
                <a:solidFill>
                  <a:srgbClr val="000000"/>
                </a:solidFill>
                <a:latin typeface="Times New Roman"/>
              </a:rPr>
              <a:t>Wanjale</a:t>
            </a:r>
            <a:r>
              <a:rPr lang="en-US" sz="2600" b="0" strike="noStrike" spc="-1" dirty="0" smtClean="0">
                <a:solidFill>
                  <a:srgbClr val="000000"/>
                </a:solidFill>
                <a:latin typeface="Times New Roman"/>
              </a:rPr>
              <a:t>, </a:t>
            </a:r>
            <a:r>
              <a:rPr lang="en-US" sz="2600" b="0" strike="noStrike" spc="-1" dirty="0" err="1" smtClean="0">
                <a:solidFill>
                  <a:srgbClr val="000000"/>
                </a:solidFill>
                <a:latin typeface="Times New Roman"/>
              </a:rPr>
              <a:t>Amit</a:t>
            </a:r>
            <a:r>
              <a:rPr lang="en-US" sz="2600" b="0" strike="noStrike" spc="-1" dirty="0" smtClean="0">
                <a:solidFill>
                  <a:srgbClr val="000000"/>
                </a:solidFill>
                <a:latin typeface="Times New Roman"/>
              </a:rPr>
              <a:t> </a:t>
            </a:r>
            <a:r>
              <a:rPr lang="en-US" sz="2600" b="0" strike="noStrike" spc="-1" dirty="0" err="1" smtClean="0">
                <a:solidFill>
                  <a:srgbClr val="000000"/>
                </a:solidFill>
                <a:latin typeface="Times New Roman"/>
              </a:rPr>
              <a:t>Bhoomkar</a:t>
            </a:r>
            <a:r>
              <a:rPr lang="en-US" sz="2600" b="0" strike="noStrike" spc="-1" dirty="0" smtClean="0">
                <a:solidFill>
                  <a:srgbClr val="000000"/>
                </a:solidFill>
                <a:latin typeface="Times New Roman"/>
              </a:rPr>
              <a:t>, Ajay </a:t>
            </a:r>
            <a:r>
              <a:rPr lang="en-US" sz="2600" b="0" strike="noStrike" spc="-1" dirty="0" err="1" smtClean="0">
                <a:solidFill>
                  <a:srgbClr val="000000"/>
                </a:solidFill>
                <a:latin typeface="Times New Roman"/>
              </a:rPr>
              <a:t>Kulkarni</a:t>
            </a:r>
            <a:r>
              <a:rPr lang="en-US" sz="2600" b="0" strike="noStrike" spc="-1" dirty="0" smtClean="0">
                <a:solidFill>
                  <a:srgbClr val="000000"/>
                </a:solidFill>
                <a:latin typeface="Times New Roman"/>
              </a:rPr>
              <a:t>, </a:t>
            </a:r>
            <a:r>
              <a:rPr lang="en-US" sz="2600" b="0" strike="noStrike" spc="-1" dirty="0" err="1" smtClean="0">
                <a:solidFill>
                  <a:srgbClr val="000000"/>
                </a:solidFill>
                <a:latin typeface="Times New Roman"/>
              </a:rPr>
              <a:t>Somnath</a:t>
            </a:r>
            <a:r>
              <a:rPr lang="en-US" sz="2600" b="0" strike="noStrike" spc="-1" dirty="0" smtClean="0">
                <a:solidFill>
                  <a:srgbClr val="000000"/>
                </a:solidFill>
                <a:latin typeface="Times New Roman"/>
              </a:rPr>
              <a:t> </a:t>
            </a:r>
            <a:r>
              <a:rPr lang="en-US" sz="2600" b="0" strike="noStrike" spc="-1" dirty="0" err="1" smtClean="0">
                <a:solidFill>
                  <a:srgbClr val="000000"/>
                </a:solidFill>
                <a:latin typeface="Times New Roman"/>
              </a:rPr>
              <a:t>Gosavi</a:t>
            </a:r>
            <a:r>
              <a:rPr lang="en-US" sz="2600" b="0" strike="noStrike" spc="-1" dirty="0" smtClean="0">
                <a:solidFill>
                  <a:srgbClr val="000000"/>
                </a:solidFill>
                <a:latin typeface="Times New Roman"/>
              </a:rPr>
              <a:t> </a:t>
            </a:r>
            <a:r>
              <a:rPr lang="en-US" sz="2600" b="0" strike="noStrike" spc="-1" dirty="0" smtClean="0">
                <a:solidFill>
                  <a:srgbClr val="000000"/>
                </a:solidFill>
                <a:latin typeface="Times New Roman"/>
                <a:hlinkClick r:id="rId3"/>
              </a:rPr>
              <a:t>“</a:t>
            </a:r>
            <a:r>
              <a:rPr lang="en-US" sz="2600" dirty="0" smtClean="0">
                <a:latin typeface="Times New Roman" pitchFamily="18" charset="0"/>
                <a:cs typeface="Times New Roman" pitchFamily="18" charset="0"/>
                <a:hlinkClick r:id="rId3"/>
              </a:rPr>
              <a:t>Use Of </a:t>
            </a:r>
            <a:r>
              <a:rPr lang="en-US" sz="2600" dirty="0" err="1" smtClean="0">
                <a:latin typeface="Times New Roman" pitchFamily="18" charset="0"/>
                <a:cs typeface="Times New Roman" pitchFamily="18" charset="0"/>
                <a:hlinkClick r:id="rId3"/>
              </a:rPr>
              <a:t>Haar</a:t>
            </a:r>
            <a:r>
              <a:rPr lang="en-US" sz="2600" dirty="0" smtClean="0">
                <a:latin typeface="Times New Roman" pitchFamily="18" charset="0"/>
                <a:cs typeface="Times New Roman" pitchFamily="18" charset="0"/>
                <a:hlinkClick r:id="rId3"/>
              </a:rPr>
              <a:t> Cascade Classifier For Face Tracking System In Real Time Video</a:t>
            </a:r>
            <a:r>
              <a:rPr lang="en-US" sz="2600" b="0" strike="noStrike" spc="-1" dirty="0" smtClean="0">
                <a:solidFill>
                  <a:srgbClr val="000000"/>
                </a:solidFill>
                <a:latin typeface="Times New Roman"/>
              </a:rPr>
              <a:t>”, International Journal of  Engineering Research &amp; Technology (IJERT), vol. 2, pp. 4, April. 2013.</a:t>
            </a:r>
            <a:endParaRPr lang="en-US" sz="2600" b="0" strike="noStrike" spc="-1" dirty="0">
              <a:solidFill>
                <a:srgbClr val="000000"/>
              </a:solidFill>
              <a:latin typeface="Times New Roman"/>
            </a:endParaRPr>
          </a:p>
          <a:p>
            <a:pPr marL="577800" indent="-577800" algn="just">
              <a:spcBef>
                <a:spcPts val="1001"/>
              </a:spcBef>
              <a:buNone/>
              <a:tabLst>
                <a:tab pos="0" algn="l"/>
              </a:tabLst>
            </a:pPr>
            <a:r>
              <a:rPr lang="en-US" sz="2600" spc="-1" dirty="0" smtClean="0">
                <a:solidFill>
                  <a:srgbClr val="000000"/>
                </a:solidFill>
                <a:latin typeface="Times New Roman"/>
              </a:rPr>
              <a:t>[3]. </a:t>
            </a:r>
            <a:r>
              <a:rPr lang="en-US" sz="2600" spc="-1" dirty="0" err="1" smtClean="0">
                <a:solidFill>
                  <a:srgbClr val="000000"/>
                </a:solidFill>
                <a:latin typeface="Times New Roman"/>
              </a:rPr>
              <a:t>Aftab</a:t>
            </a:r>
            <a:r>
              <a:rPr lang="en-US" sz="2600" spc="-1" dirty="0" smtClean="0">
                <a:solidFill>
                  <a:srgbClr val="000000"/>
                </a:solidFill>
                <a:latin typeface="Times New Roman"/>
              </a:rPr>
              <a:t> Ahmed, </a:t>
            </a:r>
            <a:r>
              <a:rPr lang="en-US" sz="2600" spc="-1" dirty="0" err="1" smtClean="0">
                <a:solidFill>
                  <a:srgbClr val="000000"/>
                </a:solidFill>
                <a:latin typeface="Times New Roman"/>
              </a:rPr>
              <a:t>Jiandong</a:t>
            </a:r>
            <a:r>
              <a:rPr lang="en-US" sz="2600" spc="-1" dirty="0" smtClean="0">
                <a:solidFill>
                  <a:srgbClr val="000000"/>
                </a:solidFill>
                <a:latin typeface="Times New Roman"/>
              </a:rPr>
              <a:t> </a:t>
            </a:r>
            <a:r>
              <a:rPr lang="en-US" sz="2600" spc="-1" dirty="0" err="1" smtClean="0">
                <a:solidFill>
                  <a:srgbClr val="000000"/>
                </a:solidFill>
                <a:latin typeface="Times New Roman"/>
              </a:rPr>
              <a:t>Guo</a:t>
            </a:r>
            <a:r>
              <a:rPr lang="en-US" sz="2600" spc="-1" dirty="0" smtClean="0">
                <a:solidFill>
                  <a:srgbClr val="000000"/>
                </a:solidFill>
                <a:latin typeface="Times New Roman"/>
              </a:rPr>
              <a:t>, </a:t>
            </a:r>
            <a:r>
              <a:rPr lang="en-US" sz="2600" spc="-1" dirty="0" err="1" smtClean="0">
                <a:solidFill>
                  <a:srgbClr val="000000"/>
                </a:solidFill>
                <a:latin typeface="Times New Roman"/>
              </a:rPr>
              <a:t>Fayaz</a:t>
            </a:r>
            <a:r>
              <a:rPr lang="en-US" sz="2600" spc="-1" dirty="0" smtClean="0">
                <a:solidFill>
                  <a:srgbClr val="000000"/>
                </a:solidFill>
                <a:latin typeface="Times New Roman"/>
              </a:rPr>
              <a:t> Ali </a:t>
            </a:r>
            <a:r>
              <a:rPr lang="en-US" sz="2600" spc="-1" dirty="0" err="1" smtClean="0">
                <a:solidFill>
                  <a:srgbClr val="000000"/>
                </a:solidFill>
                <a:latin typeface="Times New Roman"/>
              </a:rPr>
              <a:t>Dharejo</a:t>
            </a:r>
            <a:r>
              <a:rPr lang="en-US" sz="2600" spc="-1" dirty="0" smtClean="0">
                <a:solidFill>
                  <a:srgbClr val="000000"/>
                </a:solidFill>
                <a:latin typeface="Times New Roman"/>
              </a:rPr>
              <a:t>, </a:t>
            </a:r>
            <a:r>
              <a:rPr lang="en-US" sz="2600" spc="-1" dirty="0" err="1" smtClean="0">
                <a:solidFill>
                  <a:srgbClr val="000000"/>
                </a:solidFill>
                <a:latin typeface="Times New Roman"/>
              </a:rPr>
              <a:t>Farha</a:t>
            </a:r>
            <a:r>
              <a:rPr lang="en-US" sz="2600" spc="-1" dirty="0" smtClean="0">
                <a:solidFill>
                  <a:srgbClr val="000000"/>
                </a:solidFill>
                <a:latin typeface="Times New Roman"/>
              </a:rPr>
              <a:t> </a:t>
            </a:r>
            <a:r>
              <a:rPr lang="en-US" sz="2600" spc="-1" dirty="0" err="1" smtClean="0">
                <a:solidFill>
                  <a:srgbClr val="000000"/>
                </a:solidFill>
                <a:latin typeface="Times New Roman"/>
              </a:rPr>
              <a:t>Deeba</a:t>
            </a:r>
            <a:r>
              <a:rPr lang="en-US" sz="2600" spc="-1" dirty="0" smtClean="0">
                <a:solidFill>
                  <a:srgbClr val="000000"/>
                </a:solidFill>
                <a:latin typeface="Times New Roman"/>
              </a:rPr>
              <a:t>, </a:t>
            </a:r>
            <a:r>
              <a:rPr lang="en-US" sz="2600" spc="-1" dirty="0" err="1" smtClean="0">
                <a:solidFill>
                  <a:srgbClr val="000000"/>
                </a:solidFill>
                <a:latin typeface="Times New Roman"/>
              </a:rPr>
              <a:t>Awais</a:t>
            </a:r>
            <a:r>
              <a:rPr lang="en-US" sz="2600" spc="-1" dirty="0" smtClean="0">
                <a:solidFill>
                  <a:srgbClr val="000000"/>
                </a:solidFill>
                <a:latin typeface="Times New Roman"/>
              </a:rPr>
              <a:t> Ahmed </a:t>
            </a:r>
            <a:r>
              <a:rPr lang="en-US" sz="2600" spc="-1" dirty="0" smtClean="0">
                <a:solidFill>
                  <a:srgbClr val="000000"/>
                </a:solidFill>
                <a:latin typeface="Times New Roman"/>
                <a:hlinkClick r:id="rId4" action="ppaction://hlinkfile"/>
              </a:rPr>
              <a:t>“LBPH Based Improved Face Recognition At Low Resolution”</a:t>
            </a:r>
            <a:r>
              <a:rPr lang="en-US" sz="2600" spc="-1" dirty="0" smtClean="0">
                <a:solidFill>
                  <a:srgbClr val="000000"/>
                </a:solidFill>
                <a:latin typeface="Times New Roman"/>
              </a:rPr>
              <a:t>,  International Conference on </a:t>
            </a:r>
            <a:r>
              <a:rPr lang="en-US" sz="2600" spc="-1" dirty="0" err="1" smtClean="0">
                <a:solidFill>
                  <a:srgbClr val="000000"/>
                </a:solidFill>
                <a:latin typeface="Times New Roman"/>
              </a:rPr>
              <a:t>Arificial</a:t>
            </a:r>
            <a:r>
              <a:rPr lang="en-US" sz="2600" spc="-1" dirty="0" smtClean="0">
                <a:solidFill>
                  <a:srgbClr val="000000"/>
                </a:solidFill>
                <a:latin typeface="Times New Roman"/>
              </a:rPr>
              <a:t> Intelligence and Big </a:t>
            </a:r>
            <a:r>
              <a:rPr lang="en-US" sz="2600" spc="-1" dirty="0" smtClean="0">
                <a:solidFill>
                  <a:srgbClr val="000000"/>
                </a:solidFill>
                <a:latin typeface="Times New Roman" pitchFamily="18" charset="0"/>
                <a:cs typeface="Times New Roman" pitchFamily="18" charset="0"/>
              </a:rPr>
              <a:t>Data </a:t>
            </a:r>
            <a:r>
              <a:rPr lang="en-US" sz="2600" dirty="0" smtClean="0">
                <a:latin typeface="Times New Roman" pitchFamily="18" charset="0"/>
                <a:cs typeface="Times New Roman" pitchFamily="18" charset="0"/>
              </a:rPr>
              <a:t>(ICAIBD), May. 2018.</a:t>
            </a:r>
            <a:endParaRPr lang="en-US" sz="2600" b="0" strike="noStrike" spc="-1" dirty="0">
              <a:solidFill>
                <a:srgbClr val="000000"/>
              </a:solidFill>
              <a:latin typeface="Times New Roman" pitchFamily="18" charset="0"/>
              <a:cs typeface="Times New Roman" pitchFamily="18" charset="0"/>
            </a:endParaRPr>
          </a:p>
          <a:p>
            <a:pPr marL="577800" indent="-577800" algn="just">
              <a:lnSpc>
                <a:spcPct val="90000"/>
              </a:lnSpc>
              <a:spcBef>
                <a:spcPts val="1001"/>
              </a:spcBef>
              <a:buNone/>
              <a:tabLst>
                <a:tab pos="0" algn="l"/>
              </a:tabLst>
            </a:pPr>
            <a:r>
              <a:rPr lang="en-US" sz="2800" b="0" strike="noStrike" spc="-1" dirty="0" smtClean="0">
                <a:solidFill>
                  <a:srgbClr val="000000"/>
                </a:solidFill>
                <a:latin typeface="Times New Roman"/>
              </a:rPr>
              <a:t>                                      </a:t>
            </a:r>
            <a:endParaRPr lang="en-US" sz="2800" b="0" strike="noStrike" spc="-1" dirty="0">
              <a:solidFill>
                <a:srgbClr val="000000"/>
              </a:solidFill>
              <a:latin typeface="Times New Roman"/>
            </a:endParaRPr>
          </a:p>
          <a:p>
            <a:pPr marL="577800" indent="-577800" algn="just">
              <a:lnSpc>
                <a:spcPct val="90000"/>
              </a:lnSpc>
              <a:spcBef>
                <a:spcPts val="1001"/>
              </a:spcBef>
              <a:buNone/>
              <a:tabLst>
                <a:tab pos="0" algn="l"/>
              </a:tabLst>
            </a:pP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114"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spcBef>
                <a:spcPts val="1417"/>
              </a:spcBef>
              <a:buNone/>
            </a:pPr>
            <a:r>
              <a:rPr lang="en-US" sz="2400" spc="-1" dirty="0" smtClean="0">
                <a:solidFill>
                  <a:srgbClr val="0070C0"/>
                </a:solidFill>
                <a:latin typeface="Times New Roman" pitchFamily="18" charset="0"/>
                <a:cs typeface="Times New Roman" pitchFamily="18" charset="0"/>
              </a:rPr>
              <a:t>  </a:t>
            </a:r>
            <a:r>
              <a:rPr lang="en-US" sz="2600" spc="-1" dirty="0" err="1" smtClean="0">
                <a:solidFill>
                  <a:schemeClr val="tx1">
                    <a:lumMod val="95000"/>
                    <a:lumOff val="5000"/>
                  </a:schemeClr>
                </a:solidFill>
                <a:latin typeface="Times New Roman" pitchFamily="18" charset="0"/>
                <a:cs typeface="Times New Roman" pitchFamily="18" charset="0"/>
              </a:rPr>
              <a:t>Github</a:t>
            </a:r>
            <a:r>
              <a:rPr lang="en-US" sz="2600" spc="-1" dirty="0" smtClean="0">
                <a:solidFill>
                  <a:schemeClr val="tx1">
                    <a:lumMod val="95000"/>
                    <a:lumOff val="5000"/>
                  </a:schemeClr>
                </a:solidFill>
                <a:latin typeface="Times New Roman" pitchFamily="18" charset="0"/>
                <a:cs typeface="Times New Roman" pitchFamily="18" charset="0"/>
              </a:rPr>
              <a:t> Link: </a:t>
            </a:r>
            <a:r>
              <a:rPr lang="en-US" sz="2600" spc="-1" dirty="0" smtClean="0">
                <a:solidFill>
                  <a:schemeClr val="tx1">
                    <a:lumMod val="95000"/>
                    <a:lumOff val="5000"/>
                  </a:schemeClr>
                </a:solidFill>
                <a:latin typeface="Times New Roman" pitchFamily="18" charset="0"/>
                <a:cs typeface="Times New Roman" pitchFamily="18" charset="0"/>
                <a:hlinkClick r:id="rId2"/>
              </a:rPr>
              <a:t>https://github.com/204G1A05c4/CSE-2020-2024-B1.git</a:t>
            </a:r>
            <a:endParaRPr lang="en-US" sz="2600" b="0" strike="noStrike" spc="-1" dirty="0">
              <a:solidFill>
                <a:schemeClr val="tx1">
                  <a:lumMod val="95000"/>
                  <a:lumOff val="5000"/>
                </a:schemeClr>
              </a:solidFill>
              <a:latin typeface="Times New Roman" pitchFamily="18" charset="0"/>
              <a:cs typeface="Times New Roman" pitchFamily="18" charset="0"/>
            </a:endParaRPr>
          </a:p>
        </p:txBody>
      </p:sp>
      <p:pic>
        <p:nvPicPr>
          <p:cNvPr id="8" name="Picture 7" descr="Screenshot (191).png"/>
          <p:cNvPicPr>
            <a:picLocks noChangeAspect="1"/>
          </p:cNvPicPr>
          <p:nvPr/>
        </p:nvPicPr>
        <p:blipFill>
          <a:blip r:embed="rId3" cstate="print"/>
          <a:stretch>
            <a:fillRect/>
          </a:stretch>
        </p:blipFill>
        <p:spPr>
          <a:xfrm>
            <a:off x="261257" y="1576873"/>
            <a:ext cx="11150081" cy="472129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dirty="0">
                <a:solidFill>
                  <a:srgbClr val="000000"/>
                </a:solidFill>
                <a:latin typeface="Times New Roman"/>
              </a:rPr>
              <a:t>Abstract</a:t>
            </a:r>
            <a:endParaRPr lang="en-US" sz="2800" b="0" strike="noStrike" spc="-1" dirty="0">
              <a:solidFill>
                <a:srgbClr val="000000"/>
              </a:solidFill>
              <a:latin typeface="Calibri"/>
            </a:endParaRPr>
          </a:p>
        </p:txBody>
      </p:sp>
      <p:sp>
        <p:nvSpPr>
          <p:cNvPr id="100" name="PlaceHolder 2"/>
          <p:cNvSpPr>
            <a:spLocks noGrp="1"/>
          </p:cNvSpPr>
          <p:nvPr>
            <p:ph/>
          </p:nvPr>
        </p:nvSpPr>
        <p:spPr>
          <a:xfrm>
            <a:off x="0" y="910668"/>
            <a:ext cx="11971176" cy="5704736"/>
          </a:xfrm>
          <a:prstGeom prst="rect">
            <a:avLst/>
          </a:prstGeom>
          <a:noFill/>
          <a:ln w="0">
            <a:solidFill>
              <a:schemeClr val="accent1"/>
            </a:solidFill>
          </a:ln>
        </p:spPr>
        <p:txBody>
          <a:bodyPr anchor="t">
            <a:noAutofit/>
          </a:bodyPr>
          <a:lstStyle/>
          <a:p>
            <a:pPr algn="just">
              <a:lnSpc>
                <a:spcPct val="100000"/>
              </a:lnSpc>
              <a:spcBef>
                <a:spcPts val="1001"/>
              </a:spcBef>
              <a:buNone/>
            </a:pPr>
            <a:r>
              <a:rPr lang="en-US" sz="2600" dirty="0" smtClean="0">
                <a:latin typeface="Times New Roman" pitchFamily="18" charset="0"/>
                <a:cs typeface="Times New Roman" pitchFamily="18" charset="0"/>
              </a:rPr>
              <a:t>       India</a:t>
            </a:r>
            <a:r>
              <a:rPr lang="en-US" sz="2400" dirty="0" smtClean="0"/>
              <a:t> </a:t>
            </a:r>
            <a:r>
              <a:rPr lang="en-US" sz="2600" dirty="0" smtClean="0">
                <a:latin typeface="Times New Roman" pitchFamily="18" charset="0"/>
                <a:cs typeface="Times New Roman" pitchFamily="18" charset="0"/>
              </a:rPr>
              <a:t>struggles with numerous missing children every year, and many </a:t>
            </a:r>
            <a:r>
              <a:rPr lang="en-US" sz="2600" dirty="0" err="1" smtClean="0">
                <a:latin typeface="Times New Roman" pitchFamily="18" charset="0"/>
                <a:cs typeface="Times New Roman" pitchFamily="18" charset="0"/>
              </a:rPr>
              <a:t>childrens</a:t>
            </a:r>
            <a:r>
              <a:rPr lang="en-US" sz="2600" dirty="0" smtClean="0">
                <a:latin typeface="Times New Roman" pitchFamily="18" charset="0"/>
                <a:cs typeface="Times New Roman" pitchFamily="18" charset="0"/>
              </a:rPr>
              <a:t> remain untraced. To address this issue the proposed system would help the police and the public by  accelerating  the  process  of  searching  using  face recognition.  When  a  child goes missing, the parent login into portal and can upload the latest picture and details of the child. When the case is registered and he/she get  stores  in  the  database.</a:t>
            </a:r>
          </a:p>
          <a:p>
            <a:pPr algn="just">
              <a:lnSpc>
                <a:spcPct val="100000"/>
              </a:lnSpc>
              <a:spcBef>
                <a:spcPts val="1001"/>
              </a:spcBef>
              <a:buNone/>
            </a:pPr>
            <a:r>
              <a:rPr lang="en-US" sz="2600" dirty="0" smtClean="0">
                <a:latin typeface="Times New Roman" pitchFamily="18" charset="0"/>
                <a:cs typeface="Times New Roman" pitchFamily="18" charset="0"/>
              </a:rPr>
              <a:t>       With  the  advent  of  the technology, especially cameras which are installed in many public and private areas to provide surveillance activities. The footage of the cameras be used to recognize the pre-trained missing child with the help of Local Binary Patterns Histogram (LBPH) face recognition. In  this, the model build a web based automated  facial  recognition  system integrated with backend machine learning for  Missing  Child database using known </a:t>
            </a:r>
            <a:r>
              <a:rPr lang="en-US" sz="2600" dirty="0" err="1" smtClean="0">
                <a:latin typeface="Times New Roman" pitchFamily="18" charset="0"/>
                <a:cs typeface="Times New Roman" pitchFamily="18" charset="0"/>
              </a:rPr>
              <a:t>Haar</a:t>
            </a:r>
            <a:r>
              <a:rPr lang="en-US" sz="2600" dirty="0" smtClean="0">
                <a:latin typeface="Times New Roman" pitchFamily="18" charset="0"/>
                <a:cs typeface="Times New Roman" pitchFamily="18" charset="0"/>
              </a:rPr>
              <a:t> feature-based cascade classifier. If matching is found, then it will send an email to the authorities.</a:t>
            </a:r>
          </a:p>
          <a:p>
            <a:pPr algn="just">
              <a:spcBef>
                <a:spcPts val="1001"/>
              </a:spcBef>
              <a:buNone/>
            </a:pPr>
            <a:r>
              <a:rPr lang="en-US" sz="2600" b="1" spc="-1" dirty="0" smtClean="0">
                <a:solidFill>
                  <a:srgbClr val="000000"/>
                </a:solidFill>
                <a:latin typeface="Times New Roman" pitchFamily="18" charset="0"/>
                <a:cs typeface="Times New Roman" pitchFamily="18" charset="0"/>
              </a:rPr>
              <a:t>   Keywords:</a:t>
            </a:r>
            <a:r>
              <a:rPr lang="en-US" sz="2600" spc="-1" dirty="0" smtClean="0">
                <a:solidFill>
                  <a:srgbClr val="000000"/>
                </a:solidFill>
                <a:latin typeface="Times New Roman" pitchFamily="18" charset="0"/>
                <a:cs typeface="Times New Roman" pitchFamily="18" charset="0"/>
              </a:rPr>
              <a:t> Missing Child, LBPH, </a:t>
            </a:r>
            <a:r>
              <a:rPr lang="en-US" sz="2600" spc="-1" dirty="0" err="1" smtClean="0">
                <a:solidFill>
                  <a:srgbClr val="000000"/>
                </a:solidFill>
                <a:latin typeface="Times New Roman" pitchFamily="18" charset="0"/>
                <a:cs typeface="Times New Roman" pitchFamily="18" charset="0"/>
              </a:rPr>
              <a:t>Haar</a:t>
            </a:r>
            <a:r>
              <a:rPr lang="en-US" sz="2600" spc="-1" dirty="0" smtClean="0">
                <a:solidFill>
                  <a:srgbClr val="000000"/>
                </a:solidFill>
                <a:latin typeface="Times New Roman" pitchFamily="18" charset="0"/>
                <a:cs typeface="Times New Roman" pitchFamily="18" charset="0"/>
              </a:rPr>
              <a:t> cascade classifier and Open CV.</a:t>
            </a:r>
            <a:endParaRPr lang="en-US" sz="2600" b="0" strike="noStrike" spc="-1" dirty="0" smtClean="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sz="2600" spc="-1" dirty="0" smtClean="0">
                <a:solidFill>
                  <a:srgbClr val="000000"/>
                </a:solidFill>
                <a:latin typeface="Times New Roman"/>
              </a:rPr>
              <a:t>In India now-a-days, there are more incidences of children going missing. It will take a long time to locate the youngster for the police academy using the conventional manual searching methods, which include maintaining and analyzing records of missing children and conducting physical searches for them throughout the city.</a:t>
            </a:r>
            <a:endParaRPr lang="en-US" sz="2600" b="0" strike="noStrike" spc="-1" dirty="0">
              <a:solidFill>
                <a:srgbClr val="000000"/>
              </a:solidFill>
              <a:latin typeface="Times New Roman"/>
            </a:endParaRPr>
          </a:p>
          <a:p>
            <a:pPr marL="457200" indent="-457200" algn="just">
              <a:spcBef>
                <a:spcPts val="1001"/>
              </a:spcBef>
              <a:buClr>
                <a:srgbClr val="000000"/>
              </a:buClr>
              <a:buFont typeface="Wingdings" charset="2"/>
              <a:buChar char=""/>
            </a:pPr>
            <a:r>
              <a:rPr lang="en-US" sz="2600" spc="-1" dirty="0" smtClean="0">
                <a:solidFill>
                  <a:srgbClr val="000000"/>
                </a:solidFill>
                <a:latin typeface="Times New Roman"/>
              </a:rPr>
              <a:t>To aid the police academy in a speedy search process and to save the lives of youngsters. This model will enable us to increase the speed, precision, and inclusiveness of missing child identification.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smtClean="0">
                <a:solidFill>
                  <a:srgbClr val="FFFFFF"/>
                </a:solidFill>
                <a:latin typeface="Times New Roman"/>
              </a:rPr>
              <a:t>R</a:t>
            </a:r>
            <a:r>
              <a:rPr lang="en-US" sz="4400" b="0" strike="noStrike" spc="-1" dirty="0" smtClean="0">
                <a:solidFill>
                  <a:srgbClr val="FFFFFF"/>
                </a:solidFill>
                <a:latin typeface="Times New Roman"/>
              </a:rPr>
              <a:t>eview-0 Comments</a:t>
            </a:r>
            <a:endParaRPr lang="en-US" sz="4400" b="0" strike="noStrike" spc="-1" dirty="0">
              <a:solidFill>
                <a:srgbClr val="000000"/>
              </a:solidFill>
              <a:latin typeface="Calibri"/>
            </a:endParaRPr>
          </a:p>
        </p:txBody>
      </p:sp>
      <p:sp>
        <p:nvSpPr>
          <p:cNvPr id="102" name="PlaceHolder 2"/>
          <p:cNvSpPr>
            <a:spLocks noGrp="1"/>
          </p:cNvSpPr>
          <p:nvPr>
            <p:ph idx="4294967295"/>
          </p:nvPr>
        </p:nvSpPr>
        <p:spPr>
          <a:xfrm>
            <a:off x="205272" y="1097279"/>
            <a:ext cx="11453687" cy="5322181"/>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sz="2600" spc="-1" dirty="0" smtClean="0">
                <a:solidFill>
                  <a:srgbClr val="000000"/>
                </a:solidFill>
                <a:latin typeface="Times New Roman"/>
              </a:rPr>
              <a:t>Define scope of your project?</a:t>
            </a:r>
          </a:p>
          <a:p>
            <a:pPr marL="457200" indent="-457200" algn="just">
              <a:spcBef>
                <a:spcPts val="1001"/>
              </a:spcBef>
              <a:buClr>
                <a:srgbClr val="000000"/>
              </a:buClr>
              <a:buFont typeface="Wingdings" pitchFamily="2" charset="2"/>
              <a:buChar char="q"/>
            </a:pPr>
            <a:r>
              <a:rPr lang="en-US" sz="2600" dirty="0" smtClean="0">
                <a:latin typeface="Times New Roman" pitchFamily="18" charset="0"/>
                <a:cs typeface="Times New Roman" pitchFamily="18" charset="0"/>
              </a:rPr>
              <a:t>In this project, only one frame will be detected at a time, which will detect multiple human faces. This process will start after the case is registered.</a:t>
            </a:r>
            <a:endParaRPr lang="en-US" sz="2600" spc="-1" dirty="0" smtClean="0">
              <a:solidFill>
                <a:srgbClr val="000000"/>
              </a:solidFill>
              <a:latin typeface="Times New Roman" pitchFamily="18" charset="0"/>
              <a:cs typeface="Times New Roman" pitchFamily="18" charset="0"/>
            </a:endParaRPr>
          </a:p>
          <a:p>
            <a:pPr marL="457200" indent="-457200" algn="just">
              <a:spcBef>
                <a:spcPts val="1001"/>
              </a:spcBef>
              <a:buClr>
                <a:srgbClr val="000000"/>
              </a:buClr>
              <a:buFont typeface="Wingdings" charset="2"/>
              <a:buChar char=""/>
            </a:pPr>
            <a:r>
              <a:rPr lang="en-US" sz="2600" spc="-1" dirty="0" smtClean="0">
                <a:solidFill>
                  <a:srgbClr val="000000"/>
                </a:solidFill>
                <a:latin typeface="Times New Roman"/>
              </a:rPr>
              <a:t>What is feature extraction?</a:t>
            </a:r>
          </a:p>
          <a:p>
            <a:pPr marL="457200" indent="-457200" algn="just">
              <a:spcBef>
                <a:spcPts val="1001"/>
              </a:spcBef>
              <a:buClr>
                <a:srgbClr val="000000"/>
              </a:buClr>
              <a:buFont typeface="Wingdings" pitchFamily="2" charset="2"/>
              <a:buChar char="q"/>
            </a:pPr>
            <a:r>
              <a:rPr lang="en-US" sz="2600" dirty="0" smtClean="0">
                <a:latin typeface="Times New Roman" pitchFamily="18" charset="0"/>
                <a:cs typeface="Times New Roman" pitchFamily="18" charset="0"/>
              </a:rPr>
              <a:t>Feature extraction is a process in data analysis and machine learning where raw data is transformed into a reduced and more informative representation, known as features. These features are designed to capture the most relevant information in the data, making it easier to analyze, interpret, and use for various tasks such as classification, clustering and pattern recognition.</a:t>
            </a:r>
            <a:endParaRPr lang="en-US" sz="2600" spc="-1" dirty="0" smtClean="0">
              <a:solidFill>
                <a:srgbClr val="000000"/>
              </a:solidFill>
              <a:latin typeface="Times New Roman"/>
            </a:endParaRPr>
          </a:p>
          <a:p>
            <a:pPr marL="457200" indent="-457200" algn="just">
              <a:spcBef>
                <a:spcPts val="1001"/>
              </a:spcBef>
              <a:buClr>
                <a:srgbClr val="000000"/>
              </a:buClr>
              <a:buFont typeface="Wingdings" charset="2"/>
              <a:buChar char=""/>
            </a:pPr>
            <a:r>
              <a:rPr lang="en-US" sz="2600" spc="-1" dirty="0" smtClean="0">
                <a:solidFill>
                  <a:srgbClr val="000000"/>
                </a:solidFill>
                <a:latin typeface="Times New Roman"/>
              </a:rPr>
              <a:t>What is human behavioral analysis?</a:t>
            </a:r>
          </a:p>
          <a:p>
            <a:pPr marL="457200" indent="-457200" algn="just">
              <a:spcBef>
                <a:spcPts val="1001"/>
              </a:spcBef>
              <a:buClr>
                <a:srgbClr val="000000"/>
              </a:buClr>
              <a:buFont typeface="Wingdings" pitchFamily="2" charset="2"/>
              <a:buChar char="q"/>
            </a:pPr>
            <a:r>
              <a:rPr lang="en-US" sz="2600" dirty="0" smtClean="0">
                <a:latin typeface="Times New Roman" pitchFamily="18" charset="0"/>
                <a:cs typeface="Times New Roman" pitchFamily="18" charset="0"/>
              </a:rPr>
              <a:t>Human behavioral analysis is the study of human actions, interactions, and reactions in various contexts.</a:t>
            </a:r>
            <a:endParaRPr lang="en-US" sz="2600" spc="-1" dirty="0" smtClean="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smtClean="0">
                <a:solidFill>
                  <a:srgbClr val="FFFFFF"/>
                </a:solidFill>
                <a:latin typeface="Times New Roman"/>
              </a:rPr>
              <a:t>R</a:t>
            </a:r>
            <a:r>
              <a:rPr lang="en-US" sz="4400" b="0" strike="noStrike" spc="-1" dirty="0" smtClean="0">
                <a:solidFill>
                  <a:srgbClr val="FFFFFF"/>
                </a:solidFill>
                <a:latin typeface="Times New Roman"/>
              </a:rPr>
              <a:t>eview-0 Comments</a:t>
            </a:r>
            <a:endParaRPr lang="en-US" sz="4400" b="0" strike="noStrike" spc="-1" dirty="0">
              <a:solidFill>
                <a:srgbClr val="000000"/>
              </a:solidFill>
              <a:latin typeface="Calibri"/>
            </a:endParaRPr>
          </a:p>
        </p:txBody>
      </p:sp>
      <p:sp>
        <p:nvSpPr>
          <p:cNvPr id="102" name="PlaceHolder 2"/>
          <p:cNvSpPr>
            <a:spLocks noGrp="1"/>
          </p:cNvSpPr>
          <p:nvPr>
            <p:ph idx="4294967295"/>
          </p:nvPr>
        </p:nvSpPr>
        <p:spPr>
          <a:xfrm>
            <a:off x="205272" y="1097279"/>
            <a:ext cx="11453687" cy="5322181"/>
          </a:xfrm>
          <a:prstGeom prst="rect">
            <a:avLst/>
          </a:prstGeom>
          <a:noFill/>
          <a:ln w="0">
            <a:noFill/>
          </a:ln>
        </p:spPr>
        <p:txBody>
          <a:bodyPr anchor="t">
            <a:normAutofit/>
          </a:bodyPr>
          <a:lstStyle/>
          <a:p>
            <a:pPr marL="457200" indent="-457200" algn="just">
              <a:spcBef>
                <a:spcPts val="1001"/>
              </a:spcBef>
              <a:buClr>
                <a:srgbClr val="000000"/>
              </a:buClr>
              <a:buNone/>
            </a:pPr>
            <a:r>
              <a:rPr lang="en-US" sz="2600" spc="-1" dirty="0" smtClean="0">
                <a:solidFill>
                  <a:srgbClr val="000000"/>
                </a:solidFill>
                <a:latin typeface="Times New Roman" pitchFamily="18" charset="0"/>
                <a:cs typeface="Times New Roman" pitchFamily="18" charset="0"/>
              </a:rPr>
              <a:t>  Some of the Behavioral studies are:</a:t>
            </a:r>
          </a:p>
          <a:p>
            <a:pPr marL="457200" indent="-457200" algn="just">
              <a:spcBef>
                <a:spcPts val="1001"/>
              </a:spcBef>
              <a:buClr>
                <a:srgbClr val="000000"/>
              </a:buClr>
            </a:pPr>
            <a:r>
              <a:rPr lang="en-US" sz="2600" dirty="0" smtClean="0">
                <a:latin typeface="Times New Roman" pitchFamily="18" charset="0"/>
                <a:cs typeface="Times New Roman" pitchFamily="18" charset="0"/>
              </a:rPr>
              <a:t>Psychology and Psychometrics</a:t>
            </a:r>
          </a:p>
          <a:p>
            <a:pPr marL="457200" indent="-457200" algn="just">
              <a:spcBef>
                <a:spcPts val="1001"/>
              </a:spcBef>
              <a:buClr>
                <a:srgbClr val="000000"/>
              </a:buClr>
            </a:pPr>
            <a:r>
              <a:rPr lang="en-US" sz="2600" dirty="0" smtClean="0">
                <a:latin typeface="Times New Roman" pitchFamily="18" charset="0"/>
                <a:cs typeface="Times New Roman" pitchFamily="18" charset="0"/>
              </a:rPr>
              <a:t>Cognitive Behavioral Analysis</a:t>
            </a:r>
          </a:p>
          <a:p>
            <a:pPr marL="457200" indent="-457200" algn="just">
              <a:spcBef>
                <a:spcPts val="1001"/>
              </a:spcBef>
              <a:buClr>
                <a:srgbClr val="000000"/>
              </a:buClr>
            </a:pPr>
            <a:r>
              <a:rPr lang="en-US" sz="2600" dirty="0" smtClean="0">
                <a:latin typeface="Times New Roman" pitchFamily="18" charset="0"/>
                <a:cs typeface="Times New Roman" pitchFamily="18" charset="0"/>
              </a:rPr>
              <a:t>Social and Cultural Analysis</a:t>
            </a:r>
          </a:p>
          <a:p>
            <a:pPr marL="457200" indent="-457200" algn="just">
              <a:spcBef>
                <a:spcPts val="1001"/>
              </a:spcBef>
              <a:buClr>
                <a:srgbClr val="000000"/>
              </a:buClr>
            </a:pPr>
            <a:r>
              <a:rPr lang="en-US" sz="2600" dirty="0" smtClean="0">
                <a:latin typeface="Times New Roman" pitchFamily="18" charset="0"/>
                <a:cs typeface="Times New Roman" pitchFamily="18" charset="0"/>
              </a:rPr>
              <a:t>Behavioral Economics</a:t>
            </a:r>
            <a:endParaRPr lang="en-US" sz="2600" spc="-1" dirty="0" smtClean="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spcBef>
                <a:spcPts val="1001"/>
              </a:spcBef>
              <a:buFont typeface="Wingdings" pitchFamily="2" charset="2"/>
              <a:buChar char="Ø"/>
              <a:tabLst>
                <a:tab pos="0" algn="l"/>
              </a:tabLst>
            </a:pPr>
            <a:r>
              <a:rPr lang="en-US" sz="2600" b="1" dirty="0" smtClean="0">
                <a:latin typeface="Times New Roman" pitchFamily="18" charset="0"/>
                <a:cs typeface="Times New Roman" pitchFamily="18" charset="0"/>
              </a:rPr>
              <a:t>Research Objective1:</a:t>
            </a:r>
            <a:r>
              <a:rPr lang="en-US" sz="2600" dirty="0" smtClean="0">
                <a:latin typeface="Times New Roman" pitchFamily="18" charset="0"/>
                <a:cs typeface="Times New Roman" pitchFamily="18" charset="0"/>
              </a:rPr>
              <a:t>To develop automated facial recognition system using Local Binary Patterns Histogram (LBPH) and </a:t>
            </a:r>
            <a:r>
              <a:rPr lang="en-US" sz="2600" dirty="0" err="1" smtClean="0">
                <a:latin typeface="Times New Roman" pitchFamily="18" charset="0"/>
                <a:cs typeface="Times New Roman" pitchFamily="18" charset="0"/>
              </a:rPr>
              <a:t>Haar</a:t>
            </a:r>
            <a:r>
              <a:rPr lang="en-US" sz="2600" dirty="0" smtClean="0">
                <a:latin typeface="Times New Roman" pitchFamily="18" charset="0"/>
                <a:cs typeface="Times New Roman" pitchFamily="18" charset="0"/>
              </a:rPr>
              <a:t> feature-based cascade classifier to detect and match missing children's faces, by utilizing the latest parent-provided images for efficient identification.</a:t>
            </a:r>
          </a:p>
          <a:p>
            <a:pPr algn="just">
              <a:spcBef>
                <a:spcPts val="1001"/>
              </a:spcBef>
              <a:buFont typeface="Wingdings" pitchFamily="2" charset="2"/>
              <a:buChar char="Ø"/>
              <a:tabLst>
                <a:tab pos="0" algn="l"/>
              </a:tabLst>
            </a:pPr>
            <a:r>
              <a:rPr lang="en-US" sz="2600" b="1" dirty="0" smtClean="0">
                <a:latin typeface="Times New Roman" pitchFamily="18" charset="0"/>
                <a:cs typeface="Times New Roman" pitchFamily="18" charset="0"/>
              </a:rPr>
              <a:t>Research Objective2:</a:t>
            </a:r>
            <a:r>
              <a:rPr lang="en-US" sz="2600" spc="-1" dirty="0" smtClean="0">
                <a:solidFill>
                  <a:srgbClr val="000000"/>
                </a:solidFill>
                <a:latin typeface="Times New Roman"/>
              </a:rPr>
              <a:t>To improve speed and accuracy of the missing children location process Implementing an user interface with email mechanism that will inform the authorities as soon as they are detected, enable rapid response and reunification of missing children with their families.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first objective </a:t>
            </a:r>
            <a:endParaRPr lang="en-US" sz="2800" b="0" strike="noStrike" spc="-1" dirty="0">
              <a:solidFill>
                <a:srgbClr val="000000"/>
              </a:solidFill>
              <a:latin typeface="Calibri"/>
            </a:endParaRPr>
          </a:p>
        </p:txBody>
      </p:sp>
      <p:sp>
        <p:nvSpPr>
          <p:cNvPr id="106" name="PlaceHolder 2"/>
          <p:cNvSpPr>
            <a:spLocks noGrp="1"/>
          </p:cNvSpPr>
          <p:nvPr>
            <p:ph/>
          </p:nvPr>
        </p:nvSpPr>
        <p:spPr>
          <a:xfrm>
            <a:off x="148640" y="1056640"/>
            <a:ext cx="11778840" cy="539496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sz="2600" dirty="0" smtClean="0">
                <a:latin typeface="Times New Roman" pitchFamily="18" charset="0"/>
                <a:cs typeface="Times New Roman" pitchFamily="18" charset="0"/>
              </a:rPr>
              <a:t>This paper, outline a survey on various techniques used for face recognition, which is one of the most widely used applications of image analysis and understanding. Face recognition system involves three main steps: face detection, feature extraction, and face recognition and also discusses the challenges and issues related to face recognition, such as illumination and pose variations, and provides a brief overview of some representative methods.[1]</a:t>
            </a:r>
          </a:p>
          <a:p>
            <a:pPr marL="457200" indent="-457200" algn="just">
              <a:spcBef>
                <a:spcPts val="1001"/>
              </a:spcBef>
              <a:buClr>
                <a:srgbClr val="000000"/>
              </a:buClr>
              <a:buFont typeface="Wingdings" charset="2"/>
              <a:buChar char=""/>
            </a:pPr>
            <a:r>
              <a:rPr lang="en-US" sz="2600" dirty="0" smtClean="0">
                <a:latin typeface="Times New Roman" pitchFamily="18" charset="0"/>
                <a:cs typeface="Times New Roman" pitchFamily="18" charset="0"/>
              </a:rPr>
              <a:t>In this paper, the author used </a:t>
            </a:r>
            <a:r>
              <a:rPr lang="en-US" sz="2600" dirty="0" err="1" smtClean="0">
                <a:latin typeface="Times New Roman" pitchFamily="18" charset="0"/>
                <a:cs typeface="Times New Roman" pitchFamily="18" charset="0"/>
              </a:rPr>
              <a:t>Haar</a:t>
            </a:r>
            <a:r>
              <a:rPr lang="en-US" sz="2600" dirty="0" smtClean="0">
                <a:latin typeface="Times New Roman" pitchFamily="18" charset="0"/>
                <a:cs typeface="Times New Roman" pitchFamily="18" charset="0"/>
              </a:rPr>
              <a:t>-Cascade method, Open CV libraries To detect the face in the image or video. The Open CV library is used in various applications that pertain to the field of robotics, biometrics, image processing, and other areas  where visualization is important and includes an implementation of </a:t>
            </a:r>
            <a:r>
              <a:rPr lang="en-US" sz="2600" dirty="0" err="1" smtClean="0">
                <a:latin typeface="Times New Roman" pitchFamily="18" charset="0"/>
                <a:cs typeface="Times New Roman" pitchFamily="18" charset="0"/>
              </a:rPr>
              <a:t>Haar</a:t>
            </a:r>
            <a:r>
              <a:rPr lang="en-US" sz="2600" dirty="0" smtClean="0">
                <a:latin typeface="Times New Roman" pitchFamily="18" charset="0"/>
                <a:cs typeface="Times New Roman" pitchFamily="18" charset="0"/>
              </a:rPr>
              <a:t> classifier detection and training in each step.[2]</a:t>
            </a:r>
            <a:endParaRPr lang="en-US" dirty="0" smtClean="0">
              <a:latin typeface="Times New Roman" pitchFamily="18" charset="0"/>
              <a:cs typeface="Times New Roman" pitchFamily="18" charset="0"/>
            </a:endParaRPr>
          </a:p>
          <a:p>
            <a:pPr marL="457200" indent="-457200" algn="just">
              <a:spcBef>
                <a:spcPts val="1001"/>
              </a:spcBef>
              <a:buClr>
                <a:srgbClr val="000000"/>
              </a:buClr>
              <a:buNone/>
            </a:pPr>
            <a:endParaRPr lang="en-US" sz="2800" b="0" strike="noStrike" spc="-1"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spc="-1" dirty="0" smtClean="0">
                <a:solidFill>
                  <a:srgbClr val="000000"/>
                </a:solidFill>
                <a:latin typeface="Times New Roman"/>
              </a:rPr>
              <a:t>Design and Implementation of first objective</a:t>
            </a:r>
            <a:r>
              <a:rPr lang="en-US" sz="2800" b="0" strike="noStrike" spc="-1" dirty="0" smtClean="0">
                <a:solidFill>
                  <a:srgbClr val="000000"/>
                </a:solidFill>
                <a:latin typeface="Times New Roman"/>
              </a:rPr>
              <a:t> </a:t>
            </a:r>
            <a:endParaRPr lang="en-US" sz="2800" b="0" strike="noStrike" spc="-1" dirty="0">
              <a:solidFill>
                <a:srgbClr val="000000"/>
              </a:solidFill>
              <a:latin typeface="Calibri"/>
            </a:endParaRPr>
          </a:p>
        </p:txBody>
      </p:sp>
      <p:sp>
        <p:nvSpPr>
          <p:cNvPr id="106" name="PlaceHolder 2"/>
          <p:cNvSpPr>
            <a:spLocks noGrp="1"/>
          </p:cNvSpPr>
          <p:nvPr>
            <p:ph idx="4294967295"/>
          </p:nvPr>
        </p:nvSpPr>
        <p:spPr>
          <a:xfrm>
            <a:off x="148640" y="1056640"/>
            <a:ext cx="11778840" cy="5394960"/>
          </a:xfrm>
          <a:prstGeom prst="rect">
            <a:avLst/>
          </a:prstGeom>
          <a:noFill/>
          <a:ln w="0">
            <a:noFill/>
          </a:ln>
        </p:spPr>
        <p:txBody>
          <a:bodyPr anchor="t">
            <a:normAutofit/>
          </a:bodyPr>
          <a:lstStyle/>
          <a:p>
            <a:pPr>
              <a:buNone/>
            </a:pPr>
            <a:r>
              <a:rPr lang="en-US" sz="2400" dirty="0" smtClean="0"/>
              <a:t/>
            </a:r>
            <a:br>
              <a:rPr lang="en-US" sz="2400" dirty="0" smtClean="0"/>
            </a:br>
            <a:r>
              <a:rPr lang="en-US" sz="2600" dirty="0" smtClean="0">
                <a:latin typeface="Times New Roman" pitchFamily="18" charset="0"/>
                <a:cs typeface="Times New Roman" pitchFamily="18" charset="0"/>
              </a:rPr>
              <a:t> </a:t>
            </a:r>
            <a:endParaRPr lang="en-US" sz="2800" b="0" strike="noStrike" spc="-1" dirty="0">
              <a:solidFill>
                <a:srgbClr val="000000"/>
              </a:solidFill>
              <a:latin typeface="Times New Roman" pitchFamily="18" charset="0"/>
              <a:cs typeface="Times New Roman" pitchFamily="18" charset="0"/>
            </a:endParaRPr>
          </a:p>
        </p:txBody>
      </p:sp>
      <p:sp>
        <p:nvSpPr>
          <p:cNvPr id="6" name="TextBox 5"/>
          <p:cNvSpPr txBox="1"/>
          <p:nvPr/>
        </p:nvSpPr>
        <p:spPr>
          <a:xfrm>
            <a:off x="4758611" y="6008913"/>
            <a:ext cx="2715208" cy="369332"/>
          </a:xfrm>
          <a:prstGeom prst="rect">
            <a:avLst/>
          </a:prstGeom>
          <a:noFill/>
        </p:spPr>
        <p:txBody>
          <a:bodyPr wrap="square" rtlCol="0">
            <a:spAutoFit/>
          </a:bodyPr>
          <a:lstStyle/>
          <a:p>
            <a:r>
              <a:rPr lang="en-US" sz="1400" dirty="0" smtClean="0"/>
              <a:t>   </a:t>
            </a:r>
            <a:r>
              <a:rPr lang="en-US" dirty="0" smtClean="0"/>
              <a:t>Fig 1.1 Architecture</a:t>
            </a:r>
            <a:endParaRPr lang="en-US" dirty="0"/>
          </a:p>
        </p:txBody>
      </p:sp>
      <p:pic>
        <p:nvPicPr>
          <p:cNvPr id="8" name="Picture 7">
            <a:extLst>
              <a:ext uri="{FF2B5EF4-FFF2-40B4-BE49-F238E27FC236}">
                <a16:creationId xmlns="" xmlns:a16="http://schemas.microsoft.com/office/drawing/2014/main" id="{3808B84F-75BE-FEE5-49DF-BFC3526F0CCD}"/>
              </a:ext>
            </a:extLst>
          </p:cNvPr>
          <p:cNvPicPr>
            <a:picLocks noChangeAspect="1"/>
          </p:cNvPicPr>
          <p:nvPr/>
        </p:nvPicPr>
        <p:blipFill>
          <a:blip r:embed="rId3" cstate="print"/>
          <a:stretch>
            <a:fillRect/>
          </a:stretch>
        </p:blipFill>
        <p:spPr>
          <a:xfrm>
            <a:off x="1017038" y="1122217"/>
            <a:ext cx="9927770" cy="480272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5810</TotalTime>
  <Words>1085</Words>
  <Application>Microsoft Office PowerPoint</Application>
  <PresentationFormat>Custom</PresentationFormat>
  <Paragraphs>96</Paragraphs>
  <Slides>23</Slides>
  <Notes>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Office Theme</vt:lpstr>
      <vt:lpstr>Slide 1</vt:lpstr>
      <vt:lpstr>Contents</vt:lpstr>
      <vt:lpstr>Abstract</vt:lpstr>
      <vt:lpstr>Problem Statement</vt:lpstr>
      <vt:lpstr>Review-0 Comments</vt:lpstr>
      <vt:lpstr>Review-0 Comments</vt:lpstr>
      <vt:lpstr>Objectives of Project</vt:lpstr>
      <vt:lpstr>Literature survey for first objective </vt:lpstr>
      <vt:lpstr>Design and Implementation of first objective </vt:lpstr>
      <vt:lpstr>Design and Implementation of first objective </vt:lpstr>
      <vt:lpstr>Design and Implementation of first objective </vt:lpstr>
      <vt:lpstr>Design and Implementation of first objective </vt:lpstr>
      <vt:lpstr>Design and Implementation of first objective </vt:lpstr>
      <vt:lpstr>Design and Implementation of first objective </vt:lpstr>
      <vt:lpstr>Design and Implementation of first objective </vt:lpstr>
      <vt:lpstr>Design and Implementation of first objective </vt:lpstr>
      <vt:lpstr>Design and Implementation of first objective </vt:lpstr>
      <vt:lpstr>Design and Implementation of first objective </vt:lpstr>
      <vt:lpstr>Literature survey for second objective </vt:lpstr>
      <vt:lpstr>Proposed System</vt:lpstr>
      <vt:lpstr> References</vt:lpstr>
      <vt:lpstr>Git Hub Dashboards of each student</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DELL</cp:lastModifiedBy>
  <cp:revision>444</cp:revision>
  <dcterms:created xsi:type="dcterms:W3CDTF">2019-06-11T05:35:00Z</dcterms:created>
  <dcterms:modified xsi:type="dcterms:W3CDTF">2024-01-26T06:53:02Z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