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8B2702DB-D6AA-4204-AEFC-5DD6E321FF1D}" type="datetimeFigureOut">
              <a:rPr lang="en-US" smtClean="0"/>
              <a:pPr/>
              <a:t>8/16/2023</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1BCE813A-42D5-4682-AA9A-246D1B9033F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CE813A-42D5-4682-AA9A-246D1B9033F0}"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CE813A-42D5-4682-AA9A-246D1B9033F0}"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smtClean="0">
                <a:solidFill>
                  <a:srgbClr val="FFFFFF"/>
                </a:solidFill>
                <a:latin typeface="Times New Roman"/>
              </a:rPr>
              <a:t>&lt;Missing Child Identification Using LBPH and Open CV&gt;</a:t>
            </a:r>
            <a:endParaRPr lang="en-IN" sz="1500" b="0"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smtClean="0">
                <a:solidFill>
                  <a:srgbClr val="FFFFFF"/>
                </a:solidFill>
                <a:latin typeface="Times New Roman"/>
              </a:rPr>
              <a:t>B - 1</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204G1A05c4/CSE-2020-2024-B1"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ijert.org/research/use-of-haar-cascade-classifier-for-face-tracking-system-in-real-time-video-IJERTV2IS4381.pdf" TargetMode="External"/><Relationship Id="rId2" Type="http://schemas.openxmlformats.org/officeDocument/2006/relationships/hyperlink" Target="http://www.researchmanuscripts.com/January2015/1.pdf" TargetMode="External"/><Relationship Id="rId1" Type="http://schemas.openxmlformats.org/officeDocument/2006/relationships/slideLayout" Target="../slideLayouts/slideLayout13.xml"/><Relationship Id="rId4" Type="http://schemas.openxmlformats.org/officeDocument/2006/relationships/hyperlink" Target="file:///C:\Users\DELL\Downloads\ahmed2018.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5823067" y="1643312"/>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400" spc="-1" dirty="0" smtClean="0">
                <a:solidFill>
                  <a:srgbClr val="000000"/>
                </a:solidFill>
                <a:latin typeface="Times New Roman"/>
              </a:rPr>
              <a:t>Y. </a:t>
            </a:r>
            <a:r>
              <a:rPr lang="en-US" sz="2400" spc="-1" dirty="0" err="1" smtClean="0">
                <a:solidFill>
                  <a:srgbClr val="000000"/>
                </a:solidFill>
                <a:latin typeface="Times New Roman"/>
              </a:rPr>
              <a:t>Rajya</a:t>
            </a:r>
            <a:r>
              <a:rPr lang="en-US" sz="2400" spc="-1" dirty="0" smtClean="0">
                <a:solidFill>
                  <a:srgbClr val="000000"/>
                </a:solidFill>
                <a:latin typeface="Times New Roman"/>
              </a:rPr>
              <a:t> </a:t>
            </a:r>
            <a:r>
              <a:rPr lang="en-US" sz="2400" spc="-1" dirty="0" err="1" smtClean="0">
                <a:solidFill>
                  <a:srgbClr val="000000"/>
                </a:solidFill>
                <a:latin typeface="Times New Roman"/>
              </a:rPr>
              <a:t>lakshmi</a:t>
            </a:r>
            <a:endParaRPr lang="en-IN" sz="24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smtClean="0">
                <a:solidFill>
                  <a:srgbClr val="000000"/>
                </a:solidFill>
                <a:latin typeface="Times New Roman"/>
              </a:rPr>
              <a:t>204G1A0577</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b="0" strike="noStrike" spc="-1" dirty="0" smtClean="0">
                <a:solidFill>
                  <a:srgbClr val="000000"/>
                </a:solidFill>
                <a:latin typeface="Times New Roman"/>
              </a:rPr>
              <a:t>Dr. </a:t>
            </a:r>
            <a:r>
              <a:rPr lang="en-US" sz="2400" spc="-1" dirty="0" err="1" smtClean="0">
                <a:solidFill>
                  <a:srgbClr val="000000"/>
                </a:solidFill>
                <a:latin typeface="Times New Roman"/>
              </a:rPr>
              <a:t>T.Venkata</a:t>
            </a:r>
            <a:r>
              <a:rPr lang="en-US" sz="2400" spc="-1" dirty="0" smtClean="0">
                <a:solidFill>
                  <a:srgbClr val="000000"/>
                </a:solidFill>
                <a:latin typeface="Times New Roman"/>
              </a:rPr>
              <a:t> Naga </a:t>
            </a:r>
            <a:r>
              <a:rPr lang="en-US" sz="2400" spc="-1" dirty="0" err="1" smtClean="0">
                <a:solidFill>
                  <a:srgbClr val="000000"/>
                </a:solidFill>
                <a:latin typeface="Times New Roman"/>
              </a:rPr>
              <a:t>Jayudu</a:t>
            </a:r>
            <a:r>
              <a:rPr lang="en-US" sz="2400" b="0" strike="noStrike" spc="-1" dirty="0" smtClean="0">
                <a:solidFill>
                  <a:srgbClr val="000000"/>
                </a:solidFill>
                <a:latin typeface="Times New Roman"/>
              </a:rPr>
              <a:t> </a:t>
            </a:r>
            <a:r>
              <a:rPr lang="en-US" sz="1400" b="0" strike="noStrike" spc="-1" dirty="0" err="1" smtClean="0">
                <a:solidFill>
                  <a:srgbClr val="000000"/>
                </a:solidFill>
                <a:latin typeface="Times New Roman"/>
              </a:rPr>
              <a:t>M.Tech</a:t>
            </a:r>
            <a:r>
              <a:rPr lang="en-US" sz="1400" b="0" strike="noStrike" spc="-1" dirty="0" smtClean="0">
                <a:solidFill>
                  <a:srgbClr val="000000"/>
                </a:solidFill>
                <a:latin typeface="Times New Roman"/>
              </a:rPr>
              <a:t>., </a:t>
            </a:r>
            <a:r>
              <a:rPr lang="en-US" sz="1400" b="0" strike="noStrike" spc="-1" dirty="0" err="1" smtClean="0">
                <a:solidFill>
                  <a:srgbClr val="000000"/>
                </a:solidFill>
                <a:latin typeface="Times New Roman"/>
              </a:rPr>
              <a:t>Ph.D</a:t>
            </a:r>
            <a:endParaRPr lang="en-IN" sz="1400" b="0" strike="noStrike" spc="-1" dirty="0">
              <a:latin typeface="Arial"/>
            </a:endParaRPr>
          </a:p>
          <a:p>
            <a:pPr algn="ctr">
              <a:lnSpc>
                <a:spcPct val="90000"/>
              </a:lnSpc>
              <a:spcBef>
                <a:spcPts val="201"/>
              </a:spcBef>
              <a:tabLst>
                <a:tab pos="0" algn="l"/>
              </a:tabLst>
            </a:pPr>
            <a:r>
              <a:rPr lang="en-IN" sz="1400" b="0" strike="noStrike" spc="-1" dirty="0" smtClean="0">
                <a:solidFill>
                  <a:srgbClr val="000000"/>
                </a:solidFill>
                <a:latin typeface="Times New Roman"/>
              </a:rPr>
              <a:t>Associate </a:t>
            </a:r>
            <a:r>
              <a:rPr lang="en-IN" sz="1400" b="0" strike="noStrike" spc="-1" dirty="0">
                <a:solidFill>
                  <a:srgbClr val="000000"/>
                </a:solidFill>
                <a:latin typeface="Times New Roman"/>
              </a:rPr>
              <a:t>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2500" b="1" strike="noStrike" spc="-1" dirty="0">
                <a:solidFill>
                  <a:srgbClr val="000000"/>
                </a:solidFill>
                <a:latin typeface="Times New Roman"/>
                <a:ea typeface="Times New Roman"/>
              </a:rPr>
              <a:t>(</a:t>
            </a:r>
            <a:r>
              <a:rPr lang="en-US" sz="2500" b="1" strike="noStrike" spc="-1" dirty="0" err="1">
                <a:solidFill>
                  <a:srgbClr val="000000"/>
                </a:solidFill>
                <a:latin typeface="Verdana"/>
                <a:ea typeface="Times New Roman"/>
              </a:rPr>
              <a:t>Autonomus</a:t>
            </a:r>
            <a:r>
              <a:rPr lang="en-US" sz="2500" b="1" strike="noStrike" spc="-1" dirty="0">
                <a:solidFill>
                  <a:srgbClr val="000000"/>
                </a:solidFill>
                <a:latin typeface="Verdana"/>
                <a:ea typeface="Times New Roman"/>
              </a:rPr>
              <a:t>)</a:t>
            </a:r>
            <a:endParaRPr lang="en-IN" sz="25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2699044" y="1645412"/>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smtClean="0">
                <a:solidFill>
                  <a:srgbClr val="000000"/>
                </a:solidFill>
                <a:latin typeface="Times New Roman" pitchFamily="18" charset="0"/>
                <a:cs typeface="Times New Roman" pitchFamily="18" charset="0"/>
              </a:rPr>
              <a:t>M. </a:t>
            </a:r>
            <a:r>
              <a:rPr lang="en-US" sz="2600" spc="-1" dirty="0" err="1" smtClean="0">
                <a:solidFill>
                  <a:srgbClr val="000000"/>
                </a:solidFill>
                <a:latin typeface="Times New Roman" pitchFamily="18" charset="0"/>
                <a:cs typeface="Times New Roman" pitchFamily="18" charset="0"/>
              </a:rPr>
              <a:t>Srikanth</a:t>
            </a:r>
            <a:r>
              <a:rPr lang="en-US" sz="2600" spc="-1" dirty="0" smtClean="0">
                <a:solidFill>
                  <a:srgbClr val="000000"/>
                </a:solidFill>
                <a:latin typeface="Times New Roman" pitchFamily="18" charset="0"/>
                <a:cs typeface="Times New Roman" pitchFamily="18" charset="0"/>
              </a:rPr>
              <a:t> </a:t>
            </a:r>
            <a:r>
              <a:rPr lang="en-US" sz="2600" spc="-1" dirty="0" err="1" smtClean="0">
                <a:solidFill>
                  <a:srgbClr val="000000"/>
                </a:solidFill>
                <a:latin typeface="Times New Roman" pitchFamily="18" charset="0"/>
                <a:cs typeface="Times New Roman" pitchFamily="18" charset="0"/>
              </a:rPr>
              <a:t>reddy</a:t>
            </a:r>
            <a:endParaRPr lang="en-IN" sz="2600" b="0" strike="noStrike" spc="-1" dirty="0">
              <a:latin typeface="Times New Roman" pitchFamily="18" charset="0"/>
              <a:cs typeface="Times New Roman" pitchFamily="18" charset="0"/>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smtClean="0">
                <a:solidFill>
                  <a:srgbClr val="000000"/>
                </a:solidFill>
                <a:latin typeface="Times New Roman"/>
              </a:rPr>
              <a:t>204G1A05A2</a:t>
            </a:r>
            <a:endParaRPr lang="en-IN" sz="1200" b="0" strike="noStrike" spc="-1" dirty="0">
              <a:latin typeface="Arial"/>
            </a:endParaRPr>
          </a:p>
        </p:txBody>
      </p:sp>
      <p:sp>
        <p:nvSpPr>
          <p:cNvPr id="91" name="Subtitle 11"/>
          <p:cNvSpPr/>
          <p:nvPr/>
        </p:nvSpPr>
        <p:spPr>
          <a:xfrm>
            <a:off x="8462866" y="1698172"/>
            <a:ext cx="2864497" cy="550506"/>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43000" lnSpcReduction="20000"/>
          </a:bodyPr>
          <a:lstStyle/>
          <a:p>
            <a:pPr algn="ctr">
              <a:lnSpc>
                <a:spcPct val="90000"/>
              </a:lnSpc>
              <a:spcBef>
                <a:spcPts val="300"/>
              </a:spcBef>
              <a:tabLst>
                <a:tab pos="0" algn="l"/>
              </a:tabLst>
            </a:pPr>
            <a:r>
              <a:rPr lang="en-US" sz="5300" spc="-1" dirty="0" smtClean="0">
                <a:solidFill>
                  <a:srgbClr val="000000"/>
                </a:solidFill>
                <a:latin typeface="Times New Roman"/>
              </a:rPr>
              <a:t>P. </a:t>
            </a:r>
            <a:r>
              <a:rPr lang="en-US" sz="5300" spc="-1" dirty="0" err="1" smtClean="0">
                <a:solidFill>
                  <a:srgbClr val="000000"/>
                </a:solidFill>
                <a:latin typeface="Times New Roman"/>
              </a:rPr>
              <a:t>Lakshmi</a:t>
            </a:r>
            <a:r>
              <a:rPr lang="en-US" sz="5300" spc="-1" dirty="0" smtClean="0">
                <a:solidFill>
                  <a:srgbClr val="000000"/>
                </a:solidFill>
                <a:latin typeface="Times New Roman"/>
              </a:rPr>
              <a:t> </a:t>
            </a:r>
            <a:r>
              <a:rPr lang="en-US" sz="5300" spc="-1" dirty="0" err="1" smtClean="0">
                <a:solidFill>
                  <a:srgbClr val="000000"/>
                </a:solidFill>
                <a:latin typeface="Times New Roman"/>
              </a:rPr>
              <a:t>prasanna</a:t>
            </a:r>
            <a:endParaRPr lang="en-IN" sz="5300" b="0" strike="noStrike" spc="-1" dirty="0">
              <a:latin typeface="Arial"/>
            </a:endParaRPr>
          </a:p>
          <a:p>
            <a:pPr algn="ctr">
              <a:lnSpc>
                <a:spcPct val="90000"/>
              </a:lnSpc>
              <a:spcBef>
                <a:spcPts val="300"/>
              </a:spcBef>
              <a:tabLst>
                <a:tab pos="0" algn="l"/>
              </a:tabLst>
            </a:pPr>
            <a:r>
              <a:rPr lang="en-US" sz="2800" b="0" strike="noStrike" spc="-1" dirty="0">
                <a:solidFill>
                  <a:srgbClr val="000000"/>
                </a:solidFill>
                <a:latin typeface="Times New Roman"/>
              </a:rPr>
              <a:t>Roll No. </a:t>
            </a:r>
            <a:r>
              <a:rPr lang="en-US" sz="2800" spc="-1" dirty="0" smtClean="0">
                <a:solidFill>
                  <a:srgbClr val="000000"/>
                </a:solidFill>
                <a:latin typeface="Times New Roman"/>
              </a:rPr>
              <a:t>194G5A0514</a:t>
            </a:r>
            <a:endParaRPr lang="en-IN" sz="2800" b="0" strike="noStrike" spc="-1" dirty="0">
              <a:latin typeface="Arial"/>
            </a:endParaRPr>
          </a:p>
        </p:txBody>
      </p:sp>
      <p:sp>
        <p:nvSpPr>
          <p:cNvPr id="92" name="Subtitle 11"/>
          <p:cNvSpPr/>
          <p:nvPr/>
        </p:nvSpPr>
        <p:spPr>
          <a:xfrm>
            <a:off x="320760" y="1636083"/>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smtClean="0">
                <a:solidFill>
                  <a:srgbClr val="000000"/>
                </a:solidFill>
                <a:latin typeface="Times New Roman" pitchFamily="18" charset="0"/>
                <a:cs typeface="Times New Roman" pitchFamily="18" charset="0"/>
              </a:rPr>
              <a:t>K. </a:t>
            </a:r>
            <a:r>
              <a:rPr lang="en-US" sz="2600" spc="-1" dirty="0" err="1" smtClean="0">
                <a:solidFill>
                  <a:srgbClr val="000000"/>
                </a:solidFill>
                <a:latin typeface="Times New Roman" pitchFamily="18" charset="0"/>
                <a:cs typeface="Times New Roman" pitchFamily="18" charset="0"/>
              </a:rPr>
              <a:t>Vyshnavi</a:t>
            </a:r>
            <a:endParaRPr lang="en-IN" sz="2600" b="0" strike="noStrike" spc="-1" dirty="0">
              <a:latin typeface="Times New Roman" pitchFamily="18" charset="0"/>
              <a:cs typeface="Times New Roman" pitchFamily="18" charset="0"/>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smtClean="0">
                <a:solidFill>
                  <a:srgbClr val="000000"/>
                </a:solidFill>
                <a:latin typeface="Times New Roman"/>
              </a:rPr>
              <a:t>204G1A05C4</a:t>
            </a:r>
            <a:endParaRPr lang="en-IN" sz="1200" b="0" strike="noStrike" spc="-1" dirty="0">
              <a:latin typeface="Arial"/>
            </a:endParaRPr>
          </a:p>
        </p:txBody>
      </p:sp>
      <p:sp>
        <p:nvSpPr>
          <p:cNvPr id="93" name="Rectangle: Rounded Corners 16"/>
          <p:cNvSpPr/>
          <p:nvPr/>
        </p:nvSpPr>
        <p:spPr>
          <a:xfrm>
            <a:off x="522513" y="335159"/>
            <a:ext cx="11374017" cy="924473"/>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smtClean="0">
                <a:solidFill>
                  <a:srgbClr val="FFFFFF"/>
                </a:solidFill>
                <a:latin typeface="Times New Roman"/>
              </a:rPr>
              <a:t>Missing Child Identification Using LBPH and Open </a:t>
            </a:r>
            <a:r>
              <a:rPr lang="en-US" sz="3200" spc="-1" dirty="0" smtClean="0">
                <a:solidFill>
                  <a:srgbClr val="FFFFFF"/>
                </a:solidFill>
                <a:latin typeface="Times New Roman"/>
              </a:rPr>
              <a:t>CV</a:t>
            </a:r>
            <a:r>
              <a:rPr lang="en-US" sz="3200" b="0" strike="noStrike" spc="-1" dirty="0" smtClean="0">
                <a:solidFill>
                  <a:srgbClr val="FFFFFF"/>
                </a:solidFill>
                <a:latin typeface="Times New Roman"/>
              </a:rPr>
              <a:t>  </a:t>
            </a:r>
            <a:endParaRPr lang="en-IN" sz="3200" b="0" strike="noStrike" spc="-1" dirty="0">
              <a:latin typeface="Arial"/>
            </a:endParaRPr>
          </a:p>
        </p:txBody>
      </p:sp>
      <p:sp>
        <p:nvSpPr>
          <p:cNvPr id="94" name="Rectangle 17"/>
          <p:cNvSpPr/>
          <p:nvPr/>
        </p:nvSpPr>
        <p:spPr>
          <a:xfrm>
            <a:off x="2266891" y="1327114"/>
            <a:ext cx="6761880" cy="3363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i="1" spc="-1" dirty="0" smtClean="0">
                <a:solidFill>
                  <a:srgbClr val="000000"/>
                </a:solidFill>
                <a:latin typeface="Times New Roman"/>
                <a:ea typeface="Calibri"/>
              </a:rPr>
              <a:t>b</a:t>
            </a:r>
            <a:r>
              <a:rPr lang="en-IN" sz="1600" b="0" i="1" strike="noStrike" spc="-1" dirty="0" smtClean="0">
                <a:solidFill>
                  <a:srgbClr val="000000"/>
                </a:solidFill>
                <a:latin typeface="Times New Roman"/>
                <a:ea typeface="Calibri"/>
              </a:rPr>
              <a:t>y</a:t>
            </a:r>
            <a:endParaRPr lang="en-IN" sz="1600" b="0" strike="noStrike" spc="-1" dirty="0">
              <a:latin typeface="Arial"/>
            </a:endParaRPr>
          </a:p>
        </p:txBody>
      </p:sp>
      <p:pic>
        <p:nvPicPr>
          <p:cNvPr id="95" name="Picture 4"/>
          <p:cNvPicPr/>
          <p:nvPr/>
        </p:nvPicPr>
        <p:blipFill>
          <a:blip r:embed="rId2" cstate="print"/>
          <a:stretch/>
        </p:blipFill>
        <p:spPr>
          <a:xfrm>
            <a:off x="5174280" y="3476880"/>
            <a:ext cx="1843200" cy="1685160"/>
          </a:xfrm>
          <a:prstGeom prst="rect">
            <a:avLst/>
          </a:prstGeom>
          <a:ln w="0">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114"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spcBef>
                <a:spcPts val="1417"/>
              </a:spcBef>
              <a:buNone/>
            </a:pPr>
            <a:r>
              <a:rPr lang="en-US" sz="2400" spc="-1" dirty="0" smtClean="0">
                <a:solidFill>
                  <a:srgbClr val="0070C0"/>
                </a:solidFill>
                <a:latin typeface="Times New Roman" pitchFamily="18" charset="0"/>
                <a:cs typeface="Times New Roman" pitchFamily="18" charset="0"/>
              </a:rPr>
              <a:t>  </a:t>
            </a:r>
            <a:r>
              <a:rPr lang="en-US" sz="2600" spc="-1" dirty="0" err="1" smtClean="0">
                <a:solidFill>
                  <a:schemeClr val="tx1">
                    <a:lumMod val="95000"/>
                    <a:lumOff val="5000"/>
                  </a:schemeClr>
                </a:solidFill>
                <a:latin typeface="Times New Roman" pitchFamily="18" charset="0"/>
                <a:cs typeface="Times New Roman" pitchFamily="18" charset="0"/>
              </a:rPr>
              <a:t>Github</a:t>
            </a:r>
            <a:r>
              <a:rPr lang="en-US" sz="2600" spc="-1" dirty="0" smtClean="0">
                <a:solidFill>
                  <a:schemeClr val="tx1">
                    <a:lumMod val="95000"/>
                    <a:lumOff val="5000"/>
                  </a:schemeClr>
                </a:solidFill>
                <a:latin typeface="Times New Roman" pitchFamily="18" charset="0"/>
                <a:cs typeface="Times New Roman" pitchFamily="18" charset="0"/>
              </a:rPr>
              <a:t> Link: </a:t>
            </a:r>
            <a:r>
              <a:rPr lang="en-US" sz="2600" spc="-1" dirty="0" smtClean="0">
                <a:solidFill>
                  <a:schemeClr val="tx1">
                    <a:lumMod val="95000"/>
                    <a:lumOff val="5000"/>
                  </a:schemeClr>
                </a:solidFill>
                <a:latin typeface="Times New Roman" pitchFamily="18" charset="0"/>
                <a:cs typeface="Times New Roman" pitchFamily="18" charset="0"/>
                <a:hlinkClick r:id="rId2"/>
              </a:rPr>
              <a:t>https://github.com/204G1A05c4/CSE-2020-2024-B1.git</a:t>
            </a:r>
            <a:endParaRPr lang="en-US" sz="2600" b="0" strike="noStrike" spc="-1" dirty="0">
              <a:solidFill>
                <a:schemeClr val="tx1">
                  <a:lumMod val="95000"/>
                  <a:lumOff val="5000"/>
                </a:schemeClr>
              </a:solidFill>
              <a:latin typeface="Times New Roman" pitchFamily="18" charset="0"/>
              <a:cs typeface="Times New Roman" pitchFamily="18" charset="0"/>
            </a:endParaRPr>
          </a:p>
        </p:txBody>
      </p:sp>
      <p:pic>
        <p:nvPicPr>
          <p:cNvPr id="6" name="Picture 5" descr="Screenshot (189).png"/>
          <p:cNvPicPr>
            <a:picLocks noChangeAspect="1"/>
          </p:cNvPicPr>
          <p:nvPr/>
        </p:nvPicPr>
        <p:blipFill>
          <a:blip r:embed="rId3" cstate="print"/>
          <a:stretch>
            <a:fillRect/>
          </a:stretch>
        </p:blipFill>
        <p:spPr>
          <a:xfrm>
            <a:off x="205273" y="1530222"/>
            <a:ext cx="11355356" cy="489733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6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6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6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6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6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6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6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600" b="0" strike="noStrike" spc="-1" dirty="0" err="1">
                <a:solidFill>
                  <a:srgbClr val="000000"/>
                </a:solidFill>
                <a:latin typeface="Times New Roman"/>
              </a:rPr>
              <a:t>GitHub</a:t>
            </a:r>
            <a:r>
              <a:rPr lang="en-US" sz="2600" b="0" strike="noStrike" spc="-1" dirty="0">
                <a:solidFill>
                  <a:srgbClr val="000000"/>
                </a:solidFill>
                <a:latin typeface="Times New Roman"/>
              </a:rPr>
              <a:t> Link</a:t>
            </a:r>
          </a:p>
          <a:p>
            <a:pPr marL="462240" indent="-462240" algn="just">
              <a:lnSpc>
                <a:spcPct val="90000"/>
              </a:lnSpc>
              <a:spcBef>
                <a:spcPts val="1001"/>
              </a:spcBef>
              <a:buSzPct val="100058"/>
              <a:buBlip>
                <a:blip r:embed="rId2"/>
              </a:buBlip>
            </a:pPr>
            <a:r>
              <a:rPr lang="en-US" sz="26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dirty="0">
                <a:solidFill>
                  <a:srgbClr val="000000"/>
                </a:solidFill>
                <a:latin typeface="Times New Roman"/>
              </a:rPr>
              <a:t>Abstract</a:t>
            </a:r>
            <a:endParaRPr lang="en-US" sz="2800" b="0" strike="noStrike" spc="-1" dirty="0">
              <a:solidFill>
                <a:srgbClr val="000000"/>
              </a:solidFill>
              <a:latin typeface="Calibri"/>
            </a:endParaRPr>
          </a:p>
        </p:txBody>
      </p:sp>
      <p:sp>
        <p:nvSpPr>
          <p:cNvPr id="100" name="PlaceHolder 2"/>
          <p:cNvSpPr>
            <a:spLocks noGrp="1"/>
          </p:cNvSpPr>
          <p:nvPr>
            <p:ph/>
          </p:nvPr>
        </p:nvSpPr>
        <p:spPr>
          <a:xfrm>
            <a:off x="0" y="910668"/>
            <a:ext cx="11971176" cy="5704736"/>
          </a:xfrm>
          <a:prstGeom prst="rect">
            <a:avLst/>
          </a:prstGeom>
          <a:noFill/>
          <a:ln w="0">
            <a:solidFill>
              <a:schemeClr val="accent1"/>
            </a:solidFill>
          </a:ln>
        </p:spPr>
        <p:txBody>
          <a:bodyPr anchor="t">
            <a:noAutofit/>
          </a:bodyPr>
          <a:lstStyle/>
          <a:p>
            <a:pPr algn="just">
              <a:lnSpc>
                <a:spcPct val="100000"/>
              </a:lnSpc>
              <a:spcBef>
                <a:spcPts val="1001"/>
              </a:spcBef>
              <a:buNone/>
            </a:pPr>
            <a:r>
              <a:rPr lang="en-US" sz="2600" dirty="0" smtClean="0">
                <a:latin typeface="Times New Roman" pitchFamily="18" charset="0"/>
                <a:cs typeface="Times New Roman" pitchFamily="18" charset="0"/>
              </a:rPr>
              <a:t>   India</a:t>
            </a:r>
            <a:r>
              <a:rPr lang="en-US" sz="2400" dirty="0" smtClean="0"/>
              <a:t> </a:t>
            </a:r>
            <a:r>
              <a:rPr lang="en-US" sz="2600" dirty="0" smtClean="0">
                <a:latin typeface="Times New Roman" pitchFamily="18" charset="0"/>
                <a:cs typeface="Times New Roman" pitchFamily="18" charset="0"/>
              </a:rPr>
              <a:t>struggles with numerous missing children every year, and many </a:t>
            </a:r>
            <a:r>
              <a:rPr lang="en-US" sz="2600" dirty="0" err="1" smtClean="0">
                <a:latin typeface="Times New Roman" pitchFamily="18" charset="0"/>
                <a:cs typeface="Times New Roman" pitchFamily="18" charset="0"/>
              </a:rPr>
              <a:t>childrens</a:t>
            </a:r>
            <a:r>
              <a:rPr lang="en-US" sz="2600" dirty="0" smtClean="0">
                <a:latin typeface="Times New Roman" pitchFamily="18" charset="0"/>
                <a:cs typeface="Times New Roman" pitchFamily="18" charset="0"/>
              </a:rPr>
              <a:t> remain untraced. To address this issue the proposed system would help the police and the public by  accelerating  the  process  of  searching  using  face recognition.  When  a  child goes missing, the parent login into portal and can upload the latest picture and details of the child. When the case is registered and he/she get  stores  in  the  database. With  the  advent  of  the technology, especially cameras which are installed in many public and private areas to provide surveillance activities. The footage of the cameras be used to recognize the pre-trained missing child with the help of Local Binary Patterns Histogram (LBPH) face recognition. In  this, the model build a web based automated  facial  recognition  system integrated with backend machine learning for  Missing  Child database using known </a:t>
            </a:r>
            <a:r>
              <a:rPr lang="en-US" sz="2600" dirty="0" err="1" smtClean="0">
                <a:latin typeface="Times New Roman" pitchFamily="18" charset="0"/>
                <a:cs typeface="Times New Roman" pitchFamily="18" charset="0"/>
              </a:rPr>
              <a:t>Haar</a:t>
            </a:r>
            <a:r>
              <a:rPr lang="en-US" sz="2600" dirty="0" smtClean="0">
                <a:latin typeface="Times New Roman" pitchFamily="18" charset="0"/>
                <a:cs typeface="Times New Roman" pitchFamily="18" charset="0"/>
              </a:rPr>
              <a:t> feature-based cascade classifier. Moreover the system is able to detect both front and side face in real time. If matching is found, then it will send an alert message.</a:t>
            </a:r>
          </a:p>
          <a:p>
            <a:pPr algn="just">
              <a:spcBef>
                <a:spcPts val="1001"/>
              </a:spcBef>
              <a:buNone/>
            </a:pPr>
            <a:r>
              <a:rPr lang="en-US" sz="2600" b="1" spc="-1" dirty="0" smtClean="0">
                <a:solidFill>
                  <a:srgbClr val="000000"/>
                </a:solidFill>
                <a:latin typeface="Times New Roman" pitchFamily="18" charset="0"/>
                <a:cs typeface="Times New Roman" pitchFamily="18" charset="0"/>
              </a:rPr>
              <a:t>   Keywords:</a:t>
            </a:r>
            <a:r>
              <a:rPr lang="en-US" sz="2600" spc="-1" dirty="0" smtClean="0">
                <a:solidFill>
                  <a:srgbClr val="000000"/>
                </a:solidFill>
                <a:latin typeface="Times New Roman" pitchFamily="18" charset="0"/>
                <a:cs typeface="Times New Roman" pitchFamily="18" charset="0"/>
              </a:rPr>
              <a:t> Missing Child, LBPH, </a:t>
            </a:r>
            <a:r>
              <a:rPr lang="en-US" sz="2600" spc="-1" dirty="0" err="1" smtClean="0">
                <a:solidFill>
                  <a:srgbClr val="000000"/>
                </a:solidFill>
                <a:latin typeface="Times New Roman" pitchFamily="18" charset="0"/>
                <a:cs typeface="Times New Roman" pitchFamily="18" charset="0"/>
              </a:rPr>
              <a:t>Haar</a:t>
            </a:r>
            <a:r>
              <a:rPr lang="en-US" sz="2600" spc="-1" dirty="0" smtClean="0">
                <a:solidFill>
                  <a:srgbClr val="000000"/>
                </a:solidFill>
                <a:latin typeface="Times New Roman" pitchFamily="18" charset="0"/>
                <a:cs typeface="Times New Roman" pitchFamily="18" charset="0"/>
              </a:rPr>
              <a:t> cascade classifier and Open CV.</a:t>
            </a:r>
            <a:endParaRPr lang="en-US" sz="2600" b="0" strike="noStrike" spc="-1" dirty="0" smtClean="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z="2600" spc="-1" dirty="0" smtClean="0">
                <a:solidFill>
                  <a:srgbClr val="000000"/>
                </a:solidFill>
                <a:latin typeface="Times New Roman"/>
              </a:rPr>
              <a:t>In India now-a-days, there are more incidences of children going missing. It will take a long time to locate the youngster for the police academy using the conventional manual searching methods, which include maintaining and analyzing records of missing children and conducting physical searches for them throughout the city.</a:t>
            </a:r>
            <a:endParaRPr lang="en-US" sz="2600" b="0" strike="noStrike" spc="-1" dirty="0">
              <a:solidFill>
                <a:srgbClr val="000000"/>
              </a:solidFill>
              <a:latin typeface="Times New Roman"/>
            </a:endParaRPr>
          </a:p>
          <a:p>
            <a:pPr marL="457200" indent="-457200" algn="just">
              <a:spcBef>
                <a:spcPts val="1001"/>
              </a:spcBef>
              <a:buClr>
                <a:srgbClr val="000000"/>
              </a:buClr>
              <a:buFont typeface="Wingdings" charset="2"/>
              <a:buChar char=""/>
            </a:pPr>
            <a:r>
              <a:rPr lang="en-US" sz="2600" spc="-1" dirty="0" smtClean="0">
                <a:solidFill>
                  <a:srgbClr val="000000"/>
                </a:solidFill>
                <a:latin typeface="Times New Roman"/>
              </a:rPr>
              <a:t>To aid the police academy in a speedy search process and to save the lives of youngsters. This model will enable us to increase the speed, precision, and inclusiveness of missing child identification.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spcBef>
                <a:spcPts val="1001"/>
              </a:spcBef>
              <a:buFont typeface="Wingdings" pitchFamily="2" charset="2"/>
              <a:buChar char="Ø"/>
              <a:tabLst>
                <a:tab pos="0" algn="l"/>
              </a:tabLst>
            </a:pPr>
            <a:r>
              <a:rPr lang="en-US" sz="2600" dirty="0" smtClean="0">
                <a:latin typeface="Times New Roman" pitchFamily="18" charset="0"/>
                <a:cs typeface="Times New Roman" pitchFamily="18" charset="0"/>
              </a:rPr>
              <a:t>To develop a real-time automated facial recognition system using </a:t>
            </a:r>
            <a:r>
              <a:rPr lang="en-US" sz="2600" dirty="0" err="1" smtClean="0">
                <a:latin typeface="Times New Roman" pitchFamily="18" charset="0"/>
                <a:cs typeface="Times New Roman" pitchFamily="18" charset="0"/>
              </a:rPr>
              <a:t>Haar</a:t>
            </a:r>
            <a:r>
              <a:rPr lang="en-US" sz="2600" dirty="0" smtClean="0">
                <a:latin typeface="Times New Roman" pitchFamily="18" charset="0"/>
                <a:cs typeface="Times New Roman" pitchFamily="18" charset="0"/>
              </a:rPr>
              <a:t> feature-based cascade classifier to detect and match missing children's faces, utilizing the latest parent-provided images for efficient real-time identification.</a:t>
            </a:r>
          </a:p>
          <a:p>
            <a:pPr algn="just">
              <a:spcBef>
                <a:spcPts val="1001"/>
              </a:spcBef>
              <a:buFont typeface="Wingdings" pitchFamily="2" charset="2"/>
              <a:buChar char="Ø"/>
              <a:tabLst>
                <a:tab pos="0" algn="l"/>
              </a:tabLst>
            </a:pPr>
            <a:r>
              <a:rPr lang="en-US" sz="2600" spc="-1" dirty="0" smtClean="0">
                <a:solidFill>
                  <a:srgbClr val="000000"/>
                </a:solidFill>
                <a:latin typeface="Times New Roman"/>
              </a:rPr>
              <a:t>To improve speed and accuracy of the missing children location process using Local Binary Patterns </a:t>
            </a:r>
            <a:r>
              <a:rPr lang="en-US" sz="2600" spc="-1" dirty="0" smtClean="0">
                <a:solidFill>
                  <a:srgbClr val="000000"/>
                </a:solidFill>
                <a:latin typeface="Times New Roman"/>
              </a:rPr>
              <a:t>Histogram </a:t>
            </a:r>
            <a:r>
              <a:rPr lang="en-US" sz="2600" spc="-1" dirty="0" smtClean="0">
                <a:solidFill>
                  <a:srgbClr val="000000"/>
                </a:solidFill>
                <a:latin typeface="Times New Roman"/>
              </a:rPr>
              <a:t>(LBPH) algorithm and Implementing an alert mechanism that will inform the authorities as soon as they are detected, enable rapid response and reunification of missing children with their families</a:t>
            </a:r>
            <a:r>
              <a:rPr lang="en-US" spc="-1" dirty="0" smtClean="0">
                <a:solidFill>
                  <a:srgbClr val="000000"/>
                </a:solidFill>
                <a:latin typeface="Times New Roman"/>
              </a:rPr>
              <a:t>.                                                      </a:t>
            </a: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first objective </a:t>
            </a:r>
            <a:endParaRPr lang="en-US" sz="2800" b="0" strike="noStrike" spc="-1" dirty="0">
              <a:solidFill>
                <a:srgbClr val="000000"/>
              </a:solidFill>
              <a:latin typeface="Calibri"/>
            </a:endParaRPr>
          </a:p>
        </p:txBody>
      </p:sp>
      <p:sp>
        <p:nvSpPr>
          <p:cNvPr id="106" name="PlaceHolder 2"/>
          <p:cNvSpPr>
            <a:spLocks noGrp="1"/>
          </p:cNvSpPr>
          <p:nvPr>
            <p:ph/>
          </p:nvPr>
        </p:nvSpPr>
        <p:spPr>
          <a:xfrm>
            <a:off x="148640" y="1056640"/>
            <a:ext cx="11778840" cy="539496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z="2600" dirty="0" smtClean="0">
                <a:latin typeface="Times New Roman" pitchFamily="18" charset="0"/>
                <a:cs typeface="Times New Roman" pitchFamily="18" charset="0"/>
              </a:rPr>
              <a:t>This paper, outline a survey on various techniques used for face recognition, which is one of the most widely used applications of image analysis and understanding. Face recognition system involves three main steps: face detection, feature extraction, and face recognition and also discusses the challenges and issues related to face recognition, such as illumination and pose variations, and provides a brief overview of some representative methods.[1]</a:t>
            </a:r>
          </a:p>
          <a:p>
            <a:pPr marL="457200" indent="-457200" algn="just">
              <a:spcBef>
                <a:spcPts val="1001"/>
              </a:spcBef>
              <a:buClr>
                <a:srgbClr val="000000"/>
              </a:buClr>
              <a:buFont typeface="Wingdings" charset="2"/>
              <a:buChar char=""/>
            </a:pPr>
            <a:r>
              <a:rPr lang="en-US" sz="2600" dirty="0" smtClean="0">
                <a:latin typeface="Times New Roman" pitchFamily="18" charset="0"/>
                <a:cs typeface="Times New Roman" pitchFamily="18" charset="0"/>
              </a:rPr>
              <a:t>In this paper, the author used </a:t>
            </a:r>
            <a:r>
              <a:rPr lang="en-US" sz="2600" dirty="0" err="1" smtClean="0">
                <a:latin typeface="Times New Roman" pitchFamily="18" charset="0"/>
                <a:cs typeface="Times New Roman" pitchFamily="18" charset="0"/>
              </a:rPr>
              <a:t>Haar</a:t>
            </a:r>
            <a:r>
              <a:rPr lang="en-US" sz="2600" dirty="0" smtClean="0">
                <a:latin typeface="Times New Roman" pitchFamily="18" charset="0"/>
                <a:cs typeface="Times New Roman" pitchFamily="18" charset="0"/>
              </a:rPr>
              <a:t>-Cascade method, Open CV libraries To detect the face in the image or video. The Open CV library is used in various applications that pertain to the field of robotics, biometrics, image processing, and other areas  where visualization is important and includes an implementation of </a:t>
            </a:r>
            <a:r>
              <a:rPr lang="en-US" sz="2600" dirty="0" err="1" smtClean="0">
                <a:latin typeface="Times New Roman" pitchFamily="18" charset="0"/>
                <a:cs typeface="Times New Roman" pitchFamily="18" charset="0"/>
              </a:rPr>
              <a:t>Haar</a:t>
            </a:r>
            <a:r>
              <a:rPr lang="en-US" sz="2600" dirty="0" smtClean="0">
                <a:latin typeface="Times New Roman" pitchFamily="18" charset="0"/>
                <a:cs typeface="Times New Roman" pitchFamily="18" charset="0"/>
              </a:rPr>
              <a:t> classifier detection and training in each step.[2]</a:t>
            </a:r>
            <a:endParaRPr lang="en-US" dirty="0" smtClean="0">
              <a:latin typeface="Times New Roman" pitchFamily="18" charset="0"/>
              <a:cs typeface="Times New Roman" pitchFamily="18" charset="0"/>
            </a:endParaRPr>
          </a:p>
          <a:p>
            <a:pPr marL="457200" indent="-457200" algn="just">
              <a:spcBef>
                <a:spcPts val="1001"/>
              </a:spcBef>
              <a:buClr>
                <a:srgbClr val="000000"/>
              </a:buClr>
              <a:buNone/>
            </a:pP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second objective </a:t>
            </a:r>
            <a:endParaRPr lang="en-US" sz="2800" b="0" strike="noStrike" spc="-1">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z="2600" spc="-1" dirty="0" smtClean="0">
                <a:solidFill>
                  <a:srgbClr val="000000"/>
                </a:solidFill>
                <a:latin typeface="Times New Roman"/>
              </a:rPr>
              <a:t>In this paper, the author used the Local Binary Patterns Histogram (LBPH) algorithm architecture to address the human face recognition in real time at the low level of resolution.</a:t>
            </a:r>
            <a:r>
              <a:rPr lang="en-US" sz="2600" dirty="0" smtClean="0">
                <a:latin typeface="Times New Roman" pitchFamily="18" charset="0"/>
                <a:cs typeface="Times New Roman" pitchFamily="18" charset="0"/>
              </a:rPr>
              <a:t> Over the years, many scholars have developed a variety of face recognition algorithms, including the Sparse Coding (SC) algorithm, the Local Binary Pattern (LBP) </a:t>
            </a:r>
            <a:r>
              <a:rPr lang="en-US" sz="2600" dirty="0" err="1" smtClean="0">
                <a:latin typeface="Times New Roman" pitchFamily="18" charset="0"/>
                <a:cs typeface="Times New Roman" pitchFamily="18" charset="0"/>
              </a:rPr>
              <a:t>algorithm,the</a:t>
            </a:r>
            <a:r>
              <a:rPr lang="en-US" sz="2600" dirty="0" smtClean="0">
                <a:latin typeface="Times New Roman" pitchFamily="18" charset="0"/>
                <a:cs typeface="Times New Roman" pitchFamily="18" charset="0"/>
              </a:rPr>
              <a:t> Linear </a:t>
            </a:r>
            <a:r>
              <a:rPr lang="en-US" sz="2600" dirty="0" err="1" smtClean="0">
                <a:latin typeface="Times New Roman" pitchFamily="18" charset="0"/>
                <a:cs typeface="Times New Roman" pitchFamily="18" charset="0"/>
              </a:rPr>
              <a:t>Discriminant</a:t>
            </a:r>
            <a:r>
              <a:rPr lang="en-US" sz="2600" dirty="0" smtClean="0">
                <a:latin typeface="Times New Roman" pitchFamily="18" charset="0"/>
                <a:cs typeface="Times New Roman" pitchFamily="18" charset="0"/>
              </a:rPr>
              <a:t> Analysis (LDA) algorithm, and the Gabor feature algorithm. These all algorithms provide an accuracy rate between 50%-76%. Compared with the above algorithms, the LBPH algorithm not only recognizes the front face but also the side face, with a 90% accuracy rate.[3]</a:t>
            </a:r>
          </a:p>
          <a:p>
            <a:pPr marL="457200" indent="-457200" algn="just">
              <a:spcBef>
                <a:spcPts val="1001"/>
              </a:spcBef>
              <a:buClr>
                <a:srgbClr val="000000"/>
              </a:buClr>
              <a:buNone/>
            </a:pPr>
            <a:r>
              <a:rPr lang="en-US" spc="-1" dirty="0" smtClean="0">
                <a:solidFill>
                  <a:srgbClr val="000000"/>
                </a:solidFill>
                <a:latin typeface="Times New Roman"/>
              </a:rPr>
              <a:t>                                                                                                                                                                          </a:t>
            </a: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253764" y="913521"/>
            <a:ext cx="11463825" cy="4759700"/>
          </a:xfrm>
          <a:prstGeom prst="rect">
            <a:avLst/>
          </a:prstGeom>
          <a:solidFill>
            <a:srgbClr val="FFFFFF"/>
          </a:solidFill>
          <a:ln w="12600">
            <a:solidFill>
              <a:srgbClr val="FFFFFF"/>
            </a:solidFill>
            <a:miter/>
          </a:ln>
        </p:spPr>
        <p:txBody>
          <a:bodyPr anchor="t">
            <a:noAutofit/>
          </a:bodyPr>
          <a:lstStyle/>
          <a:p>
            <a:pPr marL="0" marR="0" algn="just">
              <a:lnSpc>
                <a:spcPct val="120000"/>
              </a:lnSpc>
              <a:spcBef>
                <a:spcPts val="0"/>
              </a:spcBef>
              <a:spcAft>
                <a:spcPts val="0"/>
              </a:spcAft>
              <a:buFont typeface="Wingdings" pitchFamily="2" charset="2"/>
              <a:buChar char="Ø"/>
            </a:pPr>
            <a:r>
              <a:rPr lang="en-IN" sz="2600" dirty="0" smtClean="0">
                <a:solidFill>
                  <a:srgbClr val="000000"/>
                </a:solidFill>
                <a:latin typeface="Times New Roman" pitchFamily="18" charset="0"/>
                <a:ea typeface="Times New Roman" panose="02020603050405020304" pitchFamily="18" charset="0"/>
                <a:cs typeface="Times New Roman" pitchFamily="18" charset="0"/>
              </a:rPr>
              <a:t> To overcome the difficulties of the existing system i.e., incorrect results  and time  consuming processes, </a:t>
            </a:r>
            <a:r>
              <a:rPr lang="en-US" sz="2600" dirty="0" smtClean="0">
                <a:solidFill>
                  <a:srgbClr val="000000"/>
                </a:solidFill>
                <a:latin typeface="Times New Roman" pitchFamily="18" charset="0"/>
                <a:ea typeface="Times New Roman" panose="02020603050405020304" pitchFamily="18" charset="0"/>
                <a:cs typeface="Times New Roman" pitchFamily="18" charset="0"/>
              </a:rPr>
              <a:t>the proposed system built a web based missing child identification system integrated with machine learning and </a:t>
            </a:r>
            <a:r>
              <a:rPr lang="en-US" sz="2600" spc="-1" dirty="0" smtClean="0">
                <a:solidFill>
                  <a:srgbClr val="000000"/>
                </a:solidFill>
                <a:latin typeface="Times New Roman" pitchFamily="18" charset="0"/>
                <a:cs typeface="Times New Roman" pitchFamily="18" charset="0"/>
              </a:rPr>
              <a:t>that could be implemented by our police department to acknowledge the Missing Childs from the input faces. </a:t>
            </a:r>
            <a:r>
              <a:rPr lang="en-US" sz="2600" dirty="0" smtClean="0">
                <a:solidFill>
                  <a:srgbClr val="000000"/>
                </a:solidFill>
                <a:latin typeface="Times New Roman" pitchFamily="18" charset="0"/>
                <a:ea typeface="Times New Roman" panose="02020603050405020304" pitchFamily="18" charset="0"/>
                <a:cs typeface="Times New Roman" pitchFamily="18" charset="0"/>
              </a:rPr>
              <a:t>It will allow the parents to login and upload details of missing child.</a:t>
            </a:r>
            <a:endParaRPr lang="en-US" sz="2600" spc="-1" dirty="0" smtClean="0">
              <a:solidFill>
                <a:srgbClr val="000000"/>
              </a:solidFill>
              <a:latin typeface="Times New Roman" pitchFamily="18" charset="0"/>
              <a:cs typeface="Times New Roman" pitchFamily="18" charset="0"/>
            </a:endParaRPr>
          </a:p>
          <a:p>
            <a:pPr marL="0" marR="0" algn="just">
              <a:lnSpc>
                <a:spcPct val="120000"/>
              </a:lnSpc>
              <a:spcBef>
                <a:spcPts val="0"/>
              </a:spcBef>
              <a:spcAft>
                <a:spcPts val="0"/>
              </a:spcAft>
              <a:buFont typeface="Wingdings" pitchFamily="2" charset="2"/>
              <a:buChar char="Ø"/>
            </a:pPr>
            <a:r>
              <a:rPr lang="en-US" sz="2600" spc="-1" dirty="0" smtClean="0">
                <a:solidFill>
                  <a:srgbClr val="000000"/>
                </a:solidFill>
                <a:latin typeface="Times New Roman" pitchFamily="18" charset="0"/>
                <a:cs typeface="Times New Roman" pitchFamily="18" charset="0"/>
              </a:rPr>
              <a:t>The system uses </a:t>
            </a:r>
            <a:r>
              <a:rPr lang="en-US" sz="2600" spc="-1" dirty="0" err="1" smtClean="0">
                <a:solidFill>
                  <a:srgbClr val="000000"/>
                </a:solidFill>
                <a:latin typeface="Times New Roman" pitchFamily="18" charset="0"/>
                <a:cs typeface="Times New Roman" pitchFamily="18" charset="0"/>
              </a:rPr>
              <a:t>Haar</a:t>
            </a:r>
            <a:r>
              <a:rPr lang="en-US" sz="2600" spc="-1" dirty="0" smtClean="0">
                <a:solidFill>
                  <a:srgbClr val="000000"/>
                </a:solidFill>
                <a:latin typeface="Times New Roman" pitchFamily="18" charset="0"/>
                <a:cs typeface="Times New Roman" pitchFamily="18" charset="0"/>
              </a:rPr>
              <a:t>-Cascade Face classifier in Open CV approach and Local Binary Patterns Histogram (LBPH) face recognition algorithm to accurate child identification.</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spcBef>
                <a:spcPts val="1001"/>
              </a:spcBef>
              <a:buNone/>
              <a:tabLst>
                <a:tab pos="0" algn="l"/>
              </a:tabLst>
            </a:pPr>
            <a:r>
              <a:rPr lang="en-US" sz="2600" spc="-1" dirty="0" smtClean="0">
                <a:solidFill>
                  <a:srgbClr val="000000"/>
                </a:solidFill>
                <a:latin typeface="Times New Roman"/>
              </a:rPr>
              <a:t>[1]. </a:t>
            </a:r>
            <a:r>
              <a:rPr lang="en-US" sz="2600" spc="-1" dirty="0" err="1" smtClean="0">
                <a:solidFill>
                  <a:srgbClr val="000000"/>
                </a:solidFill>
                <a:latin typeface="Times New Roman"/>
              </a:rPr>
              <a:t>Sandeep</a:t>
            </a:r>
            <a:r>
              <a:rPr lang="en-US" sz="2600" spc="-1" dirty="0" smtClean="0">
                <a:solidFill>
                  <a:srgbClr val="000000"/>
                </a:solidFill>
                <a:latin typeface="Times New Roman"/>
              </a:rPr>
              <a:t> </a:t>
            </a:r>
            <a:r>
              <a:rPr lang="en-US" sz="2600" spc="-1" dirty="0" err="1" smtClean="0">
                <a:solidFill>
                  <a:srgbClr val="000000"/>
                </a:solidFill>
                <a:latin typeface="Times New Roman"/>
              </a:rPr>
              <a:t>Mishra</a:t>
            </a:r>
            <a:r>
              <a:rPr lang="en-US" sz="2600" spc="-1" dirty="0" smtClean="0">
                <a:solidFill>
                  <a:srgbClr val="000000"/>
                </a:solidFill>
                <a:latin typeface="Times New Roman"/>
              </a:rPr>
              <a:t>, </a:t>
            </a:r>
            <a:r>
              <a:rPr lang="en-US" sz="2600" spc="-1" dirty="0" err="1" smtClean="0">
                <a:solidFill>
                  <a:srgbClr val="000000"/>
                </a:solidFill>
                <a:latin typeface="Times New Roman"/>
              </a:rPr>
              <a:t>Anupam</a:t>
            </a:r>
            <a:r>
              <a:rPr lang="en-US" sz="2600" spc="-1" dirty="0" smtClean="0">
                <a:solidFill>
                  <a:srgbClr val="000000"/>
                </a:solidFill>
                <a:latin typeface="Times New Roman"/>
              </a:rPr>
              <a:t> </a:t>
            </a:r>
            <a:r>
              <a:rPr lang="en-US" sz="2600" spc="-1" dirty="0" err="1" smtClean="0">
                <a:solidFill>
                  <a:srgbClr val="000000"/>
                </a:solidFill>
                <a:latin typeface="Times New Roman"/>
              </a:rPr>
              <a:t>Dubey</a:t>
            </a:r>
            <a:r>
              <a:rPr lang="en-US" sz="2600" spc="-1" dirty="0" smtClean="0">
                <a:solidFill>
                  <a:srgbClr val="000000"/>
                </a:solidFill>
                <a:latin typeface="Times New Roman"/>
              </a:rPr>
              <a:t> </a:t>
            </a:r>
            <a:r>
              <a:rPr lang="en-US" sz="2600" spc="-1" dirty="0" smtClean="0">
                <a:solidFill>
                  <a:srgbClr val="000000"/>
                </a:solidFill>
                <a:latin typeface="Times New Roman"/>
                <a:hlinkClick r:id="rId2"/>
              </a:rPr>
              <a:t>“Face Recognition Approaches: A Survey”</a:t>
            </a:r>
            <a:r>
              <a:rPr lang="en-US" sz="2600" spc="-1" dirty="0" smtClean="0">
                <a:solidFill>
                  <a:srgbClr val="000000"/>
                </a:solidFill>
                <a:latin typeface="Times New Roman"/>
              </a:rPr>
              <a:t>, International Journal of Computing and Business Research (IJCBR), vol.6, pp. 1, January. 2015.</a:t>
            </a:r>
            <a:endParaRPr lang="en-US" sz="2600" b="0" strike="noStrike" spc="-1" dirty="0" smtClean="0">
              <a:solidFill>
                <a:srgbClr val="000000"/>
              </a:solidFill>
              <a:latin typeface="Times New Roman"/>
            </a:endParaRPr>
          </a:p>
          <a:p>
            <a:pPr marL="577800" indent="-577800" algn="just">
              <a:spcBef>
                <a:spcPts val="1001"/>
              </a:spcBef>
              <a:buNone/>
              <a:tabLst>
                <a:tab pos="0" algn="l"/>
              </a:tabLst>
            </a:pPr>
            <a:r>
              <a:rPr lang="en-US" sz="2600" b="0" strike="noStrike" spc="-1" dirty="0" smtClean="0">
                <a:solidFill>
                  <a:srgbClr val="000000"/>
                </a:solidFill>
                <a:latin typeface="Times New Roman"/>
              </a:rPr>
              <a:t>[</a:t>
            </a:r>
            <a:r>
              <a:rPr lang="en-US" sz="2600" spc="-1" dirty="0">
                <a:solidFill>
                  <a:srgbClr val="000000"/>
                </a:solidFill>
                <a:latin typeface="Times New Roman"/>
              </a:rPr>
              <a:t>2</a:t>
            </a:r>
            <a:r>
              <a:rPr lang="en-US" sz="2600" b="0" strike="noStrike" spc="-1" dirty="0" smtClean="0">
                <a:solidFill>
                  <a:srgbClr val="000000"/>
                </a:solidFill>
                <a:latin typeface="Times New Roman"/>
              </a:rPr>
              <a:t>]. K.H </a:t>
            </a:r>
            <a:r>
              <a:rPr lang="en-US" sz="2600" b="0" strike="noStrike" spc="-1" dirty="0" err="1" smtClean="0">
                <a:solidFill>
                  <a:srgbClr val="000000"/>
                </a:solidFill>
                <a:latin typeface="Times New Roman"/>
              </a:rPr>
              <a:t>Wanjale</a:t>
            </a:r>
            <a:r>
              <a:rPr lang="en-US" sz="2600" b="0" strike="noStrike" spc="-1" dirty="0" smtClean="0">
                <a:solidFill>
                  <a:srgbClr val="000000"/>
                </a:solidFill>
                <a:latin typeface="Times New Roman"/>
              </a:rPr>
              <a:t>, </a:t>
            </a:r>
            <a:r>
              <a:rPr lang="en-US" sz="2600" b="0" strike="noStrike" spc="-1" dirty="0" err="1" smtClean="0">
                <a:solidFill>
                  <a:srgbClr val="000000"/>
                </a:solidFill>
                <a:latin typeface="Times New Roman"/>
              </a:rPr>
              <a:t>Amit</a:t>
            </a:r>
            <a:r>
              <a:rPr lang="en-US" sz="2600" b="0" strike="noStrike" spc="-1" dirty="0" smtClean="0">
                <a:solidFill>
                  <a:srgbClr val="000000"/>
                </a:solidFill>
                <a:latin typeface="Times New Roman"/>
              </a:rPr>
              <a:t> </a:t>
            </a:r>
            <a:r>
              <a:rPr lang="en-US" sz="2600" b="0" strike="noStrike" spc="-1" dirty="0" err="1" smtClean="0">
                <a:solidFill>
                  <a:srgbClr val="000000"/>
                </a:solidFill>
                <a:latin typeface="Times New Roman"/>
              </a:rPr>
              <a:t>Bhoomkar</a:t>
            </a:r>
            <a:r>
              <a:rPr lang="en-US" sz="2600" b="0" strike="noStrike" spc="-1" dirty="0" smtClean="0">
                <a:solidFill>
                  <a:srgbClr val="000000"/>
                </a:solidFill>
                <a:latin typeface="Times New Roman"/>
              </a:rPr>
              <a:t>, Ajay </a:t>
            </a:r>
            <a:r>
              <a:rPr lang="en-US" sz="2600" b="0" strike="noStrike" spc="-1" dirty="0" err="1" smtClean="0">
                <a:solidFill>
                  <a:srgbClr val="000000"/>
                </a:solidFill>
                <a:latin typeface="Times New Roman"/>
              </a:rPr>
              <a:t>Kulkarni</a:t>
            </a:r>
            <a:r>
              <a:rPr lang="en-US" sz="2600" b="0" strike="noStrike" spc="-1" dirty="0" smtClean="0">
                <a:solidFill>
                  <a:srgbClr val="000000"/>
                </a:solidFill>
                <a:latin typeface="Times New Roman"/>
              </a:rPr>
              <a:t>, </a:t>
            </a:r>
            <a:r>
              <a:rPr lang="en-US" sz="2600" b="0" strike="noStrike" spc="-1" dirty="0" err="1" smtClean="0">
                <a:solidFill>
                  <a:srgbClr val="000000"/>
                </a:solidFill>
                <a:latin typeface="Times New Roman"/>
              </a:rPr>
              <a:t>Somnath</a:t>
            </a:r>
            <a:r>
              <a:rPr lang="en-US" sz="2600" b="0" strike="noStrike" spc="-1" dirty="0" smtClean="0">
                <a:solidFill>
                  <a:srgbClr val="000000"/>
                </a:solidFill>
                <a:latin typeface="Times New Roman"/>
              </a:rPr>
              <a:t> </a:t>
            </a:r>
            <a:r>
              <a:rPr lang="en-US" sz="2600" b="0" strike="noStrike" spc="-1" dirty="0" err="1" smtClean="0">
                <a:solidFill>
                  <a:srgbClr val="000000"/>
                </a:solidFill>
                <a:latin typeface="Times New Roman"/>
              </a:rPr>
              <a:t>Gosavi</a:t>
            </a:r>
            <a:r>
              <a:rPr lang="en-US" sz="2600" b="0" strike="noStrike" spc="-1" dirty="0" smtClean="0">
                <a:solidFill>
                  <a:srgbClr val="000000"/>
                </a:solidFill>
                <a:latin typeface="Times New Roman"/>
              </a:rPr>
              <a:t> </a:t>
            </a:r>
            <a:r>
              <a:rPr lang="en-US" sz="2600" b="0" strike="noStrike" spc="-1" dirty="0" smtClean="0">
                <a:solidFill>
                  <a:srgbClr val="000000"/>
                </a:solidFill>
                <a:latin typeface="Times New Roman"/>
                <a:hlinkClick r:id="rId3"/>
              </a:rPr>
              <a:t>“</a:t>
            </a:r>
            <a:r>
              <a:rPr lang="en-US" sz="2600" dirty="0" smtClean="0">
                <a:latin typeface="Times New Roman" pitchFamily="18" charset="0"/>
                <a:cs typeface="Times New Roman" pitchFamily="18" charset="0"/>
                <a:hlinkClick r:id="rId3"/>
              </a:rPr>
              <a:t>Use Of </a:t>
            </a:r>
            <a:r>
              <a:rPr lang="en-US" sz="2600" dirty="0" err="1" smtClean="0">
                <a:latin typeface="Times New Roman" pitchFamily="18" charset="0"/>
                <a:cs typeface="Times New Roman" pitchFamily="18" charset="0"/>
                <a:hlinkClick r:id="rId3"/>
              </a:rPr>
              <a:t>Haar</a:t>
            </a:r>
            <a:r>
              <a:rPr lang="en-US" sz="2600" dirty="0" smtClean="0">
                <a:latin typeface="Times New Roman" pitchFamily="18" charset="0"/>
                <a:cs typeface="Times New Roman" pitchFamily="18" charset="0"/>
                <a:hlinkClick r:id="rId3"/>
              </a:rPr>
              <a:t> Cascade Classifier For Face Tracking System In Real Time Video</a:t>
            </a:r>
            <a:r>
              <a:rPr lang="en-US" sz="2600" b="0" strike="noStrike" spc="-1" dirty="0" smtClean="0">
                <a:solidFill>
                  <a:srgbClr val="000000"/>
                </a:solidFill>
                <a:latin typeface="Times New Roman"/>
              </a:rPr>
              <a:t>”, International Journal of  Engineering Research &amp; Technology (IJERT), vol. 2, pp. 4, April. 2013.</a:t>
            </a:r>
            <a:endParaRPr lang="en-US" sz="2600" b="0" strike="noStrike" spc="-1" dirty="0">
              <a:solidFill>
                <a:srgbClr val="000000"/>
              </a:solidFill>
              <a:latin typeface="Times New Roman"/>
            </a:endParaRPr>
          </a:p>
          <a:p>
            <a:pPr marL="577800" indent="-577800" algn="just">
              <a:spcBef>
                <a:spcPts val="1001"/>
              </a:spcBef>
              <a:buNone/>
              <a:tabLst>
                <a:tab pos="0" algn="l"/>
              </a:tabLst>
            </a:pPr>
            <a:r>
              <a:rPr lang="en-US" sz="2600" spc="-1" dirty="0" smtClean="0">
                <a:solidFill>
                  <a:srgbClr val="000000"/>
                </a:solidFill>
                <a:latin typeface="Times New Roman"/>
              </a:rPr>
              <a:t>[3]. </a:t>
            </a:r>
            <a:r>
              <a:rPr lang="en-US" sz="2600" spc="-1" dirty="0" err="1" smtClean="0">
                <a:solidFill>
                  <a:srgbClr val="000000"/>
                </a:solidFill>
                <a:latin typeface="Times New Roman"/>
              </a:rPr>
              <a:t>Aftab</a:t>
            </a:r>
            <a:r>
              <a:rPr lang="en-US" sz="2600" spc="-1" dirty="0" smtClean="0">
                <a:solidFill>
                  <a:srgbClr val="000000"/>
                </a:solidFill>
                <a:latin typeface="Times New Roman"/>
              </a:rPr>
              <a:t> Ahmed, </a:t>
            </a:r>
            <a:r>
              <a:rPr lang="en-US" sz="2600" spc="-1" dirty="0" err="1" smtClean="0">
                <a:solidFill>
                  <a:srgbClr val="000000"/>
                </a:solidFill>
                <a:latin typeface="Times New Roman"/>
              </a:rPr>
              <a:t>Jiandong</a:t>
            </a:r>
            <a:r>
              <a:rPr lang="en-US" sz="2600" spc="-1" dirty="0" smtClean="0">
                <a:solidFill>
                  <a:srgbClr val="000000"/>
                </a:solidFill>
                <a:latin typeface="Times New Roman"/>
              </a:rPr>
              <a:t> </a:t>
            </a:r>
            <a:r>
              <a:rPr lang="en-US" sz="2600" spc="-1" dirty="0" err="1" smtClean="0">
                <a:solidFill>
                  <a:srgbClr val="000000"/>
                </a:solidFill>
                <a:latin typeface="Times New Roman"/>
              </a:rPr>
              <a:t>Guo</a:t>
            </a:r>
            <a:r>
              <a:rPr lang="en-US" sz="2600" spc="-1" dirty="0" smtClean="0">
                <a:solidFill>
                  <a:srgbClr val="000000"/>
                </a:solidFill>
                <a:latin typeface="Times New Roman"/>
              </a:rPr>
              <a:t>, </a:t>
            </a:r>
            <a:r>
              <a:rPr lang="en-US" sz="2600" spc="-1" dirty="0" err="1" smtClean="0">
                <a:solidFill>
                  <a:srgbClr val="000000"/>
                </a:solidFill>
                <a:latin typeface="Times New Roman"/>
              </a:rPr>
              <a:t>Fayaz</a:t>
            </a:r>
            <a:r>
              <a:rPr lang="en-US" sz="2600" spc="-1" dirty="0" smtClean="0">
                <a:solidFill>
                  <a:srgbClr val="000000"/>
                </a:solidFill>
                <a:latin typeface="Times New Roman"/>
              </a:rPr>
              <a:t> Ali </a:t>
            </a:r>
            <a:r>
              <a:rPr lang="en-US" sz="2600" spc="-1" dirty="0" err="1" smtClean="0">
                <a:solidFill>
                  <a:srgbClr val="000000"/>
                </a:solidFill>
                <a:latin typeface="Times New Roman"/>
              </a:rPr>
              <a:t>Dharejo</a:t>
            </a:r>
            <a:r>
              <a:rPr lang="en-US" sz="2600" spc="-1" dirty="0" smtClean="0">
                <a:solidFill>
                  <a:srgbClr val="000000"/>
                </a:solidFill>
                <a:latin typeface="Times New Roman"/>
              </a:rPr>
              <a:t>, </a:t>
            </a:r>
            <a:r>
              <a:rPr lang="en-US" sz="2600" spc="-1" dirty="0" err="1" smtClean="0">
                <a:solidFill>
                  <a:srgbClr val="000000"/>
                </a:solidFill>
                <a:latin typeface="Times New Roman"/>
              </a:rPr>
              <a:t>Farha</a:t>
            </a:r>
            <a:r>
              <a:rPr lang="en-US" sz="2600" spc="-1" dirty="0" smtClean="0">
                <a:solidFill>
                  <a:srgbClr val="000000"/>
                </a:solidFill>
                <a:latin typeface="Times New Roman"/>
              </a:rPr>
              <a:t> </a:t>
            </a:r>
            <a:r>
              <a:rPr lang="en-US" sz="2600" spc="-1" dirty="0" err="1" smtClean="0">
                <a:solidFill>
                  <a:srgbClr val="000000"/>
                </a:solidFill>
                <a:latin typeface="Times New Roman"/>
              </a:rPr>
              <a:t>Deeba</a:t>
            </a:r>
            <a:r>
              <a:rPr lang="en-US" sz="2600" spc="-1" dirty="0" smtClean="0">
                <a:solidFill>
                  <a:srgbClr val="000000"/>
                </a:solidFill>
                <a:latin typeface="Times New Roman"/>
              </a:rPr>
              <a:t>, </a:t>
            </a:r>
            <a:r>
              <a:rPr lang="en-US" sz="2600" spc="-1" dirty="0" err="1" smtClean="0">
                <a:solidFill>
                  <a:srgbClr val="000000"/>
                </a:solidFill>
                <a:latin typeface="Times New Roman"/>
              </a:rPr>
              <a:t>Awais</a:t>
            </a:r>
            <a:r>
              <a:rPr lang="en-US" sz="2600" spc="-1" dirty="0" smtClean="0">
                <a:solidFill>
                  <a:srgbClr val="000000"/>
                </a:solidFill>
                <a:latin typeface="Times New Roman"/>
              </a:rPr>
              <a:t> Ahmed </a:t>
            </a:r>
            <a:r>
              <a:rPr lang="en-US" sz="2600" spc="-1" dirty="0" smtClean="0">
                <a:solidFill>
                  <a:srgbClr val="000000"/>
                </a:solidFill>
                <a:latin typeface="Times New Roman"/>
                <a:hlinkClick r:id="rId4" action="ppaction://hlinkfile"/>
              </a:rPr>
              <a:t>“LBPH Based Improved Face Recognition At Low Resolution”</a:t>
            </a:r>
            <a:r>
              <a:rPr lang="en-US" sz="2600" spc="-1" dirty="0" smtClean="0">
                <a:solidFill>
                  <a:srgbClr val="000000"/>
                </a:solidFill>
                <a:latin typeface="Times New Roman"/>
              </a:rPr>
              <a:t>,  International Conference on </a:t>
            </a:r>
            <a:r>
              <a:rPr lang="en-US" sz="2600" spc="-1" dirty="0" err="1" smtClean="0">
                <a:solidFill>
                  <a:srgbClr val="000000"/>
                </a:solidFill>
                <a:latin typeface="Times New Roman"/>
              </a:rPr>
              <a:t>Arificial</a:t>
            </a:r>
            <a:r>
              <a:rPr lang="en-US" sz="2600" spc="-1" dirty="0" smtClean="0">
                <a:solidFill>
                  <a:srgbClr val="000000"/>
                </a:solidFill>
                <a:latin typeface="Times New Roman"/>
              </a:rPr>
              <a:t> Intelligence and Big </a:t>
            </a:r>
            <a:r>
              <a:rPr lang="en-US" sz="2600" spc="-1" dirty="0" smtClean="0">
                <a:solidFill>
                  <a:srgbClr val="000000"/>
                </a:solidFill>
                <a:latin typeface="Times New Roman" pitchFamily="18" charset="0"/>
                <a:cs typeface="Times New Roman" pitchFamily="18" charset="0"/>
              </a:rPr>
              <a:t>Data </a:t>
            </a:r>
            <a:r>
              <a:rPr lang="en-US" sz="2600" dirty="0" smtClean="0">
                <a:latin typeface="Times New Roman" pitchFamily="18" charset="0"/>
                <a:cs typeface="Times New Roman" pitchFamily="18" charset="0"/>
              </a:rPr>
              <a:t>(ICAIBD), May. 2018.</a:t>
            </a:r>
            <a:endParaRPr lang="en-US" sz="2600" b="0" strike="noStrike" spc="-1" dirty="0">
              <a:solidFill>
                <a:srgbClr val="000000"/>
              </a:solidFill>
              <a:latin typeface="Times New Roman" pitchFamily="18" charset="0"/>
              <a:cs typeface="Times New Roman" pitchFamily="18" charset="0"/>
            </a:endParaRPr>
          </a:p>
          <a:p>
            <a:pPr marL="577800" indent="-577800" algn="just">
              <a:lnSpc>
                <a:spcPct val="90000"/>
              </a:lnSpc>
              <a:spcBef>
                <a:spcPts val="1001"/>
              </a:spcBef>
              <a:buNone/>
              <a:tabLst>
                <a:tab pos="0" algn="l"/>
              </a:tabLst>
            </a:pPr>
            <a:r>
              <a:rPr lang="en-US" sz="2800" b="0" strike="noStrike" spc="-1" dirty="0" smtClean="0">
                <a:solidFill>
                  <a:srgbClr val="000000"/>
                </a:solidFill>
                <a:latin typeface="Times New Roman"/>
              </a:rPr>
              <a:t>                                      </a:t>
            </a:r>
            <a:endParaRPr lang="en-US" sz="2800" b="0" strike="noStrike" spc="-1" dirty="0">
              <a:solidFill>
                <a:srgbClr val="000000"/>
              </a:solidFill>
              <a:latin typeface="Times New Roman"/>
            </a:endParaRPr>
          </a:p>
          <a:p>
            <a:pPr marL="577800" indent="-577800" algn="just">
              <a:lnSpc>
                <a:spcPct val="90000"/>
              </a:lnSpc>
              <a:spcBef>
                <a:spcPts val="1001"/>
              </a:spcBef>
              <a:buNone/>
              <a:tabLst>
                <a:tab pos="0" algn="l"/>
              </a:tabLst>
            </a:pP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3890</TotalTime>
  <Words>859</Words>
  <Application>Microsoft Office PowerPoint</Application>
  <PresentationFormat>Custom</PresentationFormat>
  <Paragraphs>55</Paragraphs>
  <Slides>11</Slides>
  <Notes>2</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Office Theme</vt:lpstr>
      <vt:lpstr>Slide 1</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 Hub Dashboards of each student</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DELL</cp:lastModifiedBy>
  <cp:revision>326</cp:revision>
  <dcterms:created xsi:type="dcterms:W3CDTF">2019-06-11T05:35:00Z</dcterms:created>
  <dcterms:modified xsi:type="dcterms:W3CDTF">2023-08-16T04:24:05Z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