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4"/>
  </p:notesMasterIdLst>
  <p:sldIdLst>
    <p:sldId id="256" r:id="rId3"/>
    <p:sldId id="257" r:id="rId4"/>
    <p:sldId id="258" r:id="rId5"/>
    <p:sldId id="259" r:id="rId6"/>
    <p:sldId id="260" r:id="rId7"/>
    <p:sldId id="261" r:id="rId8"/>
    <p:sldId id="268" r:id="rId9"/>
    <p:sldId id="263" r:id="rId10"/>
    <p:sldId id="264" r:id="rId11"/>
    <p:sldId id="265" r:id="rId12"/>
    <p:sldId id="266"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59" autoAdjust="0"/>
    <p:restoredTop sz="94660"/>
  </p:normalViewPr>
  <p:slideViewPr>
    <p:cSldViewPr snapToGrid="0">
      <p:cViewPr varScale="1">
        <p:scale>
          <a:sx n="95" d="100"/>
          <a:sy n="95" d="100"/>
        </p:scale>
        <p:origin x="-245"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tan Vali Sanjamala" userId="c7f2b047f723072a" providerId="LiveId" clId="{5A591499-93A2-449D-ACE4-C8D11305122B}"/>
    <pc:docChg chg="undo custSel modSld">
      <pc:chgData name="Mastan Vali Sanjamala" userId="c7f2b047f723072a" providerId="LiveId" clId="{5A591499-93A2-449D-ACE4-C8D11305122B}" dt="2023-08-15T11:00:24.463" v="63" actId="20577"/>
      <pc:docMkLst>
        <pc:docMk/>
      </pc:docMkLst>
      <pc:sldChg chg="modSp mod">
        <pc:chgData name="Mastan Vali Sanjamala" userId="c7f2b047f723072a" providerId="LiveId" clId="{5A591499-93A2-449D-ACE4-C8D11305122B}" dt="2023-08-15T11:00:24.463" v="63" actId="20577"/>
        <pc:sldMkLst>
          <pc:docMk/>
          <pc:sldMk cId="0" sldId="264"/>
        </pc:sldMkLst>
        <pc:spChg chg="mod">
          <ac:chgData name="Mastan Vali Sanjamala" userId="c7f2b047f723072a" providerId="LiveId" clId="{5A591499-93A2-449D-ACE4-C8D11305122B}" dt="2023-08-15T11:00:24.463" v="63" actId="20577"/>
          <ac:spMkLst>
            <pc:docMk/>
            <pc:sldMk cId="0" sldId="264"/>
            <ac:spMk id="11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D45CBC6-3167-4550-AC01-F3EFE30D819F}" type="datetimeFigureOut">
              <a:rPr lang="en-IN" smtClean="0"/>
              <a:t>15-08-2023</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D544F0E2-8DB7-4AFB-82EA-101AD7D0C0DF}" type="slidenum">
              <a:rPr lang="en-IN" smtClean="0"/>
              <a:t>‹#›</a:t>
            </a:fld>
            <a:endParaRPr lang="en-IN"/>
          </a:p>
        </p:txBody>
      </p:sp>
    </p:spTree>
    <p:extLst>
      <p:ext uri="{BB962C8B-B14F-4D97-AF65-F5344CB8AC3E}">
        <p14:creationId xmlns:p14="http://schemas.microsoft.com/office/powerpoint/2010/main" val="3380224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544F0E2-8DB7-4AFB-82EA-101AD7D0C0DF}" type="slidenum">
              <a:rPr lang="en-IN" smtClean="0"/>
              <a:t>3</a:t>
            </a:fld>
            <a:endParaRPr lang="en-IN"/>
          </a:p>
        </p:txBody>
      </p:sp>
    </p:spTree>
    <p:extLst>
      <p:ext uri="{BB962C8B-B14F-4D97-AF65-F5344CB8AC3E}">
        <p14:creationId xmlns:p14="http://schemas.microsoft.com/office/powerpoint/2010/main" val="2943946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lstStyle/>
          <a:p>
            <a:pPr algn="ctr"/>
            <a:endParaRPr lang="en-IN" sz="1400" i="1" dirty="0">
              <a:solidFill>
                <a:schemeClr val="bg1"/>
              </a:solidFill>
              <a:latin typeface="Times New Roman" pitchFamily="18" charset="0"/>
              <a:cs typeface="Times New Roman" pitchFamily="18" charset="0"/>
            </a:endParaRPr>
          </a:p>
        </p:txBody>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dirty="0">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dirty="0">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dirty="0">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dirty="0">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dirty="0">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dirty="0">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Click to edit Master title style</a:t>
            </a:r>
            <a:endParaRPr lang="en-US" sz="4400" b="0" strike="noStrike" spc="-1">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Dept. of Computer Science and Engineering</a:t>
            </a:r>
            <a:endParaRPr lang="en-IN" sz="1600" b="0" strike="noStrike" spc="-1" dirty="0">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Srinivasa Ramanujan Institute of Technology</a:t>
            </a:r>
            <a:endParaRPr lang="en-IN" sz="1600" b="0" strike="noStrike" spc="-1" dirty="0">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a:solidFill>
                  <a:srgbClr val="002060"/>
                </a:solidFill>
                <a:latin typeface="Times New Roman"/>
              </a:rPr>
              <a:t>‹#›</a:t>
            </a:fld>
            <a:endParaRPr lang="en-IN" sz="1600" b="0" strike="noStrike" spc="-1" dirty="0">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500" b="1" i="1" strike="noStrike" spc="-1" dirty="0">
                <a:solidFill>
                  <a:srgbClr val="FFFFFF"/>
                </a:solidFill>
                <a:latin typeface="Times New Roman"/>
              </a:rPr>
              <a:t>Multilingual</a:t>
            </a:r>
            <a:r>
              <a:rPr lang="en-US" sz="1500" b="1" i="1" strike="noStrike" spc="-1" baseline="0" dirty="0">
                <a:solidFill>
                  <a:srgbClr val="FFFFFF"/>
                </a:solidFill>
                <a:latin typeface="Times New Roman"/>
              </a:rPr>
              <a:t>  Sentiment  analysis  on Product  Reviews and  Recommendations</a:t>
            </a:r>
            <a:endParaRPr lang="en-IN" sz="1500" b="0" strike="noStrike" spc="-1" dirty="0">
              <a:latin typeface="Arial"/>
            </a:endParaRPr>
          </a:p>
        </p:txBody>
      </p:sp>
      <p:pic>
        <p:nvPicPr>
          <p:cNvPr id="49" name="Picture 5"/>
          <p:cNvPicPr/>
          <p:nvPr/>
        </p:nvPicPr>
        <p:blipFill>
          <a:blip r:embed="rId14"/>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A - 5</a:t>
            </a:r>
            <a:endParaRPr lang="en-IN" sz="16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204G1A0555/CSE2024-A5" TargetMode="External"/><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file:///C:\Users\LENOVO\Downloads\Personal_customized_recommendation_syste.pdf" TargetMode="External"/><Relationship Id="rId2" Type="http://schemas.openxmlformats.org/officeDocument/2006/relationships/hyperlink" Target="file:///C:\Users\LENOVO\Downloads\Hybrid_Deep_Learning_Model_for_Multiling.pdf"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6018840" y="1687929"/>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lnSpcReduction="10000"/>
          </a:bodyPr>
          <a:lstStyle/>
          <a:p>
            <a:pPr algn="ctr">
              <a:lnSpc>
                <a:spcPct val="90000"/>
              </a:lnSpc>
              <a:spcBef>
                <a:spcPts val="300"/>
              </a:spcBef>
              <a:tabLst>
                <a:tab pos="0" algn="l"/>
              </a:tabLst>
            </a:pPr>
            <a:r>
              <a:rPr lang="en-US" sz="2290" spc="-1" dirty="0">
                <a:solidFill>
                  <a:srgbClr val="000000"/>
                </a:solidFill>
                <a:latin typeface="Times New Roman" pitchFamily="18" charset="0"/>
                <a:cs typeface="Times New Roman" pitchFamily="18" charset="0"/>
              </a:rPr>
              <a:t>A. Annapurna</a:t>
            </a:r>
            <a:endParaRPr lang="en-IN" sz="2290" spc="-1" dirty="0">
              <a:latin typeface="Times New Roman" pitchFamily="18" charset="0"/>
              <a:cs typeface="Times New Roman" pitchFamily="18" charset="0"/>
            </a:endParaRPr>
          </a:p>
          <a:p>
            <a:pPr algn="ctr">
              <a:lnSpc>
                <a:spcPct val="90000"/>
              </a:lnSpc>
              <a:spcBef>
                <a:spcPts val="300"/>
              </a:spcBef>
              <a:tabLst>
                <a:tab pos="0" algn="l"/>
              </a:tabLst>
            </a:pPr>
            <a:r>
              <a:rPr lang="en-US" sz="1200" spc="-1" dirty="0">
                <a:solidFill>
                  <a:srgbClr val="000000"/>
                </a:solidFill>
                <a:latin typeface="Times New Roman"/>
              </a:rPr>
              <a:t>Roll No. 204G1A0513</a:t>
            </a:r>
            <a:endParaRPr lang="en-IN" sz="1200" spc="-1" dirty="0"/>
          </a:p>
          <a:p>
            <a:pPr algn="ctr">
              <a:lnSpc>
                <a:spcPct val="90000"/>
              </a:lnSpc>
              <a:spcBef>
                <a:spcPts val="300"/>
              </a:spcBef>
              <a:tabLst>
                <a:tab pos="0" algn="l"/>
              </a:tabLst>
            </a:pPr>
            <a:endParaRPr lang="en-IN" sz="1200" b="0" strike="noStrike" spc="-1" dirty="0">
              <a:latin typeface="Arial"/>
            </a:endParaRPr>
          </a:p>
        </p:txBody>
      </p:sp>
      <p:sp>
        <p:nvSpPr>
          <p:cNvPr id="88" name="Subtitle 11"/>
          <p:cNvSpPr/>
          <p:nvPr/>
        </p:nvSpPr>
        <p:spPr>
          <a:xfrm>
            <a:off x="3759480" y="2475720"/>
            <a:ext cx="4672440" cy="8978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201"/>
              </a:spcBef>
              <a:tabLst>
                <a:tab pos="0" algn="l"/>
              </a:tabLst>
            </a:pPr>
            <a:r>
              <a:rPr lang="en-US" sz="2400" spc="-1" dirty="0">
                <a:solidFill>
                  <a:srgbClr val="000000"/>
                </a:solidFill>
                <a:latin typeface="Times New Roman"/>
              </a:rPr>
              <a:t>Mrs. M. Soumya</a:t>
            </a:r>
            <a:r>
              <a:rPr lang="en-US" sz="1400" spc="-1" dirty="0">
                <a:solidFill>
                  <a:srgbClr val="000000"/>
                </a:solidFill>
                <a:latin typeface="Times New Roman"/>
              </a:rPr>
              <a:t> </a:t>
            </a:r>
            <a:r>
              <a:rPr lang="en-US" sz="1000" spc="-1" dirty="0">
                <a:solidFill>
                  <a:srgbClr val="000000"/>
                </a:solidFill>
                <a:latin typeface="Times New Roman"/>
              </a:rPr>
              <a:t>M. Tech( Ph. D)</a:t>
            </a:r>
            <a:endParaRPr lang="en-IN" sz="1000" spc="-1" dirty="0"/>
          </a:p>
          <a:p>
            <a:pPr algn="ctr">
              <a:lnSpc>
                <a:spcPct val="90000"/>
              </a:lnSpc>
              <a:spcBef>
                <a:spcPts val="201"/>
              </a:spcBef>
              <a:tabLst>
                <a:tab pos="0" algn="l"/>
              </a:tabLst>
            </a:pPr>
            <a:r>
              <a:rPr lang="en-IN" sz="1400" b="0" strike="noStrike" spc="-1" dirty="0">
                <a:solidFill>
                  <a:srgbClr val="000000"/>
                </a:solidFill>
                <a:latin typeface="Times New Roman"/>
              </a:rPr>
              <a:t>Assistant Professor</a:t>
            </a:r>
            <a:endParaRPr lang="en-IN" sz="1400" b="0" strike="noStrike" spc="-1" dirty="0">
              <a:latin typeface="Arial"/>
            </a:endParaRPr>
          </a:p>
        </p:txBody>
      </p:sp>
      <p:sp>
        <p:nvSpPr>
          <p:cNvPr id="89" name="Subtitle 11"/>
          <p:cNvSpPr/>
          <p:nvPr/>
        </p:nvSpPr>
        <p:spPr>
          <a:xfrm>
            <a:off x="1514520" y="5162400"/>
            <a:ext cx="9162720" cy="14266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7000" lnSpcReduction="20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Technology</a:t>
            </a:r>
            <a:endParaRPr lang="en-IN" sz="6500" b="0" strike="noStrike" spc="-1" dirty="0">
              <a:latin typeface="Arial"/>
            </a:endParaRPr>
          </a:p>
          <a:p>
            <a:pPr algn="ctr">
              <a:lnSpc>
                <a:spcPct val="90000"/>
              </a:lnSpc>
              <a:spcBef>
                <a:spcPts val="300"/>
              </a:spcBef>
              <a:tabLst>
                <a:tab pos="0" algn="l"/>
              </a:tabLst>
            </a:pPr>
            <a:r>
              <a:rPr lang="en-US" sz="1800" b="1" strike="noStrike" spc="-1" dirty="0">
                <a:solidFill>
                  <a:srgbClr val="000000"/>
                </a:solidFill>
                <a:latin typeface="Times New Roman"/>
                <a:ea typeface="Times New Roman"/>
              </a:rPr>
              <a:t>(</a:t>
            </a:r>
            <a:r>
              <a:rPr lang="en-US" sz="2000" b="1" strike="noStrike" spc="-1" dirty="0">
                <a:solidFill>
                  <a:srgbClr val="000000"/>
                </a:solidFill>
                <a:latin typeface="Verdana"/>
                <a:ea typeface="Times New Roman"/>
              </a:rPr>
              <a:t>Autonomous)</a:t>
            </a:r>
            <a:endParaRPr lang="en-IN" sz="20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3201915" y="1611720"/>
            <a:ext cx="252324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latin typeface="Times New Roman" pitchFamily="18" charset="0"/>
                <a:cs typeface="Times New Roman" pitchFamily="18" charset="0"/>
              </a:rPr>
              <a:t>D. Abhiram</a:t>
            </a:r>
            <a:endParaRPr lang="en-IN" sz="2600" spc="-1" dirty="0">
              <a:latin typeface="Times New Roman" pitchFamily="18" charset="0"/>
              <a:cs typeface="Times New Roman" pitchFamily="18" charset="0"/>
            </a:endParaRPr>
          </a:p>
          <a:p>
            <a:pPr algn="ctr">
              <a:lnSpc>
                <a:spcPct val="90000"/>
              </a:lnSpc>
              <a:spcBef>
                <a:spcPts val="300"/>
              </a:spcBef>
              <a:tabLst>
                <a:tab pos="0" algn="l"/>
              </a:tabLst>
            </a:pPr>
            <a:r>
              <a:rPr lang="en-US" sz="1200" spc="-1" dirty="0">
                <a:solidFill>
                  <a:srgbClr val="000000"/>
                </a:solidFill>
                <a:latin typeface="Times New Roman"/>
              </a:rPr>
              <a:t>Roll No. 204G1A0502</a:t>
            </a:r>
            <a:endParaRPr lang="en-IN" sz="1200" spc="-1" dirty="0"/>
          </a:p>
          <a:p>
            <a:pPr algn="ctr">
              <a:lnSpc>
                <a:spcPct val="90000"/>
              </a:lnSpc>
              <a:spcBef>
                <a:spcPts val="300"/>
              </a:spcBef>
              <a:tabLst>
                <a:tab pos="0" algn="l"/>
              </a:tabLst>
            </a:pPr>
            <a:endParaRPr lang="en-IN" sz="1200" b="0" strike="noStrike" spc="-1" dirty="0">
              <a:latin typeface="Arial"/>
            </a:endParaRPr>
          </a:p>
        </p:txBody>
      </p:sp>
      <p:sp>
        <p:nvSpPr>
          <p:cNvPr id="91" name="Subtitle 11"/>
          <p:cNvSpPr/>
          <p:nvPr/>
        </p:nvSpPr>
        <p:spPr>
          <a:xfrm>
            <a:off x="8874600" y="1632158"/>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500" lnSpcReduction="10000"/>
          </a:bodyPr>
          <a:lstStyle/>
          <a:p>
            <a:pPr algn="ctr">
              <a:lnSpc>
                <a:spcPct val="90000"/>
              </a:lnSpc>
              <a:spcBef>
                <a:spcPts val="300"/>
              </a:spcBef>
              <a:tabLst>
                <a:tab pos="0" algn="l"/>
              </a:tabLst>
            </a:pPr>
            <a:r>
              <a:rPr lang="en-US" sz="2600" spc="-1" dirty="0">
                <a:solidFill>
                  <a:srgbClr val="000000"/>
                </a:solidFill>
                <a:latin typeface="Times New Roman" pitchFamily="18" charset="0"/>
                <a:cs typeface="Times New Roman" pitchFamily="18" charset="0"/>
              </a:rPr>
              <a:t>G. Amrutha</a:t>
            </a:r>
            <a:endParaRPr lang="en-IN" sz="2600" spc="-1" dirty="0">
              <a:latin typeface="Times New Roman" pitchFamily="18" charset="0"/>
              <a:cs typeface="Times New Roman" pitchFamily="18" charset="0"/>
            </a:endParaRPr>
          </a:p>
          <a:p>
            <a:pPr algn="ctr">
              <a:lnSpc>
                <a:spcPct val="90000"/>
              </a:lnSpc>
              <a:spcBef>
                <a:spcPts val="300"/>
              </a:spcBef>
              <a:tabLst>
                <a:tab pos="0" algn="l"/>
              </a:tabLst>
            </a:pPr>
            <a:r>
              <a:rPr lang="en-US" sz="1200" spc="-1" dirty="0">
                <a:solidFill>
                  <a:srgbClr val="000000"/>
                </a:solidFill>
                <a:latin typeface="Times New Roman"/>
              </a:rPr>
              <a:t>Roll No. 204G1A0510</a:t>
            </a:r>
            <a:endParaRPr lang="en-IN" sz="1200" spc="-1" dirty="0"/>
          </a:p>
          <a:p>
            <a:pPr algn="ctr">
              <a:lnSpc>
                <a:spcPct val="90000"/>
              </a:lnSpc>
              <a:spcBef>
                <a:spcPts val="300"/>
              </a:spcBef>
              <a:tabLst>
                <a:tab pos="0" algn="l"/>
              </a:tabLst>
            </a:pPr>
            <a:endParaRPr lang="en-IN" sz="1200" b="0" strike="noStrike" spc="-1" dirty="0">
              <a:latin typeface="Arial"/>
            </a:endParaRPr>
          </a:p>
        </p:txBody>
      </p:sp>
      <p:sp>
        <p:nvSpPr>
          <p:cNvPr id="92" name="Subtitle 11"/>
          <p:cNvSpPr/>
          <p:nvPr/>
        </p:nvSpPr>
        <p:spPr>
          <a:xfrm>
            <a:off x="649623" y="1611720"/>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500" lnSpcReduction="10000"/>
          </a:bodyPr>
          <a:lstStyle/>
          <a:p>
            <a:pPr algn="ctr">
              <a:lnSpc>
                <a:spcPct val="90000"/>
              </a:lnSpc>
              <a:spcBef>
                <a:spcPts val="300"/>
              </a:spcBef>
              <a:tabLst>
                <a:tab pos="0" algn="l"/>
              </a:tabLst>
            </a:pPr>
            <a:r>
              <a:rPr lang="en-US" sz="2600" spc="-1" dirty="0">
                <a:latin typeface="Times New Roman" pitchFamily="18" charset="0"/>
                <a:cs typeface="Times New Roman" pitchFamily="18" charset="0"/>
              </a:rPr>
              <a:t>S. Mastan Vali</a:t>
            </a:r>
            <a:endParaRPr lang="en-IN" sz="2600" spc="-1" dirty="0">
              <a:latin typeface="Times New Roman" pitchFamily="18" charset="0"/>
              <a:cs typeface="Times New Roman" pitchFamily="18" charset="0"/>
            </a:endParaRPr>
          </a:p>
          <a:p>
            <a:pPr algn="ctr">
              <a:lnSpc>
                <a:spcPct val="90000"/>
              </a:lnSpc>
              <a:spcBef>
                <a:spcPts val="300"/>
              </a:spcBef>
              <a:tabLst>
                <a:tab pos="0" algn="l"/>
              </a:tabLst>
            </a:pPr>
            <a:r>
              <a:rPr lang="en-US" sz="1200" spc="-1" dirty="0">
                <a:solidFill>
                  <a:srgbClr val="000000"/>
                </a:solidFill>
                <a:latin typeface="Times New Roman"/>
              </a:rPr>
              <a:t>Roll No. 204G1A0555</a:t>
            </a:r>
            <a:endParaRPr lang="en-IN" sz="1200" spc="-1" dirty="0"/>
          </a:p>
          <a:p>
            <a:pPr algn="ctr">
              <a:lnSpc>
                <a:spcPct val="90000"/>
              </a:lnSpc>
              <a:spcBef>
                <a:spcPts val="300"/>
              </a:spcBef>
              <a:tabLst>
                <a:tab pos="0" algn="l"/>
              </a:tabLst>
            </a:pPr>
            <a:endParaRPr lang="en-IN" sz="1200" b="0" strike="noStrike" spc="-1" dirty="0">
              <a:latin typeface="Arial"/>
            </a:endParaRPr>
          </a:p>
        </p:txBody>
      </p:sp>
      <p:sp>
        <p:nvSpPr>
          <p:cNvPr id="93" name="Rectangle: Rounded Corners 16"/>
          <p:cNvSpPr/>
          <p:nvPr/>
        </p:nvSpPr>
        <p:spPr>
          <a:xfrm>
            <a:off x="308113" y="335160"/>
            <a:ext cx="11579088" cy="857520"/>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15000"/>
              </a:lnSpc>
              <a:spcAft>
                <a:spcPts val="100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Multilingual Sentiment Analysis on Product Reviews and Recommendations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4" name="Rectangle 17"/>
          <p:cNvSpPr/>
          <p:nvPr/>
        </p:nvSpPr>
        <p:spPr>
          <a:xfrm>
            <a:off x="2714760" y="1261800"/>
            <a:ext cx="6761880" cy="34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dirty="0">
                <a:solidFill>
                  <a:srgbClr val="000000"/>
                </a:solidFill>
                <a:latin typeface="Times New Roman"/>
                <a:ea typeface="Calibri"/>
              </a:rPr>
              <a:t>by</a:t>
            </a:r>
            <a:endParaRPr lang="en-IN" sz="1600" b="0" strike="noStrike" spc="-1" dirty="0">
              <a:latin typeface="Arial"/>
            </a:endParaRPr>
          </a:p>
        </p:txBody>
      </p:sp>
      <p:pic>
        <p:nvPicPr>
          <p:cNvPr id="95" name="Picture 4"/>
          <p:cNvPicPr/>
          <p:nvPr/>
        </p:nvPicPr>
        <p:blipFill>
          <a:blip r:embed="rId2"/>
          <a:stretch/>
        </p:blipFill>
        <p:spPr>
          <a:xfrm>
            <a:off x="5174280" y="3476880"/>
            <a:ext cx="1843200" cy="1685160"/>
          </a:xfrm>
          <a:prstGeom prst="rect">
            <a:avLst/>
          </a:prstGeom>
          <a:ln w="0">
            <a:noFill/>
          </a:ln>
        </p:spPr>
      </p:pic>
      <p:sp>
        <p:nvSpPr>
          <p:cNvPr id="96" name="Subtitle 11"/>
          <p:cNvSpPr/>
          <p:nvPr/>
        </p:nvSpPr>
        <p:spPr>
          <a:xfrm>
            <a:off x="9349920" y="16365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4500"/>
          </a:bodyPr>
          <a:lstStyle/>
          <a:p>
            <a:pPr algn="ctr">
              <a:lnSpc>
                <a:spcPct val="90000"/>
              </a:lnSpc>
              <a:spcBef>
                <a:spcPts val="300"/>
              </a:spcBef>
              <a:tabLst>
                <a:tab pos="0" algn="l"/>
              </a:tabLst>
            </a:pPr>
            <a:endParaRPr lang="en-IN" sz="12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rgbClr val="FFFFFF"/>
                </a:solidFill>
                <a:latin typeface="Times New Roman"/>
              </a:rPr>
              <a:t>Git Hub Dashboards of each student</a:t>
            </a:r>
            <a:endParaRPr lang="en-US" sz="4400" b="0" strike="noStrike" spc="-1" dirty="0">
              <a:solidFill>
                <a:srgbClr val="000000"/>
              </a:solidFill>
              <a:latin typeface="Calibri"/>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636296"/>
            <a:ext cx="10058400" cy="4872872"/>
          </a:xfrm>
          <a:prstGeom prst="rect">
            <a:avLst/>
          </a:prstGeom>
        </p:spPr>
      </p:pic>
      <p:sp>
        <p:nvSpPr>
          <p:cNvPr id="5" name="Rectangle 4"/>
          <p:cNvSpPr/>
          <p:nvPr/>
        </p:nvSpPr>
        <p:spPr>
          <a:xfrm>
            <a:off x="884780" y="1142819"/>
            <a:ext cx="5934638" cy="461665"/>
          </a:xfrm>
          <a:prstGeom prst="rect">
            <a:avLst/>
          </a:prstGeom>
        </p:spPr>
        <p:txBody>
          <a:bodyPr wrap="none">
            <a:spAutoFit/>
          </a:bodyPr>
          <a:lstStyle/>
          <a:p>
            <a:r>
              <a:rPr lang="en-IN" sz="2400" dirty="0" smtClean="0">
                <a:latin typeface="Times New Roman" pitchFamily="18" charset="0"/>
                <a:cs typeface="Times New Roman" pitchFamily="18" charset="0"/>
                <a:hlinkClick r:id="rId3"/>
              </a:rPr>
              <a:t>https://github.com/204G1A0555/CSE2024-A5</a:t>
            </a:r>
            <a:endParaRPr lang="en-IN" sz="2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dirty="0">
                <a:solidFill>
                  <a:srgbClr val="FF6600"/>
                </a:solidFill>
                <a:latin typeface="Times New Roman"/>
                <a:ea typeface="Calibri"/>
              </a:rPr>
              <a:t>Any Queries?</a:t>
            </a:r>
            <a:endParaRPr lang="en-IN" sz="96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Contents</a:t>
            </a:r>
            <a:endParaRPr lang="en-US" sz="4400" b="0" strike="noStrike" spc="-1" dirty="0">
              <a:solidFill>
                <a:srgbClr val="000000"/>
              </a:solidFill>
              <a:latin typeface="Calibri"/>
            </a:endParaRP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Abstract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Problem statement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Objectives of Project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Literature survey for first objective </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Literature survey for second objective</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Proposed Work -(Methods to be followed for proposed system) </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References</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GitHub Link</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Queries</a:t>
            </a:r>
          </a:p>
          <a:p>
            <a:pPr algn="just">
              <a:lnSpc>
                <a:spcPct val="90000"/>
              </a:lnSpc>
              <a:spcBef>
                <a:spcPts val="1001"/>
              </a:spcBef>
              <a:tabLst>
                <a:tab pos="0" algn="l"/>
              </a:tabLst>
            </a:pPr>
            <a:endParaRPr lang="en-US" sz="2800" b="0" strike="noStrike" spc="-1" dirty="0">
              <a:solidFill>
                <a:srgbClr val="000000"/>
              </a:solidFill>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spcBef>
                <a:spcPts val="1001"/>
              </a:spcBef>
            </a:pPr>
            <a:r>
              <a:rPr lang="en-US" sz="2800" b="0" strike="noStrike" spc="-1" dirty="0">
                <a:solidFill>
                  <a:srgbClr val="000000"/>
                </a:solidFill>
                <a:latin typeface="Times New Roman"/>
              </a:rPr>
              <a:t>Abstract</a:t>
            </a:r>
            <a:endParaRPr lang="en-US" sz="2800" b="0" strike="noStrike" spc="-1" dirty="0">
              <a:solidFill>
                <a:srgbClr val="000000"/>
              </a:solidFill>
              <a:latin typeface="Calibri"/>
            </a:endParaRPr>
          </a:p>
        </p:txBody>
      </p:sp>
      <p:sp>
        <p:nvSpPr>
          <p:cNvPr id="100" name="PlaceHolder 2"/>
          <p:cNvSpPr>
            <a:spLocks noGrp="1"/>
          </p:cNvSpPr>
          <p:nvPr>
            <p:ph/>
          </p:nvPr>
        </p:nvSpPr>
        <p:spPr>
          <a:xfrm>
            <a:off x="199440" y="1097280"/>
            <a:ext cx="11778840" cy="5394600"/>
          </a:xfrm>
          <a:prstGeom prst="rect">
            <a:avLst/>
          </a:prstGeom>
          <a:noFill/>
          <a:ln w="0">
            <a:noFill/>
          </a:ln>
        </p:spPr>
        <p:txBody>
          <a:bodyPr anchor="t">
            <a:noAutofit/>
          </a:bodyPr>
          <a:lstStyle/>
          <a:p>
            <a:pPr marL="0" indent="0" algn="just">
              <a:spcBef>
                <a:spcPts val="1001"/>
              </a:spcBef>
              <a:buNone/>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In the modern digital landscape, online product reviews play a crucial role in shaping consumer opinions and purchasing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behaviors</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Our Project digs into the realm of multilingual sentiment analysis applied to product reviews, with a special emphasis on generating insightful recommendations. With an increasingly diverse customer base, understanding sentiments across different languages becomes essential for businesses seeking to provide tailored and relevant experiences. Using advanced natural language processing techniques and machine learning algorithms, our project aims to extract sentiments expressed in various languages within product reviews. Additionally, we extend our analysis to provide intelligent recommendations based on the sentiment patterns identified. By harnessing the power of multilingual sentiment analysis and recommendation systems, businesses can gain profound insights into customer preferences, fine-tune their products and services, and deliver a more personalized user experience.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spcBef>
                <a:spcPts val="1001"/>
              </a:spcBef>
              <a:buNone/>
            </a:pPr>
            <a:endParaRPr lang="en-US" sz="4000" b="0" strike="noStrike" spc="-1" dirty="0">
              <a:solidFill>
                <a:srgbClr val="000000"/>
              </a:solidFill>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Problem Statement</a:t>
            </a:r>
            <a:endParaRPr lang="en-US" sz="4400" b="0" strike="noStrike" spc="-1" dirty="0">
              <a:solidFill>
                <a:srgbClr val="000000"/>
              </a:solidFill>
              <a:latin typeface="Calibri"/>
            </a:endParaRPr>
          </a:p>
        </p:txBody>
      </p:sp>
      <p:sp>
        <p:nvSpPr>
          <p:cNvPr id="102" name="PlaceHolder 2"/>
          <p:cNvSpPr>
            <a:spLocks noGrp="1"/>
          </p:cNvSpPr>
          <p:nvPr>
            <p:ph/>
          </p:nvPr>
        </p:nvSpPr>
        <p:spPr>
          <a:xfrm>
            <a:off x="199440" y="1097280"/>
            <a:ext cx="11459520" cy="5075280"/>
          </a:xfrm>
          <a:prstGeom prst="rect">
            <a:avLst/>
          </a:prstGeom>
          <a:noFill/>
          <a:ln w="0">
            <a:noFill/>
          </a:ln>
        </p:spPr>
        <p:txBody>
          <a:bodyPr anchor="t">
            <a:normAutofit/>
          </a:bodyPr>
          <a:lstStyle/>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In the modern e-commerce landscape, analyzing sentiments across multiple languages in product reviews and leveraging the insights to offer personalized recommendations remains a critical challenge. </a:t>
            </a:r>
          </a:p>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We need a smart solution that can fill this gap and provide businesses with useful insights to better engage customers and in strategic decision 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Objectives of Project</a:t>
            </a:r>
            <a:endParaRPr lang="en-US" sz="4400" b="0" strike="noStrike" spc="-1" dirty="0">
              <a:solidFill>
                <a:srgbClr val="000000"/>
              </a:solidFill>
              <a:latin typeface="Calibri"/>
            </a:endParaRPr>
          </a:p>
        </p:txBody>
      </p:sp>
      <p:sp>
        <p:nvSpPr>
          <p:cNvPr id="104" name="PlaceHolder 2"/>
          <p:cNvSpPr>
            <a:spLocks noGrp="1"/>
          </p:cNvSpPr>
          <p:nvPr>
            <p:ph/>
          </p:nvPr>
        </p:nvSpPr>
        <p:spPr>
          <a:xfrm>
            <a:off x="199440" y="1133280"/>
            <a:ext cx="11778840" cy="5394600"/>
          </a:xfrm>
          <a:prstGeom prst="rect">
            <a:avLst/>
          </a:prstGeom>
          <a:noFill/>
          <a:ln w="0">
            <a:noFill/>
          </a:ln>
        </p:spPr>
        <p:txBody>
          <a:bodyPr anchor="t">
            <a:normAutofit/>
          </a:bodyPr>
          <a:lstStyle/>
          <a:p>
            <a:pPr algn="just">
              <a:lnSpc>
                <a:spcPct val="90000"/>
              </a:lnSpc>
              <a:spcBef>
                <a:spcPts val="1001"/>
              </a:spcBef>
              <a:tabLst>
                <a:tab pos="0" algn="l"/>
              </a:tabLst>
            </a:pPr>
            <a:r>
              <a:rPr lang="en-IN" b="1" i="0" dirty="0">
                <a:effectLst/>
                <a:latin typeface="Söhne"/>
              </a:rPr>
              <a:t>Research Objective 1: </a:t>
            </a:r>
            <a:r>
              <a:rPr lang="en-US" i="0" dirty="0">
                <a:effectLst/>
                <a:latin typeface="Söhne"/>
              </a:rPr>
              <a:t>Create a multilingual sentiment analysis model capable of analyzing sentiments expressed in product reviews across different languages.</a:t>
            </a:r>
          </a:p>
          <a:p>
            <a:pPr algn="just">
              <a:lnSpc>
                <a:spcPct val="90000"/>
              </a:lnSpc>
              <a:spcBef>
                <a:spcPts val="1001"/>
              </a:spcBef>
              <a:tabLst>
                <a:tab pos="0" algn="l"/>
              </a:tabLst>
            </a:pPr>
            <a:endParaRPr lang="en-US" i="0" dirty="0">
              <a:effectLst/>
              <a:latin typeface="Söhne"/>
            </a:endParaRPr>
          </a:p>
          <a:p>
            <a:pPr algn="just">
              <a:lnSpc>
                <a:spcPct val="90000"/>
              </a:lnSpc>
              <a:spcBef>
                <a:spcPts val="1001"/>
              </a:spcBef>
              <a:tabLst>
                <a:tab pos="0" algn="l"/>
              </a:tabLst>
            </a:pPr>
            <a:r>
              <a:rPr lang="en-IN" b="1" i="0" dirty="0">
                <a:effectLst/>
                <a:latin typeface="Söhne"/>
              </a:rPr>
              <a:t>Research Objective   2: </a:t>
            </a:r>
            <a:r>
              <a:rPr lang="en-US" i="0" dirty="0">
                <a:effectLst/>
                <a:latin typeface="Söhne"/>
              </a:rPr>
              <a:t>Design and implement a recommendation system that utilizes the sentiment analysis results to provide personalized product recommendations to users.</a:t>
            </a:r>
            <a:endParaRPr lang="en-IN" b="1" i="0" dirty="0">
              <a:effectLst/>
              <a:latin typeface="Söhne"/>
            </a:endParaRPr>
          </a:p>
          <a:p>
            <a:pPr algn="just">
              <a:lnSpc>
                <a:spcPct val="90000"/>
              </a:lnSpc>
              <a:spcBef>
                <a:spcPts val="1001"/>
              </a:spcBef>
              <a:tabLst>
                <a:tab pos="0" algn="l"/>
              </a:tabLst>
            </a:pPr>
            <a:endParaRPr lang="en-IN" b="1" i="0" dirty="0">
              <a:effectLst/>
              <a:latin typeface="Söhne"/>
            </a:endParaRPr>
          </a:p>
          <a:p>
            <a:pPr algn="just">
              <a:lnSpc>
                <a:spcPct val="90000"/>
              </a:lnSpc>
              <a:spcBef>
                <a:spcPts val="1001"/>
              </a:spcBef>
              <a:tabLst>
                <a:tab pos="0" algn="l"/>
              </a:tabLst>
            </a:pPr>
            <a:endParaRPr lang="en-IN" b="1" dirty="0">
              <a:latin typeface="Söhne"/>
            </a:endParaRPr>
          </a:p>
          <a:p>
            <a:pPr algn="just">
              <a:lnSpc>
                <a:spcPct val="90000"/>
              </a:lnSpc>
              <a:spcBef>
                <a:spcPts val="1001"/>
              </a:spcBef>
              <a:tabLst>
                <a:tab pos="0" algn="l"/>
              </a:tabLst>
            </a:pPr>
            <a:endParaRPr lang="en-US" i="0" dirty="0">
              <a:effectLst/>
              <a:latin typeface="Söhne"/>
            </a:endParaRPr>
          </a:p>
          <a:p>
            <a:pPr algn="just">
              <a:lnSpc>
                <a:spcPct val="90000"/>
              </a:lnSpc>
              <a:spcBef>
                <a:spcPts val="1001"/>
              </a:spcBef>
              <a:tabLst>
                <a:tab pos="0" algn="l"/>
              </a:tabLst>
            </a:pPr>
            <a:endParaRPr lang="en-US" sz="2800" strike="noStrike" spc="-1" dirty="0">
              <a:solidFill>
                <a:srgbClr val="000000"/>
              </a:solidFill>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rPr>
              <a:t>Literature survey for first objective </a:t>
            </a:r>
            <a:endParaRPr lang="en-US" sz="2800" b="0" strike="noStrike" spc="-1" dirty="0">
              <a:solidFill>
                <a:srgbClr val="000000"/>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The proposed model combines a sentiment dictionary with a convolutional neural network (CNN) and a long short-term memory (LSTM) network. The sentiment dictionary is used to extract sentiment scores for individual words, the CNN is used to capture local features of the text, and the LSTM is used to capture long-term dependencies in the text. The model is trained on a dataset of tweets in English and Hindi.</a:t>
            </a:r>
          </a:p>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The proposed model is a good starting point for developing a multilingual sentiment analysis system for the first objective. The model is simple to implement and it can achieve good performance on a variety of tasks. However, the model can be improved by using a better sentiment dictionary and a more powerful machine learning system.</a:t>
            </a:r>
          </a:p>
          <a:p>
            <a:pPr marL="457200" indent="-457200" algn="just">
              <a:lnSpc>
                <a:spcPct val="90000"/>
              </a:lnSpc>
              <a:spcBef>
                <a:spcPts val="1001"/>
              </a:spcBef>
              <a:buClr>
                <a:srgbClr val="000000"/>
              </a:buClr>
              <a:buFont typeface="Wingdings" charset="2"/>
              <a:buChar char=""/>
            </a:pPr>
            <a:endParaRPr lang="en-US" spc="-1" dirty="0">
              <a:solidFill>
                <a:srgbClr val="000000"/>
              </a:solidFill>
              <a:latin typeface="Times New Roman"/>
            </a:endParaRPr>
          </a:p>
          <a:p>
            <a:pPr marL="457200" indent="-457200" algn="just">
              <a:lnSpc>
                <a:spcPct val="90000"/>
              </a:lnSpc>
              <a:spcBef>
                <a:spcPts val="1001"/>
              </a:spcBef>
              <a:buClr>
                <a:srgbClr val="000000"/>
              </a:buClr>
              <a:buFont typeface="Wingdings" charset="2"/>
              <a:buChar char=""/>
            </a:pPr>
            <a:endParaRPr lang="en-US" sz="2800" b="0" strike="noStrike" spc="-1" dirty="0">
              <a:solidFill>
                <a:srgbClr val="000000"/>
              </a:solidFill>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rPr>
              <a:t>Literature survey for second objective </a:t>
            </a:r>
            <a:endParaRPr lang="en-US" sz="2800" b="0" strike="noStrike" spc="-1" dirty="0">
              <a:solidFill>
                <a:srgbClr val="000000"/>
              </a:solidFill>
              <a:latin typeface="Calibri"/>
            </a:endParaRP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a:bodyPr>
          <a:lstStyle/>
          <a:p>
            <a:pPr marL="457200" indent="-457200" algn="just">
              <a:lnSpc>
                <a:spcPct val="90000"/>
              </a:lnSpc>
              <a:spcBef>
                <a:spcPts val="1001"/>
              </a:spcBef>
              <a:buClr>
                <a:srgbClr val="000000"/>
              </a:buClr>
              <a:buFont typeface="Wingdings" charset="2"/>
              <a:buChar char=""/>
            </a:pPr>
            <a:r>
              <a:rPr lang="en-US" spc="-1" dirty="0">
                <a:solidFill>
                  <a:srgbClr val="000000"/>
                </a:solidFill>
                <a:latin typeface="Times New Roman"/>
              </a:rPr>
              <a:t>The </a:t>
            </a:r>
            <a:r>
              <a:rPr lang="en-US" sz="2800" b="0" strike="noStrike" spc="-1" dirty="0">
                <a:solidFill>
                  <a:srgbClr val="000000"/>
                </a:solidFill>
                <a:latin typeface="Times New Roman"/>
              </a:rPr>
              <a:t>proposed model is a personalized recommendation system that uses sentiment analysis of product reviews. The system first identifies the purchase criteria of each user. Then, it analyzes the sentiment of product reviews for products that match the user's purchase criteria. Finally, it recommends products to the user that have positive sentiment reviews.</a:t>
            </a:r>
          </a:p>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The proposed model is a good starting point for developing a recommendation system. But, The algorithm used in the paper is a simple algorithm that is not very accurate. And their model uses purchase criteria to make recommendations but we are only going with sentiments of the reviews.</a:t>
            </a:r>
          </a:p>
          <a:p>
            <a:pPr marL="457200" indent="-457200" algn="just">
              <a:lnSpc>
                <a:spcPct val="90000"/>
              </a:lnSpc>
              <a:spcBef>
                <a:spcPts val="1001"/>
              </a:spcBef>
              <a:buClr>
                <a:srgbClr val="000000"/>
              </a:buClr>
              <a:buFont typeface="Wingdings" charset="2"/>
              <a:buChar char=""/>
            </a:pPr>
            <a:endParaRPr lang="en-US" sz="2800" b="0" strike="noStrike" spc="-1" dirty="0">
              <a:solidFill>
                <a:srgbClr val="000000"/>
              </a:solidFill>
              <a:latin typeface="Times New Roman"/>
            </a:endParaRPr>
          </a:p>
        </p:txBody>
      </p:sp>
    </p:spTree>
    <p:extLst>
      <p:ext uri="{BB962C8B-B14F-4D97-AF65-F5344CB8AC3E}">
        <p14:creationId xmlns:p14="http://schemas.microsoft.com/office/powerpoint/2010/main" val="307780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40" y="1025280"/>
            <a:ext cx="11288520" cy="5134320"/>
          </a:xfrm>
          <a:prstGeom prst="rect">
            <a:avLst/>
          </a:prstGeom>
          <a:solidFill>
            <a:srgbClr val="FFFFFF"/>
          </a:solidFill>
          <a:ln w="12600">
            <a:solidFill>
              <a:srgbClr val="FFFFFF"/>
            </a:solidFill>
            <a:miter/>
          </a:ln>
        </p:spPr>
        <p:txBody>
          <a:bodyPr anchor="t">
            <a:normAutofit/>
          </a:bodyPr>
          <a:lstStyle/>
          <a:p>
            <a:pPr marL="457200" indent="-457200" algn="just">
              <a:lnSpc>
                <a:spcPct val="90000"/>
              </a:lnSpc>
              <a:spcBef>
                <a:spcPts val="1001"/>
              </a:spcBef>
              <a:buClr>
                <a:srgbClr val="000000"/>
              </a:buClr>
              <a:buFont typeface="Wingdings" charset="2"/>
              <a:buChar char=""/>
            </a:pPr>
            <a:r>
              <a:rPr lang="en-US" b="0" i="0" dirty="0">
                <a:effectLst/>
                <a:latin typeface="Times New Roman" panose="02020603050405020304" pitchFamily="18" charset="0"/>
                <a:cs typeface="Times New Roman" panose="02020603050405020304" pitchFamily="18" charset="0"/>
              </a:rPr>
              <a:t>Our system will develop language-specific sentiment analysis models using deep learning techniques such as CNNs and RNNs. It will identify the language of input text, apply the relevant model for sentiment classification, and aggregate results for a comprehensive multilingual sentiment assessment.</a:t>
            </a:r>
          </a:p>
          <a:p>
            <a:pPr marL="457200" indent="-457200" algn="just">
              <a:lnSpc>
                <a:spcPct val="90000"/>
              </a:lnSpc>
              <a:spcBef>
                <a:spcPts val="1001"/>
              </a:spcBef>
              <a:buClr>
                <a:srgbClr val="000000"/>
              </a:buClr>
              <a:buFont typeface="Wingdings" charset="2"/>
              <a:buChar char=""/>
            </a:pPr>
            <a:r>
              <a:rPr lang="en-US" b="0" i="0" dirty="0">
                <a:effectLst/>
                <a:latin typeface="Times New Roman" panose="02020603050405020304" pitchFamily="18" charset="0"/>
                <a:cs typeface="Times New Roman" panose="02020603050405020304" pitchFamily="18" charset="0"/>
              </a:rPr>
              <a:t>Our system integrates sentiment analysis results into a recommendation engine that suggests products based on positive sentiments and offers solutions for negative sentiments.</a:t>
            </a:r>
          </a:p>
        </p:txBody>
      </p:sp>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Proposed System</a:t>
            </a:r>
            <a:endParaRPr lang="en-US" sz="4400" b="0" strike="noStrike" spc="-1" dirty="0">
              <a:solidFill>
                <a:srgbClr val="000000"/>
              </a:solidFill>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rgbClr val="FFFFFF"/>
                </a:solidFill>
                <a:latin typeface="Times New Roman"/>
              </a:rPr>
              <a:t> Reference</a:t>
            </a:r>
            <a:r>
              <a:rPr lang="en-US" sz="4400" b="0" strike="noStrike" spc="-1" dirty="0">
                <a:solidFill>
                  <a:srgbClr val="FFFFFF"/>
                </a:solidFill>
                <a:latin typeface="Times New Roman"/>
              </a:rPr>
              <a:t>s</a:t>
            </a:r>
            <a:endParaRPr lang="en-US" sz="4400" b="0" strike="noStrike" spc="-1" dirty="0">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577800" indent="-577800" algn="just">
              <a:lnSpc>
                <a:spcPct val="90000"/>
              </a:lnSpc>
              <a:spcBef>
                <a:spcPts val="1001"/>
              </a:spcBef>
              <a:tabLst>
                <a:tab pos="0" algn="l"/>
              </a:tabLst>
            </a:pPr>
            <a:r>
              <a:rPr lang="en-US" sz="2800" b="0" strike="noStrike" spc="-1" dirty="0">
                <a:solidFill>
                  <a:srgbClr val="000000"/>
                </a:solidFill>
                <a:latin typeface="Times New Roman"/>
              </a:rPr>
              <a:t>Prof. Annapoorna B R, Akhil </a:t>
            </a:r>
            <a:r>
              <a:rPr lang="en-US" sz="2800" b="0" strike="noStrike" spc="-1" dirty="0" err="1">
                <a:solidFill>
                  <a:srgbClr val="000000"/>
                </a:solidFill>
                <a:latin typeface="Times New Roman"/>
              </a:rPr>
              <a:t>Rautela</a:t>
            </a:r>
            <a:r>
              <a:rPr lang="en-US" sz="2800" b="0" strike="noStrike" spc="-1" dirty="0">
                <a:solidFill>
                  <a:srgbClr val="000000"/>
                </a:solidFill>
                <a:latin typeface="Times New Roman"/>
              </a:rPr>
              <a:t>, Anurag Verma, Aditya Kumar Mishra, </a:t>
            </a:r>
            <a:r>
              <a:rPr lang="en-US" sz="2800" b="0" strike="noStrike" spc="-1" dirty="0" err="1">
                <a:solidFill>
                  <a:srgbClr val="000000"/>
                </a:solidFill>
                <a:latin typeface="Times New Roman"/>
              </a:rPr>
              <a:t>Dishant</a:t>
            </a:r>
            <a:r>
              <a:rPr lang="en-US" sz="2800" b="0" strike="noStrike" spc="-1" dirty="0">
                <a:solidFill>
                  <a:srgbClr val="000000"/>
                </a:solidFill>
                <a:latin typeface="Times New Roman"/>
              </a:rPr>
              <a:t> Kumawat, </a:t>
            </a:r>
            <a:r>
              <a:rPr lang="en-US" sz="2800" b="0" strike="noStrike" spc="-1" dirty="0">
                <a:solidFill>
                  <a:srgbClr val="000000"/>
                </a:solidFill>
                <a:latin typeface="Times New Roman"/>
                <a:hlinkClick r:id="rId2" action="ppaction://hlinkfile"/>
              </a:rPr>
              <a:t>“Hybrid Deep Learning Model for Multilingual Sentiment Analysis”</a:t>
            </a:r>
            <a:r>
              <a:rPr lang="en-US" sz="2800" b="0" strike="noStrike" spc="-1" dirty="0">
                <a:solidFill>
                  <a:srgbClr val="000000"/>
                </a:solidFill>
                <a:latin typeface="Times New Roman"/>
              </a:rPr>
              <a:t>, 2022, International Research Journal of Engineering and Technology (IRJET) Volume: 09, Issue: 05, May 2022, 144 - 150</a:t>
            </a:r>
          </a:p>
          <a:p>
            <a:pPr marL="577800" indent="-577800" algn="just">
              <a:lnSpc>
                <a:spcPct val="90000"/>
              </a:lnSpc>
              <a:spcBef>
                <a:spcPts val="1001"/>
              </a:spcBef>
              <a:tabLst>
                <a:tab pos="0" algn="l"/>
              </a:tabLst>
            </a:pPr>
            <a:endParaRPr lang="en-US" spc="-1" dirty="0">
              <a:solidFill>
                <a:srgbClr val="000000"/>
              </a:solidFill>
              <a:latin typeface="Times New Roman"/>
            </a:endParaRPr>
          </a:p>
          <a:p>
            <a:pPr marL="577800" indent="-577800" algn="just">
              <a:lnSpc>
                <a:spcPct val="90000"/>
              </a:lnSpc>
              <a:spcBef>
                <a:spcPts val="1001"/>
              </a:spcBef>
              <a:tabLst>
                <a:tab pos="0" algn="l"/>
              </a:tabLst>
            </a:pPr>
            <a:r>
              <a:rPr lang="en-US" sz="2800" b="0" strike="noStrike" spc="-1" dirty="0">
                <a:solidFill>
                  <a:srgbClr val="000000"/>
                </a:solidFill>
                <a:latin typeface="Times New Roman"/>
              </a:rPr>
              <a:t>Wu </a:t>
            </a:r>
            <a:r>
              <a:rPr lang="en-US" sz="2800" b="0" strike="noStrike" spc="-1" dirty="0" err="1">
                <a:solidFill>
                  <a:srgbClr val="000000"/>
                </a:solidFill>
                <a:latin typeface="Times New Roman"/>
              </a:rPr>
              <a:t>Guanchen</a:t>
            </a:r>
            <a:r>
              <a:rPr lang="en-US" sz="2800" b="0" strike="noStrike" spc="-1" dirty="0">
                <a:solidFill>
                  <a:srgbClr val="000000"/>
                </a:solidFill>
                <a:latin typeface="Times New Roman"/>
              </a:rPr>
              <a:t>, </a:t>
            </a:r>
            <a:r>
              <a:rPr lang="en-US" sz="2800" b="0" strike="noStrike" spc="-1" dirty="0" err="1">
                <a:solidFill>
                  <a:srgbClr val="000000"/>
                </a:solidFill>
                <a:latin typeface="Times New Roman"/>
              </a:rPr>
              <a:t>Minkyu</a:t>
            </a:r>
            <a:r>
              <a:rPr lang="en-US" sz="2800" b="0" strike="noStrike" spc="-1" dirty="0">
                <a:solidFill>
                  <a:srgbClr val="000000"/>
                </a:solidFill>
                <a:latin typeface="Times New Roman"/>
              </a:rPr>
              <a:t> Kim, </a:t>
            </a:r>
            <a:r>
              <a:rPr lang="en-US" sz="2800" b="0" strike="noStrike" spc="-1" dirty="0" err="1">
                <a:solidFill>
                  <a:srgbClr val="000000"/>
                </a:solidFill>
                <a:latin typeface="Times New Roman"/>
              </a:rPr>
              <a:t>Hoekyung</a:t>
            </a:r>
            <a:r>
              <a:rPr lang="en-US" sz="2800" b="0" strike="noStrike" spc="-1" dirty="0">
                <a:solidFill>
                  <a:srgbClr val="000000"/>
                </a:solidFill>
                <a:latin typeface="Times New Roman"/>
              </a:rPr>
              <a:t> Jung, </a:t>
            </a:r>
            <a:r>
              <a:rPr lang="en-US" sz="2800" b="0" strike="noStrike" spc="-1" dirty="0">
                <a:solidFill>
                  <a:srgbClr val="000000"/>
                </a:solidFill>
                <a:latin typeface="Times New Roman"/>
                <a:hlinkClick r:id="rId3" action="ppaction://hlinkfile"/>
              </a:rPr>
              <a:t>“Personal customized recommendation system reflecting purchase criteria and product reviews sentiment analysis ”</a:t>
            </a:r>
            <a:r>
              <a:rPr lang="en-US" sz="2800" b="0" strike="noStrike" spc="-1" dirty="0">
                <a:solidFill>
                  <a:srgbClr val="000000"/>
                </a:solidFill>
                <a:latin typeface="Times New Roman"/>
              </a:rPr>
              <a:t> </a:t>
            </a:r>
            <a:r>
              <a:rPr lang="nl-NL" sz="2800" b="0" strike="noStrike" spc="-1" dirty="0">
                <a:solidFill>
                  <a:srgbClr val="000000"/>
                </a:solidFill>
                <a:latin typeface="Times New Roman"/>
              </a:rPr>
              <a:t>Int J Elec &amp; Comp Eng, Vol. 11, No. 3, June 2021 : 2399 - 2406</a:t>
            </a:r>
            <a:endParaRPr lang="en-US" sz="2800" b="0" strike="noStrike" spc="-1" dirty="0">
              <a:solidFill>
                <a:srgbClr val="000000"/>
              </a:solidFill>
              <a:latin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1937</TotalTime>
  <Words>654</Words>
  <Application>Microsoft Office PowerPoint</Application>
  <PresentationFormat>Custom</PresentationFormat>
  <Paragraphs>55</Paragraphs>
  <Slides>11</Slides>
  <Notes>1</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Office Theme</vt:lpstr>
      <vt:lpstr>Office Theme</vt:lpstr>
      <vt:lpstr>PowerPoint Presentation</vt:lpstr>
      <vt:lpstr>Contents</vt:lpstr>
      <vt:lpstr>Abstract</vt:lpstr>
      <vt:lpstr>Problem Statement</vt:lpstr>
      <vt:lpstr>Objectives of Project</vt:lpstr>
      <vt:lpstr>Literature survey for first objective </vt:lpstr>
      <vt:lpstr>Literature survey for second objective </vt:lpstr>
      <vt:lpstr>Proposed System</vt:lpstr>
      <vt:lpstr> References</vt:lpstr>
      <vt:lpstr>Git Hub Dashboards of each student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venkatesh k</dc:creator>
  <dc:description/>
  <cp:lastModifiedBy>A Annapoorna</cp:lastModifiedBy>
  <cp:revision>141</cp:revision>
  <dcterms:created xsi:type="dcterms:W3CDTF">2019-06-11T05:35:00Z</dcterms:created>
  <dcterms:modified xsi:type="dcterms:W3CDTF">2023-08-15T18:17:58Z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