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74" r:id="rId5"/>
    <p:sldId id="258" r:id="rId6"/>
    <p:sldId id="259" r:id="rId7"/>
    <p:sldId id="260" r:id="rId8"/>
    <p:sldId id="261" r:id="rId9"/>
    <p:sldId id="269" r:id="rId10"/>
    <p:sldId id="272" r:id="rId11"/>
    <p:sldId id="273" r:id="rId12"/>
    <p:sldId id="268" r:id="rId13"/>
    <p:sldId id="270" r:id="rId14"/>
    <p:sldId id="263" r:id="rId15"/>
    <p:sldId id="264" r:id="rId16"/>
    <p:sldId id="265" r:id="rId17"/>
    <p:sldId id="266"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83" d="100"/>
          <a:sy n="83" d="100"/>
        </p:scale>
        <p:origin x="-725"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AMRUTHA" userId="9274aab74af8ae2a" providerId="LiveId" clId="{FA96C134-367F-4B9A-83BF-C91B5F3EB65D}"/>
    <pc:docChg chg="undo custSel addSld modSld">
      <pc:chgData name="G AMRUTHA" userId="9274aab74af8ae2a" providerId="LiveId" clId="{FA96C134-367F-4B9A-83BF-C91B5F3EB65D}" dt="2023-10-14T04:58:10.240" v="141" actId="20577"/>
      <pc:docMkLst>
        <pc:docMk/>
      </pc:docMkLst>
      <pc:sldChg chg="delSp modSp mod">
        <pc:chgData name="G AMRUTHA" userId="9274aab74af8ae2a" providerId="LiveId" clId="{FA96C134-367F-4B9A-83BF-C91B5F3EB65D}" dt="2023-10-14T04:41:04.854" v="72" actId="20577"/>
        <pc:sldMkLst>
          <pc:docMk/>
          <pc:sldMk cId="2198977843" sldId="269"/>
        </pc:sldMkLst>
        <pc:spChg chg="mod">
          <ac:chgData name="G AMRUTHA" userId="9274aab74af8ae2a" providerId="LiveId" clId="{FA96C134-367F-4B9A-83BF-C91B5F3EB65D}" dt="2023-10-14T04:41:04.854" v="72" actId="20577"/>
          <ac:spMkLst>
            <pc:docMk/>
            <pc:sldMk cId="2198977843" sldId="269"/>
            <ac:spMk id="2" creationId="{00000000-0000-0000-0000-000000000000}"/>
          </ac:spMkLst>
        </pc:spChg>
        <pc:spChg chg="del mod">
          <ac:chgData name="G AMRUTHA" userId="9274aab74af8ae2a" providerId="LiveId" clId="{FA96C134-367F-4B9A-83BF-C91B5F3EB65D}" dt="2023-10-14T04:38:17.964" v="4" actId="21"/>
          <ac:spMkLst>
            <pc:docMk/>
            <pc:sldMk cId="2198977843" sldId="269"/>
            <ac:spMk id="3" creationId="{00000000-0000-0000-0000-000000000000}"/>
          </ac:spMkLst>
        </pc:spChg>
      </pc:sldChg>
      <pc:sldChg chg="delSp modSp mod">
        <pc:chgData name="G AMRUTHA" userId="9274aab74af8ae2a" providerId="LiveId" clId="{FA96C134-367F-4B9A-83BF-C91B5F3EB65D}" dt="2023-10-14T04:39:11.041" v="16" actId="478"/>
        <pc:sldMkLst>
          <pc:docMk/>
          <pc:sldMk cId="4060754885" sldId="270"/>
        </pc:sldMkLst>
        <pc:spChg chg="mod">
          <ac:chgData name="G AMRUTHA" userId="9274aab74af8ae2a" providerId="LiveId" clId="{FA96C134-367F-4B9A-83BF-C91B5F3EB65D}" dt="2023-10-14T04:39:02.562" v="14" actId="1076"/>
          <ac:spMkLst>
            <pc:docMk/>
            <pc:sldMk cId="4060754885" sldId="270"/>
            <ac:spMk id="2" creationId="{00000000-0000-0000-0000-000000000000}"/>
          </ac:spMkLst>
        </pc:spChg>
        <pc:spChg chg="del mod">
          <ac:chgData name="G AMRUTHA" userId="9274aab74af8ae2a" providerId="LiveId" clId="{FA96C134-367F-4B9A-83BF-C91B5F3EB65D}" dt="2023-10-14T04:39:11.041" v="16" actId="478"/>
          <ac:spMkLst>
            <pc:docMk/>
            <pc:sldMk cId="4060754885" sldId="270"/>
            <ac:spMk id="3" creationId="{00000000-0000-0000-0000-000000000000}"/>
          </ac:spMkLst>
        </pc:spChg>
      </pc:sldChg>
      <pc:sldChg chg="modSp mod">
        <pc:chgData name="G AMRUTHA" userId="9274aab74af8ae2a" providerId="LiveId" clId="{FA96C134-367F-4B9A-83BF-C91B5F3EB65D}" dt="2023-10-14T04:58:10.240" v="141" actId="20577"/>
        <pc:sldMkLst>
          <pc:docMk/>
          <pc:sldMk cId="1118947121" sldId="271"/>
        </pc:sldMkLst>
        <pc:spChg chg="mod">
          <ac:chgData name="G AMRUTHA" userId="9274aab74af8ae2a" providerId="LiveId" clId="{FA96C134-367F-4B9A-83BF-C91B5F3EB65D}" dt="2023-10-14T04:58:10.240" v="141" actId="20577"/>
          <ac:spMkLst>
            <pc:docMk/>
            <pc:sldMk cId="1118947121" sldId="271"/>
            <ac:spMk id="3" creationId="{00000000-0000-0000-0000-000000000000}"/>
          </ac:spMkLst>
        </pc:spChg>
      </pc:sldChg>
      <pc:sldChg chg="add">
        <pc:chgData name="G AMRUTHA" userId="9274aab74af8ae2a" providerId="LiveId" clId="{FA96C134-367F-4B9A-83BF-C91B5F3EB65D}" dt="2023-10-14T04:54:52.612" v="98" actId="2890"/>
        <pc:sldMkLst>
          <pc:docMk/>
          <pc:sldMk cId="2972117502" sldId="272"/>
        </pc:sldMkLst>
      </pc:sldChg>
      <pc:sldChg chg="add">
        <pc:chgData name="G AMRUTHA" userId="9274aab74af8ae2a" providerId="LiveId" clId="{FA96C134-367F-4B9A-83BF-C91B5F3EB65D}" dt="2023-10-14T04:54:53.190" v="99" actId="2890"/>
        <pc:sldMkLst>
          <pc:docMk/>
          <pc:sldMk cId="1889643114"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45CBC6-3167-4550-AC01-F3EFE30D819F}" type="datetimeFigureOut">
              <a:rPr lang="en-IN" smtClean="0"/>
              <a:t>14-10-2023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544F0E2-8DB7-4AFB-82EA-101AD7D0C0DF}" type="slidenum">
              <a:rPr lang="en-IN" smtClean="0"/>
              <a:t>‹#›</a:t>
            </a:fld>
            <a:endParaRPr lang="en-IN"/>
          </a:p>
        </p:txBody>
      </p:sp>
    </p:spTree>
    <p:extLst>
      <p:ext uri="{BB962C8B-B14F-4D97-AF65-F5344CB8AC3E}">
        <p14:creationId xmlns:p14="http://schemas.microsoft.com/office/powerpoint/2010/main" val="338022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44F0E2-8DB7-4AFB-82EA-101AD7D0C0DF}" type="slidenum">
              <a:rPr lang="en-IN" smtClean="0"/>
              <a:t>4</a:t>
            </a:fld>
            <a:endParaRPr lang="en-IN"/>
          </a:p>
        </p:txBody>
      </p:sp>
    </p:spTree>
    <p:extLst>
      <p:ext uri="{BB962C8B-B14F-4D97-AF65-F5344CB8AC3E}">
        <p14:creationId xmlns:p14="http://schemas.microsoft.com/office/powerpoint/2010/main" val="294394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lstStyle/>
          <a:p>
            <a:pPr algn="ctr"/>
            <a:endParaRPr lang="en-IN" sz="1400" i="1" dirty="0">
              <a:solidFill>
                <a:schemeClr val="bg1"/>
              </a:solidFill>
              <a:latin typeface="Times New Roman" pitchFamily="18" charset="0"/>
              <a:cs typeface="Times New Roman" pitchFamily="18" charset="0"/>
            </a:endParaRPr>
          </a:p>
        </p:txBody>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dirty="0">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dirty="0">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dirty="0">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dirty="0">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dirty="0">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dirty="0">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Srinivasa Ramanujan Institute of Technology</a:t>
            </a:r>
            <a:endParaRPr lang="en-IN" sz="1600" b="0" strike="noStrike" spc="-1" dirty="0">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Multilingual</a:t>
            </a:r>
            <a:r>
              <a:rPr lang="en-US" sz="1500" b="1" i="1" strike="noStrike" spc="-1" baseline="0" dirty="0">
                <a:solidFill>
                  <a:srgbClr val="FFFFFF"/>
                </a:solidFill>
                <a:latin typeface="Times New Roman"/>
              </a:rPr>
              <a:t>  Sentiment  analysis  on Product  Reviews and  Recommendations</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- 5</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IRJET-V9I532.pdf" TargetMode="External"/><Relationship Id="rId2" Type="http://schemas.openxmlformats.org/officeDocument/2006/relationships/slide" Target="slide7.xml"/><Relationship Id="rId1" Type="http://schemas.openxmlformats.org/officeDocument/2006/relationships/slideLayout" Target="../slideLayouts/slideLayout13.xml"/><Relationship Id="rId5" Type="http://schemas.openxmlformats.org/officeDocument/2006/relationships/hyperlink" Target="Personal_customized_recommendation_syste.pdf" TargetMode="External"/><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204G1A0555/CSE2024-A5" TargetMode="External"/><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18840" y="1687929"/>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pitchFamily="18" charset="0"/>
                <a:cs typeface="Times New Roman" pitchFamily="18" charset="0"/>
              </a:rPr>
              <a:t>A. Annapurna</a:t>
            </a:r>
            <a:endParaRPr lang="en-IN" sz="2290" spc="-1" dirty="0">
              <a:latin typeface="Times New Roman" pitchFamily="18" charset="0"/>
              <a:cs typeface="Times New Roman" pitchFamily="18" charset="0"/>
            </a:endParaRPr>
          </a:p>
          <a:p>
            <a:pPr algn="ctr">
              <a:lnSpc>
                <a:spcPct val="90000"/>
              </a:lnSpc>
              <a:spcBef>
                <a:spcPts val="300"/>
              </a:spcBef>
              <a:tabLst>
                <a:tab pos="0" algn="l"/>
              </a:tabLst>
            </a:pPr>
            <a:r>
              <a:rPr lang="en-US" sz="1200" spc="-1" dirty="0">
                <a:solidFill>
                  <a:srgbClr val="000000"/>
                </a:solidFill>
                <a:latin typeface="Times New Roman"/>
              </a:rPr>
              <a:t>Roll No. 204G1A0513</a:t>
            </a:r>
            <a:endParaRPr lang="en-IN" sz="1200" spc="-1" dirty="0"/>
          </a:p>
          <a:p>
            <a:pPr algn="ctr">
              <a:lnSpc>
                <a:spcPct val="90000"/>
              </a:lnSpc>
              <a:spcBef>
                <a:spcPts val="300"/>
              </a:spcBef>
              <a:tabLst>
                <a:tab pos="0" algn="l"/>
              </a:tabLst>
            </a:pP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201"/>
              </a:spcBef>
              <a:tabLst>
                <a:tab pos="0" algn="l"/>
              </a:tabLst>
            </a:pPr>
            <a:r>
              <a:rPr lang="en-US" sz="2400" spc="-1" dirty="0">
                <a:solidFill>
                  <a:srgbClr val="000000"/>
                </a:solidFill>
                <a:latin typeface="Times New Roman"/>
              </a:rPr>
              <a:t>Mrs. M. Soumya</a:t>
            </a:r>
            <a:r>
              <a:rPr lang="en-US" sz="1400" spc="-1" dirty="0">
                <a:solidFill>
                  <a:srgbClr val="000000"/>
                </a:solidFill>
                <a:latin typeface="Times New Roman"/>
              </a:rPr>
              <a:t> </a:t>
            </a:r>
            <a:r>
              <a:rPr lang="en-US" sz="1000" spc="-1" dirty="0">
                <a:solidFill>
                  <a:srgbClr val="000000"/>
                </a:solidFill>
                <a:latin typeface="Times New Roman"/>
              </a:rPr>
              <a:t>M. Tech( Ph. D)</a:t>
            </a:r>
            <a:endParaRPr lang="en-IN" sz="1000" spc="-1" dirty="0"/>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201915" y="161172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latin typeface="Times New Roman" pitchFamily="18" charset="0"/>
                <a:cs typeface="Times New Roman" pitchFamily="18" charset="0"/>
              </a:rPr>
              <a:t>D. Abhiram</a:t>
            </a:r>
            <a:endParaRPr lang="en-IN" sz="2600" spc="-1" dirty="0">
              <a:latin typeface="Times New Roman" pitchFamily="18" charset="0"/>
              <a:cs typeface="Times New Roman" pitchFamily="18" charset="0"/>
            </a:endParaRPr>
          </a:p>
          <a:p>
            <a:pPr algn="ctr">
              <a:lnSpc>
                <a:spcPct val="90000"/>
              </a:lnSpc>
              <a:spcBef>
                <a:spcPts val="300"/>
              </a:spcBef>
              <a:tabLst>
                <a:tab pos="0" algn="l"/>
              </a:tabLst>
            </a:pPr>
            <a:r>
              <a:rPr lang="en-US" sz="1200" spc="-1" dirty="0">
                <a:solidFill>
                  <a:srgbClr val="000000"/>
                </a:solidFill>
                <a:latin typeface="Times New Roman"/>
              </a:rPr>
              <a:t>Roll No. 204G1A0502</a:t>
            </a:r>
            <a:endParaRPr lang="en-IN" sz="1200" spc="-1" dirty="0"/>
          </a:p>
          <a:p>
            <a:pPr algn="ctr">
              <a:lnSpc>
                <a:spcPct val="90000"/>
              </a:lnSpc>
              <a:spcBef>
                <a:spcPts val="300"/>
              </a:spcBef>
              <a:tabLst>
                <a:tab pos="0" algn="l"/>
              </a:tabLst>
            </a:pPr>
            <a:endParaRPr lang="en-IN" sz="1200" b="0" strike="noStrike" spc="-1" dirty="0">
              <a:latin typeface="Arial"/>
            </a:endParaRPr>
          </a:p>
        </p:txBody>
      </p:sp>
      <p:sp>
        <p:nvSpPr>
          <p:cNvPr id="91" name="Subtitle 11"/>
          <p:cNvSpPr/>
          <p:nvPr/>
        </p:nvSpPr>
        <p:spPr>
          <a:xfrm>
            <a:off x="8874600" y="1632158"/>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lnSpcReduction="10000"/>
          </a:bodyPr>
          <a:lstStyle/>
          <a:p>
            <a:pPr algn="ctr">
              <a:lnSpc>
                <a:spcPct val="90000"/>
              </a:lnSpc>
              <a:spcBef>
                <a:spcPts val="300"/>
              </a:spcBef>
              <a:tabLst>
                <a:tab pos="0" algn="l"/>
              </a:tabLst>
            </a:pPr>
            <a:r>
              <a:rPr lang="en-US" sz="2600" spc="-1" dirty="0">
                <a:solidFill>
                  <a:srgbClr val="000000"/>
                </a:solidFill>
                <a:latin typeface="Times New Roman" pitchFamily="18" charset="0"/>
                <a:cs typeface="Times New Roman" pitchFamily="18" charset="0"/>
              </a:rPr>
              <a:t>G. Amrutha</a:t>
            </a:r>
            <a:endParaRPr lang="en-IN" sz="2600" spc="-1" dirty="0">
              <a:latin typeface="Times New Roman" pitchFamily="18" charset="0"/>
              <a:cs typeface="Times New Roman" pitchFamily="18" charset="0"/>
            </a:endParaRPr>
          </a:p>
          <a:p>
            <a:pPr algn="ctr">
              <a:lnSpc>
                <a:spcPct val="90000"/>
              </a:lnSpc>
              <a:spcBef>
                <a:spcPts val="300"/>
              </a:spcBef>
              <a:tabLst>
                <a:tab pos="0" algn="l"/>
              </a:tabLst>
            </a:pPr>
            <a:r>
              <a:rPr lang="en-US" sz="1200" spc="-1" dirty="0">
                <a:solidFill>
                  <a:srgbClr val="000000"/>
                </a:solidFill>
                <a:latin typeface="Times New Roman"/>
              </a:rPr>
              <a:t>Roll No. 204G1A0510</a:t>
            </a:r>
            <a:endParaRPr lang="en-IN" sz="1200" spc="-1" dirty="0"/>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649623" y="161172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lnSpcReduction="10000"/>
          </a:bodyPr>
          <a:lstStyle/>
          <a:p>
            <a:pPr algn="ctr">
              <a:lnSpc>
                <a:spcPct val="90000"/>
              </a:lnSpc>
              <a:spcBef>
                <a:spcPts val="300"/>
              </a:spcBef>
              <a:tabLst>
                <a:tab pos="0" algn="l"/>
              </a:tabLst>
            </a:pPr>
            <a:r>
              <a:rPr lang="en-US" sz="2600" spc="-1" dirty="0">
                <a:latin typeface="Times New Roman" pitchFamily="18" charset="0"/>
                <a:cs typeface="Times New Roman" pitchFamily="18" charset="0"/>
              </a:rPr>
              <a:t>S. Mastan Vali</a:t>
            </a:r>
            <a:endParaRPr lang="en-IN" sz="2600" spc="-1" dirty="0">
              <a:latin typeface="Times New Roman" pitchFamily="18" charset="0"/>
              <a:cs typeface="Times New Roman" pitchFamily="18" charset="0"/>
            </a:endParaRPr>
          </a:p>
          <a:p>
            <a:pPr algn="ctr">
              <a:lnSpc>
                <a:spcPct val="90000"/>
              </a:lnSpc>
              <a:spcBef>
                <a:spcPts val="300"/>
              </a:spcBef>
              <a:tabLst>
                <a:tab pos="0" algn="l"/>
              </a:tabLst>
            </a:pPr>
            <a:r>
              <a:rPr lang="en-US" sz="1200" spc="-1" dirty="0">
                <a:solidFill>
                  <a:srgbClr val="000000"/>
                </a:solidFill>
                <a:latin typeface="Times New Roman"/>
              </a:rPr>
              <a:t>Roll No. 204G1A0555</a:t>
            </a:r>
            <a:endParaRPr lang="en-IN" sz="1200" spc="-1" dirty="0"/>
          </a:p>
          <a:p>
            <a:pPr algn="ctr">
              <a:lnSpc>
                <a:spcPct val="90000"/>
              </a:lnSpc>
              <a:spcBef>
                <a:spcPts val="300"/>
              </a:spcBef>
              <a:tabLst>
                <a:tab pos="0" algn="l"/>
              </a:tabLst>
            </a:pPr>
            <a:endParaRPr lang="en-IN" sz="1200" b="0" strike="noStrike" spc="-1" dirty="0">
              <a:latin typeface="Arial"/>
            </a:endParaRPr>
          </a:p>
        </p:txBody>
      </p:sp>
      <p:sp>
        <p:nvSpPr>
          <p:cNvPr id="93" name="Rectangle: Rounded Corners 16"/>
          <p:cNvSpPr/>
          <p:nvPr/>
        </p:nvSpPr>
        <p:spPr>
          <a:xfrm>
            <a:off x="308113" y="335160"/>
            <a:ext cx="11579088"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15000"/>
              </a:lnSpc>
              <a:spcAft>
                <a:spcPts val="10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Multilingual Sentiment Analysis on Product Reviews and Recommendations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1200" b="0" strike="noStrike" spc="-1" dirty="0">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920"/>
            <a:ext cx="12191760" cy="698733"/>
          </a:xfrm>
          <a:solidFill>
            <a:srgbClr val="FF6600"/>
          </a:solidFill>
        </p:spPr>
        <p:txBody>
          <a:bodyPr anchor="t"/>
          <a:lstStyle/>
          <a:p>
            <a:r>
              <a:rPr lang="en-US" sz="2800" spc="-1" dirty="0">
                <a:solidFill>
                  <a:srgbClr val="000000"/>
                </a:solidFill>
                <a:latin typeface="Times New Roman"/>
              </a:rPr>
              <a:t>Design and implementation of first objective </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776" y="1289304"/>
            <a:ext cx="8522208" cy="3995928"/>
          </a:xfrm>
          <a:prstGeom prst="rect">
            <a:avLst/>
          </a:prstGeom>
        </p:spPr>
      </p:pic>
      <p:sp>
        <p:nvSpPr>
          <p:cNvPr id="4" name="TextBox 3"/>
          <p:cNvSpPr txBox="1"/>
          <p:nvPr/>
        </p:nvSpPr>
        <p:spPr>
          <a:xfrm>
            <a:off x="3520440" y="5952744"/>
            <a:ext cx="3604577" cy="369332"/>
          </a:xfrm>
          <a:prstGeom prst="rect">
            <a:avLst/>
          </a:prstGeom>
          <a:noFill/>
        </p:spPr>
        <p:txBody>
          <a:bodyPr wrap="none" rtlCol="0">
            <a:spAutoFit/>
          </a:bodyPr>
          <a:lstStyle/>
          <a:p>
            <a:r>
              <a:rPr lang="en-US" dirty="0" smtClean="0"/>
              <a:t>Fig 3: Output for </a:t>
            </a:r>
            <a:r>
              <a:rPr lang="en-US" dirty="0"/>
              <a:t>T</a:t>
            </a:r>
            <a:r>
              <a:rPr lang="en-US" dirty="0" smtClean="0"/>
              <a:t>elugu language</a:t>
            </a:r>
            <a:endParaRPr lang="en-IN" dirty="0"/>
          </a:p>
        </p:txBody>
      </p:sp>
    </p:spTree>
    <p:extLst>
      <p:ext uri="{BB962C8B-B14F-4D97-AF65-F5344CB8AC3E}">
        <p14:creationId xmlns:p14="http://schemas.microsoft.com/office/powerpoint/2010/main" val="1889643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pc="-1" dirty="0">
                <a:solidFill>
                  <a:srgbClr val="000000"/>
                </a:solidFill>
                <a:latin typeface="Times New Roman"/>
              </a:rPr>
              <a:t>The </a:t>
            </a:r>
            <a:r>
              <a:rPr lang="en-US" sz="2800" b="0" strike="noStrike" spc="-1" dirty="0">
                <a:solidFill>
                  <a:srgbClr val="000000"/>
                </a:solidFill>
                <a:latin typeface="Times New Roman"/>
              </a:rPr>
              <a:t>proposed model is a personalized recommendation system that uses sentiment analysis of product reviews. The system first identifies the purchase criteria of each user. Then, it analyzes the sentiment of product reviews for products that match the user's purchase criteria. Finally, it recommends products to the user that have positive sentiment </a:t>
            </a:r>
            <a:r>
              <a:rPr lang="en-US" spc="-1" dirty="0">
                <a:solidFill>
                  <a:srgbClr val="000000"/>
                </a:solidFill>
                <a:latin typeface="Times New Roman"/>
              </a:rPr>
              <a:t>reviews.[</a:t>
            </a:r>
            <a:r>
              <a:rPr lang="en-US" spc="-1" dirty="0">
                <a:solidFill>
                  <a:srgbClr val="000000"/>
                </a:solidFill>
                <a:latin typeface="Times New Roman"/>
                <a:hlinkClick r:id="rId2" action="ppaction://hlinksldjump"/>
              </a:rPr>
              <a:t>2</a:t>
            </a:r>
            <a:r>
              <a:rPr lang="en-US" spc="-1" dirty="0">
                <a:solidFill>
                  <a:srgbClr val="000000"/>
                </a:solidFill>
                <a:latin typeface="Times New Roman"/>
              </a:rPr>
              <a:t>]</a:t>
            </a: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pc="-1" dirty="0" smtClean="0">
                <a:solidFill>
                  <a:srgbClr val="000000"/>
                </a:solidFill>
                <a:latin typeface="Times New Roman"/>
              </a:rPr>
              <a:t>This</a:t>
            </a:r>
            <a:r>
              <a:rPr lang="en-US" sz="2800" b="0" strike="noStrike" spc="-1" dirty="0" smtClean="0">
                <a:solidFill>
                  <a:srgbClr val="000000"/>
                </a:solidFill>
                <a:latin typeface="Times New Roman"/>
              </a:rPr>
              <a:t> </a:t>
            </a:r>
            <a:r>
              <a:rPr lang="en-US" sz="2800" b="0" strike="noStrike" spc="-1" dirty="0">
                <a:solidFill>
                  <a:srgbClr val="000000"/>
                </a:solidFill>
                <a:latin typeface="Times New Roman"/>
              </a:rPr>
              <a:t>model is a good starting point for developing a recommendation system. But, The algorithm used in the paper is a simple algorithm that is not very accurate. And their model uses purchase criteria to make recommendations but we are only going with sentiments of the reviews.</a:t>
            </a:r>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307780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00"/>
          </a:solidFill>
        </p:spPr>
        <p:txBody>
          <a:bodyPr anchor="t"/>
          <a:lstStyle/>
          <a:p>
            <a:r>
              <a:rPr lang="en-US" sz="2800" spc="-1" dirty="0">
                <a:solidFill>
                  <a:srgbClr val="000000"/>
                </a:solidFill>
                <a:latin typeface="Times New Roman"/>
              </a:rPr>
              <a:t>Design and implementation of second objective </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984" y="1216152"/>
            <a:ext cx="5394960" cy="3749040"/>
          </a:xfrm>
          <a:prstGeom prst="rect">
            <a:avLst/>
          </a:prstGeom>
        </p:spPr>
      </p:pic>
      <p:sp>
        <p:nvSpPr>
          <p:cNvPr id="4" name="TextBox 3"/>
          <p:cNvSpPr txBox="1"/>
          <p:nvPr/>
        </p:nvSpPr>
        <p:spPr>
          <a:xfrm>
            <a:off x="4480560" y="5371100"/>
            <a:ext cx="3467616" cy="369332"/>
          </a:xfrm>
          <a:prstGeom prst="rect">
            <a:avLst/>
          </a:prstGeom>
          <a:noFill/>
        </p:spPr>
        <p:txBody>
          <a:bodyPr wrap="none" rtlCol="0">
            <a:spAutoFit/>
          </a:bodyPr>
          <a:lstStyle/>
          <a:p>
            <a:pPr algn="ctr"/>
            <a:r>
              <a:rPr lang="en-US" dirty="0" smtClean="0"/>
              <a:t>Fig 4: Recommendation System</a:t>
            </a:r>
            <a:endParaRPr lang="en-IN" dirty="0"/>
          </a:p>
        </p:txBody>
      </p:sp>
    </p:spTree>
    <p:extLst>
      <p:ext uri="{BB962C8B-B14F-4D97-AF65-F5344CB8AC3E}">
        <p14:creationId xmlns:p14="http://schemas.microsoft.com/office/powerpoint/2010/main" val="4060754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b="0" i="0" dirty="0">
                <a:effectLst/>
                <a:latin typeface="Times New Roman" panose="02020603050405020304" pitchFamily="18" charset="0"/>
                <a:cs typeface="Times New Roman" panose="02020603050405020304" pitchFamily="18" charset="0"/>
              </a:rPr>
              <a:t>Our system will develop language-specific sentiment analysis models using deep learning techniques such as CNNs and RNNs. It will identify the language of input text, apply the relevant model for sentiment classification, and aggregate results for a comprehensive multilingual sentiment assessment.</a:t>
            </a:r>
          </a:p>
          <a:p>
            <a:pPr marL="457200" indent="-457200" algn="just">
              <a:lnSpc>
                <a:spcPct val="90000"/>
              </a:lnSpc>
              <a:spcBef>
                <a:spcPts val="1001"/>
              </a:spcBef>
              <a:buClr>
                <a:srgbClr val="000000"/>
              </a:buClr>
              <a:buFont typeface="Wingdings" charset="2"/>
              <a:buChar char=""/>
            </a:pPr>
            <a:r>
              <a:rPr lang="en-US" b="0" i="0" dirty="0">
                <a:effectLst/>
                <a:latin typeface="Times New Roman" panose="02020603050405020304" pitchFamily="18" charset="0"/>
                <a:cs typeface="Times New Roman" panose="02020603050405020304" pitchFamily="18" charset="0"/>
              </a:rPr>
              <a:t>Our system integrates sentiment analysis results into a recommendation engine that suggests products based on positive sentiments and offers solutions for negative sentiments.</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89259"/>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sz="2800" b="0" strike="noStrike" spc="-1" dirty="0">
                <a:solidFill>
                  <a:srgbClr val="000000"/>
                </a:solidFill>
                <a:latin typeface="Times New Roman"/>
                <a:hlinkClick r:id="rId2" action="ppaction://hlinksldjump"/>
              </a:rPr>
              <a:t>[1]</a:t>
            </a:r>
            <a:r>
              <a:rPr lang="en-US" sz="2800" b="0" strike="noStrike" spc="-1" dirty="0">
                <a:solidFill>
                  <a:srgbClr val="000000"/>
                </a:solidFill>
                <a:latin typeface="Times New Roman"/>
              </a:rPr>
              <a:t> Prof. Annapoorna B R, Akhil </a:t>
            </a:r>
            <a:r>
              <a:rPr lang="en-US" sz="2800" b="0" strike="noStrike" spc="-1" dirty="0" err="1">
                <a:solidFill>
                  <a:srgbClr val="000000"/>
                </a:solidFill>
                <a:latin typeface="Times New Roman"/>
              </a:rPr>
              <a:t>Rautela</a:t>
            </a:r>
            <a:r>
              <a:rPr lang="en-US" sz="2800" b="0" strike="noStrike" spc="-1" dirty="0">
                <a:solidFill>
                  <a:srgbClr val="000000"/>
                </a:solidFill>
                <a:latin typeface="Times New Roman"/>
              </a:rPr>
              <a:t>, Anurag Verma, Aditya Kumar Mishra, </a:t>
            </a:r>
            <a:r>
              <a:rPr lang="en-US" sz="2800" b="0" strike="noStrike" spc="-1" dirty="0" err="1">
                <a:solidFill>
                  <a:srgbClr val="000000"/>
                </a:solidFill>
                <a:latin typeface="Times New Roman"/>
              </a:rPr>
              <a:t>Dishant</a:t>
            </a:r>
            <a:r>
              <a:rPr lang="en-US" sz="2800" b="0" strike="noStrike" spc="-1" dirty="0">
                <a:solidFill>
                  <a:srgbClr val="000000"/>
                </a:solidFill>
                <a:latin typeface="Times New Roman"/>
              </a:rPr>
              <a:t> Kumawat, “</a:t>
            </a:r>
            <a:r>
              <a:rPr lang="en-US" sz="2800" b="0" strike="noStrike" spc="-1" dirty="0">
                <a:solidFill>
                  <a:srgbClr val="000000"/>
                </a:solidFill>
                <a:latin typeface="Times New Roman"/>
                <a:hlinkClick r:id="rId3" action="ppaction://hlinkfile"/>
              </a:rPr>
              <a:t>Hybrid Deep Learning Model for Multilingual Sentiment Analysis</a:t>
            </a:r>
            <a:r>
              <a:rPr lang="en-US" sz="2800" b="0" strike="noStrike" spc="-1" dirty="0">
                <a:solidFill>
                  <a:srgbClr val="000000"/>
                </a:solidFill>
                <a:latin typeface="Times New Roman"/>
              </a:rPr>
              <a:t>”, 2022, International Research Journal of Engineering and Technology (IRJET) Volume: 09, Issue: 05, May 2022, 144 - 150</a:t>
            </a:r>
          </a:p>
          <a:p>
            <a:pPr marL="577800" indent="-577800" algn="just">
              <a:lnSpc>
                <a:spcPct val="90000"/>
              </a:lnSpc>
              <a:spcBef>
                <a:spcPts val="1001"/>
              </a:spcBef>
              <a:tabLst>
                <a:tab pos="0" algn="l"/>
              </a:tabLst>
            </a:pPr>
            <a:endParaRPr lang="en-US" spc="-1" dirty="0">
              <a:solidFill>
                <a:srgbClr val="000000"/>
              </a:solidFill>
              <a:latin typeface="Times New Roman"/>
            </a:endParaRPr>
          </a:p>
          <a:p>
            <a:pPr marL="577800" indent="-577800" algn="just">
              <a:lnSpc>
                <a:spcPct val="90000"/>
              </a:lnSpc>
              <a:spcBef>
                <a:spcPts val="1001"/>
              </a:spcBef>
              <a:tabLst>
                <a:tab pos="0" algn="l"/>
              </a:tabLst>
            </a:pPr>
            <a:r>
              <a:rPr lang="en-US" sz="2800" b="0" strike="noStrike" spc="-1" dirty="0">
                <a:solidFill>
                  <a:srgbClr val="000000"/>
                </a:solidFill>
                <a:latin typeface="Times New Roman"/>
                <a:hlinkClick r:id="rId4" action="ppaction://hlinksldjump"/>
              </a:rPr>
              <a:t>[2]</a:t>
            </a:r>
            <a:r>
              <a:rPr lang="en-US" sz="2800" b="0" strike="noStrike" spc="-1" dirty="0">
                <a:solidFill>
                  <a:srgbClr val="000000"/>
                </a:solidFill>
                <a:latin typeface="Times New Roman"/>
              </a:rPr>
              <a:t> Wu </a:t>
            </a:r>
            <a:r>
              <a:rPr lang="en-US" sz="2800" b="0" strike="noStrike" spc="-1" dirty="0" err="1">
                <a:solidFill>
                  <a:srgbClr val="000000"/>
                </a:solidFill>
                <a:latin typeface="Times New Roman"/>
              </a:rPr>
              <a:t>Guanchen</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Minkyu</a:t>
            </a:r>
            <a:r>
              <a:rPr lang="en-US" sz="2800" b="0" strike="noStrike" spc="-1" dirty="0">
                <a:solidFill>
                  <a:srgbClr val="000000"/>
                </a:solidFill>
                <a:latin typeface="Times New Roman"/>
              </a:rPr>
              <a:t> Kim, </a:t>
            </a:r>
            <a:r>
              <a:rPr lang="en-US" sz="2800" b="0" strike="noStrike" spc="-1" dirty="0" err="1">
                <a:solidFill>
                  <a:srgbClr val="000000"/>
                </a:solidFill>
                <a:latin typeface="Times New Roman"/>
              </a:rPr>
              <a:t>Hoekyung</a:t>
            </a:r>
            <a:r>
              <a:rPr lang="en-US" sz="2800" b="0" strike="noStrike" spc="-1" dirty="0">
                <a:solidFill>
                  <a:srgbClr val="000000"/>
                </a:solidFill>
                <a:latin typeface="Times New Roman"/>
              </a:rPr>
              <a:t> Jung, “</a:t>
            </a:r>
            <a:r>
              <a:rPr lang="en-US" sz="2800" b="0" strike="noStrike" spc="-1" dirty="0">
                <a:solidFill>
                  <a:srgbClr val="000000"/>
                </a:solidFill>
                <a:latin typeface="Times New Roman"/>
                <a:hlinkClick r:id="rId5" action="ppaction://hlinkfile"/>
              </a:rPr>
              <a:t>Personal customized recommendation system reflecting purchase criteria and product reviews sentiment analysis</a:t>
            </a:r>
            <a:r>
              <a:rPr lang="en-US" sz="2800" b="0" strike="noStrike" spc="-1" dirty="0">
                <a:solidFill>
                  <a:srgbClr val="000000"/>
                </a:solidFill>
                <a:latin typeface="Times New Roman"/>
              </a:rPr>
              <a:t> ” </a:t>
            </a:r>
            <a:r>
              <a:rPr lang="nl-NL" sz="2800" b="0" strike="noStrike" spc="-1" dirty="0">
                <a:solidFill>
                  <a:srgbClr val="000000"/>
                </a:solidFill>
                <a:latin typeface="Times New Roman"/>
              </a:rPr>
              <a:t>Int J Elec &amp; Comp Eng, Vol. 11, No. 3, June 2021 : 2399 - 2406</a:t>
            </a: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Dashboards of each student</a:t>
            </a:r>
            <a:endParaRPr lang="en-US" sz="4400" b="0" strike="noStrike" spc="-1" dirty="0">
              <a:solidFill>
                <a:srgbClr val="000000"/>
              </a:solidFill>
              <a:latin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36296"/>
            <a:ext cx="10058400" cy="4872872"/>
          </a:xfrm>
          <a:prstGeom prst="rect">
            <a:avLst/>
          </a:prstGeom>
        </p:spPr>
      </p:pic>
      <p:sp>
        <p:nvSpPr>
          <p:cNvPr id="5" name="Rectangle 4"/>
          <p:cNvSpPr/>
          <p:nvPr/>
        </p:nvSpPr>
        <p:spPr>
          <a:xfrm>
            <a:off x="884780" y="1142819"/>
            <a:ext cx="5934638" cy="461665"/>
          </a:xfrm>
          <a:prstGeom prst="rect">
            <a:avLst/>
          </a:prstGeom>
        </p:spPr>
        <p:txBody>
          <a:bodyPr wrap="none">
            <a:spAutoFit/>
          </a:bodyPr>
          <a:lstStyle/>
          <a:p>
            <a:r>
              <a:rPr lang="en-IN" sz="2400" dirty="0">
                <a:latin typeface="Times New Roman" pitchFamily="18" charset="0"/>
                <a:cs typeface="Times New Roman" pitchFamily="18" charset="0"/>
                <a:hlinkClick r:id="rId3"/>
              </a:rPr>
              <a:t>https://github.com/204G1A0555/CSE2024-A5</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05840"/>
            <a:ext cx="11778840" cy="5486040"/>
          </a:xfrm>
          <a:prstGeom prst="rect">
            <a:avLst/>
          </a:prstGeom>
          <a:noFill/>
          <a:ln w="0">
            <a:noFill/>
          </a:ln>
        </p:spPr>
        <p:txBody>
          <a:bodyPr anchor="t">
            <a:noAutofit/>
          </a:bodyPr>
          <a:lstStyle/>
          <a:p>
            <a:pPr marL="462240" indent="-462240" algn="just">
              <a:spcBef>
                <a:spcPts val="1001"/>
              </a:spcBef>
              <a:buSzPct val="100058"/>
              <a:buBlip>
                <a:blip r:embed="rId2"/>
              </a:buBlip>
            </a:pPr>
            <a:r>
              <a:rPr lang="en-US" spc="-1" dirty="0">
                <a:solidFill>
                  <a:srgbClr val="000000"/>
                </a:solidFill>
                <a:latin typeface="Times New Roman"/>
              </a:rPr>
              <a:t>Review-0 Comments</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Abstract</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Problem statement</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Objectives of Project</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Literature survey for first objective </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Objective-1(Design &amp; Implementation</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Literature survey for second objective</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Objective-2 (Design &amp; Implementation)</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Proposed Work -(Methods to be followed for proposed system) </a:t>
            </a:r>
            <a:endParaRPr lang="en-US" spc="-1" dirty="0">
              <a:solidFill>
                <a:srgbClr val="000000"/>
              </a:solidFill>
            </a:endParaRPr>
          </a:p>
          <a:p>
            <a:pPr marL="462240" indent="-462240" algn="just">
              <a:spcBef>
                <a:spcPts val="1001"/>
              </a:spcBef>
              <a:buSzPct val="100058"/>
              <a:buBlip>
                <a:blip r:embed="rId2"/>
              </a:buBlip>
            </a:pPr>
            <a:r>
              <a:rPr lang="en-US" spc="-1" dirty="0">
                <a:solidFill>
                  <a:srgbClr val="000000"/>
                </a:solidFill>
                <a:latin typeface="Times New Roman"/>
              </a:rPr>
              <a:t>References</a:t>
            </a:r>
            <a:endParaRPr lang="en-US" spc="-1" dirty="0">
              <a:solidFill>
                <a:srgbClr val="000000"/>
              </a:solidFill>
            </a:endParaRPr>
          </a:p>
          <a:p>
            <a:pPr marL="462240" indent="-462240" algn="just">
              <a:spcBef>
                <a:spcPts val="1001"/>
              </a:spcBef>
              <a:buSzPct val="100058"/>
              <a:buBlip>
                <a:blip r:embed="rId2"/>
              </a:buBlip>
            </a:pPr>
            <a:r>
              <a:rPr lang="en-US" spc="-1" dirty="0" err="1">
                <a:solidFill>
                  <a:srgbClr val="000000"/>
                </a:solidFill>
                <a:latin typeface="Times New Roman"/>
              </a:rPr>
              <a:t>GitHub</a:t>
            </a:r>
            <a:r>
              <a:rPr lang="en-US" spc="-1" dirty="0">
                <a:solidFill>
                  <a:srgbClr val="000000"/>
                </a:solidFill>
                <a:latin typeface="Times New Roman"/>
              </a:rPr>
              <a:t> Link</a:t>
            </a:r>
            <a:endParaRPr lang="en-US" spc="-1" dirty="0">
              <a:solidFill>
                <a:srgbClr val="000000"/>
              </a:solidFill>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r>
              <a:rPr lang="en-US" spc="-1" dirty="0">
                <a:solidFill>
                  <a:srgbClr val="000000"/>
                </a:solidFill>
                <a:latin typeface="Times New Roman"/>
              </a:rPr>
              <a:t>Review-0 Comments</a:t>
            </a:r>
            <a:r>
              <a:rPr lang="en-US" spc="-1" dirty="0">
                <a:solidFill>
                  <a:srgbClr val="000000"/>
                </a:solidFill>
              </a:rPr>
              <a:t/>
            </a:r>
            <a:br>
              <a:rPr lang="en-US" spc="-1" dirty="0">
                <a:solidFill>
                  <a:srgbClr val="000000"/>
                </a:solidFill>
              </a:rPr>
            </a:br>
            <a:r>
              <a:rPr lang="en-US" spc="-1" dirty="0" smtClean="0">
                <a:solidFill>
                  <a:srgbClr val="000000"/>
                </a:solidFill>
              </a:rPr>
              <a:t> 	</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199440" y="978408"/>
            <a:ext cx="11322000" cy="5486040"/>
          </a:xfrm>
          <a:prstGeom prst="rect">
            <a:avLst/>
          </a:prstGeom>
          <a:noFill/>
          <a:ln w="0">
            <a:noFill/>
          </a:ln>
        </p:spPr>
        <p:txBody>
          <a:bodyPr anchor="t">
            <a:noAutofit/>
          </a:bodyPr>
          <a:lstStyle/>
          <a:p>
            <a:pPr marL="514350" indent="-514350" algn="just">
              <a:spcBef>
                <a:spcPts val="1001"/>
              </a:spcBef>
              <a:buFont typeface="+mj-lt"/>
              <a:buAutoNum type="arabicPeriod"/>
              <a:tabLst>
                <a:tab pos="0" algn="l"/>
              </a:tabLst>
            </a:pPr>
            <a:r>
              <a:rPr lang="en-US" b="1" spc="-1" dirty="0">
                <a:solidFill>
                  <a:srgbClr val="000000"/>
                </a:solidFill>
                <a:latin typeface="Times New Roman" pitchFamily="18" charset="0"/>
                <a:cs typeface="Times New Roman" pitchFamily="18" charset="0"/>
              </a:rPr>
              <a:t>Need to know about Technologies</a:t>
            </a:r>
            <a:r>
              <a:rPr lang="en-US" spc="-1" dirty="0">
                <a:solidFill>
                  <a:srgbClr val="000000"/>
                </a:solidFill>
                <a:latin typeface="Times New Roman" pitchFamily="18" charset="0"/>
                <a:cs typeface="Times New Roman" pitchFamily="18" charset="0"/>
              </a:rPr>
              <a:t>	</a:t>
            </a:r>
            <a:endParaRPr lang="en-US" spc="-1" dirty="0" smtClean="0">
              <a:solidFill>
                <a:srgbClr val="000000"/>
              </a:solidFill>
              <a:latin typeface="Times New Roman" pitchFamily="18" charset="0"/>
              <a:cs typeface="Times New Roman" pitchFamily="18" charset="0"/>
            </a:endParaRPr>
          </a:p>
          <a:p>
            <a:pPr marL="0" indent="0" algn="just">
              <a:spcBef>
                <a:spcPts val="1001"/>
              </a:spcBef>
              <a:buNone/>
              <a:tabLst>
                <a:tab pos="0" algn="l"/>
              </a:tabLst>
            </a:pPr>
            <a:r>
              <a:rPr lang="en-US" spc="-1" dirty="0">
                <a:solidFill>
                  <a:srgbClr val="000000"/>
                </a:solidFill>
                <a:latin typeface="Times New Roman" pitchFamily="18" charset="0"/>
                <a:cs typeface="Times New Roman" pitchFamily="18" charset="0"/>
              </a:rPr>
              <a:t>	</a:t>
            </a:r>
            <a:r>
              <a:rPr lang="en-US" spc="-1" dirty="0" smtClean="0">
                <a:solidFill>
                  <a:srgbClr val="000000"/>
                </a:solidFill>
                <a:latin typeface="Times New Roman" pitchFamily="18" charset="0"/>
                <a:cs typeface="Times New Roman" pitchFamily="18" charset="0"/>
              </a:rPr>
              <a:t>	Machine </a:t>
            </a:r>
            <a:r>
              <a:rPr lang="en-US" spc="-1" dirty="0">
                <a:solidFill>
                  <a:srgbClr val="000000"/>
                </a:solidFill>
                <a:latin typeface="Times New Roman" pitchFamily="18" charset="0"/>
                <a:cs typeface="Times New Roman" pitchFamily="18" charset="0"/>
              </a:rPr>
              <a:t>learning </a:t>
            </a:r>
            <a:r>
              <a:rPr lang="en-US" spc="-1" dirty="0" smtClean="0">
                <a:solidFill>
                  <a:srgbClr val="000000"/>
                </a:solidFill>
                <a:latin typeface="Times New Roman" pitchFamily="18" charset="0"/>
                <a:cs typeface="Times New Roman" pitchFamily="18" charset="0"/>
              </a:rPr>
              <a:t>algorithms</a:t>
            </a:r>
            <a:r>
              <a:rPr lang="en-US" spc="-1" dirty="0">
                <a:solidFill>
                  <a:srgbClr val="000000"/>
                </a:solidFill>
                <a:latin typeface="Times New Roman" pitchFamily="18" charset="0"/>
                <a:cs typeface="Times New Roman" pitchFamily="18" charset="0"/>
              </a:rPr>
              <a:t>	</a:t>
            </a:r>
            <a:endParaRPr lang="en-US" spc="-1" dirty="0" smtClean="0">
              <a:solidFill>
                <a:srgbClr val="000000"/>
              </a:solidFill>
              <a:latin typeface="Times New Roman" pitchFamily="18" charset="0"/>
              <a:cs typeface="Times New Roman" pitchFamily="18" charset="0"/>
            </a:endParaRPr>
          </a:p>
          <a:p>
            <a:pPr marL="0" indent="0" algn="just">
              <a:spcBef>
                <a:spcPts val="1001"/>
              </a:spcBef>
              <a:buNone/>
              <a:tabLst>
                <a:tab pos="0" algn="l"/>
              </a:tabLst>
            </a:pPr>
            <a:r>
              <a:rPr lang="en-US" spc="-1" dirty="0">
                <a:solidFill>
                  <a:srgbClr val="000000"/>
                </a:solidFill>
                <a:latin typeface="Times New Roman" pitchFamily="18" charset="0"/>
                <a:cs typeface="Times New Roman" pitchFamily="18" charset="0"/>
              </a:rPr>
              <a:t>	</a:t>
            </a:r>
            <a:r>
              <a:rPr lang="en-US" spc="-1" dirty="0" smtClean="0">
                <a:solidFill>
                  <a:srgbClr val="000000"/>
                </a:solidFill>
                <a:latin typeface="Times New Roman" pitchFamily="18" charset="0"/>
                <a:cs typeface="Times New Roman" pitchFamily="18" charset="0"/>
              </a:rPr>
              <a:t>	Flask</a:t>
            </a:r>
            <a:r>
              <a:rPr lang="en-US" spc="-1" dirty="0">
                <a:solidFill>
                  <a:srgbClr val="000000"/>
                </a:solidFill>
                <a:latin typeface="Times New Roman" pitchFamily="18" charset="0"/>
                <a:cs typeface="Times New Roman" pitchFamily="18" charset="0"/>
              </a:rPr>
              <a:t>	</a:t>
            </a:r>
            <a:endParaRPr lang="en-US" spc="-1" dirty="0" smtClean="0">
              <a:solidFill>
                <a:srgbClr val="000000"/>
              </a:solidFill>
              <a:latin typeface="Times New Roman" pitchFamily="18" charset="0"/>
              <a:cs typeface="Times New Roman" pitchFamily="18" charset="0"/>
            </a:endParaRPr>
          </a:p>
          <a:p>
            <a:pPr marL="0" indent="0" algn="just">
              <a:spcBef>
                <a:spcPts val="1001"/>
              </a:spcBef>
              <a:buNone/>
              <a:tabLst>
                <a:tab pos="0" algn="l"/>
              </a:tabLst>
            </a:pPr>
            <a:r>
              <a:rPr lang="en-US" spc="-1" dirty="0">
                <a:solidFill>
                  <a:srgbClr val="000000"/>
                </a:solidFill>
                <a:latin typeface="Times New Roman" pitchFamily="18" charset="0"/>
                <a:cs typeface="Times New Roman" pitchFamily="18" charset="0"/>
              </a:rPr>
              <a:t>	</a:t>
            </a:r>
            <a:r>
              <a:rPr lang="en-US" spc="-1" dirty="0" smtClean="0">
                <a:solidFill>
                  <a:srgbClr val="000000"/>
                </a:solidFill>
                <a:latin typeface="Times New Roman" pitchFamily="18" charset="0"/>
                <a:cs typeface="Times New Roman" pitchFamily="18" charset="0"/>
              </a:rPr>
              <a:t>	Python</a:t>
            </a:r>
            <a:r>
              <a:rPr lang="en-US" spc="-1" dirty="0">
                <a:solidFill>
                  <a:srgbClr val="000000"/>
                </a:solidFill>
                <a:latin typeface="Times New Roman" pitchFamily="18" charset="0"/>
                <a:cs typeface="Times New Roman" pitchFamily="18" charset="0"/>
              </a:rPr>
              <a:t>	</a:t>
            </a:r>
            <a:endParaRPr lang="en-US" spc="-1" dirty="0" smtClean="0">
              <a:solidFill>
                <a:srgbClr val="000000"/>
              </a:solidFill>
              <a:latin typeface="Times New Roman" pitchFamily="18" charset="0"/>
              <a:cs typeface="Times New Roman" pitchFamily="18" charset="0"/>
            </a:endParaRPr>
          </a:p>
          <a:p>
            <a:pPr marL="0" indent="0" algn="just">
              <a:spcBef>
                <a:spcPts val="1001"/>
              </a:spcBef>
              <a:buNone/>
              <a:tabLst>
                <a:tab pos="0" algn="l"/>
              </a:tabLst>
            </a:pPr>
            <a:r>
              <a:rPr lang="en-US" spc="-1" dirty="0">
                <a:solidFill>
                  <a:srgbClr val="000000"/>
                </a:solidFill>
                <a:latin typeface="Times New Roman" pitchFamily="18" charset="0"/>
                <a:cs typeface="Times New Roman" pitchFamily="18" charset="0"/>
              </a:rPr>
              <a:t>	</a:t>
            </a:r>
            <a:r>
              <a:rPr lang="en-US" spc="-1" dirty="0" smtClean="0">
                <a:solidFill>
                  <a:srgbClr val="000000"/>
                </a:solidFill>
                <a:latin typeface="Times New Roman" pitchFamily="18" charset="0"/>
                <a:cs typeface="Times New Roman" pitchFamily="18" charset="0"/>
              </a:rPr>
              <a:t>	</a:t>
            </a:r>
            <a:r>
              <a:rPr lang="en-US" spc="-1" dirty="0" err="1" smtClean="0">
                <a:solidFill>
                  <a:srgbClr val="000000"/>
                </a:solidFill>
                <a:latin typeface="Times New Roman" pitchFamily="18" charset="0"/>
                <a:cs typeface="Times New Roman" pitchFamily="18" charset="0"/>
              </a:rPr>
              <a:t>Django</a:t>
            </a:r>
            <a:r>
              <a:rPr lang="en-US" spc="-1" dirty="0">
                <a:solidFill>
                  <a:srgbClr val="000000"/>
                </a:solidFill>
                <a:latin typeface="Times New Roman" pitchFamily="18" charset="0"/>
                <a:cs typeface="Times New Roman" pitchFamily="18" charset="0"/>
              </a:rPr>
              <a:t>	</a:t>
            </a:r>
            <a:endParaRPr lang="en-US" spc="-1" dirty="0" smtClean="0">
              <a:solidFill>
                <a:srgbClr val="000000"/>
              </a:solidFill>
              <a:latin typeface="Times New Roman" pitchFamily="18" charset="0"/>
              <a:cs typeface="Times New Roman" pitchFamily="18" charset="0"/>
            </a:endParaRPr>
          </a:p>
          <a:p>
            <a:pPr marL="0" indent="0" algn="just">
              <a:spcBef>
                <a:spcPts val="1001"/>
              </a:spcBef>
              <a:buNone/>
              <a:tabLst>
                <a:tab pos="0" algn="l"/>
              </a:tabLst>
            </a:pPr>
            <a:r>
              <a:rPr lang="en-US" spc="-1" dirty="0">
                <a:solidFill>
                  <a:srgbClr val="000000"/>
                </a:solidFill>
                <a:latin typeface="Times New Roman" pitchFamily="18" charset="0"/>
                <a:cs typeface="Times New Roman" pitchFamily="18" charset="0"/>
              </a:rPr>
              <a:t>	</a:t>
            </a:r>
            <a:r>
              <a:rPr lang="en-US" spc="-1" dirty="0" smtClean="0">
                <a:solidFill>
                  <a:srgbClr val="000000"/>
                </a:solidFill>
                <a:latin typeface="Times New Roman" pitchFamily="18" charset="0"/>
                <a:cs typeface="Times New Roman" pitchFamily="18" charset="0"/>
              </a:rPr>
              <a:t>	</a:t>
            </a:r>
            <a:r>
              <a:rPr lang="en-US" spc="-1" dirty="0" smtClean="0">
                <a:solidFill>
                  <a:srgbClr val="000000"/>
                </a:solidFill>
                <a:latin typeface="Times New Roman" pitchFamily="18" charset="0"/>
                <a:cs typeface="Times New Roman" pitchFamily="18" charset="0"/>
              </a:rPr>
              <a:t>SQL</a:t>
            </a:r>
            <a:r>
              <a:rPr lang="en-US" spc="-1" dirty="0">
                <a:solidFill>
                  <a:srgbClr val="000000"/>
                </a:solidFill>
                <a:latin typeface="Times New Roman" pitchFamily="18" charset="0"/>
                <a:cs typeface="Times New Roman" pitchFamily="18" charset="0"/>
              </a:rPr>
              <a:t>	</a:t>
            </a:r>
            <a:endParaRPr lang="en-US" spc="-1" dirty="0" smtClean="0">
              <a:solidFill>
                <a:srgbClr val="000000"/>
              </a:solidFill>
              <a:latin typeface="Times New Roman" pitchFamily="18" charset="0"/>
              <a:cs typeface="Times New Roman" pitchFamily="18" charset="0"/>
            </a:endParaRPr>
          </a:p>
          <a:p>
            <a:pPr marL="0" indent="0" algn="just">
              <a:spcBef>
                <a:spcPts val="1001"/>
              </a:spcBef>
              <a:buNone/>
              <a:tabLst>
                <a:tab pos="0" algn="l"/>
              </a:tabLst>
            </a:pPr>
            <a:r>
              <a:rPr lang="en-US" b="1" spc="-1" dirty="0" smtClean="0">
                <a:solidFill>
                  <a:srgbClr val="000000"/>
                </a:solidFill>
                <a:latin typeface="Times New Roman" pitchFamily="18" charset="0"/>
                <a:cs typeface="Times New Roman" pitchFamily="18" charset="0"/>
              </a:rPr>
              <a:t>2.   Designing </a:t>
            </a:r>
            <a:r>
              <a:rPr lang="en-US" b="1" spc="-1" dirty="0">
                <a:solidFill>
                  <a:srgbClr val="000000"/>
                </a:solidFill>
                <a:latin typeface="Times New Roman" pitchFamily="18" charset="0"/>
                <a:cs typeface="Times New Roman" pitchFamily="18" charset="0"/>
              </a:rPr>
              <a:t>of Website</a:t>
            </a:r>
            <a:r>
              <a:rPr lang="en-US" spc="-1" dirty="0">
                <a:solidFill>
                  <a:srgbClr val="000000"/>
                </a:solidFill>
                <a:latin typeface="Times New Roman" pitchFamily="18" charset="0"/>
                <a:cs typeface="Times New Roman" pitchFamily="18" charset="0"/>
              </a:rPr>
              <a:t>	</a:t>
            </a:r>
            <a:endParaRPr lang="en-US" spc="-1" dirty="0" smtClean="0">
              <a:solidFill>
                <a:srgbClr val="000000"/>
              </a:solidFill>
              <a:latin typeface="Times New Roman" pitchFamily="18" charset="0"/>
              <a:cs typeface="Times New Roman" pitchFamily="18" charset="0"/>
            </a:endParaRPr>
          </a:p>
          <a:p>
            <a:pPr marL="0" indent="0" algn="just">
              <a:spcBef>
                <a:spcPts val="1001"/>
              </a:spcBef>
              <a:buNone/>
              <a:tabLst>
                <a:tab pos="0" algn="l"/>
              </a:tabLst>
            </a:pPr>
            <a:r>
              <a:rPr lang="en-US" spc="-1" dirty="0">
                <a:solidFill>
                  <a:srgbClr val="000000"/>
                </a:solidFill>
                <a:latin typeface="Times New Roman" pitchFamily="18" charset="0"/>
                <a:cs typeface="Times New Roman" pitchFamily="18" charset="0"/>
              </a:rPr>
              <a:t>	</a:t>
            </a:r>
            <a:r>
              <a:rPr lang="en-US" spc="-1" dirty="0" smtClean="0">
                <a:solidFill>
                  <a:srgbClr val="000000"/>
                </a:solidFill>
                <a:latin typeface="Times New Roman" pitchFamily="18" charset="0"/>
                <a:cs typeface="Times New Roman" pitchFamily="18" charset="0"/>
              </a:rPr>
              <a:t>	As</a:t>
            </a:r>
            <a:r>
              <a:rPr lang="en-US" spc="-1" dirty="0">
                <a:solidFill>
                  <a:srgbClr val="000000"/>
                </a:solidFill>
                <a:latin typeface="Times New Roman" pitchFamily="18" charset="0"/>
                <a:cs typeface="Times New Roman" pitchFamily="18" charset="0"/>
              </a:rPr>
              <a:t>, we have mentioned in our 0th review, we are planning to build an </a:t>
            </a:r>
            <a:r>
              <a:rPr lang="en-US" spc="-1" dirty="0" smtClean="0">
                <a:solidFill>
                  <a:srgbClr val="000000"/>
                </a:solidFill>
                <a:latin typeface="Times New Roman" pitchFamily="18" charset="0"/>
                <a:cs typeface="Times New Roman" pitchFamily="18" charset="0"/>
              </a:rPr>
              <a:t>		e-commerce </a:t>
            </a:r>
            <a:r>
              <a:rPr lang="en-US" spc="-1" dirty="0">
                <a:solidFill>
                  <a:srgbClr val="000000"/>
                </a:solidFill>
                <a:latin typeface="Times New Roman" pitchFamily="18" charset="0"/>
                <a:cs typeface="Times New Roman" pitchFamily="18" charset="0"/>
              </a:rPr>
              <a:t>website with major features what a normal e-site provides</a:t>
            </a:r>
            <a:r>
              <a:rPr lang="en-US" spc="-1" dirty="0" smtClean="0">
                <a:solidFill>
                  <a:srgbClr val="000000"/>
                </a:solidFill>
                <a:latin typeface="Times New Roman" pitchFamily="18" charset="0"/>
                <a:cs typeface="Times New Roman" pitchFamily="18" charset="0"/>
              </a:rPr>
              <a:t>. But we try to reduce complexities what a normal site faces.</a:t>
            </a:r>
            <a:endParaRPr lang="en-US" spc="-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79381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itchFamily="18" charset="0"/>
                <a:cs typeface="Times New Roman" pitchFamily="18" charset="0"/>
              </a:rPr>
              <a:t>In the modern digital landscape, online product reviews play a crucial role in shaping consumer opinions and purchasing behaviors. Our Project digs into the realm of multilingual sentiment analysis applied to product reviews, with a special emphasis on generating insightful recommendations. With an increasingly diverse customer base, understanding sentiments across different languages becomes essential for businesses seeking to provide tailored and relevant </a:t>
            </a:r>
            <a:r>
              <a:rPr lang="en-US" dirty="0" smtClean="0">
                <a:latin typeface="Times New Roman" pitchFamily="18" charset="0"/>
                <a:cs typeface="Times New Roman" pitchFamily="18" charset="0"/>
              </a:rPr>
              <a:t>experiences.</a:t>
            </a:r>
          </a:p>
          <a:p>
            <a:pPr marL="0" indent="0" algn="just">
              <a:spcBef>
                <a:spcPts val="1001"/>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Additionally</a:t>
            </a:r>
            <a:r>
              <a:rPr lang="en-US" dirty="0">
                <a:latin typeface="Times New Roman" pitchFamily="18" charset="0"/>
                <a:cs typeface="Times New Roman" pitchFamily="18" charset="0"/>
              </a:rPr>
              <a:t>, we extend our analysis to provide intelligent recommendations based on the sentiment patterns identified. By harnessing the power of multilingual sentiment analysis and recommendation systems, businesses can gain profound insights into customer preferences, fine-tune their products and services, and deliver a more personalized user experience. </a:t>
            </a:r>
            <a:endParaRPr lang="en-IN" kern="100" dirty="0">
              <a:effectLst/>
              <a:latin typeface="Times New Roman" pitchFamily="18" charset="0"/>
              <a:ea typeface="Calibri" panose="020F0502020204030204" pitchFamily="34" charset="0"/>
              <a:cs typeface="Times New Roman" pitchFamily="18" charset="0"/>
            </a:endParaRPr>
          </a:p>
          <a:p>
            <a:pPr marL="0" indent="0" algn="just">
              <a:spcBef>
                <a:spcPts val="1001"/>
              </a:spcBef>
              <a:buNone/>
            </a:pPr>
            <a:endParaRPr lang="en-US" sz="40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In the modern e-commerce landscape, analyzing sentiments across multiple languages in product reviews and leveraging the insights to offer personalized recommendations remains a critical challenge. </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We need a smart solution that can fill this gap and provide businesses with useful insights to better engage customers and in strategic decision making.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IN" b="1" i="0" dirty="0">
                <a:effectLst/>
                <a:latin typeface="Times New Roman" pitchFamily="18" charset="0"/>
                <a:cs typeface="Times New Roman" pitchFamily="18" charset="0"/>
              </a:rPr>
              <a:t>Research </a:t>
            </a:r>
            <a:r>
              <a:rPr lang="en-IN" b="1" i="0" dirty="0" smtClean="0">
                <a:effectLst/>
                <a:latin typeface="Times New Roman" pitchFamily="18" charset="0"/>
                <a:cs typeface="Times New Roman" pitchFamily="18" charset="0"/>
              </a:rPr>
              <a:t>Objective 1: </a:t>
            </a:r>
            <a:r>
              <a:rPr lang="en-US" i="0" dirty="0" smtClean="0">
                <a:effectLst/>
                <a:latin typeface="Times New Roman" pitchFamily="18" charset="0"/>
                <a:cs typeface="Times New Roman" pitchFamily="18" charset="0"/>
              </a:rPr>
              <a:t>Create </a:t>
            </a:r>
            <a:r>
              <a:rPr lang="en-US" i="0" dirty="0">
                <a:effectLst/>
                <a:latin typeface="Times New Roman" pitchFamily="18" charset="0"/>
                <a:cs typeface="Times New Roman" pitchFamily="18" charset="0"/>
              </a:rPr>
              <a:t>a multilingual sentiment analysis model capable of analyzing sentiments expressed in product reviews across different </a:t>
            </a:r>
            <a:r>
              <a:rPr lang="en-US" i="0" dirty="0" smtClean="0">
                <a:effectLst/>
                <a:latin typeface="Times New Roman" pitchFamily="18" charset="0"/>
                <a:cs typeface="Times New Roman" pitchFamily="18" charset="0"/>
              </a:rPr>
              <a:t>languages.</a:t>
            </a:r>
          </a:p>
          <a:p>
            <a:pPr marL="0" indent="0" algn="just">
              <a:lnSpc>
                <a:spcPct val="90000"/>
              </a:lnSpc>
              <a:spcBef>
                <a:spcPts val="1001"/>
              </a:spcBef>
              <a:buNone/>
              <a:tabLst>
                <a:tab pos="0" algn="l"/>
              </a:tabLst>
            </a:pPr>
            <a:endParaRPr lang="en-US" b="1" i="0" dirty="0" smtClean="0">
              <a:effectLst/>
              <a:latin typeface="Times New Roman" pitchFamily="18" charset="0"/>
              <a:cs typeface="Times New Roman" pitchFamily="18" charset="0"/>
            </a:endParaRPr>
          </a:p>
          <a:p>
            <a:pPr algn="just">
              <a:spcBef>
                <a:spcPts val="1001"/>
              </a:spcBef>
              <a:tabLst>
                <a:tab pos="0" algn="l"/>
              </a:tabLst>
            </a:pPr>
            <a:r>
              <a:rPr lang="en-IN" b="1" dirty="0" smtClean="0">
                <a:latin typeface="Times New Roman" pitchFamily="18" charset="0"/>
                <a:cs typeface="Times New Roman" pitchFamily="18" charset="0"/>
              </a:rPr>
              <a:t>Research Objective 2: </a:t>
            </a:r>
            <a:r>
              <a:rPr lang="en-US" i="0" dirty="0" smtClean="0">
                <a:effectLst/>
                <a:latin typeface="Times New Roman" pitchFamily="18" charset="0"/>
                <a:cs typeface="Times New Roman" pitchFamily="18" charset="0"/>
              </a:rPr>
              <a:t>Design </a:t>
            </a:r>
            <a:r>
              <a:rPr lang="en-US" i="0" dirty="0">
                <a:effectLst/>
                <a:latin typeface="Times New Roman" pitchFamily="18" charset="0"/>
                <a:cs typeface="Times New Roman" pitchFamily="18" charset="0"/>
              </a:rPr>
              <a:t>and implement a recommendation system that </a:t>
            </a:r>
            <a:r>
              <a:rPr lang="en-US" i="0" dirty="0" smtClean="0">
                <a:effectLst/>
                <a:latin typeface="Times New Roman" pitchFamily="18" charset="0"/>
                <a:cs typeface="Times New Roman" pitchFamily="18" charset="0"/>
              </a:rPr>
              <a:t>utilizes the </a:t>
            </a:r>
            <a:r>
              <a:rPr lang="en-US" i="0" dirty="0">
                <a:effectLst/>
                <a:latin typeface="Times New Roman" pitchFamily="18" charset="0"/>
                <a:cs typeface="Times New Roman" pitchFamily="18" charset="0"/>
              </a:rPr>
              <a:t>sentiment analysis results to provide personalized product recommendations to users.</a:t>
            </a:r>
            <a:endParaRPr lang="en-IN" b="1" i="0" dirty="0">
              <a:effectLst/>
              <a:latin typeface="Times New Roman" pitchFamily="18" charset="0"/>
              <a:cs typeface="Times New Roman" pitchFamily="18" charset="0"/>
            </a:endParaRPr>
          </a:p>
          <a:p>
            <a:pPr algn="just">
              <a:lnSpc>
                <a:spcPct val="90000"/>
              </a:lnSpc>
              <a:spcBef>
                <a:spcPts val="1001"/>
              </a:spcBef>
              <a:tabLst>
                <a:tab pos="0" algn="l"/>
              </a:tabLst>
            </a:pPr>
            <a:endParaRPr lang="en-IN" b="1" i="0" dirty="0">
              <a:effectLst/>
              <a:latin typeface="Times New Roman" pitchFamily="18" charset="0"/>
              <a:cs typeface="Times New Roman" pitchFamily="18" charset="0"/>
            </a:endParaRPr>
          </a:p>
          <a:p>
            <a:pPr algn="just">
              <a:lnSpc>
                <a:spcPct val="90000"/>
              </a:lnSpc>
              <a:spcBef>
                <a:spcPts val="1001"/>
              </a:spcBef>
              <a:tabLst>
                <a:tab pos="0" algn="l"/>
              </a:tabLst>
            </a:pPr>
            <a:endParaRPr lang="en-IN" b="1" dirty="0">
              <a:latin typeface="Times New Roman" pitchFamily="18" charset="0"/>
              <a:cs typeface="Times New Roman" pitchFamily="18" charset="0"/>
            </a:endParaRPr>
          </a:p>
          <a:p>
            <a:pPr algn="just">
              <a:lnSpc>
                <a:spcPct val="90000"/>
              </a:lnSpc>
              <a:spcBef>
                <a:spcPts val="1001"/>
              </a:spcBef>
              <a:tabLst>
                <a:tab pos="0" algn="l"/>
              </a:tabLst>
            </a:pPr>
            <a:endParaRPr lang="en-US" i="0" dirty="0">
              <a:effectLst/>
              <a:latin typeface="Times New Roman" pitchFamily="18" charset="0"/>
              <a:cs typeface="Times New Roman" pitchFamily="18" charset="0"/>
            </a:endParaRPr>
          </a:p>
          <a:p>
            <a:pPr algn="just">
              <a:lnSpc>
                <a:spcPct val="90000"/>
              </a:lnSpc>
              <a:spcBef>
                <a:spcPts val="1001"/>
              </a:spcBef>
              <a:tabLst>
                <a:tab pos="0" algn="l"/>
              </a:tabLst>
            </a:pPr>
            <a:endParaRPr lang="en-US" sz="280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z="2800" b="0" strike="noStrike" spc="-1" dirty="0">
                <a:solidFill>
                  <a:srgbClr val="000000"/>
                </a:solidFill>
                <a:latin typeface="Times New Roman" pitchFamily="18" charset="0"/>
                <a:cs typeface="Times New Roman" pitchFamily="18" charset="0"/>
              </a:rPr>
              <a:t>The proposed model combines a sentiment dictionary with a convolutional neural network (CNN) and a </a:t>
            </a:r>
            <a:r>
              <a:rPr lang="en-US" dirty="0" smtClean="0">
                <a:latin typeface="Times New Roman" pitchFamily="18" charset="0"/>
                <a:cs typeface="Times New Roman" pitchFamily="18" charset="0"/>
              </a:rPr>
              <a:t>Long Short- Term Memory</a:t>
            </a:r>
            <a:r>
              <a:rPr lang="en-US" b="0" strike="noStrike" spc="-1" dirty="0" smtClean="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pitchFamily="18" charset="0"/>
                <a:cs typeface="Times New Roman" pitchFamily="18" charset="0"/>
              </a:rPr>
              <a:t>(LSTM) network. The sentiment dictionary is used to extract sentiment scores for individual words, the CNN is used to capture local features of the text, and the LSTM is used to capture long-term dependencies in the text. The model is trained on a dataset of tweets in English and </a:t>
            </a:r>
            <a:r>
              <a:rPr lang="en-US" spc="-1" dirty="0">
                <a:solidFill>
                  <a:srgbClr val="000000"/>
                </a:solidFill>
                <a:latin typeface="Times New Roman" pitchFamily="18" charset="0"/>
                <a:cs typeface="Times New Roman" pitchFamily="18" charset="0"/>
              </a:rPr>
              <a:t>Hindi. [</a:t>
            </a:r>
            <a:r>
              <a:rPr lang="en-US" spc="-1" dirty="0">
                <a:solidFill>
                  <a:srgbClr val="000000"/>
                </a:solidFill>
                <a:latin typeface="Times New Roman" pitchFamily="18" charset="0"/>
                <a:cs typeface="Times New Roman" pitchFamily="18" charset="0"/>
                <a:hlinkClick r:id="rId2" action="ppaction://hlinksldjump"/>
              </a:rPr>
              <a:t>1</a:t>
            </a:r>
            <a:r>
              <a:rPr lang="en-US" spc="-1" dirty="0">
                <a:solidFill>
                  <a:srgbClr val="000000"/>
                </a:solidFill>
                <a:latin typeface="Times New Roman" pitchFamily="18" charset="0"/>
                <a:cs typeface="Times New Roman" pitchFamily="18" charset="0"/>
              </a:rPr>
              <a:t>]</a:t>
            </a:r>
            <a:endParaRPr lang="en-US" sz="2800" b="0" strike="noStrike" spc="-1" dirty="0">
              <a:solidFill>
                <a:srgbClr val="000000"/>
              </a:solidFill>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itchFamily="18" charset="0"/>
                <a:cs typeface="Times New Roman" pitchFamily="18" charset="0"/>
              </a:rPr>
              <a:t> It is a good starting point for developing a multilingual sentiment analysis system for the first objective. The model is simple to implement and it can achieve good performance on a variety of tasks. However, the model can be improved by using a better sentiment dictionary and a more powerful machine learning system.</a:t>
            </a:r>
            <a:endParaRPr lang="en-US" spc="-1" dirty="0">
              <a:solidFill>
                <a:srgbClr val="000000"/>
              </a:solidFill>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920"/>
            <a:ext cx="12191760" cy="698733"/>
          </a:xfrm>
          <a:solidFill>
            <a:srgbClr val="FF6600"/>
          </a:solidFill>
        </p:spPr>
        <p:txBody>
          <a:bodyPr anchor="t"/>
          <a:lstStyle/>
          <a:p>
            <a:r>
              <a:rPr lang="en-US" sz="2800" spc="-1" dirty="0" smtClean="0">
                <a:solidFill>
                  <a:srgbClr val="000000"/>
                </a:solidFill>
                <a:latin typeface="Times New Roman"/>
              </a:rPr>
              <a:t>Design and implementation </a:t>
            </a:r>
            <a:r>
              <a:rPr lang="en-US" sz="2800" spc="-1" dirty="0">
                <a:solidFill>
                  <a:srgbClr val="000000"/>
                </a:solidFill>
                <a:latin typeface="Times New Roman"/>
              </a:rPr>
              <a:t>of first objective </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08176"/>
            <a:ext cx="7187184" cy="4248150"/>
          </a:xfrm>
          <a:prstGeom prst="rect">
            <a:avLst/>
          </a:prstGeom>
        </p:spPr>
      </p:pic>
      <p:sp>
        <p:nvSpPr>
          <p:cNvPr id="7" name="TextBox 6"/>
          <p:cNvSpPr txBox="1"/>
          <p:nvPr/>
        </p:nvSpPr>
        <p:spPr>
          <a:xfrm>
            <a:off x="4059936" y="5943600"/>
            <a:ext cx="4057586" cy="369332"/>
          </a:xfrm>
          <a:prstGeom prst="rect">
            <a:avLst/>
          </a:prstGeom>
          <a:noFill/>
        </p:spPr>
        <p:txBody>
          <a:bodyPr wrap="none" rtlCol="0">
            <a:spAutoFit/>
          </a:bodyPr>
          <a:lstStyle/>
          <a:p>
            <a:r>
              <a:rPr lang="en-US" dirty="0" smtClean="0"/>
              <a:t>Fig 1: Multilingual Sentiment Analysis </a:t>
            </a:r>
            <a:endParaRPr lang="en-IN" dirty="0"/>
          </a:p>
        </p:txBody>
      </p:sp>
    </p:spTree>
    <p:extLst>
      <p:ext uri="{BB962C8B-B14F-4D97-AF65-F5344CB8AC3E}">
        <p14:creationId xmlns:p14="http://schemas.microsoft.com/office/powerpoint/2010/main" val="2198977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920"/>
            <a:ext cx="12191760" cy="698733"/>
          </a:xfrm>
          <a:solidFill>
            <a:srgbClr val="FF6600"/>
          </a:solidFill>
        </p:spPr>
        <p:txBody>
          <a:bodyPr anchor="t"/>
          <a:lstStyle/>
          <a:p>
            <a:r>
              <a:rPr lang="en-US" sz="2800" spc="-1" dirty="0" smtClean="0">
                <a:solidFill>
                  <a:srgbClr val="000000"/>
                </a:solidFill>
                <a:latin typeface="Times New Roman"/>
              </a:rPr>
              <a:t>Design and implementation </a:t>
            </a:r>
            <a:r>
              <a:rPr lang="en-US" sz="2800" spc="-1" dirty="0">
                <a:solidFill>
                  <a:srgbClr val="000000"/>
                </a:solidFill>
                <a:latin typeface="Times New Roman"/>
              </a:rPr>
              <a:t>of first objective </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896" y="1097280"/>
            <a:ext cx="8604504" cy="4443984"/>
          </a:xfrm>
          <a:prstGeom prst="rect">
            <a:avLst/>
          </a:prstGeom>
        </p:spPr>
      </p:pic>
      <p:sp>
        <p:nvSpPr>
          <p:cNvPr id="4" name="TextBox 3"/>
          <p:cNvSpPr txBox="1"/>
          <p:nvPr/>
        </p:nvSpPr>
        <p:spPr>
          <a:xfrm>
            <a:off x="4526589" y="5892308"/>
            <a:ext cx="1719381" cy="369332"/>
          </a:xfrm>
          <a:prstGeom prst="rect">
            <a:avLst/>
          </a:prstGeom>
          <a:noFill/>
        </p:spPr>
        <p:txBody>
          <a:bodyPr wrap="none" rtlCol="0">
            <a:spAutoFit/>
          </a:bodyPr>
          <a:lstStyle/>
          <a:p>
            <a:pPr algn="ctr"/>
            <a:r>
              <a:rPr lang="en-US" dirty="0" smtClean="0"/>
              <a:t>Fig 2:  Website</a:t>
            </a:r>
            <a:endParaRPr lang="en-IN" dirty="0"/>
          </a:p>
        </p:txBody>
      </p:sp>
    </p:spTree>
    <p:extLst>
      <p:ext uri="{BB962C8B-B14F-4D97-AF65-F5344CB8AC3E}">
        <p14:creationId xmlns:p14="http://schemas.microsoft.com/office/powerpoint/2010/main" val="297211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2324</TotalTime>
  <Words>727</Words>
  <Application>Microsoft Office PowerPoint</Application>
  <PresentationFormat>Custom</PresentationFormat>
  <Paragraphs>75</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Contents</vt:lpstr>
      <vt:lpstr>Review-0 Comments   </vt:lpstr>
      <vt:lpstr>Abstract</vt:lpstr>
      <vt:lpstr>Problem Statement</vt:lpstr>
      <vt:lpstr>Objectives of Project</vt:lpstr>
      <vt:lpstr>Literature survey for first objective </vt:lpstr>
      <vt:lpstr>Design and implementation of first objective </vt:lpstr>
      <vt:lpstr>Design and implementation of first objective </vt:lpstr>
      <vt:lpstr>Design and implementation of first objective </vt:lpstr>
      <vt:lpstr>Literature survey for second objective </vt:lpstr>
      <vt:lpstr>Design and implementation of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 Annapoorna</cp:lastModifiedBy>
  <cp:revision>162</cp:revision>
  <dcterms:created xsi:type="dcterms:W3CDTF">2019-06-11T05:35:00Z</dcterms:created>
  <dcterms:modified xsi:type="dcterms:W3CDTF">2023-10-14T11:14:54Z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