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256" r:id="rId2"/>
    <p:sldId id="273" r:id="rId3"/>
    <p:sldId id="287" r:id="rId4"/>
    <p:sldId id="281" r:id="rId5"/>
    <p:sldId id="293" r:id="rId6"/>
    <p:sldId id="292" r:id="rId7"/>
    <p:sldId id="294" r:id="rId8"/>
    <p:sldId id="343" r:id="rId9"/>
    <p:sldId id="290" r:id="rId10"/>
    <p:sldId id="296" r:id="rId11"/>
    <p:sldId id="302" r:id="rId12"/>
    <p:sldId id="303" r:id="rId13"/>
    <p:sldId id="310" r:id="rId14"/>
    <p:sldId id="304" r:id="rId15"/>
    <p:sldId id="309" r:id="rId16"/>
    <p:sldId id="331" r:id="rId17"/>
    <p:sldId id="323" r:id="rId18"/>
    <p:sldId id="327" r:id="rId19"/>
    <p:sldId id="317" r:id="rId20"/>
    <p:sldId id="316" r:id="rId21"/>
    <p:sldId id="333" r:id="rId22"/>
    <p:sldId id="319" r:id="rId23"/>
    <p:sldId id="334" r:id="rId24"/>
    <p:sldId id="336" r:id="rId25"/>
    <p:sldId id="337" r:id="rId26"/>
    <p:sldId id="335" r:id="rId27"/>
    <p:sldId id="338" r:id="rId28"/>
    <p:sldId id="339" r:id="rId29"/>
    <p:sldId id="340" r:id="rId30"/>
    <p:sldId id="341" r:id="rId31"/>
    <p:sldId id="342" r:id="rId32"/>
    <p:sldId id="320" r:id="rId33"/>
    <p:sldId id="277" r:id="rId34"/>
    <p:sldId id="332" r:id="rId35"/>
    <p:sldId id="344" r:id="rId36"/>
    <p:sldId id="27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13" autoAdjust="0"/>
    <p:restoredTop sz="91344" autoAdjust="0"/>
  </p:normalViewPr>
  <p:slideViewPr>
    <p:cSldViewPr snapToGrid="0">
      <p:cViewPr varScale="1">
        <p:scale>
          <a:sx n="88" d="100"/>
          <a:sy n="88" d="100"/>
        </p:scale>
        <p:origin x="-634"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15-04-2024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p14="http://schemas.microsoft.com/office/powerpoint/2010/main" val="363913944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smtClean="0">
                <a:solidFill>
                  <a:schemeClr val="bg1"/>
                </a:solidFill>
                <a:effectLst/>
                <a:latin typeface="Times New Roman" panose="02020603050405020304" pitchFamily="18" charset="0"/>
                <a:cs typeface="Times New Roman" panose="02020603050405020304" pitchFamily="18" charset="0"/>
              </a:rPr>
              <a:t>Multilingual</a:t>
            </a:r>
            <a:r>
              <a:rPr lang="en-US" sz="1500" b="1" i="1" baseline="0" dirty="0" smtClean="0">
                <a:solidFill>
                  <a:schemeClr val="bg1"/>
                </a:solidFill>
                <a:effectLst/>
                <a:latin typeface="Times New Roman" panose="02020603050405020304" pitchFamily="18" charset="0"/>
                <a:cs typeface="Times New Roman" panose="02020603050405020304" pitchFamily="18" charset="0"/>
              </a:rPr>
              <a:t> Sentiment analysis on Product Reviews and Recommendation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t>
            </a:r>
            <a:r>
              <a:rPr lang="en-US" sz="1600" b="0" cap="small" baseline="0" dirty="0" smtClean="0">
                <a:solidFill>
                  <a:schemeClr val="bg1"/>
                </a:solidFill>
                <a:latin typeface="Times New Roman" panose="02020603050405020304" pitchFamily="18" charset="0"/>
                <a:cs typeface="Times New Roman" panose="02020603050405020304" pitchFamily="18" charset="0"/>
              </a:rPr>
              <a:t>A-5</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ICIAET-P244.docx" TargetMode="Externa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204G1A0555/CSE2024-A5/blob/main/ICIAET-P244%20(1).pdf" TargetMode="External"/><Relationship Id="rId2" Type="http://schemas.openxmlformats.org/officeDocument/2006/relationships/hyperlink" Target="https://github.com/204G1A0555/CSE2024-A5"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Annapurna </a:t>
            </a:r>
            <a:r>
              <a:rPr lang="en-US" sz="2600" b="0" dirty="0">
                <a:effectLst>
                  <a:outerShdw blurRad="38100" dist="38100" dir="2700000" algn="tl">
                    <a:srgbClr val="000000">
                      <a:alpha val="43137"/>
                    </a:srgbClr>
                  </a:outerShdw>
                </a:effectLst>
              </a:rPr>
              <a:t>A</a:t>
            </a:r>
          </a:p>
          <a:p>
            <a:pPr>
              <a:spcBef>
                <a:spcPts val="300"/>
              </a:spcBef>
            </a:pPr>
            <a:r>
              <a:rPr lang="en-US" sz="1200" b="0" dirty="0"/>
              <a:t>Roll No. </a:t>
            </a:r>
            <a:r>
              <a:rPr lang="en-US" sz="1200" b="0" dirty="0" smtClean="0"/>
              <a:t>204G1A0513</a:t>
            </a:r>
            <a:endParaRPr 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smtClean="0">
                <a:effectLst>
                  <a:outerShdw blurRad="38100" dist="38100" dir="2700000" algn="tl">
                    <a:srgbClr val="000000">
                      <a:alpha val="43137"/>
                    </a:srgbClr>
                  </a:outerShdw>
                </a:effectLst>
              </a:rPr>
              <a:t>Mrs. M. </a:t>
            </a:r>
            <a:r>
              <a:rPr lang="en-US" sz="2400" b="0" dirty="0" err="1" smtClean="0">
                <a:effectLst>
                  <a:outerShdw blurRad="38100" dist="38100" dir="2700000" algn="tl">
                    <a:srgbClr val="000000">
                      <a:alpha val="43137"/>
                    </a:srgbClr>
                  </a:outerShdw>
                </a:effectLst>
              </a:rPr>
              <a:t>Soumya</a:t>
            </a:r>
            <a:r>
              <a:rPr lang="en-US" sz="2400" b="0" dirty="0" smtClean="0">
                <a:effectLst>
                  <a:outerShdw blurRad="38100" dist="38100" dir="2700000" algn="tl">
                    <a:srgbClr val="000000">
                      <a:alpha val="43137"/>
                    </a:srgbClr>
                  </a:outerShdw>
                </a:effectLst>
              </a:rPr>
              <a:t> </a:t>
            </a:r>
            <a:r>
              <a:rPr lang="en-US" sz="1200"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M.Tech</a:t>
            </a:r>
            <a:r>
              <a:rPr lang="en-US"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2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Ph.D</a:t>
            </a:r>
            <a:r>
              <a:rPr lang="en-US"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spcBef>
                <a:spcPts val="200"/>
              </a:spcBef>
            </a:pPr>
            <a:endParaRPr lang="en-IN" sz="2400" b="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smtClean="0">
                <a:solidFill>
                  <a:schemeClr val="accent1">
                    <a:lumMod val="50000"/>
                  </a:schemeClr>
                </a:solidFill>
              </a:rPr>
              <a:t>2023-2024</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smtClean="0">
                <a:effectLst>
                  <a:outerShdw blurRad="38100" dist="38100" dir="2700000" algn="tl">
                    <a:srgbClr val="000000">
                      <a:alpha val="43137"/>
                    </a:srgbClr>
                  </a:outerShdw>
                </a:effectLst>
              </a:rPr>
              <a:t>Abhiram</a:t>
            </a:r>
            <a:r>
              <a:rPr lang="en-US" sz="2600" b="0" dirty="0" smtClean="0">
                <a:effectLst>
                  <a:outerShdw blurRad="38100" dist="38100" dir="2700000" algn="tl">
                    <a:srgbClr val="000000">
                      <a:alpha val="43137"/>
                    </a:srgbClr>
                  </a:outerShdw>
                </a:effectLst>
              </a:rPr>
              <a:t> D</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204G1A0502</a:t>
            </a:r>
            <a:endParaRPr lang="en-US" sz="1200" b="0" dirty="0"/>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smtClean="0">
                <a:effectLst>
                  <a:outerShdw blurRad="38100" dist="38100" dir="2700000" algn="tl">
                    <a:srgbClr val="000000">
                      <a:alpha val="43137"/>
                    </a:srgbClr>
                  </a:outerShdw>
                </a:effectLst>
              </a:rPr>
              <a:t>Amrutha</a:t>
            </a:r>
            <a:r>
              <a:rPr lang="en-US" sz="2600" b="0" dirty="0" smtClean="0">
                <a:effectLst>
                  <a:outerShdw blurRad="38100" dist="38100" dir="2700000" algn="tl">
                    <a:srgbClr val="000000">
                      <a:alpha val="43137"/>
                    </a:srgbClr>
                  </a:outerShdw>
                </a:effectLst>
              </a:rPr>
              <a:t> G</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204G1A0510</a:t>
            </a:r>
            <a:endParaRPr 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smtClean="0">
                <a:effectLst>
                  <a:outerShdw blurRad="38100" dist="38100" dir="2700000" algn="tl">
                    <a:srgbClr val="000000">
                      <a:alpha val="43137"/>
                    </a:srgbClr>
                  </a:outerShdw>
                </a:effectLst>
              </a:rPr>
              <a:t>Mastan</a:t>
            </a:r>
            <a:r>
              <a:rPr lang="en-US" sz="2600" b="0" dirty="0" smtClean="0">
                <a:effectLst>
                  <a:outerShdw blurRad="38100" dist="38100" dir="2700000" algn="tl">
                    <a:srgbClr val="000000">
                      <a:alpha val="43137"/>
                    </a:srgbClr>
                  </a:outerShdw>
                </a:effectLst>
              </a:rPr>
              <a:t> </a:t>
            </a:r>
            <a:r>
              <a:rPr lang="en-US" sz="2600" b="0" dirty="0" err="1" smtClean="0">
                <a:effectLst>
                  <a:outerShdw blurRad="38100" dist="38100" dir="2700000" algn="tl">
                    <a:srgbClr val="000000">
                      <a:alpha val="43137"/>
                    </a:srgbClr>
                  </a:outerShdw>
                </a:effectLst>
              </a:rPr>
              <a:t>Vali</a:t>
            </a:r>
            <a:r>
              <a:rPr lang="en-US" sz="2600" b="0" dirty="0" smtClean="0">
                <a:effectLst>
                  <a:outerShdw blurRad="38100" dist="38100" dir="2700000" algn="tl">
                    <a:srgbClr val="000000">
                      <a:alpha val="43137"/>
                    </a:srgbClr>
                  </a:outerShdw>
                </a:effectLst>
              </a:rPr>
              <a:t> </a:t>
            </a:r>
            <a:r>
              <a:rPr lang="en-US" sz="2600" b="0" dirty="0">
                <a:effectLst>
                  <a:outerShdw blurRad="38100" dist="38100" dir="2700000" algn="tl">
                    <a:srgbClr val="000000">
                      <a:alpha val="43137"/>
                    </a:srgbClr>
                  </a:outerShdw>
                </a:effectLst>
              </a:rPr>
              <a:t>S</a:t>
            </a:r>
            <a:endParaRPr lang="en-US" sz="2600" b="0" dirty="0" smtClean="0">
              <a:effectLst>
                <a:outerShdw blurRad="38100" dist="38100" dir="2700000" algn="tl">
                  <a:srgbClr val="000000">
                    <a:alpha val="43137"/>
                  </a:srgbClr>
                </a:outerShdw>
              </a:effectLst>
            </a:endParaRPr>
          </a:p>
          <a:p>
            <a:pPr>
              <a:spcBef>
                <a:spcPts val="300"/>
              </a:spcBef>
            </a:pPr>
            <a:r>
              <a:rPr lang="en-US" sz="1200" b="0" dirty="0" smtClean="0"/>
              <a:t>Roll </a:t>
            </a:r>
            <a:r>
              <a:rPr lang="en-US" sz="1200" b="0" dirty="0"/>
              <a:t>No. </a:t>
            </a:r>
            <a:r>
              <a:rPr lang="en-US" sz="1200" b="0" dirty="0" smtClean="0"/>
              <a:t>204G1A0555</a:t>
            </a:r>
            <a:endParaRPr 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lnSpc>
                <a:spcPct val="115000"/>
              </a:lnSpc>
              <a:spcAft>
                <a:spcPts val="1000"/>
              </a:spcAft>
            </a:pP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Multilingual Sentiment Analysis on Product Reviews and Recommendations</a:t>
            </a:r>
            <a:endParaRPr lang="en-IN" sz="28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92C87A-6964-64F8-C6E1-556470AE0142}"/>
              </a:ext>
            </a:extLst>
          </p:cNvPr>
          <p:cNvSpPr>
            <a:spLocks noGrp="1"/>
          </p:cNvSpPr>
          <p:nvPr>
            <p:ph type="title"/>
          </p:nvPr>
        </p:nvSpPr>
        <p:spPr/>
        <p:txBody>
          <a:bodyPr/>
          <a:lstStyle/>
          <a:p>
            <a:pPr algn="ctr"/>
            <a:r>
              <a:rPr lang="en-IN" dirty="0"/>
              <a:t>Proposed System</a:t>
            </a:r>
          </a:p>
        </p:txBody>
      </p:sp>
      <p:sp>
        <p:nvSpPr>
          <p:cNvPr id="3" name="Content Placeholder 2">
            <a:extLst>
              <a:ext uri="{FF2B5EF4-FFF2-40B4-BE49-F238E27FC236}">
                <a16:creationId xmlns:a16="http://schemas.microsoft.com/office/drawing/2014/main" xmlns="" id="{BED9F0B7-A822-9DCA-1DDC-1D76ECFECE75}"/>
              </a:ext>
            </a:extLst>
          </p:cNvPr>
          <p:cNvSpPr>
            <a:spLocks noGrp="1"/>
          </p:cNvSpPr>
          <p:nvPr>
            <p:ph idx="1"/>
          </p:nvPr>
        </p:nvSpPr>
        <p:spPr/>
        <p:txBody>
          <a:bodyPr>
            <a:normAutofit/>
          </a:bodyPr>
          <a:lstStyle/>
          <a:p>
            <a:pPr marL="0" indent="0">
              <a:buNone/>
            </a:pPr>
            <a:r>
              <a:rPr lang="en-US" sz="2400" b="1" dirty="0"/>
              <a:t>The objectives of this proposed system are</a:t>
            </a:r>
          </a:p>
          <a:p>
            <a:r>
              <a:rPr lang="en-US" sz="2400" dirty="0"/>
              <a:t>To accomplish the project's purpose, the following particular objectives have been established.</a:t>
            </a:r>
            <a:endParaRPr lang="en-IN" sz="2400" dirty="0"/>
          </a:p>
          <a:p>
            <a:pPr marL="514350" lvl="0" indent="-514350">
              <a:buFont typeface="+mj-lt"/>
              <a:buAutoNum type="romanLcPeriod"/>
            </a:pPr>
            <a:r>
              <a:rPr lang="en-US" sz="2400" dirty="0"/>
              <a:t>Create a multilingual sentiment analysis model capable of analyzing sentiments expressed in product reviews across different languages.</a:t>
            </a:r>
            <a:endParaRPr lang="en-IN" sz="2400" dirty="0"/>
          </a:p>
          <a:p>
            <a:pPr marL="514350" lvl="0" indent="-514350">
              <a:buFont typeface="+mj-lt"/>
              <a:buAutoNum type="romanLcPeriod"/>
            </a:pPr>
            <a:r>
              <a:rPr lang="en-US" sz="2400" dirty="0"/>
              <a:t>Design and implement a recommendation system that utilizes the sentiment analysis results to provide personalized product recommendations to users</a:t>
            </a:r>
            <a:r>
              <a:rPr lang="en-US" sz="2400" dirty="0" smtClean="0"/>
              <a:t>.</a:t>
            </a:r>
          </a:p>
          <a:p>
            <a:r>
              <a:rPr lang="en-US" sz="2400" dirty="0"/>
              <a:t>The following are the boundaries that have established in the proposed system which defines scope.</a:t>
            </a:r>
            <a:endParaRPr lang="en-IN" sz="2400" dirty="0"/>
          </a:p>
          <a:p>
            <a:pPr marL="514350" lvl="0" indent="-514350">
              <a:buFont typeface="+mj-lt"/>
              <a:buAutoNum type="romanLcPeriod"/>
            </a:pPr>
            <a:r>
              <a:rPr lang="en-US" sz="2400" dirty="0"/>
              <a:t>A user can get the sentiment for the product reviews on multiple languages such as Hindi, English, Telugu.</a:t>
            </a:r>
            <a:endParaRPr lang="en-IN" sz="2400" dirty="0"/>
          </a:p>
          <a:p>
            <a:pPr marL="514350" indent="-514350">
              <a:buFont typeface="+mj-lt"/>
              <a:buAutoNum type="romanLcPeriod"/>
            </a:pPr>
            <a:r>
              <a:rPr lang="en-US" sz="2400" dirty="0"/>
              <a:t>Based on the sentiment given by the system, the product recommendations would be given to the user.</a:t>
            </a:r>
            <a:endParaRPr lang="en-IN" sz="2400" dirty="0"/>
          </a:p>
        </p:txBody>
      </p:sp>
    </p:spTree>
    <p:extLst>
      <p:ext uri="{BB962C8B-B14F-4D97-AF65-F5344CB8AC3E}">
        <p14:creationId xmlns:p14="http://schemas.microsoft.com/office/powerpoint/2010/main" val="2087370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Planning</a:t>
            </a:r>
          </a:p>
        </p:txBody>
      </p:sp>
      <p:sp>
        <p:nvSpPr>
          <p:cNvPr id="3" name="Content Placeholder 2"/>
          <p:cNvSpPr>
            <a:spLocks noGrp="1"/>
          </p:cNvSpPr>
          <p:nvPr>
            <p:ph idx="1"/>
          </p:nvPr>
        </p:nvSpPr>
        <p:spPr/>
        <p:txBody>
          <a:bodyPr>
            <a:normAutofit/>
          </a:bodyPr>
          <a:lstStyle/>
          <a:p>
            <a:pPr marL="0" indent="0">
              <a:buNone/>
            </a:pPr>
            <a:r>
              <a:rPr lang="en-US" sz="2400" b="1" dirty="0"/>
              <a:t>Objective</a:t>
            </a:r>
          </a:p>
          <a:p>
            <a:pPr marL="0" lvl="0" indent="0">
              <a:buNone/>
            </a:pPr>
            <a:r>
              <a:rPr lang="en-US" sz="2400" dirty="0"/>
              <a:t>The main objective of this project is </a:t>
            </a:r>
            <a:r>
              <a:rPr lang="en-US" sz="2400" dirty="0" smtClean="0"/>
              <a:t>to help the user in creating </a:t>
            </a:r>
            <a:r>
              <a:rPr lang="en-US" sz="2400" dirty="0"/>
              <a:t>a multilingual sentiment analysis </a:t>
            </a:r>
            <a:r>
              <a:rPr lang="en-US" sz="2400" dirty="0" smtClean="0"/>
              <a:t>capable </a:t>
            </a:r>
            <a:r>
              <a:rPr lang="en-US" sz="2400" dirty="0"/>
              <a:t>of analyzing sentiments expressed in product reviews across different </a:t>
            </a:r>
            <a:r>
              <a:rPr lang="en-US" sz="2400" dirty="0" smtClean="0"/>
              <a:t>languages to </a:t>
            </a:r>
            <a:r>
              <a:rPr lang="en-US" sz="2400" dirty="0"/>
              <a:t>provide personalized product recommendations to users.</a:t>
            </a:r>
          </a:p>
          <a:p>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Planning</a:t>
            </a:r>
          </a:p>
        </p:txBody>
      </p:sp>
      <p:sp>
        <p:nvSpPr>
          <p:cNvPr id="3" name="Content Placeholder 2"/>
          <p:cNvSpPr>
            <a:spLocks noGrp="1"/>
          </p:cNvSpPr>
          <p:nvPr>
            <p:ph idx="1"/>
          </p:nvPr>
        </p:nvSpPr>
        <p:spPr/>
        <p:txBody>
          <a:bodyPr>
            <a:normAutofit/>
          </a:bodyPr>
          <a:lstStyle/>
          <a:p>
            <a:pPr algn="l">
              <a:buNone/>
            </a:pPr>
            <a:r>
              <a:rPr lang="en-US" sz="2600" b="1" dirty="0"/>
              <a:t>Functional Requirements</a:t>
            </a:r>
          </a:p>
          <a:p>
            <a:pPr algn="l"/>
            <a:r>
              <a:rPr lang="en-US" sz="2600" dirty="0"/>
              <a:t>User required to enter username and password to login.</a:t>
            </a:r>
          </a:p>
          <a:p>
            <a:pPr algn="l"/>
            <a:r>
              <a:rPr lang="en-US" sz="2600" dirty="0" smtClean="0"/>
              <a:t>Customer can enter the review for the product in the website. </a:t>
            </a:r>
            <a:endParaRPr lang="en-US" sz="2600" dirty="0"/>
          </a:p>
          <a:p>
            <a:pPr algn="l"/>
            <a:r>
              <a:rPr lang="en-US" sz="2600" dirty="0" smtClean="0"/>
              <a:t>System calculate the Sentiment for the review provided by the customer.</a:t>
            </a:r>
          </a:p>
          <a:p>
            <a:pPr algn="l"/>
            <a:r>
              <a:rPr lang="en-US" sz="2600" dirty="0" smtClean="0"/>
              <a:t>The customer get the personalized product recommendations based on the sentiment given by the system. </a:t>
            </a:r>
            <a:endParaRPr lang="en-US" sz="2600" dirty="0"/>
          </a:p>
          <a:p>
            <a:pPr algn="l">
              <a:buNone/>
            </a:pPr>
            <a:r>
              <a:rPr lang="en-US" sz="2600" b="1" dirty="0"/>
              <a:t>Non-Functional Requirements</a:t>
            </a:r>
          </a:p>
          <a:p>
            <a:pPr algn="l"/>
            <a:r>
              <a:rPr lang="en-IN" altLang="en-US" sz="2600" dirty="0"/>
              <a:t>Security </a:t>
            </a:r>
          </a:p>
          <a:p>
            <a:pPr algn="l"/>
            <a:r>
              <a:rPr lang="en-IN" altLang="en-US" sz="2600" dirty="0"/>
              <a:t>Reliability</a:t>
            </a:r>
          </a:p>
          <a:p>
            <a:pPr algn="l"/>
            <a:r>
              <a:rPr lang="en-IN" altLang="en-US" sz="2600" dirty="0"/>
              <a:t>Usability</a:t>
            </a:r>
          </a:p>
          <a:p>
            <a:pPr algn="l"/>
            <a:r>
              <a:rPr lang="en-IN" altLang="en-US" sz="2600" dirty="0"/>
              <a:t>Portability</a:t>
            </a:r>
          </a:p>
          <a:p>
            <a:pPr algn="l"/>
            <a:endParaRPr lang="en-US" sz="2400" b="1" dirty="0"/>
          </a:p>
          <a:p>
            <a:pPr algn="l">
              <a:buNone/>
            </a:pP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43E9F-14F9-A476-F12A-3B53AD825821}"/>
              </a:ext>
            </a:extLst>
          </p:cNvPr>
          <p:cNvSpPr>
            <a:spLocks noGrp="1"/>
          </p:cNvSpPr>
          <p:nvPr>
            <p:ph type="title"/>
          </p:nvPr>
        </p:nvSpPr>
        <p:spPr/>
        <p:txBody>
          <a:bodyPr/>
          <a:lstStyle/>
          <a:p>
            <a:pPr algn="ctr"/>
            <a:r>
              <a:rPr lang="en-IN" dirty="0"/>
              <a:t>Planning</a:t>
            </a:r>
          </a:p>
        </p:txBody>
      </p:sp>
      <p:sp>
        <p:nvSpPr>
          <p:cNvPr id="3" name="Content Placeholder 2">
            <a:extLst>
              <a:ext uri="{FF2B5EF4-FFF2-40B4-BE49-F238E27FC236}">
                <a16:creationId xmlns:a16="http://schemas.microsoft.com/office/drawing/2014/main" xmlns="" id="{B6AF724D-C726-DD66-9796-9700A9EA22CA}"/>
              </a:ext>
            </a:extLst>
          </p:cNvPr>
          <p:cNvSpPr>
            <a:spLocks noGrp="1"/>
          </p:cNvSpPr>
          <p:nvPr>
            <p:ph idx="1"/>
          </p:nvPr>
        </p:nvSpPr>
        <p:spPr>
          <a:xfrm>
            <a:off x="206432" y="1097279"/>
            <a:ext cx="11779135" cy="5394960"/>
          </a:xfrm>
        </p:spPr>
        <p:txBody>
          <a:bodyPr>
            <a:normAutofit/>
          </a:bodyPr>
          <a:lstStyle/>
          <a:p>
            <a:pPr marL="0" indent="0">
              <a:buNone/>
            </a:pPr>
            <a:r>
              <a:rPr lang="en-US" sz="2400" b="1" dirty="0"/>
              <a:t>System Requirements:</a:t>
            </a:r>
          </a:p>
          <a:p>
            <a:r>
              <a:rPr lang="en-IN" sz="2400" b="1" dirty="0"/>
              <a:t>Hardware Requirements:</a:t>
            </a:r>
          </a:p>
          <a:p>
            <a:pPr marL="0" indent="0">
              <a:buNone/>
            </a:pPr>
            <a:r>
              <a:rPr lang="en-US" sz="2400" b="1" dirty="0"/>
              <a:t>    </a:t>
            </a:r>
            <a:r>
              <a:rPr lang="en-US" sz="2400" dirty="0" smtClean="0"/>
              <a:t>RAM	:	8GB  </a:t>
            </a:r>
            <a:endParaRPr lang="en-US" sz="2400" dirty="0"/>
          </a:p>
          <a:p>
            <a:pPr marL="0" indent="0">
              <a:buNone/>
            </a:pPr>
            <a:r>
              <a:rPr lang="en-US" sz="2400" dirty="0"/>
              <a:t>    Hard </a:t>
            </a:r>
            <a:r>
              <a:rPr lang="en-US" sz="2400" dirty="0" smtClean="0"/>
              <a:t>Disk	:	500GB</a:t>
            </a:r>
            <a:endParaRPr lang="en-US" sz="2400" dirty="0"/>
          </a:p>
          <a:p>
            <a:pPr marL="0" indent="0">
              <a:buNone/>
            </a:pPr>
            <a:r>
              <a:rPr lang="en-US" sz="2400" dirty="0"/>
              <a:t>    </a:t>
            </a:r>
            <a:r>
              <a:rPr lang="en-US" sz="2400" dirty="0" smtClean="0"/>
              <a:t>Processor	:	i5</a:t>
            </a:r>
          </a:p>
          <a:p>
            <a:r>
              <a:rPr lang="en-IN" sz="2400" b="1" dirty="0" smtClean="0"/>
              <a:t>Software Requirements:</a:t>
            </a:r>
          </a:p>
          <a:p>
            <a:pPr marL="0" indent="0">
              <a:buNone/>
            </a:pPr>
            <a:r>
              <a:rPr lang="en-US" sz="2400" dirty="0"/>
              <a:t> </a:t>
            </a:r>
            <a:r>
              <a:rPr lang="en-US" sz="2400" dirty="0" smtClean="0"/>
              <a:t>  Operating </a:t>
            </a:r>
            <a:r>
              <a:rPr lang="en-US" sz="2400" dirty="0"/>
              <a:t>system	: 	Windows OS 10</a:t>
            </a:r>
            <a:endParaRPr lang="en-IN" sz="2400" dirty="0"/>
          </a:p>
          <a:p>
            <a:pPr marL="0" indent="0">
              <a:buNone/>
            </a:pPr>
            <a:r>
              <a:rPr lang="en-US" sz="2400" dirty="0" smtClean="0"/>
              <a:t>   Coding </a:t>
            </a:r>
            <a:r>
              <a:rPr lang="en-US" sz="2400" dirty="0"/>
              <a:t>Language	: 	Python</a:t>
            </a:r>
            <a:endParaRPr lang="en-IN" sz="2400" dirty="0"/>
          </a:p>
          <a:p>
            <a:pPr marL="0" indent="0">
              <a:buNone/>
            </a:pPr>
            <a:r>
              <a:rPr lang="en-US" sz="2400" dirty="0" smtClean="0"/>
              <a:t>   IDE</a:t>
            </a:r>
            <a:r>
              <a:rPr lang="en-US" sz="2400" dirty="0"/>
              <a:t>			:	</a:t>
            </a:r>
            <a:r>
              <a:rPr lang="en-US" sz="2400" dirty="0" err="1" smtClean="0"/>
              <a:t>Pycharm</a:t>
            </a:r>
            <a:r>
              <a:rPr lang="en-US" sz="2400" dirty="0" smtClean="0"/>
              <a:t> IDE</a:t>
            </a:r>
            <a:endParaRPr lang="en-IN" sz="2400" dirty="0" smtClean="0"/>
          </a:p>
          <a:p>
            <a:pPr marL="0" indent="0">
              <a:buNone/>
            </a:pPr>
            <a:r>
              <a:rPr lang="en-US" sz="2400" dirty="0" smtClean="0"/>
              <a:t>   GUI			:          Flask</a:t>
            </a:r>
            <a:endParaRPr lang="en-IN" sz="2400" dirty="0" smtClean="0"/>
          </a:p>
          <a:p>
            <a:pPr marL="0" indent="0" algn="l" fontAlgn="base">
              <a:buNone/>
            </a:pPr>
            <a:endParaRPr lang="en-IN" sz="2400" dirty="0"/>
          </a:p>
          <a:p>
            <a:pPr marL="0" indent="0">
              <a:buNone/>
            </a:pPr>
            <a:endParaRPr lang="en-IN" dirty="0"/>
          </a:p>
        </p:txBody>
      </p:sp>
    </p:spTree>
    <p:extLst>
      <p:ext uri="{BB962C8B-B14F-4D97-AF65-F5344CB8AC3E}">
        <p14:creationId xmlns:p14="http://schemas.microsoft.com/office/powerpoint/2010/main" val="114705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Planning</a:t>
            </a:r>
          </a:p>
        </p:txBody>
      </p:sp>
      <p:sp>
        <p:nvSpPr>
          <p:cNvPr id="3" name="Content Placeholder 2"/>
          <p:cNvSpPr>
            <a:spLocks noGrp="1"/>
          </p:cNvSpPr>
          <p:nvPr>
            <p:ph idx="1"/>
          </p:nvPr>
        </p:nvSpPr>
        <p:spPr/>
        <p:txBody>
          <a:bodyPr/>
          <a:lstStyle/>
          <a:p>
            <a:pPr marL="0" indent="0">
              <a:buNone/>
            </a:pPr>
            <a:r>
              <a:rPr lang="en-US" sz="2400" b="1" dirty="0"/>
              <a:t>Methodology</a:t>
            </a:r>
          </a:p>
          <a:p>
            <a:r>
              <a:rPr lang="en-IN" sz="2400" dirty="0"/>
              <a:t>Our system tackles the challenges of multilingual sentiment analysis and personalized recommendations through a novel deep learning approach that leverages both CNNs and RNNs. </a:t>
            </a:r>
          </a:p>
          <a:p>
            <a:r>
              <a:rPr lang="en-IN" sz="2400" dirty="0" smtClean="0"/>
              <a:t>The steps in the methodology are Data Collection, Language Extraction, Model architecture, Recommendation engine, Evaluation metrics </a:t>
            </a:r>
            <a:endParaRPr lang="en-IN" sz="2400" dirty="0"/>
          </a:p>
          <a:p>
            <a:pPr marL="0" indent="0">
              <a:buNone/>
            </a:pPr>
            <a:r>
              <a:rPr lang="en-IN" sz="2400" b="1" dirty="0"/>
              <a:t>Advantages:</a:t>
            </a:r>
          </a:p>
          <a:p>
            <a:r>
              <a:rPr lang="en-IN" sz="2400" dirty="0" smtClean="0"/>
              <a:t>This Methodology</a:t>
            </a:r>
            <a:r>
              <a:rPr lang="en-US" sz="2400" dirty="0"/>
              <a:t> </a:t>
            </a:r>
            <a:r>
              <a:rPr lang="en-US" sz="2400" dirty="0" smtClean="0"/>
              <a:t>provides </a:t>
            </a:r>
            <a:r>
              <a:rPr lang="en-US" sz="2400" dirty="0"/>
              <a:t>valuable insights for refining marketing strategies and campaigns.</a:t>
            </a:r>
          </a:p>
          <a:p>
            <a:r>
              <a:rPr lang="en-US" sz="2400" dirty="0" smtClean="0"/>
              <a:t>Improve </a:t>
            </a:r>
            <a:r>
              <a:rPr lang="en-US" sz="2400" dirty="0"/>
              <a:t>customer support processes to address recurring issues based on the severity of sentiment expressed in reviews.</a:t>
            </a:r>
          </a:p>
          <a:p>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90849-B844-4952-2F60-F11BEF5B76C4}"/>
              </a:ext>
            </a:extLst>
          </p:cNvPr>
          <p:cNvSpPr>
            <a:spLocks noGrp="1"/>
          </p:cNvSpPr>
          <p:nvPr>
            <p:ph type="title"/>
          </p:nvPr>
        </p:nvSpPr>
        <p:spPr/>
        <p:txBody>
          <a:bodyPr/>
          <a:lstStyle/>
          <a:p>
            <a:pPr algn="ctr"/>
            <a:r>
              <a:rPr lang="en-US" dirty="0"/>
              <a:t>Planning</a:t>
            </a:r>
            <a:endParaRPr lang="en-IN" dirty="0"/>
          </a:p>
        </p:txBody>
      </p:sp>
      <p:graphicFrame>
        <p:nvGraphicFramePr>
          <p:cNvPr id="9" name="Table 9">
            <a:extLst>
              <a:ext uri="{FF2B5EF4-FFF2-40B4-BE49-F238E27FC236}">
                <a16:creationId xmlns:a16="http://schemas.microsoft.com/office/drawing/2014/main" xmlns="" id="{FD9A5CB0-FE50-ECFA-D304-9EC8F35452A4}"/>
              </a:ext>
            </a:extLst>
          </p:cNvPr>
          <p:cNvGraphicFramePr>
            <a:graphicFrameLocks noGrp="1"/>
          </p:cNvGraphicFramePr>
          <p:nvPr>
            <p:ph idx="1"/>
            <p:extLst>
              <p:ext uri="{D42A27DB-BD31-4B8C-83A1-F6EECF244321}">
                <p14:modId xmlns:p14="http://schemas.microsoft.com/office/powerpoint/2010/main" val="1953370287"/>
              </p:ext>
            </p:extLst>
          </p:nvPr>
        </p:nvGraphicFramePr>
        <p:xfrm>
          <a:off x="204835" y="1892808"/>
          <a:ext cx="11782325" cy="2688336"/>
        </p:xfrm>
        <a:graphic>
          <a:graphicData uri="http://schemas.openxmlformats.org/drawingml/2006/table">
            <a:tbl>
              <a:tblPr firstRow="1" bandRow="1">
                <a:tableStyleId>{5C22544A-7EE6-4342-B048-85BDC9FD1C3A}</a:tableStyleId>
              </a:tblPr>
              <a:tblGrid>
                <a:gridCol w="1041009">
                  <a:extLst>
                    <a:ext uri="{9D8B030D-6E8A-4147-A177-3AD203B41FA5}">
                      <a16:colId xmlns:a16="http://schemas.microsoft.com/office/drawing/2014/main" xmlns="" val="1098180165"/>
                    </a:ext>
                  </a:extLst>
                </a:gridCol>
                <a:gridCol w="6814900">
                  <a:extLst>
                    <a:ext uri="{9D8B030D-6E8A-4147-A177-3AD203B41FA5}">
                      <a16:colId xmlns:a16="http://schemas.microsoft.com/office/drawing/2014/main" xmlns="" val="3883188111"/>
                    </a:ext>
                  </a:extLst>
                </a:gridCol>
                <a:gridCol w="3926416">
                  <a:extLst>
                    <a:ext uri="{9D8B030D-6E8A-4147-A177-3AD203B41FA5}">
                      <a16:colId xmlns:a16="http://schemas.microsoft.com/office/drawing/2014/main" xmlns="" val="2759116943"/>
                    </a:ext>
                  </a:extLst>
                </a:gridCol>
              </a:tblGrid>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dirty="0" err="1">
                          <a:solidFill>
                            <a:schemeClr val="tx1"/>
                          </a:solidFill>
                          <a:latin typeface="Times New Roman" panose="02020603050405020304" pitchFamily="18" charset="0"/>
                          <a:ea typeface="+mn-ea"/>
                          <a:cs typeface="Times New Roman" panose="02020603050405020304" pitchFamily="18" charset="0"/>
                        </a:rPr>
                        <a:t>S.No</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dirty="0">
                          <a:solidFill>
                            <a:schemeClr val="tx1"/>
                          </a:solidFill>
                          <a:latin typeface="Times New Roman" panose="02020603050405020304" pitchFamily="18" charset="0"/>
                          <a:ea typeface="+mn-ea"/>
                          <a:cs typeface="Times New Roman" panose="02020603050405020304" pitchFamily="18" charset="0"/>
                        </a:rPr>
                        <a:t> Development Stage</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dirty="0">
                          <a:solidFill>
                            <a:schemeClr val="tx1"/>
                          </a:solidFill>
                          <a:latin typeface="Times New Roman" panose="02020603050405020304" pitchFamily="18" charset="0"/>
                          <a:ea typeface="+mn-ea"/>
                          <a:cs typeface="Times New Roman" panose="02020603050405020304" pitchFamily="18" charset="0"/>
                        </a:rPr>
                        <a:t>Duration</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300236177"/>
                  </a:ext>
                </a:extLst>
              </a:tr>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1.</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Domain and Title</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1 week</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3212736713"/>
                  </a:ext>
                </a:extLst>
              </a:tr>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2.</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Literature Survey</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1">
                        <a:tint val="40000"/>
                      </a:schemeClr>
                    </a:solidFill>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dirty="0">
                          <a:solidFill>
                            <a:schemeClr val="tx1"/>
                          </a:solidFill>
                          <a:latin typeface="Times New Roman" panose="02020603050405020304" pitchFamily="18" charset="0"/>
                          <a:ea typeface="+mn-ea"/>
                          <a:cs typeface="Times New Roman" panose="02020603050405020304" pitchFamily="18" charset="0"/>
                        </a:rPr>
                        <a:t>1</a:t>
                      </a:r>
                      <a:r>
                        <a:rPr lang="en-US" sz="2400" kern="1200" dirty="0" smtClean="0">
                          <a:solidFill>
                            <a:schemeClr val="tx1"/>
                          </a:solidFill>
                          <a:latin typeface="Times New Roman" panose="02020603050405020304" pitchFamily="18" charset="0"/>
                          <a:ea typeface="+mn-ea"/>
                          <a:cs typeface="Times New Roman" panose="02020603050405020304" pitchFamily="18" charset="0"/>
                        </a:rPr>
                        <a:t> week</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975123531"/>
                  </a:ext>
                </a:extLst>
              </a:tr>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3.</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80000"/>
                        </a:lnSpc>
                        <a:spcBef>
                          <a:spcPts val="1000"/>
                        </a:spcBef>
                        <a:spcAft>
                          <a:spcPts val="0"/>
                        </a:spcAft>
                        <a:buClrTx/>
                        <a:buSzTx/>
                        <a:buFont typeface="Wingdings" panose="05000000000000000000" pitchFamily="2" charset="2"/>
                        <a:buNone/>
                        <a:tabLst/>
                        <a:defRPr/>
                      </a:pPr>
                      <a:r>
                        <a:rPr lang="en-US" sz="2400" kern="1200">
                          <a:solidFill>
                            <a:schemeClr val="tx1"/>
                          </a:solidFill>
                          <a:latin typeface="Times New Roman" panose="02020603050405020304" pitchFamily="18" charset="0"/>
                          <a:ea typeface="+mn-ea"/>
                          <a:cs typeface="Times New Roman" panose="02020603050405020304" pitchFamily="18" charset="0"/>
                        </a:rPr>
                        <a:t>Planning</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dirty="0">
                          <a:solidFill>
                            <a:schemeClr val="tx1"/>
                          </a:solidFill>
                          <a:latin typeface="Times New Roman" panose="02020603050405020304" pitchFamily="18" charset="0"/>
                          <a:ea typeface="+mn-ea"/>
                          <a:cs typeface="Times New Roman" panose="02020603050405020304" pitchFamily="18" charset="0"/>
                        </a:rPr>
                        <a:t>2</a:t>
                      </a:r>
                      <a:r>
                        <a:rPr lang="en-US" sz="2400" kern="1200" dirty="0" smtClean="0">
                          <a:solidFill>
                            <a:schemeClr val="tx1"/>
                          </a:solidFill>
                          <a:latin typeface="Times New Roman" panose="02020603050405020304" pitchFamily="18" charset="0"/>
                          <a:ea typeface="+mn-ea"/>
                          <a:cs typeface="Times New Roman" panose="02020603050405020304" pitchFamily="18" charset="0"/>
                        </a:rPr>
                        <a:t> weeks</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2427582949"/>
                  </a:ext>
                </a:extLst>
              </a:tr>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4.</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80000"/>
                        </a:lnSpc>
                        <a:spcBef>
                          <a:spcPts val="1000"/>
                        </a:spcBef>
                        <a:spcAft>
                          <a:spcPts val="0"/>
                        </a:spcAft>
                        <a:buClrTx/>
                        <a:buSzTx/>
                        <a:buFont typeface="Wingdings" panose="05000000000000000000" pitchFamily="2" charset="2"/>
                        <a:buNone/>
                        <a:tabLst/>
                        <a:defRPr/>
                      </a:pPr>
                      <a:r>
                        <a:rPr lang="en-US" sz="2400" kern="1200">
                          <a:solidFill>
                            <a:schemeClr val="tx1"/>
                          </a:solidFill>
                          <a:latin typeface="Times New Roman" panose="02020603050405020304" pitchFamily="18" charset="0"/>
                          <a:ea typeface="+mn-ea"/>
                          <a:cs typeface="Times New Roman" panose="02020603050405020304" pitchFamily="18" charset="0"/>
                        </a:rPr>
                        <a:t>Design</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dirty="0">
                          <a:solidFill>
                            <a:schemeClr val="tx1"/>
                          </a:solidFill>
                          <a:latin typeface="Times New Roman" panose="02020603050405020304" pitchFamily="18" charset="0"/>
                          <a:ea typeface="+mn-ea"/>
                          <a:cs typeface="Times New Roman" panose="02020603050405020304" pitchFamily="18" charset="0"/>
                        </a:rPr>
                        <a:t>2</a:t>
                      </a:r>
                      <a:r>
                        <a:rPr lang="en-US" sz="2400" kern="1200" dirty="0" smtClean="0">
                          <a:solidFill>
                            <a:schemeClr val="tx1"/>
                          </a:solidFill>
                          <a:latin typeface="Times New Roman" panose="02020603050405020304" pitchFamily="18" charset="0"/>
                          <a:ea typeface="+mn-ea"/>
                          <a:cs typeface="Times New Roman" panose="02020603050405020304" pitchFamily="18" charset="0"/>
                        </a:rPr>
                        <a:t> </a:t>
                      </a:r>
                      <a:r>
                        <a:rPr lang="en-US" sz="2400" kern="1200" dirty="0">
                          <a:solidFill>
                            <a:schemeClr val="tx1"/>
                          </a:solidFill>
                          <a:latin typeface="Times New Roman" panose="02020603050405020304" pitchFamily="18" charset="0"/>
                          <a:ea typeface="+mn-ea"/>
                          <a:cs typeface="Times New Roman" panose="02020603050405020304" pitchFamily="18" charset="0"/>
                        </a:rPr>
                        <a:t>week</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105132437"/>
                  </a:ext>
                </a:extLst>
              </a:tr>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dirty="0" smtClean="0">
                          <a:solidFill>
                            <a:schemeClr val="tx1"/>
                          </a:solidFill>
                          <a:latin typeface="Times New Roman" panose="02020603050405020304" pitchFamily="18" charset="0"/>
                          <a:ea typeface="+mn-ea"/>
                          <a:cs typeface="Times New Roman" panose="02020603050405020304" pitchFamily="18" charset="0"/>
                        </a:rPr>
                        <a:t>5.</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Testing</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dirty="0">
                          <a:solidFill>
                            <a:schemeClr val="tx1"/>
                          </a:solidFill>
                          <a:latin typeface="Times New Roman" panose="02020603050405020304" pitchFamily="18" charset="0"/>
                          <a:ea typeface="+mn-ea"/>
                          <a:cs typeface="Times New Roman" panose="02020603050405020304" pitchFamily="18" charset="0"/>
                        </a:rPr>
                        <a:t>3 weeks</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1865917861"/>
                  </a:ext>
                </a:extLst>
              </a:tr>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dirty="0">
                          <a:solidFill>
                            <a:schemeClr val="tx1"/>
                          </a:solidFill>
                          <a:latin typeface="Times New Roman" panose="02020603050405020304" pitchFamily="18" charset="0"/>
                          <a:ea typeface="+mn-ea"/>
                          <a:cs typeface="Times New Roman" panose="02020603050405020304" pitchFamily="18" charset="0"/>
                        </a:rPr>
                        <a:t>6</a:t>
                      </a: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Implementation</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dirty="0">
                          <a:solidFill>
                            <a:schemeClr val="tx1"/>
                          </a:solidFill>
                          <a:latin typeface="Times New Roman" panose="02020603050405020304" pitchFamily="18" charset="0"/>
                          <a:ea typeface="+mn-ea"/>
                          <a:cs typeface="Times New Roman" panose="02020603050405020304" pitchFamily="18" charset="0"/>
                        </a:rPr>
                        <a:t>4 weeks</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461106552"/>
                  </a:ext>
                </a:extLst>
              </a:tr>
            </a:tbl>
          </a:graphicData>
        </a:graphic>
      </p:graphicFrame>
      <p:sp>
        <p:nvSpPr>
          <p:cNvPr id="5" name="TextBox 4">
            <a:extLst>
              <a:ext uri="{FF2B5EF4-FFF2-40B4-BE49-F238E27FC236}">
                <a16:creationId xmlns:a16="http://schemas.microsoft.com/office/drawing/2014/main" xmlns="" id="{7310ACFC-B53D-A302-A86C-A8E2D006EE78}"/>
              </a:ext>
            </a:extLst>
          </p:cNvPr>
          <p:cNvSpPr txBox="1"/>
          <p:nvPr/>
        </p:nvSpPr>
        <p:spPr>
          <a:xfrm>
            <a:off x="204835" y="1260506"/>
            <a:ext cx="6183086" cy="387798"/>
          </a:xfrm>
          <a:prstGeom prst="rect">
            <a:avLst/>
          </a:prstGeom>
          <a:noFill/>
        </p:spPr>
        <p:txBody>
          <a:bodyPr wrap="square">
            <a:spAutoFit/>
          </a:bodyPr>
          <a:lstStyle/>
          <a:p>
            <a:pPr algn="just">
              <a:lnSpc>
                <a:spcPct val="80000"/>
              </a:lnSpc>
              <a:spcBef>
                <a:spcPts val="1000"/>
              </a:spcBef>
            </a:pPr>
            <a:r>
              <a:rPr lang="en-IN" sz="2400" b="1" dirty="0">
                <a:latin typeface="Times New Roman" panose="02020603050405020304" pitchFamily="18" charset="0"/>
                <a:cs typeface="Times New Roman" panose="02020603050405020304" pitchFamily="18" charset="0"/>
              </a:rPr>
              <a:t>Work Schedule</a:t>
            </a:r>
          </a:p>
        </p:txBody>
      </p:sp>
    </p:spTree>
    <p:extLst>
      <p:ext uri="{BB962C8B-B14F-4D97-AF65-F5344CB8AC3E}">
        <p14:creationId xmlns:p14="http://schemas.microsoft.com/office/powerpoint/2010/main" val="2525398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2A70F-5A7B-42DD-1A57-AD9121D1AD0A}"/>
              </a:ext>
            </a:extLst>
          </p:cNvPr>
          <p:cNvSpPr>
            <a:spLocks noGrp="1"/>
          </p:cNvSpPr>
          <p:nvPr>
            <p:ph type="title"/>
          </p:nvPr>
        </p:nvSpPr>
        <p:spPr>
          <a:xfrm>
            <a:off x="0" y="232759"/>
            <a:ext cx="12192000" cy="714892"/>
          </a:xfrm>
        </p:spPr>
        <p:txBody>
          <a:bodyPr/>
          <a:lstStyle/>
          <a:p>
            <a:pPr algn="ctr"/>
            <a:r>
              <a:rPr lang="en-US" dirty="0"/>
              <a:t>Design - Use Case Diagram</a:t>
            </a:r>
            <a:endParaRPr lang="en-IN" dirty="0"/>
          </a:p>
        </p:txBody>
      </p:sp>
      <p:sp>
        <p:nvSpPr>
          <p:cNvPr id="9" name="Content Placeholder 8"/>
          <p:cNvSpPr>
            <a:spLocks noGrp="1"/>
          </p:cNvSpPr>
          <p:nvPr>
            <p:ph idx="1"/>
          </p:nvPr>
        </p:nvSpPr>
        <p:spPr/>
        <p:txBody>
          <a:bodyPr>
            <a:normAutofit/>
          </a:bodyPr>
          <a:lstStyle/>
          <a:p>
            <a:r>
              <a:rPr lang="en-IN" sz="2400" dirty="0"/>
              <a:t>A use case diagram is a visual representation of the interactions between users and a system, depicting how users interact with the system's functionalities.</a:t>
            </a:r>
          </a:p>
        </p:txBody>
      </p:sp>
      <p:pic>
        <p:nvPicPr>
          <p:cNvPr id="3" name="Picture 2"/>
          <p:cNvPicPr>
            <a:picLocks noChangeAspect="1"/>
          </p:cNvPicPr>
          <p:nvPr/>
        </p:nvPicPr>
        <p:blipFill>
          <a:blip r:embed="rId2"/>
          <a:stretch>
            <a:fillRect/>
          </a:stretch>
        </p:blipFill>
        <p:spPr>
          <a:xfrm>
            <a:off x="1985554" y="1922852"/>
            <a:ext cx="7633934" cy="4425696"/>
          </a:xfrm>
          <a:prstGeom prst="rect">
            <a:avLst/>
          </a:prstGeom>
        </p:spPr>
      </p:pic>
    </p:spTree>
    <p:extLst>
      <p:ext uri="{BB962C8B-B14F-4D97-AF65-F5344CB8AC3E}">
        <p14:creationId xmlns:p14="http://schemas.microsoft.com/office/powerpoint/2010/main" val="3920898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94453-0E19-E896-D595-CC1C80549961}"/>
              </a:ext>
            </a:extLst>
          </p:cNvPr>
          <p:cNvSpPr>
            <a:spLocks noGrp="1"/>
          </p:cNvSpPr>
          <p:nvPr>
            <p:ph type="title"/>
          </p:nvPr>
        </p:nvSpPr>
        <p:spPr/>
        <p:txBody>
          <a:bodyPr/>
          <a:lstStyle/>
          <a:p>
            <a:pPr algn="ctr"/>
            <a:r>
              <a:rPr lang="en-US" dirty="0"/>
              <a:t>Design - Activity Diagram </a:t>
            </a:r>
            <a:r>
              <a:rPr lang="en-US" dirty="0" smtClean="0"/>
              <a:t>for User</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4592" y="1066783"/>
            <a:ext cx="4048125" cy="5381625"/>
          </a:xfrm>
        </p:spPr>
      </p:pic>
    </p:spTree>
    <p:extLst>
      <p:ext uri="{BB962C8B-B14F-4D97-AF65-F5344CB8AC3E}">
        <p14:creationId xmlns:p14="http://schemas.microsoft.com/office/powerpoint/2010/main" val="617506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7551E-E308-1576-DBD0-8EF3D4AAC5A2}"/>
              </a:ext>
            </a:extLst>
          </p:cNvPr>
          <p:cNvSpPr>
            <a:spLocks noGrp="1"/>
          </p:cNvSpPr>
          <p:nvPr>
            <p:ph type="title"/>
          </p:nvPr>
        </p:nvSpPr>
        <p:spPr/>
        <p:txBody>
          <a:bodyPr/>
          <a:lstStyle/>
          <a:p>
            <a:pPr algn="ctr"/>
            <a:r>
              <a:rPr lang="en-IN" dirty="0"/>
              <a:t>Design - Sequence Diagram</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696" y="1161237"/>
            <a:ext cx="7943908" cy="5267364"/>
          </a:xfrm>
        </p:spPr>
      </p:pic>
    </p:spTree>
    <p:extLst>
      <p:ext uri="{BB962C8B-B14F-4D97-AF65-F5344CB8AC3E}">
        <p14:creationId xmlns:p14="http://schemas.microsoft.com/office/powerpoint/2010/main" val="597637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29FC81-2914-9D37-9A4E-888856072894}"/>
              </a:ext>
            </a:extLst>
          </p:cNvPr>
          <p:cNvSpPr>
            <a:spLocks noGrp="1"/>
          </p:cNvSpPr>
          <p:nvPr>
            <p:ph type="title"/>
          </p:nvPr>
        </p:nvSpPr>
        <p:spPr>
          <a:xfrm>
            <a:off x="0" y="232759"/>
            <a:ext cx="12192000" cy="714892"/>
          </a:xfrm>
        </p:spPr>
        <p:txBody>
          <a:bodyPr/>
          <a:lstStyle/>
          <a:p>
            <a:pPr algn="ctr"/>
            <a:r>
              <a:rPr lang="en-IN" dirty="0"/>
              <a:t>Design - System Architecture</a:t>
            </a:r>
          </a:p>
        </p:txBody>
      </p:sp>
      <p:pic>
        <p:nvPicPr>
          <p:cNvPr id="6" name="Picture 5"/>
          <p:cNvPicPr>
            <a:picLocks noChangeAspect="1"/>
          </p:cNvPicPr>
          <p:nvPr/>
        </p:nvPicPr>
        <p:blipFill rotWithShape="1">
          <a:blip r:embed="rId2"/>
          <a:srcRect l="-105657" t="-106009" r="105657" b="106009"/>
          <a:stretch/>
        </p:blipFill>
        <p:spPr>
          <a:xfrm>
            <a:off x="361950" y="-8020050"/>
            <a:ext cx="3600000" cy="7188040"/>
          </a:xfrm>
          <a:prstGeom prst="rect">
            <a:avLst/>
          </a:prstGeom>
        </p:spPr>
      </p:pic>
      <p:pic>
        <p:nvPicPr>
          <p:cNvPr id="5" name="Content Placeholder 4"/>
          <p:cNvPicPr>
            <a:picLocks noGrp="1" noChangeAspect="1"/>
          </p:cNvPicPr>
          <p:nvPr>
            <p:ph idx="1"/>
          </p:nvPr>
        </p:nvPicPr>
        <p:blipFill>
          <a:blip r:embed="rId3"/>
          <a:stretch>
            <a:fillRect/>
          </a:stretch>
        </p:blipFill>
        <p:spPr>
          <a:xfrm>
            <a:off x="850753" y="1401762"/>
            <a:ext cx="9867120" cy="4680000"/>
          </a:xfrm>
          <a:prstGeom prst="rect">
            <a:avLst/>
          </a:prstGeom>
        </p:spPr>
      </p:pic>
      <p:sp>
        <p:nvSpPr>
          <p:cNvPr id="4" name="AutoShape 2" descr="data:image/png;base64,iVBORw0KGgoAAAANSUhEUgAACqQAAAUMCAYAAABcbWHhAAAAAXNSR0IArs4c6QAAGkd0RVh0bXhmaWxlACUzQ214R3JhcGhNb2RlbCUyMGR4JTNEJTIyMTE3OSUyMiUyMGR5JTNEJTIyNTky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UUloVWE0eTFBcGRUZS1aOUd2bDQtMyUyMiUyMHZhbHVlJTNEJTIyTG9hZCUyMEJhbGFuY2UlMjZsdCUzQmRpdiUyNmd0JTNCJTI2bHQlM0JiciUyNmd0JTNCJTI2bHQlM0IlMkZkaXYlMjZndCUzQiUyMiUyMHN0eWxlJTNEJTIycmhvbWJ1cyUzQndoaXRlU3BhY2UlM0R3cmFwJTNCaHRtbCUzRDElM0IlMjIlMjB2ZXJ0ZXglM0QlMjIxJTIyJTIwcGFyZW50JTNEJTIyMSUyMiUzRSUzQ214R2VvbWV0cnklMjB4JTNEJTIyOTAlMjIlMjB5JTNEJTIyMTYwJTIyJTIwd2lkdGglM0QlMjIxMjAlMjIlMjBoZWlnaHQlM0QlMjI4MCUyMiUyMGFzJTNEJTIyZ2VvbWV0cnklMjIlMkYlM0UlM0MlMkZteENlbGwlM0UlM0NteENlbGwlMjBpZCUzRCUyMlFJaFVhNHkxQXBkVGUtWjlHdmw0LTUlMjIlMjB2YWx1ZSUzRCUyMkFwcCUyMFVJJTIyJTIwc3R5bGUlM0QlMjJyb3VuZGVkJTNEMCUzQndoaXRlU3BhY2UlM0R3cmFwJTNCaHRtbCUzRDElM0IlMjIlMjB2ZXJ0ZXglM0QlMjIxJTIyJTIwcGFyZW50JTNEJTIyMSUyMiUzRSUzQ214R2VvbWV0cnklMjB4JTNEJTIyMzIwJTIyJTIweSUzRCUyMjEwMCUyMiUyMHdpZHRoJTNEJTIyMTIwJTIyJTIwaGVpZ2h0JTNEJTIyMzAlMjIlMjBhcyUzRCUyMmdlb21ldHJ5JTIyJTJGJTNFJTNDJTJGbXhDZWxsJTNFJTNDbXhDZWxsJTIwaWQlM0QlMjJRSWhVYTR5MUFwZFRlLVo5R3ZsNC02JTIyJTIwdmFsdWUlM0QlMjJFbnRlciUyMFJldmlldyUyMiUyMHN0eWxlJTNEJTIycm91bmRlZCUzRDAlM0J3aGl0ZVNwYWNlJTNEd3JhcCUzQmh0bWwlM0QxJTNCJTIyJTIwdmVydGV4JTNEJTIyMSUyMiUyMHBhcmVudCUzRCUyMjElMjIlM0UlM0NteEdlb21ldHJ5JTIweCUzRCUyMjMyMCUyMiUyMHklM0QlMjIxNTAlMjIlMjB3aWR0aCUzRCUyMjEyMCUyMiUyMGhlaWdodCUzRCUyMjMwJTIyJTIwYXMlM0QlMjJnZW9tZXRyeSUyMiUyRiUzRSUzQyUyRm14Q2VsbCUzRSUzQ214Q2VsbCUyMGlkJTNEJTIyUUloVWE0eTFBcGRUZS1aOUd2bDQtNyUyMiUyMHZhbHVlJTNEJTIyTXklMjBSZWNvbW1lbmRhdGlvbnMlMjIlMjBzdHlsZSUzRCUyMnJvdW5kZWQlM0QwJTNCd2hpdGVTcGFjZSUzRHdyYXAlM0JodG1sJTNEMSUzQiUyMiUyMHZlcnRleCUzRCUyMjElMjIlMjBwYXJlbnQlM0QlMjIxJTIyJTNFJTNDbXhHZW9tZXRyeSUyMHglM0QlMjIzMjAlMjIlMjB5JTNEJTIyMjkwJTIyJTIwd2lkdGglM0QlMjIxMjAlMjIlMjBoZWlnaHQlM0QlMjIzMCUyMiUyMGFzJTNEJTIyZ2VvbWV0cnklMjIlMkYlM0UlM0MlMkZteENlbGwlM0UlM0NteENlbGwlMjBpZCUzRCUyMlFJaFVhNHkxQXBkVGUtWjlHdmw0LTglMjIlMjB2YWx1ZSUzRCUyMk15JTIwUmV2aWV3cyUyMiUyMHN0eWxlJTNEJTIycm91bmRlZCUzRDAlM0J3aGl0ZVNwYWNlJTNEd3JhcCUzQmh0bWwlM0QxJTNCJTIyJTIwdmVydGV4JTNEJTIyMSUyMiUyMHBhcmVudCUzRCUyMjElMjIlM0UlM0NteEdlb21ldHJ5JTIweCUzRCUyMjMyMCUyMiUyMHklM0QlMjIyNDAlMjIlMjB3aWR0aCUzRCUyMjEyMCUyMiUyMGhlaWdodCUzRCUyMjMwJTIyJTIwYXMlM0QlMjJnZW9tZXRyeSUyMiUyRiUzRSUzQyUyRm14Q2VsbCUzRSUzQ214Q2VsbCUyMGlkJTNEJTIyUUloVWE0eTFBcGRUZS1aOUd2bDQtOSUyMiUyMHZhbHVlJTNEJTIyUmVjb21tZW5kYXRpb25zJTIyJTIwc3R5bGUlM0QlMjJyb3VuZGVkJTNEMCUzQndoaXRlU3BhY2UlM0R3cmFwJTNCaHRtbCUzRDElM0IlMjIlMjB2ZXJ0ZXglM0QlMjIxJTIyJTIwcGFyZW50JTNEJTIyMSUyMiUzRSUzQ214R2VvbWV0cnklMjB4JTNEJTIyMzIwJTIyJTIweSUzRCUyMjE5NSUyMiUyMHdpZHRoJTNEJTIyMTIwJTIyJTIwaGVpZ2h0JTNEJTIyMzAlMjIlMjBhcyUzRCUyMmdlb21ldHJ5JTIyJTJGJTNFJTNDJTJGbXhDZWxsJTNFJTNDbXhDZWxsJTIwaWQlM0QlMjJRSWhVYTR5MUFwZFRlLVo5R3ZsNC0yOCUyMiUyMHZhbHVlJTNEJTIyJTIyJTIwc3R5bGUlM0QlMjJzd2ltbGFuZSUzQnN0YXJ0U2l6ZSUzRDAlM0IlMjIlMjB2ZXJ0ZXglM0QlMjIxJTIyJTIwcGFyZW50JTNEJTIyMSUyMiUzRSUzQ214R2VvbWV0cnklMjB4JTNEJTIyMjgwJTIyJTIweSUzRCUyMjYwJTIyJTIwd2lkdGglM0QlMjIyMDAlMjIlMjBoZWlnaHQlM0QlMjIzMDAlMjIlMjBhcyUzRCUyMmdlb21ldHJ5JTIyJTJGJTNFJTNDJTJGbXhDZWxsJTNFJTNDbXhDZWxsJTIwaWQlM0QlMjJRSWhVYTR5MUFwZFRlLVo5R3ZsNC0yOSUyMiUyMHZhbHVlJTNEJTIyV2Vic2l0ZSUyMiUyMHN0eWxlJTNEJTIydGV4dCUzQmh0bWwlM0QxJTNCYWxpZ24lM0RjZW50ZXIlM0J2ZXJ0aWNhbEFsaWduJTNEbWlkZGxlJTNCcmVzaXphYmxlJTNEMCUzQnBvaW50cyUzRCU1QiU1RCUzQmF1dG9zaXplJTNEMSUzQnN0cm9rZUNvbG9yJTNEbm9uZSUzQmZpbGxDb2xvciUzRG5vbmUlM0IlMjIlMjB2ZXJ0ZXglM0QlMjIxJTIyJTIwcGFyZW50JTNEJTIyUUloVWE0eTFBcGRUZS1aOUd2bDQtMjglMjIlM0UlM0NteEdlb21ldHJ5JTIweCUzRCUyMjY1JTIyJTIweSUzRCUyMi0yJTIyJTIwd2lkdGglM0QlMjI3MCUyMiUyMGhlaWdodCUzRCUyMjMwJTIyJTIwYXMlM0QlMjJnZW9tZXRyeSUyMiUyRiUzRSUzQyUyRm14Q2VsbCUzRSUzQ214Q2VsbCUyMGlkJTNEJTIyUUloVWE0eTFBcGRUZS1aOUd2bDQtMzIlMjIlMjB2YWx1ZSUzRCUyMlJEQk1TJTI2bHQlM0JkaXYlMjZndCUzQiUyNmx0JTNCYnIlMjZndCUzQiUyNmx0JTNCJTJGZGl2JTI2Z3QlM0IlMjIlMjBzdHlsZSUzRCUyMndoaXRlU3BhY2UlM0R3cmFwJTNCaHRtbCUzRDElM0Jhc3BlY3QlM0RmaXhlZCUzQiUyMiUyMHZlcnRleCUzRCUyMjElMjIlMjBwYXJlbnQlM0QlMjIxJTIyJTNFJTNDbXhHZW9tZXRyeSUyMHglM0QlMjI1ODAlMjIlMjB5JTNEJTIyMTUwJTIyJTIwd2lkdGglM0QlMjI4MCUyMiUyMGhlaWdodCUzRCUyMjgwJTIyJTIwYXMlM0QlMjJnZW9tZXRyeSUyMiUyRiUzRSUzQyUyRm14Q2VsbCUzRSUzQ214Q2VsbCUyMGlkJTNEJTIyUUloVWE0eTFBcGRUZS1aOUd2bDQtMzUlMjIlMjB2YWx1ZSUzRCUyMiUyMiUyMHN0eWxlJTNEJTIyZW5kQXJyb3clM0RjbGFzc2ljJTNCaHRtbCUzRDElM0Jyb3VuZGVkJTNEMCUzQiUyMiUyMGVkZ2UlM0QlMjIxJTIyJTIwcGFyZW50JTNEJTIyMSUyMiUzRSUzQ214R2VvbWV0cnklMjB3aWR0aCUzRCUyMjUwJTIyJTIwaGVpZ2h0JTNEJTIyNTAlMjIlMjByZWxhdGl2ZSUzRCUyMjElMjIlMjBhcyUzRCUyMmdlb21ldHJ5JTIyJTNFJTNDbXhQb2ludCUyMHglM0QlMjI0OTAlMjIlMjB5JTNEJTIyMjAwJTIyJTIwYXMlM0QlMjJzb3VyY2VQb2ludCUyMiUyRiUzRSUzQ214UG9pbnQlMjB4JTNEJTIyNTcwJTIyJTIweSUzRCUyMjIwMCUyMiUyMGFzJTNEJTIydGFyZ2V0UG9pbnQlMjIlMkYlM0UlM0MlMkZteEdlb21ldHJ5JTNFJTNDJTJGbXhDZWxsJTNFJTNDbXhDZWxsJTIwaWQlM0QlMjJRSWhVYTR5MUFwZFRlLVo5R3ZsNC00MyUyMiUyMHN0eWxlJTNEJTIyZWRnZVN0eWxlJTNEb3J0aG9nb25hbEVkZ2VTdHlsZSUzQnJvdW5kZWQlM0QwJTNCb3J0aG9nb25hbExvb3AlM0QxJTNCamV0dHlTaXplJTNEYXV0byUzQmh0bWwlM0QxJTNCZW50cnlYJTNEMC41JTNCZW50cnlZJTNEMCUzQmVudHJ5RHglM0QwJTNCZW50cnlEeSUzRDAlM0IlMjIlMjBlZGdlJTNEJTIyMSUyMiUyMHBhcmVudCUzRCUyMjElMjIlMjBzb3VyY2UlM0QlMjJRSWhVYTR5MUFwZFRlLVo5R3ZsNC0zOCUyMiUyMHRhcmdldCUzRCUyMlFJaFVhNHkxQXBkVGUtWjlHdmw0LTMlMjIlM0UlM0NteEdlb21ldHJ5JTIwcmVsYXRpdmUlM0QlMjIxJTIyJTIwYXMlM0QlMjJnZW9tZXRyeSUyMiUyRiUzRSUzQyUyRm14Q2VsbCUzRSUzQ214Q2VsbCUyMGlkJTNEJTIyUUloVWE0eTFBcGRUZS1aOUd2bDQtMzglMjIlMjB2YWx1ZSUzRCUyMlVzZX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UlMjIlMjB5JTNEJTIyODglMjIlMjB3aWR0aCUzRCUyMjUwJTIyJTIwaGVpZ2h0JTNEJTIyMzAlMjIlMjBhcyUzRCUyMmdlb21ldHJ5JTIyJTJGJTNFJTNDJTJGbXhDZWxsJTNFJTNDbXhDZWxsJTIwaWQlM0QlMjJRSWhVYTR5MUFwZFRlLVo5R3ZsNC00MSUyMiUyMHZhbHVlJTNEJTIyJTIyJTIwc3R5bGUlM0QlMjJlZGdlU3R5bGUlM0RvcnRob2dvbmFsRWRnZVN0eWxlJTNCcm91bmRlZCUzRDAlM0JvcnRob2dvbmFsTG9vcCUzRDElM0JqZXR0eVNpemUlM0RhdXRvJTNCaHRtbCUzRDElM0IlMjIlMjBlZGdlJTNEJTIyMSUyMiUyMHBhcmVudCUzRCUyMjElMjIlMjBzb3VyY2UlM0QlMjJRSWhVYTR5MUFwZFRlLVo5R3ZsNC0zOSUyMiUyMHRhcmdldCUzRCUyMlFJaFVhNHkxQXBkVGUtWjlHdmw0LTMlMjIlM0UlM0NteEdlb21ldHJ5JTIwcmVsYXRpdmUlM0QlMjIxJTIyJTIwYXMlM0QlMjJnZW9tZXRyeSUyMiUyRiUzRSUzQyUyRm14Q2VsbCUzRSUzQ214Q2VsbCUyMGlkJTNEJTIyUUloVWE0eTFBcGRUZS1aOUd2bDQtMzklMjIlMjB2YWx1ZSUzRCUyMlVzZX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SUzRCUyMjE4NSUyMiUyMHdpZHRoJTNEJTIyNTAlMjIlMjBoZWlnaHQlM0QlMjIzMCUyMiUyMGFzJTNEJTIyZ2VvbWV0cnklMjIlMkYlM0UlM0MlMkZteENlbGwlM0UlM0NteENlbGwlMjBpZCUzRCUyMlFJaFVhNHkxQXBkVGUtWjlHdmw0LTQyJTIyJTIwc3R5bGUlM0QlMjJlZGdlU3R5bGUlM0RvcnRob2dvbmFsRWRnZVN0eWxlJTNCcm91bmRlZCUzRDAlM0JvcnRob2dvbmFsTG9vcCUzRDElM0JqZXR0eVNpemUlM0RhdXRvJTNCaHRtbCUzRDElM0IlMjIlMjBlZGdlJTNEJTIyMSUyMiUyMHBhcmVudCUzRCUyMjElMjIlMjBzb3VyY2UlM0QlMjJRSWhVYTR5MUFwZFRlLVo5R3ZsNC00MCUyMiUyMHRhcmdldCUzRCUyMlFJaFVhNHkxQXBkVGUtWjlHdmw0LTMlMjIlM0UlM0NteEdlb21ldHJ5JTIwcmVsYXRpdmUlM0QlMjIxJTIyJTIwYXMlM0QlMjJnZW9tZXRyeSUyMiUyRiUzRSUzQyUyRm14Q2VsbCUzRSUzQ214Q2VsbCUyMGlkJTNEJTIyUUloVWE0eTFBcGRUZS1aOUd2bDQtNDAlMjIlMjB2YWx1ZSUzRCUyMlVzZXIlMjZsdCUzQmRpdiUyNmd0JTNCJTI2bHQlM0JiciUyNmd0JTNCJTI2bHQlM0IlMkZkaXY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SUyMiUyMHklM0QlMjIyNzAlMjIlMjB3aWR0aCUzRCUyMjUwJTIyJTIwaGVpZ2h0JTNEJTIyNDAlMjIlMjBhcyUzRCUyMmdlb21ldHJ5JTIyJTJGJTNFJTNDJTJGbXhDZWxsJTNFJTNDbXhDZWxsJTIwaWQlM0QlMjJRSWhVYTR5MUFwZFRlLVo5R3ZsNC00NCUyMiUyMHN0eWxlJTNEJTIyZWRnZVN0eWxlJTNEb3J0aG9nb25hbEVkZ2VTdHlsZSUzQnJvdW5kZWQlM0QwJTNCb3J0aG9nb25hbExvb3AlM0QxJTNCamV0dHlTaXplJTNEYXV0byUzQmh0bWwlM0QxJTNCZXhpdFglM0QxJTNCZXhpdFklM0QwLjUlM0JleGl0RHglM0QwJTNCZXhpdER5JTNEMCUzQmVudHJ5WCUzRC0wLjAwNSUzQmVudHJ5WSUzRDAuNDY4JTNCZW50cnlEeCUzRDAlM0JlbnRyeUR5JTNEMCUzQmVudHJ5UGVyaW1ldGVyJTNEMCUzQiUyMiUyMGVkZ2UlM0QlMjIxJTIyJTIwcGFyZW50JTNEJTIyMSUyMiUyMHNvdXJjZSUzRCUyMlFJaFVhNHkxQXBkVGUtWjlHdmw0LTMlMjIlMjB0YXJnZXQlM0QlMjJRSWhVYTR5MUFwZFRlLVo5R3ZsNC0yOCUyMiUzRSUzQ214R2VvbWV0cnklMjByZWxhdGl2ZSUzRCUyMjElMjIlMjBhcyUzRCUyMmdlb21ldHJ5JTIyJTJGJTNFJTNDJTJGbXhDZWxsJTNFJTNDJTJGcm9vdCUzRSUzQyUyRm14R3JhcGhNb2RlbCUzRQLtI5cAACAASURBVHhe7N0PtHVlXSfwb+poDoMuNZtwmqHW0kWtJqlxQgebJEXUGiUQBRXIlqSmjg7SGGpAgoo5KTWR+ZqVIpCoCGpqIZaOYVD5BxwHWbRGmZl05T9GGaJMdPaD++B2e84959xz73P32edz13pXvPfu/fz5/B7wPvf59tzviA8CBAgQIECAAAECBAgQIECAAAECBAgQIECAAAECBAgQIECAAAECBAgQIECAAAECKwh8xwrvepUAAQIECBAgQIAAAQIECBAgQIAAAQIECBAgQIAAAQIECBAgQIAAAQIECBAgQIBABFItAgIECBAgQIAAAQIECBAgQIAAAQIECBAgQIAAAQIECBAgQIAAAQIECBAgQIAAgZUEBFJX4vMyAQIECBAgQIAAAQIECBAgQIAAAQIECBAgQIAAAQIECBAgQIAAAQIECBAgQICAQKo1QIAAAQIECBAgQIAAAQIECBAgQIAAAQIECBAgQIAAAQIECBAgQIAAAQIECBAgsJKAQOpKfF4mQIAAAQIECBAgQIAAAQIECBAgQIAAAQIECBAgQIAAAQIECBAgQIAAAQIECBAQSLUGCBAgQIAAAQIECBAgQIAAAQIECBAgQIAAAQIECBAgQIAAAQIECBAgQIAAAQIEVhIQSF2Jz8sECBAgQIAAAQIECBAgQIAAAQIECBAgQIAAAQIECBAgQIAAAQIECBAgQIAAAQICqdYAAQIECBAgQIAAAQIECBAgQIAAAQIECBAgQIAAAQIECBAgQIAAAQIECBAgQIDASgICqSvxeZkAAQIECBAgQIAAAQIECBAgQIAAAQIECBAgQIAAAQIECBAgQIAAAQIECBAgQEAg1RogQIAAAQIECBAgQIAAAQIECBAgQIAAAQIECBAgQIAAAQIECBAgQIAAAQIECBBYSUAgdSU+LxMgQIAAAQIECBAgQIAAAQIECBAgQIAAAQIECBAgQIAAAQIECBAgQIAAAQIECAikWgMECBAgQIAAAQIECBAgQIAAAQIECBAgQIAAAQIECBAgQIAAAQIECBAgQIAAAQIrCQikrsTnZQIECBAgQIAAAQIECBAgQIAAAQIECBAgQIAAAQIECBAgQIAAAQIECBAgQIAAAYFUa4AAAQIECBAgQIAAAQIECBAgQIAAAQIECBAgQIAAAQIECBAgQIAAAQIECBAgQGAlAYHUlfi8TIAAAQIECBAgQIAAAQIECBAgQIAAAQIECBAgQIAAAQIECBAgQIAAAQIECBAgIJBqDRAgQIAAAQIECBAgQIAAAQIECBAgQIAAAQIECBAgQIAAAQIECBAgQIAAAQIECKwkIJC6Ep+XCRAgQIAAAQIECBAgQIAAAQIECBAgQIAAAQIECBAgQIAAAQIECBAgQIAAAQIEBFKtAQIECBAgQIAAAQIECBAgQIAAAQIECBAgQIAAAQIECBAgQIAAAQIECBAgQIAAgZUEBFJX4vMyAQIECBAgQIAAAQIECBAgQIAAAQIECBAgQIAAAQIECBAgQIAAAQIECBAgQICAQKo1QIAAAQIECBAgQIAAAQIECBAgQIAAAQIECBAgQIAAAQIECBAgQIAAAQIECBAgsJKAQOpKfF4mQIAAAQIECBAgQIAAAQIECBAgQIAAAQIECBAgQIAAAQIECBAgQIAAAQIECBAQSLUGCBAgQIAAAQIECBAgQIAAAQIECBAgQIAAAQIECBAgQIAAAQIECBAgQIAAAQIEVhIQSF2Jz8sECBAgQIAAAQIECBAgQIAAAQIECBAgQIAAAQIECBAgQIAAAQIECBAgQIAAAQICqdYAAQIECBAgQIAAAQIECBAgQIAAAQIECBAgQIAAAQIECBAgQIAAAQIECBAgQIDASgICqSvxeZkAAQIECBAgQIAAAQIECBAgQIAAAQIECBAgQIAAAQIECBAgQIAAAQIECBAgQEAg1RogQIAAAQIECBAgQIAAAQIECBAgQIAAAQIECBAgQIAAAQIECBAgQIAAAQIECBBYSUAgdSU+LxMgQIAAAQIECBAgQIAAAQIECBAgQIAAAQIECBAgQIAAAQIECBAgQIAAAQIECAikWgMECBAgQIAAAQIECBAgQIAAAQIECBAgQIAAAQIECBAgQIAAAQIECBAgQIAAAQIrCQikrsTnZQIECBAgQIAAAQIECBAgQIAAAQIECBAgQIAAAQIECBAgQIAAAQIECBAgQIAAAYFUa4AAAQIECBAgQIAAAQIECBAgQIAAAQIECBAgQIAAAQIECBAgQIAAAQIECBAgQGAlAYHUlfi8TIAAAQIECBAgQIAAAQIECBAgQIAAAQIECBAgQIAAAQIECBAgQIAAAQIECBAgIJBqDRAgQIAAAQIECBAgQIAAAQIECBAgQIAAAQIECBAgQIAAAQIECBAgQIAAAQIECKwkIJC6Ep+XCRAgQIAAAQIECBAgQIAAAQIECBAgQIAAAQIECBAgQIAAAQIECBAgQIAAAQIEBFKtAQIECBAgQIAAAQIECBAgQIAAAQIECBAgQIAAAQIECBAgQIAAAQIECBAgQIAAgZUEBFJX4vMyAQIECBAgQIAAAQIECBAgQIAAAQIECBAgQIAAAQIECBAgQIAAAQIECBAgQICAQKo1QIAAAQIECBAgQIAAAQIECBAgQIAAAQIECBAgQIAAAQIECBAgQIAAAQIECBAgsJKAQOpKfF4mQIAAAQIECBAgQIAAAQIECBAgQIAAAQIECBAgQIAAAQIECBAgQIAAAQIECBAQSLUGCBAgQIAAAQIECBAgQIAAAQIECBAgQIAAAQIECBAgQIAAAQIECBAgQIAAAQIEVhIQSF2Jz8sECBAgQIAAAQIECBAgQIAAAQIECBAgQIAAAQIECBAgQIAAAQIECBAgQIAAAQICqdYAAQIECBAgQIAAAQIECBAgQIAAAQIECBAgQIAAAQIECBAgQIAAAQIECBAgQIDASgICqSvxeZkAAQIECBAgQIAAAQIECBAgQIAAAQIECBAgQIAAAQIECBAgQIAAAQIECBAgQEAg1RogQIAAAQIECBAgQIAAAQIECBAgQIAAAQIECBAgQIAAAQIECBAgQIAAAQIECBBYSUAgdSU+LxMgQIAAAQIECBAgQIAAAQIECBAgQIAAAQIECBAgQIAAAQIECBAgQIAAAQIECAikWgMECBAgQIAAAQIECBAgQIAAAQIECBAgQIAAAQIECBAgQIAAAQIECBAgQIAAAQIrCQikrsTnZQIECBAgQIAAAQIECBAgQIAAAQIECBAgQIAAAQIECBAgQIAAAQIECBAgQIAAAYFUa4AAAQIECBAgQIAAAQIECBAgQIAAAQIECBAgQIAAAQIECBAgQIAAAQIECBAgQGAlAYHUlfi8TIAAAQIECBAgQIAAAQIECBAgQIAAAQIECBAgQIAAAQIECBAgQIAAAQIECBAgIJBqDRAgQIAAAQIECBAgQIAAAQIECEwEvo6CAAECBAgQIECAAAEClQScVVeC1g0BAgQIECBAgACBWgK+ya8lrR8CBAgQIECAAAECBAgQIECAwPAFBFKHXyMjJECAAAECBAgQIDAWAWfVY6mkeRAgQIAAAQIECBBoBXyTbykQIECAAAECBAgQIECAAAECBAgIoloDBAgQIECAAAECBAjslYAz672S1y8BAgQIECBAgACBHRbwzf0Og2qOAAECBAgQIECAAAECBAgQILCGAgKpa1g0QyZAgAABAgQIECAwEgFn1iMppGkQIECAAAECBAgQ8M29NUCAAAECBAgQIECAAAECBAgQINAPpPqZkTVBgAABAgQIECBAgMBuCdh/7JasdgkQIECAAAECBAjssYDDhT0ugO4JECBAgAABAgQIECBAgAABAgMQcCA8gCIYAgECBAgQIECAAIENEbD/2JBCmyYBAgQIECBAgMDmCQikbl7NzZgAAQIECBAgQIAAAQIECBAg0BdwIGxNECBAgAABAgQIECBQS8D+o5a0fggQIECAAAECBAhUFhBIrQyuOwIECBAgQIAAAQIECBAgQIDAAAUcCA+wKIZEgAABAgQIECBAYKQC9h8jLaxpESBAgAABAgQIEBBItQYIECBAgAABAgQIECBAgAABAgQcCFsDBAgQIECAAAECBAjUErD/qCWtHwIECBAgQIAAAQKVBQRSK4PrjgABAgQIECBAgAABAgQIECAwQAEHwgMsiiERIECAAAECBAgQGKmA/cdIC2taBAgQIECAAAECBARSrQECBAgQIECAAAECBAgQIECAAAEHwtYAAQIECBAgQIAAAQK1BOw/aknrhwABAgQIECBAgEBlAYHUyuC6I0CAAAECBAgQIECAAAECBAgMUMCB8ACLYkgECBAgQIAAAQIERipg/zHSwpoWAQIECBAgQIAAAYFUa4AAAQIECBAgQIAAAQIECBAgQMCBsDVAgAABAgQIECBAgEAtAfuPWtL6IUCAAAECBAgQIFBZQCC1MrjuCBAgQIAAAQIECBAgQIAAAQIDFHAgPMCiGBIBAgQIECBAgACBkQrYf4y0sKZFgAABAgQIECBAQCDVGiBAgAABAgQIECBAgAABAgQIEHAgbA0QIECAAAECBAgQIFBLwP6jlrR+CBAgQIAAAQIECFQWEEitDK47AgQIECBAgAABAgQIECBAgMAABRwID7AohkSAAAECBAgQIEBgpAL2HyMtrGkRIECAAAECBAgQEEi1BggQIECAAAECBAgQIECAAAECBBwIWwMECBAgQIAAAQIECNQSsP+oJa0fAgQIECBAgAABApUFBFIrg+uOAAECBAgQIECAAAECBAgQIDBAAQfCAyyKIREgQIAAAQIECBAYqYD9x0gLa1oECBAgQIAAAQIEBFKtAQIECBAgQIAAAQIECBAgQIAAAQfC1gABAgQIECBAgAABArUE7D9qSeuHAAECBAgQIECAQGUBgdTK4LojQIAAAQIECBAgQIAAAQIECAxQwIHwAItiSAQIECBAgAABAgRGKmD/MdLCmhYBAgQIECBAgAABgVRrgAABAgQIECBAgAABAgQIECBAwIGwNUCAAAECBAgQIECAQC0B+49a0vohQIAAAQIECBAgUFlAILUyuO4IECBAgAABAgQIECBAgAABAgMUcCA8wKIYEgECBAgQIECAAIGRCth/jLSwpkWAAAECBAgQIEBAINUaIECAAAECBAgQIECAAAECBAgQcCBsDRAgQIAAAQIECBAgUEvA/qOWtH4IECBAgAABAgQIVBYQSK0MrjsCBAgQIECAAAECBAgQIECAwAAFHAgPsCiGRIAAAQIECBAgQGCkAvYfIy2saREgQIAAAQIECBAQSLUGCBAgQIAAAQIECBAgQIAAAQIEHAhbAwQIECBAgAABAgQI1BKw/6glrR8CBAgQIECAAAEClQUEUiuD644AAQIECBAgQIAAAQIECBAgMEABB8IDLIohESBAgAABAgQIEBipgP3HSAtrWgQIECBAgAABAgQEUq0BAgQIECBAgAABAgQIECBAgAABB8LWAAECBAgQIECAAAECtQTsP2pJ64cAAQIECBAgQIBAZQGB1MrguiNAgAABAgQIECBAgAABAgQIDFDAgfAAi2JIBAgQIECAAAECBEYqYP8x0sKaFgECBAgQIECAAAGBVGuAAAECBAgQIECAAAECBAgQIEDAgbA1QIAAAQIECBAgQIBALQH7j1rS+iFAgAABAgQIECBQWUAgtTK47ggQIECAAAECBAgQIECAAAECAxRwIDzAohgSAQIECBAgQIAAgZEK2H+MtLCmRYAAAQIECBAgQEAg1RogQIAAAQIECBAgQIAAAQIECBBwIGwNECBAgAABAgQIECBQS8D+o5a0fggQIECAAAECBAhUFhBIrQyuOwIECBAgQIAAAQIECBAgQIDAAAUcCA+wKIZEgAABAgQIECBAYKQC9h8jLaxpESBAgAABAgQIEBBItQYIECBAgAABAgQIECBAgAABAgQcCFsDBAgQIECAAAECBAjUErD/qCWtHwIECBAgQIAAAQKVBQRSK4PrjgABAgQIECBAgAABAgQIECAwQAEHwgMsiiERILArAo9J8rZOyx9L8vgkn9hGbw9I8o4kB/TePTLJ27fR3n2SXJDksM67221rG93f/spdk5yT5GmdRn48yRWrNLpH7z44yZ91+t6X5OQkt+zReHRLgAABAt8QsP+wEggQIECAAAECBAiMVEAgdaSFNS0CBAgQIECAAAECBAgQIECAwBICDoSXwPIoAQJrLXBQkouSHNyZxXZDnyWw+eopGmcnOa35c+uSUiU8+e4k+7fvrRKWXbLrb3lcIDW5S5L/kOQftxkuXsXfuwQIENgEAfuPTaiyORIgQIAAAQIECGykgEDqRpbdpAkQIECAAAECBAgQIECAAAEC3yLgQNiCIEBgUwTunuS1SY7pTPgFSUqIdJmPaaHNyft/lOSEJJ9fpsH2RtJuwPUtSU5qbvT80pLtrPr4JgdS75Dk0OYG1V9qA6nHt7fWrmrqfQIECBD4VgH7DyuCAAECBAgQIECAwEgFBFJHWljTIkCAAAECBAgQIECAAAECBAgsIeBAeAksjxIgsNYC5WfiL0xyVmcWb0jyzCQ3LTGzA5Nc2IYX+699Jsmjmz8fWqK972xuRn1Fkmd03im3rL5kyq81XqLZbT26yYHU5yX51Y6aQOq2lpCXCBAgMFfA/mMukQcIECBAgAABAgQIrKeAQOp61s2oCRAgQIAAAQIECBAgQIAAAQI7KeBAeCc1tUWAwNAFHt4ESS/rDPKDSZ6Y5IYlBt5v46Ikx3bef3qSfUu0d5/2Js7DOu8ckeQ9S7SxU49uciC1hIDP7EAKpO7UqtIOAQIEvlXA/sOKIECAAAECBAgQIDBSAYHUkRbWtAgQIECAAAECBAgQIECAAAECSwg4EF4Cy6MECKy9wH2TvDHJA9qZlJtRH5XkigVn1r9l9ermFtMzkrwoycFtGyWMenLzq99vWbDNMpZ3NCHWA9rntxOSXbCruY+NKZA6d7K9BwRSlxXzPAECBLYnYP+xPTdvESBAgAABAgQIEBi8gEDq4EtkgAQIECBAgAABAgQIECBAgACBXRdwILzrxDogQGBAAvsn+a0kJ3TGtMyNpndP8tokx7TvvyXJLyb5tc7nlg2Unpjk9Z3xLBto3UlegdRvarohdSdXlrYIECDwTQH7D6uBAAECBAgQIECAwEgFBFJHWljTIkCAAAECBAgQIECAAAECBAgsIeBAeAksjxIgMAqBcnvpKzszOSfJqUm+ssDs7p+khFDv1z5bbtV8afPuC5Kc1Xn/iCTvWaC9Oyd5WXuj6uTxZQKyC3Sx1CMCqd/kEkhdaul4mAABAgsL2H8sTOVBAgQIECBAgAABAuslIJC6XvUyWgIECBAgQIAAAQIECBAgQIDAbgg4EN4NVW0SIDBkgZ9I8v7OAC9P8sQkn1tg0E9Kcn7nuUnw9OFJLut8vgRVX5Kk/9/YfhffleQNSR7ZfuGmJI9KcsUCY9mNRwRSv6kqkLobK0ybBAgQ+Pb/bXRmbVUQIECAAAECBAgQGImAb+5HUkjTIECAAAECBAgQIECAAAECBAisICCQugKeVwkQWEuBA5Nc2ARID21Hf32SY5JcM2c2/dtMP9gGWW9I0m+z3KJ6UnPz6ZfmtNm/cfV9SUro9dMLyN4hyUFJHp3koUl+LMk92/euTPLhJG9L8oEktyzQXnlkXiD1gHbOJTR7SJL9k1yX5M+bv78ryR8n+fKCfXUfK3P5vmbMj2nCwj+Z5ODWtDxT2r+2DRGX9svfv7ZAHw9O8med5/a1N9FOLKbNdatmT+/dgjvt2XLu8r1J/kMbMu7O4yNJrl7RaYFpe4QAAQKDF7D/GHyJDJAAAQIECBAgQIDA9gQEUrfn5i0CBAgQIECAAAECBAgQIECAwJgEHAiPqZrmQoDAIgLTgojHJblozsv3SXJBksPa58rNps9MUm417be5aMj12CRv7PR7TpJTk3xli7GUn+3/aJIXtcHHeXMuAc4zk1yc5B/mPDwrkPpXbcC2tDMJvU5rqoRzyxxes0QI9keagGkJex41byLt1/+wuXn2jCQl4LnVDbS1A6klUFtqcuIC8/hikhe3Tjcv8LxHCBAgMCYB+48xVdNcCBAgQIAAAQIECHQEBFItBwIECBAgQIAAAQIECBAgQIAAAQfC1gABApso8LQkr+5MvAQJy595Acd3t7eCllef24YvJ83025z3K9/v2N64+fzOOOa9c5fm9tSnJnlJZxyL1q8EaE9pQrSf2+KFaYHURyYpN6I+Z9GOkizSVzmjKLeh/l7nNtRFuygh4JOTvD7JV2e8VCuQWm53fWyS/7KNeVyW5FnNrbglwOyDAAECmyJg/7EplTZPAgQIECBAgACBjRMQSN24kpswAQIECBAgQIAAAQIECBAgQODbBBwIWxQECGyiQAkrdsOlb2lvAP3SFhglAPnK9uslEFlCmld0nn9AknckKb/WvnzMu+307s2vd39tkmPa5+fdqnqnNlD6siljLLeF/nmS/9WEXEvQtdw6+rApt5m+LUkJzv7tjHlOC6R+MMmhnefL7Z7vTPLxJHdO8pC2r36Tr0ryvCSzbgD9wSbA+ftNHR7Ye/HKpr0PJPlC+/l/1bZ/UO+5zyQpAd4/mTGXeYHUMvYSJC3tl4+fSPJTnbbOb2rz3zt/L/9c5t39KOcsT2jDzfv3vlZupi01+UT7+TLfcrvugb3nrkryc0mu3cR/Ec2ZAIGNFLD/2MiymzQBAgQIECBAgMAmCAikbkKVzZEAAQIECBAgQIAAAQIECBAgsLWAA2ErhACBTRS4T5IL2oBgmf+HmuDgcU3A8a9nYJSw4W8lOaH9+vuaWy2f1NxW+unO8/dOcmGSw7d4ptv8DyR5U5Ifbj+5VSh2VvCx/Pr6crPrh5tfe/+13tjv1t6menrvNtVz26DoLVPmOi2QOnmshHDPTPLbvZBpGdt9k/xqkqN6bf6nJhT7X6fcPFvCoGe145i8UsKeJfRbatD/36YSxn1EM49XJOkGU1/X3jA6LfQ6L5Dan/5p7fwmn593W215roRxyy2t3ZDpXyZ5YfO1P51ye2vxLSHYF/feuaQNCm91e+0m/ntqzgQIjFPA/mOcdTUrAgQIECBAgAABAhFItQgIECBAgAABAgQIECBAgAABAgQcCFsDBAhsokAJRJabRksAcvJxRJL3zMAoIciLkhzcfn3a7af9Nqfdotpt/jFJyo2lk48SLC1/+v9dLl/v918+V4Khv9Tcmlr6mfVRzgEe2T47CU2W58utrOXXxfc/ZgVSyztPb8bxBzPGV9opod0SSv2FTqNXNzd/HtvcIlpuC+1+lLGU8O7k5tVyS2i5afSTcxbjQ5vwa7m5dHILbbkl9dFtoLj/6m4HUr87ye80YeBSx8lHqeczk/zNnHmU23RLwLl7O+xT2xtzp9V/TnO+TIAAgbUSsP9Yq3IZLAECBAgQIECAAIHFBQRSF7fyJAECBAgQIECAAAECBAgQIEBgrAIOhMdaWfMiQGCeQPnV9a/uPPTcJCVoOu2jHx6ddXtmuTW1BCYnH7PaLD+fL7dolltCJx9HJnn7lM7LsyU4W24HnXyU4GMZ/9/Om2QTci3vn5TkNZ1nZ90sOiuQemrb/1fn9PcvkrwhyU92njulde3+782D2kDs5Nfc72vnOO3W1m6Xd0ny8iTP7nyyBGXL+/2P3Q6kHt3cbntxp9MSqv25JoB77QI1KY+UAHS5FXdicHmSE5u6lpCtDwIECIxZwP5jzNU1NwIECBAgQIAAgY0WEEjd6PKbPAECBAgQIECAAAECBAgQIEDgNgEHwhYCAQKbKlBuqXxH57bNWaHIO7bB0ee3UNe3N4xeMwXu/m3I8H7t10o4s9yY2b/FtIQQyw2ZJ7TPzbpJtHy53AZ6XpLD22e3uuF0Vi37bcy6WXRaIHXZoORT2ps+J2Mpv46+fO7GzuD6YdFZTtPmU0Kb5RbWTyX5WBN+fX+SK6Y8uJuB1P2SnNuM4cmdfpe94XRaG7NCyZv676h5EyAwTgH7j3HW1awIECBAgAABAgQI3Pb/Fe2DAAECBAgQIECAAAECBAgQIEBgswUcCG92/c2ewCYLfFd7m2f5lfbl431Jyg2nn+6h3KN97qfbz5dbLcuNo1+agnf3Nox5TPu1WUHT+yZ5YxOILaHY8rFVILMEK9/duUnzj9og6+eXKF4/VFtenXaz6LRA6rQbTrfq+qAkFyU5uH1oWoD3B5K8qblh9IfbZ0rIttwC+/ok825hXXTauxlI7c9xq0DxVuPt39J7dpLTmj+3LjpJzxEgQGANBew/1rBohkyAAAECBAgQIEBgEQGB1EWUPEOAAAECBAgQIECAAAECBAgQGLeAA+Fx19fsCBCYLXDnJC9rg5DlqVm3hvZvPS2BwZdMuWG6tFF+7v7C9kbVSc/Tbr18ePsr6yfPPLf9tfbTRtsPLb6quXG1hET/fsnilptFS+Bz8nFO08apSb7S+dy0QOpDkvy3Jfrq3/5aXj2uDalOmpl2O2j52h8m+YMkf9Lcgvq3M4wXHcpuBlL79XtnGxLu3gK7yDh/or3hdfLsVmHnRdrzDAECBNZBwP5jHapkjAQIECBAgAABAgS2ISCQug00rxAgQIAAAQIECBAgQIAAAQIERibgQHhkBTUdAgSWEig3op7feeNnk5zXa6H/zBFJ3rNFL/2w4rRbL8ttoK9s2yi3gz5qxq+dn3az6buWDIhOhvqvkxzfGfe0W1n7gdTt3Pw5bcwvSFIcuh/FsQQwS4B12sdHkpSgZ7kR9qNJbl6qssluBlL7IeEr2nH+45Jj/N4kz+q8M+uW3iWb9TgBAgQGLWD/MejyGBwBAgQIECBAgACB7QsIpG7fzpsECBAgQIAAAQIECBAgQIAAgbEIOBAeSyXNgwCB7Qj0S/2RjQAAIABJREFUbz/th0f7t6h+MMkTk9ywRWcHJrmwuQH10PaZEqg8oQkefr79+z9N8htJTmr/vlUIcdqNpduZ57R3/jhJCdt+ofPFfn+Xt/P93JKdlltkz+y8c3rv1tjypTu1t9OWZ2eFUidNlNDue5O8OUkZ02cXGM9uBlL781tgOAs9sp0A8EINe4gAAQIDErD/GFAxDIUAAQIECBAgQIDATgoIpO6kprYIECBAgAABAgQIECBAgAABAusp4EB4Petm1AQI7IzAPZKUm0J/um2u/6vX75PkgiSHtV9/bZLnJPm7LbrvB06vT3JMkmvad/qB1X1tMPOWKW3udSB1Wmh1EfkTk7y+8+C0QGr58h2a214fmuSlzW2oP7ZIw+0zl7Q3zJaA8NdmvCeQugSoRwkQIFBRwP6jIrauCBAgQIAAAQIECNQUEEitqa0vAgQIECBAgAABAgQIECBAgMAwBRwID7MuRkWAQB2B/q+X/1iSxyf5RNt9CTW+u3OD53OTnLPA0E5uA5OTR49LctGMNp+epIRSp32sayC1/yvtZwVSJ3Mut6U+MMlTkhyZ5J4LGJdbU1/e1OYVSaaFeQVSF0D0CAECBPZAwP5jD9B1SYAAAQIECBAgQKCGgEBqDWV9ECBAgAABAgQIECBAgAABAgSGLeBAeNj1MToCBHZf4DFJ3tbppgQi397+vRssLQHIRyW5YoEh9YOsZycpv+b91vY21Fe2bXwmyaObPx+a0ea0QOrx7a2tCwxj6Uf6/V2e5IlJPrdkS/1faT8vkNpt/s5JfjjJw5L8VJKHzOn7eW34t9h2P2oGUpeZ35KUHidAgMDoBOw/RldSEyJAgAABAgQIECDwDQGBVCuBAAECBAgQIECAAAECBAgQIEDAgbA1QIDApgv8QJI3tSHIYvGCJCVAun+S30pyQgv0viRPSvLpBcDu04ZGD2uffUuSk5q2v9LesFpuEC0ff9S2//kZbX5newPoMzpfn4xvgWEs/Ug/kHp1kmOTXLdES/1bZ8urW90CO6/puzeB4R9NcnSSEh4+sPfCVc34npDkk73P72Yg9flJXtrp71VJTkny9/Mm4+sECBAgEPsPi4AAAQIECBAgQIDASAUEUkdaWNMiQIAAAQIECBAgQIAAAQIECCwh4EB4CSyPEiAwSoESeHxtkmPa2ZV/fk4TRr13kguTHNp+/pwmcHhqGyqdB1Fu+XxZextqebbcgHpckr/rBVW7N6fOarMfftzXtjvt19TPG9e8r/cDqeVW2COSXDnvxc7X+57lS6WN9yzRxqxH90vyn5Oc0Xug2F7U+9xuBlJLSPeNnf7mBYt3YOqaIECAwGgE7D9GU0oTIUCAAAECBAgQIPCtAgKpVgQBAgQIECBAgAABAgQIECBAgIADYWuAAIFNFyg/K39hkrNaiMlNqPdN8v4OzvFtmHRRr3Kb6vntw5Ng5z8meUeSA9rPH5nk7XMaLLeCvq3zzKwbQbdqpszx5CSPS/KpJB9rQ6Zlft1fdd8PpJY2l73d9IeSvLkJiP5gO6D+Lat3SXJI++ffJvmeNgB8zYKwJfBabq4tvpOP0zv1m3xuNwOpD+jV8TNJfibJXyw4h8lj5dbXX05yQ3P764eb+nw8yTuT/MOS7XicAAEC6yRg/7FO1TJWAgQIECBAgAABAksICKQugeVRAgQIECBAgAABAgQIECBAgMBIBRwIj7SwpkWAwFICD29uQr2sfaOECx+d5CeSvLL93PXtDaqLhibLa/dP8pYmxHq/to0SaC2/zv717d9LKPTxzc2pn5gz0u9P8gdJHth57qntra79/4bPaupfJHlDE7D9yc4Dz01Sbn3tfkwLpL4uybOam0lvXkB0Enx9RefZ/vvT+lg27HtakjM7fdQOpN4jye8mOaozhpe2N7d+dQGn8sjdkvxmkhM7zy9zC++C3XiMAAECgxOw/xhcSQyIAAECBAgQIECAwM4ICKTujKNWCBAgQIAAAQIECBAgQIAAAQLrLOBAeJ2rZ+wECOyUwEHtr3w/uG3wKe0Nnk9r/16CpSc1t4x+aYkO+7+6vtzAeqfm9svnL9lmuVH0JUlO6fRdbkn9uSTXLjCeEoIt4dOXd54tN3KWGz0/2nt/Wli03O56Qu+W1lndlltRS3h24liee2wTzn1r74Xi+urO585L8h+bcX55gflMG+PPJiltdD9284bUcr7y7CS/3jMt4+jeqrvVdI5L8pok+7cPFecntDekLsDgEQIECKytgP3H2pbOwAkQIECAAAECBAhsLSCQaoUQIECAAAECBAgQIECAAAECBAg4ELYGCBAg8I1QYPk18CV4WT5+v7nJtNxMelj793IjZwmFLnojaXmt/Az+hZ1fJf/2Nnw4uaV0mTbLr7YvodgDO8Uqv9r9me2ve59VwzKG0t/v9d4tN5iWsfV/Nfy0sGdpuwRgSyD3v2+xWMotrMXwyM4zZc4/n+Szvfd+KMmbmxBwCbBOPk5tfMq45t0w+tAk5yc5oH1x1u21qwZSn970sW+L+X5fO47Sz+SjOJWafGjOv1T/ur3htnvrbfEoQd0b/QtJgACBkQvYf4y8wKZHgAABAgQIECCwuQICqZtbezMnQIAAAQIECBAgQIAAAQIECEwEHAhbCwQIEPiGwMnNr1F/5QyMI5K8ZxtQj+ncLFpCmSXwObkRc5k2p91yWoZzdRssvXxKuHS/JE9tAp6/nOSenbFvdbvqrEBqef269pbWP+6FRu/Q3Or5Y22YtBvO/EyS45P8yRS3clPsi5K8oPO1ckPoq5L8RhPMLO/2P8pNsY9rbpl98YLh2mUDqf36v60Nl/7NFnXv33JaHi23z57Z3rh7c+/dModyY+zpzU2y5VbeyUd5Z5nbVbexFL1CgACBwQjYfwymFAZCgAABAgQIECBAYGcFBFJ31lNrBAgQIECAAAECBAgQIECAAIF1FHAgvI5VM2YCBHZD4OFJLpvS8AeTPHHOTaSzxlNChxf1foV9eXY7bZaA6cub20afMaWzEmh8X5Jr26+VG0h/uhdELV8qz/2nJJfOGHA/kPqB9lbUX+g8X4Kp5ebTL7Th2sOTdG/6LI+WcGkJm756ixtPp90wOnn3L5Jc2bZTwrgHt310b4gtz24Vrl02kNoND0+m+8U29PuPSf6sCRT/ajOvr3QsSrD2lCQvm+JZ3n1vko8mubUN0f5UL0w7me8vJXlN+9xurG1tEiBAYEgC9h9DqoaxECBAgAABAgQIENhBAYHUHcTUFAECBAgQIECAAAECBAgQIEBgTQUcCK9p4QybAIEdFyhhxwubUOqhvZZf2/wa9eck+btt9FhuQy2/xv6E3rvlV8GXGzlvWbLNEkotQc/uzaKLNlHCqM9twp2XJOn/t3/SRj+QWm5DLQHW0l9/DrP6LUHM0s8FW4RRJ+8+oPXpB1oXmdMVSZ6d5MMzHl42kDorIDtp/g3tjaklbNv9KKHUpyd5aef220XGX55ZJLi7aFueI0CAwLoI2H+sS6WMkwABAgQIECBAgMCSAgKpS4J5nAABAgQIECBAgAABAgQIECAwQgEHwiMsqikRILAtgVm/rr6EK8/ZVovfeKn/q+DL50qAsYRSt/NxhyQPbX/t+79fsIHzmhDqGUk+Nef5aYHUJ7W3gp7a3Ir6H+eELv+w7ecjW4Re+0P4nvZX3B+3YKCzBF7Lzau/3gREP7fFfJYNpJYzk0cm+e0pt5iWbsoNtMXi01P6LO/+aBPA/eXmRtWjFqzJdqwWbNpjBAgQGLSA/cegy2NwBAgQIECAAAECBLYvIJC6fTtvEiBAgAABAgQIECBAgAABAgTGIuBAeCyVNA8CBHZCoB8eLTdYPipJuY1zux8lGPnuTthyJ9osYyk3c/5g8yvhfybJg5L8UCdIeV2Sa5vbXi9LUoKP/2fBgOisQOoXkpQzhR9I8sTm19cf3vZZxlHCpx9I8qbG6qoFbkWd5fjdbdD2EW0/ZU6TjyuTfCLJu5Jc3txYe+MCxVg2kDppstyU+pTeHMvXrk9yTJJrtui7hIXL+49J8pC2Pge1z5cbaj+e5P1J3pGk1OhrC8zDIwQIEBibgP3H2CpqPgQIECBAgAABAgRaAYFUS4EAAQIECBAgQIAAAQIECBAgQMCBsDVAgAABAgQIECBAgEAtAfuPWtL6IUCAAAECBAgQIFBZQCC1MrjuCBAgQIAAAQIECBAgQIAAAQIDFHAgPMCiGBIBAgQIECBAgACBkQrYf4y0sKZFgAABAgQIECBAQCDVGiBAgAABAgQIECBAgAABAgQIEHAgbA0QIECAAAECBAgQIFBLwP6jlrR+CBAgQIAAAQIECFQWEEitDK47AgQIECBAgAABAgQIECBAgMAABRwID7AohkSAAAECBAgQIEBgpAL2HyMtrGkRIECAAAECBAgQEEi1BggQIECAAAECBAgQIECAAAECBBwIWwMECBAgQIAAAQIECNQSsP+oJa0fAgQIECBAgAABApUFBFIrg+uOAAECBAgQIECAAAECBAgQIDBAAQfCAyyKIREgQIAAAQIECBAYqYD9x0gLa1oECBAgQIAAAQIEBFKtAQIECBAgQIAAAQIECBAgQIAAAQfC1gABAgQIECBAgAABArUE7D9qSeuHAAECBAgQIECAQGUBgdTK4LojQIAAAQIECBAgQIAAAQIECAxQwIHwAItiSAQIECBAgAABAgRGKmD/MdLCmhYBAgQIECBAgAABgVRrgAABAgQIECBAgAABAgQIECBAwIGwNUCAAAECBAgQIECAQC0B+49a0vohQIAAAQIECBAgUFlAILUyuO4IECBAgAABAgQIECBAgAABAgMUcCA8wKIYEgECBAgQIECAAIGRCth/jLSwpkWAAAECBAgQIEBAINUaIECAAAECBAgQIECAAAECBAgQcCBsDRAgQIAAAQIECBAgUEvA/qOWtH4IECBAgAABAgQIVBYQSK0MrjsCBAgQIECAAAECBAgQIECAwAAFHAgPsCiGRIAAAQIECBAgQGCkAvYfIy2saREgQIAAAQIECBAQSLUGCBAgQIAAAQIECBAgQIAAAQIEHAhbAwQIECBAgAABAgQI1BKw/6glrR8CBAgQIECAAAEClQUEUiuD644AAQIECBAgQIAAAQIECBAgMEABB8IDLIohESBAgAABAgQIEBipgP3HSAtrWgQIECBAgAABAgQEUq0BAgQIECBAgAABAgQIECBAgAABB8LWAAECBAgQIECAAAECtQTsP2pJ64cAAQIECBAgQIBAZQGB1MrguiNAgAABAgQIECBAgAABAgQIDFDAgfAAi2JIBAgQIECAAAECBEYqYP8x0sKaFgECBAgQIECAAAGBVGuAAAECBAgQIECAAAECBAgQIEDAgbA1QIAAAQIECBAgQIBALQH7j1rS+iFAgAABAgQIECBQWUAgtTK47ggQIECAAAECBAgQIECAAAECAxRwIDzAohgSAQIECBAgQIAAgZEK2H+MtLCmRYAAAQIECBAgQEAg1RogQIAAAQIECBAgQIAAAQIECBBwIGwNECBAgAABAgQIECBQS8D+o5a0fggQIECAAAECBAhUFhBIrQyuOwIECBAgQIAAAQIECBAgQIDAAAUcCA+wKIZEgAABAgQIECBAYKQC9h8jLaxpESBAgAABAgQIEBBItQYIECBAgAABAgQIECBAgAABAgQcCFsDBAgQIECAAAECBAjUErD/qCWtHwIECBAgQIAAAQKVBQRSK4PrjgABAgQIECBAgAABAgQIECAwQAEHwgMsiiERIECAAAECBAgQGKmA/cdIC2taBAgQIECAAAECBARSrQECBAgQIECAAAECBAgQIECAAAEHwtYAAQIECBAgQIAAAQK1BOw/aknrhwABAgQIECBAgEBlAYHUyuC6I0CAAAECBAgQIECAAAECBAgMUMCB8ACLYkgECBAgQIAAAQIERipg/zHSwpoWAQIECBAgQIAAAYFUa4AAAQIECBAgQIAAAQIECBAgQMCBsDVAgAABAgQIECBAgEAtAfuPWtL6IUCAAAECBAgQIFBZQCC1MrjuCBAgQIAAAQIECBAgQIAAAQIDFHAgPMCiGBIBAgQIECBAgACBkQrYf4y0sKZFgAABAgQIECBAQCDVGiBAgAABAgQIECBAgAABAgQIEHAgbA0QIECAAAECBAgQIFBLwP6jlrR+CBAgQIAAAQIECFQWEEitDK47AgQIECBAgAABAgQIECBAgMAABRwID7AohkSAAAECBAgQIEBgpAL2HyMtrGkRIECAAAECBAgQEEi1BggQIECAAAECBAgQIECAAAECBBwIWwMECBAgQIAAAQIECNQSsP+oJa0fAgQIECBAgAABApUFBFIrg+uOAAECBAgQIECAAAECBAgQIDBAAQfCAyyKIREgQIAAAQIECBAYqYD9x0gLa1oECBAgQIAAAQIEBFKtAQIECBAgQIAAAQIECBAgQIAAAQfC1gABAgQIECBAgAABArUE7D9qSeuHAAECBAgQIECAQGUBgdTK4LojQIAAAQIECBAgQIAAAQIECAxQwIHwAItiSAQIECBAgAABAgRGKmD/MdLCmhYBAgQIECBAgAABgVRrgAABAgQIECBAgAABAgQIECBAwIGwNUCAAAECBAgQIECAQC0B+49a0vohQIAAAQIECBAgUFlAILUyuO4IECBAgAABAgQIECBAgAABAgMUcCA8wKIYEgECBAgQIECAAIGRCth/jLSwpkWAAAECBAgQIEBAINUaIECAAAECBAgQIECAAAECBAgQcCBsDRAgQIAAAQIECBAgUEvA/qOWtH4IECBAgAABAgQIVBYQSK0MrjsCBAgQIECAAAECBAgQIECAwAAFHAgPsCiGRIAAAQIECBAgQGCkAvYfIy2saREgQIAAAQIECBAQSLUGCBAgQIAAAQIECBAgQIAAAQIEHAhbAwQIECBAgAABAgQI1BKw/6glrR8CBAgQIECAAAEClQUEUiuD644AAQIECBAgQIAAAQIECBAgMEABB8IDLIohESBAgAABAgQIEBipgP3HSAtrWgQIECBAgAABAgQEUq0BAgQIECBAgAABAgQIECBAgAABB8LWAAECBAgQIECAAAECtQTsP2pJ64cAAQIECBAgQIBAZQGB1MrguiNAgAABAgQIECBAgAABAgQIDFDAgfAAi2JIBAgQIECAAAECBEYqYP8x0sKaFgECBAgQIECAAAGBVGuAAAECBAgQIECAAAECBAgQIEDAgbA1QIAAAQIECBAgQIBALQH7j1rS+iFAgAABAgQIECBQWUAgtTK47ggQIECAAAECBAgQIECAAAECAxRwIDzAohgSAQIECBAgQIAAgZEK2H+MtLCmRYAAAQIECBAgQEAg1RogQIAAAQIECBAgQIAAAQIECBBwIGwNECBAgAABAgQIECBQS8D+o5a0fggQIECAAAECBAhUFhBIrQyuOwIECBAgQIAAAQIECBAgQIDAAAUcCA+wKIZEgAABAgQIECBAYKQC9h8jLaxpESBAgAABAgQIEBBItQYIECBAgAABAgQIECBAgAABAgQcCFsDBAgQIECAAAECBAjUErD/qCWtHwIECBAgQIAAAQKVBQRSK4PrjgABAgQIECBAgAABAgQIECAwQAEHwgMsiiERIECAAAECBAgQGKmA/cdIC2taBAgQIECAAAECBARSrQECBAgQIECAAAECBAgQIECAAAEHwtYAAQIECBAgQIAAAQK1BOw/aknrhwABAgQIECBAgEBlAYHUyuC6I0CAAAECBAgQIECAAAECBAgMUMCB8ACLYkgECBAgQIAAAQIERipg/zHSwpoWAQIECBAgQIAAAYFUa4AAAQIECBAgQIAAAQIECBAgQMCBsDVAgAABAgQIECBAgEAtAfuPWtL6IUCAAAECBAgQIFBZQCC1MrjuCBAgQIAAAQIECBAgQIAAAQIDFHAgPMCiGBIBAgQIECBAgACBkQrYf4y0sKZFgAABAgQIECBAQCDVGiBAgAABAgQIECBAgAABAgQIEHAgbA0QIECAAAECBAgQIFBLwP6jlrR+CBAgQIAAAQIECFQWEEitDK47AgQIECBAgAABAgQIECBAgMAABRwID7AohkSAAAECBAgQIEBgpAL2HyMtrGkRIECAAAECBAgQEEi1BggQIECAAAECBAgQIECAAAECBBwIWwMECBAgQIAAAQIECNQSsP+oJa0fAgQIECBAgAABApUFBFIrg+uOAAECBAgQIECAAAECBAgQIDBAAQfCAyyKIREgQIAAAQIECBAYqYD9x0gLa1oECBAgQIAAAQIEBFKtAQIECBAgQIAAAQIECBAgQIAAAQfC1gABAgQIECBAgAABArUE7D9qSeuHAAECBAgQIECAQGUBgdTK4LojQIAAAQIECBAgQIAAAQIECAxQwIHwAItiSAQIECBAgAABAgRGKmD/MdLCmhYBAgQIECBAgAABgVRrgAABAgQIECBAgAABAgQIECBAwIGwNUCAAAECBAgQIECAQC0B+49a0vohQIAAAQIECBAgUFlAILUyuO4IECBAgAABAgQIECBAgAABAgMUcCA8wKIYEgECBAgQIECAAIGRCth/jLSwpkWAAAECBAgQIEBAINUaIECAAAECBAgQIECAAAECBAgQcCBsDRAgQIAAAQIECBAgUEvA/qOWtH4IECBAgAABAgQIVBYQSK0MrjsCBAgQIECAAAECBAgQIECAwAAFHAgPsCiGRIAAAQIECBAgQGCkAvYfIy2saREgQIAAAQIECBAQSLUGCBAgQIAAAQIECBAgQIAAAQIEHAhbAwQIECBAgAABAgQI1BKw/6glrR8CBAgQIECAAAEClQUEUiuD644AAQIECBAgQIAAAQIECBAgMEABB8IDLIohESBAgAABAgQIEBipgP3HSAtrWgQIECBAgAABAgQEUq0BAgQIECBAgAABAgQIECBAgAABB8LWAAECBAgQIECAAAECtQTsP2pJ64cAAQIECBAgQIBAZQGB1MrguiNAgAABAgQIECBAgAABAgQIDFDAgfAAi2JIBAgQIECAAAECBEYqYP8x0sKaFgECBAgQIECAAAGBVGuAAAECBAgQIECAAAECBAgQIEDAgbA1QIAAAQIECBAgQIBALQH7j1rS+iFAgAABAgQIECBQWUAgtTK47ggQIECAAAECBAgQIECAAAECAxRwIDzAohgSAQIECBAgQIAAgZEK2H+MtLCmRYAAAQIECBAgQEAg1RogQIAAAQIECBAgQIAAAQIECBBwIGwNECBAgAABAgQIECBQS8D+o5a0fggQIECAAAECBAhUFhBIrQyuOwIECBAgQIAAAQIECBAgQIDAAAUcCA+wKIZEgAABAgQIECBAYKQC9h8jLaxpESBAgAABAgQIEBBItQYIECBAgAABAgQIECBAgAABAgQcCFsDBAgQIECAAAECBAjUErD/qCWtHwIECBAgQIAAAQKVBQRSK4PrjgABAgQIECBAgAABAgQIECAwQAEHwgMsiiERIECAAAECBAgQGKmA/cdIC2taBAgQIECAAAECBARSrQECBAgQIECAAAECBAgQIECAAAEHwtYAAQIECBAgQIAAAQK1BOw/aknrhwABAgQIECBAgEBlAYHUyuC6I0CAAAECBAgQIECAAAECBAgMUMCB8ACLYkgECBAgQIAAAQIERipg/zHSwpoWAQIECBAgQIAAAYFUa4AAAQIECBAgQIAAAQIECBAgQMCBsDVAgAABAgQIECBAgEAtAfuPWtL6IUCAAAECBAgQIFBZQCC1MrjuCBAgQIAAAQIECBAgQIAAAQIDFHAgPMCiGBIBAgQIECBAgACBkQrYf4y0sKZFgAABAgQIECBAQCDVGiBAgAABAgQIECBAgAABAgQIEHAgbA0QIECAAAECBAgQIFBLwP6jlrR+CBAgQIAAAQIECFQWEEitDK47AgQIECBAgAABAgQIECBAgMAABRwID7AohkSAAAECBAgQIEBgpAL2HyMtrGkRIECAAAECBAgQEEi1BggQIECAAAECBAgQIECAAAECBBwIWwMECBAgQIAAAQIECNQSsP+oJa0fAgQIECBAgAABApUFBFIrg+uOAAECBAgQIECAAAECBAgQIDBAAQfCAyyKIREgQIAAAQIECBAYqYD9x0gLa1oECBAgQIAAAQIEBFKtAQIECBAgQIAAAQIECBAgQIAAAQfC1gABAgQIECBAgAABArUE7D9qSeuHAAECBAgQIECAQGUBgdTK4LojQIAAAQIECBAgQIAAAQIECAxQwIHwAItiSAQIECBAgAABAgRGKmD/MdLCmhYBAgQIECBAgAABgVRrgAABAgQIECBAgAABAgQIECBAwIGwNUCAAAECBAgQIECAQC0B+49a0vohQIAAAQIECBAgUFlAILUyuO4IECBAgAABAgQIECBAgAABAgMUcCA8wKIYEgECBAgQIECAAIGRCth/jLSwpkWAAAECBAgQIEBAINUaIECAAAECBAgQIECAAAECBAgQcCBsDRAgQIAAAQIECBAgUEvA/qOWtH4IECBAgAABAgQIVBYQSK0MrjsCBAgQIECAAAECBAgQIECAwAAFHAgPsCiGRIAAAQIECBAgQGCkAvYfIy2saREgQIAAAQIECBAQSLUGCBAgQIAAAQIECBAgQIAAAQIEHAhbAwQIECBAgAABAgQI1BKw/6glrR8CBAgQIECAAAEClQUEUiuD72J3d01yTpKndfo4PclZO9Dnk5Kc32nn6iTHJrluB9rWBAECBAgQIECAAAECBAgQILD3Ag6E974GRkCAAAECBAgQIEBgUwTsPzal0uZJgAABAgQIECCwcQICqeMpuUDqeGppJgQIECBAgAABAgQIECBAoLaAA+Ha4vojQIAAAQIECBAgsLkC9h+bW3szJ0CAAAECBAgQGLmAQOp4Ciz8Sm8pAAAgAElEQVSQOp5amgkBAgQIECBAgAABAgQIEKgt4EC4trj+CBAgQIAAAQIECGyugP3H5tbezAkQIECAAAECBEYuIJA6ngILpI6nlmZCgAABAgQIECBAgAABAgRqCzgQri2uPwIECBAgQIAAAQKbK2D/sbm1N3MCBAgQIECAAIGRCwikjqfAAqnjqaWZECBAgAABAgQIECBAgACB2gIOhGuL648AAQIECBAgQIDA5grYf2xu7c2cAAECBAgQIEBg5AICqeMpsEDqeGppJgQIECBAgAABAgQIECBAoLaAA+Ha4vojQIAAAQIECBAgsLkC9h+bW3szJ0CAAAECBAgQGLmAQOp4CiyQOp5amgkBAgQIECBAgAABAgQIEKgt4EC4trj+CBAgQIAAAQIECGyugP3H5tbezAkQIECAAAECBEYuIJA6ngILpI6nlmZCgAABAgQIECBAgAABAgRqCzgQri2uv65Af/3RIUCAAAECBOoLODOsb77JPdp/bHL1zZ0AAQIECBAgQGDUAjaX4ymvQOp4amkmBAgQIECAAAECBAgQIECgtoAD4dri+usKCKRaDwQIECBAYO8FnBnufQ02aQT2H5tUbXMlQIAAAQIECBDYKAGby/GUe6iB1P2SPDjJkUn+TZIHteQ3Jfloko8leVeSDyT58grlKPN/YJKjmvYO6fTzxSR/meSKJJck+R9JvrZgP/dKckGSR7TP70tycpK/T3L/JM9p53XPJFcmuTzJRUv2seBQPEaAAAECBAgQIECAAAECBHZVwIHwrvJqfI6AQKolQoAAAQIE9l7AmeHe12CTRmD/sUnVNlcCBAgQIECAAIGNErC5HE+5hxZILeN5ahvgPHAB5hIcfXGS1yS5eYHnJ4/cpQm1PrYJmZ6e5KAF3vvDJGc0QdKPNP933mHHtEDq85KcmOSlSfaf0t9nkjy6+fOhBcbiEQIECBAgQIAAAQIECBAgMBQBB8JDqcRmjmPez2g2U8WsCRAgQIBAXQFnhnW9N703+49NXwHmT4AAAQIECBAgMFoBm8vxlHZIgdQS1PzVJL+wDd53JnlmkhsWePd7krw8yQkLPNt9pNzO+oIkr07y1S3e7QdSfyfJXyX5tRlh1NLU65I8a8lQ7ZLD9zgBAgQIECBAgAABAgQIENhxAQfCO06qwSUEvmX9ff3r8qlL2HmUAAECBAhsS+A7vuPbjgidGW5L0kvbFLD/2Cac1wgQIECAAAECBAgMXcDmcugVWnx8Qwmk3inJKUle1ht6CZheleTqJLc2N4zeOcmhSR48JdxZgp8nzwl1/vMk+5qbTo/s9VPCpn+R5MpmHOWfSzj2x5M8ZArlqc3XX7FFKLUfSL0uyd2afg9o23pvkve3/1zaf1h7W+tbFy+bJwkQIECAAAECBAgQIECAwCAEHAgPogwbOwiB1I0tvYkTIECAwF4JCKTulbx+WwH7D0uBAAECBAgQIECAwEgFBFLHU9ihBFJ/JMmlSQ5saUsotARUz09yyxTuEu785STP6HytvHNUkhL4nPaxX3szav+dVyX5jSSf6b1U1vn3J3lxkif0+nlqkjfO6KcfSJ08VsK1/znJxUm+1n6y9FHmUsZe/vggQIAAAQIECBAgQIAAAQLrJOBAeJ2qNb6xCqSOr6ZmRIAAAQIDFxBIHXiBxj88+4/x19gMCRAgQIAAAQIENlRAIHU8hR9KILXcbPrKDmsJo56TZKvftVYCpuWZn++8V/5ebjD9ypQSPakNuE6+VAKgJZx6YScgOq2yxeh5zRd+pfPFP01yQtP330x5YVYgtTx/wZw5jWdlmQkBAgQIECBAgAABAgQIbIKAA+FNqPJw5yiQOtzaGBkBAgQIjFRAIHWkhV2fadl/rE+tjJQAAQIECBAgQIDAUgICqUtxDfrhIQRSvzPJK3q3nf54kisWkDukvVm13DJaPt6XpARPP9179x5Jfre9QXXypRJcLf1+dYF+7pbkN5Oc2Hn2pLbN/uvTAqmXt+/2b2FdoGuPECBAgAABAgQIECBAgACBwQo4EB5saTZiYAKpG1FmkyRAgACBIQkIpA6pGhs5FvuPjSy7SRMgQIAAAQIECGyCgEDqeKo8hEDqtDEckeQ9CzDfO8nvJSmh1o8k+eskb0ryf3vvPizJJU0Adf/281vdcDqr234bb0lSQqlf6r0wLZB6dpLTmj+3LjAnjxAgQIAAAQIECBAgQIAAgXURcCC8LpUa5zgFUsdZV7MiQIAAgQELCKQOuDibMTT7j82os1kSIECAAAECBAhsoIBA6niKPoRAallPZ7R/JrLvTPLMJDfsAHVp/4VJzuq0VcKhL2n67G9ct+ruPkkuaG5hPax96PokxyS5pvfStEDqzyY5bwfmogkCBAgQIECAAAECBAgQIDAkAQfCQ6rG5o1FIHXzam7GBAgQILDHAgKpe1wA3dt/WAMECBAgQIAAAQIERiogkDqewg4hkFo0+7ePls+VMOr5Sd6e5KNJvrJN9nIr6m8lOaHz/nFJLlqyvX+a5DfaW1Enrx7Zjq/b1LRA6o8nuWLJ/jxOgAABAgQIECBAgAABAgSGLuBAeOgVGvf4BFLHXV+zI0CAAIEBCgikDrAomzUk+4/NqrfZEiBAgAABAgQIbJCAQOp4ij2UQOrdkvxmkhNn0H4xyXuTvCPJf0vyv5N8bcEy9G82La+d2wRL/8+C708e+ydJHpnkwZ33np5kX6+dfiB11k2qS3a/Fo8vc+PsWkzIIAkQIEBgSwHfE1ogBAgQIECAgANha2AvBQRS91Jf3wQIECCwkQICqRtZ9iFN2v5jSNUwFgIECBAgQIAAAQI7KCB8sIOYe9zUUAKpheGgJL/bC3zO4rkuyZvb20k/kuSrWziWdsttqAfvgvXpSc7qtdsPpF6d5NgkZcxj/xBIHXuFzY8AAQLfKuB7QiuCAAECBAgQcCBsDeylgEDqXurrmwABAgQ2UkAgdSPLPqRJ238MqRrGQoAAAQIECBAgQGAHBYQPdhBzj5saUiC1UNw7ySlJnpFk/wVtbmhvV31dki9MeUcgdUHIHXhMIHUHEDVBgACBNRLwPeEaFctQCRAgQIDALgk4EN4lWM0uJCCQuhCThwgQIECAwM4JCKTunKWWtiVg/7EtNi8RIECAAAECBAgQGL6A8MHwa7ToCKcFUs9Oclrz59ZFG5nx3JOSnN/52h8nKZ+bFhrtN/HdSR6f5PgkD1xwHFckeXaSD/eeF0hdEHAHHhNI3QFETRAgQGCNBHxPuEbFMlQCBAgQILBLAg6EdwlWswsJCKQuxOQhAgQIECCwcwICqTtnqaVtCdh/bIvNSwQIECBAgAABAgSGLyB8MPwaLTrCUssz2j+Td/YlOTnJLYs2MuO55yd5aedrywRSJ6+V8f3zJIckOTrJYUkO3GJcVyU5oQm+Xt95ph9IvTrJsUmuW3F+s16/V5ILkjyifWC3+9ulaWiWAAECBAh8m4Af+FoUBAgQIECAQF/A9wfWxF4KCKTupb6+CRAgQGAjBQRSN7LsQ5q0/ceQqmEsBAgQIECAAAECBHZQQCB1BzEH0FQJn76yM453tqHOG1cY252TvKwNtk6a2Ymg652SfG+SRyV5bJKHTRnjKUnOaUK2k03pfZO8MckD2mdvSnJEkitXmN9Wrwqk7hKsZgkQIEBgzwX8wHfPS2AABAgQIEBgcAK+PxhcSTZqQAKpG1VukyVAgACBIQgIpA6hChs9BvuPjS6/yRMgQIAAAQIECIxZQCB1XNV9TJK3daa0Ezd6fleSNzShz0d22n1RkvJnp36te1mH/zbJbyZ5YKeffqD2Hu1YfrrzzPHtLaa7UUmB1N1Q1SYBAgQIDEHAD3yHUAVjIECAAAECwxLw/cGw6rFpoxFI3bSKmy8BAgQI7LmAQOqel2DTB2D/sekrwPwJECBAgAABAgRGKyCQOq7S3j/JW5qA5v060yq3j751hWkekuTSJAd02jgyyduntHlgkgc3z/9IGzD9YBNaPSPJrQv2X25LfVfn2X6gdtptrf81yfOS/MOCfZTHSrC13PJawrbXJvnr5tbVd7T/t9uMQOoSqB4lQIAAgbUS8APftSqXwRIgQIAAgSoCvj+owqyTGQICqZYGAQIECBCoLCCQWhlcd30B+w9rggABAgQIECBAgMBIBQRSx1XYuyd5bZJjOtN6c5KnJblxG1O9U3sT6gs6725162oJo747yf7t83+U5IQkn1+w74OSXJTk4Pb5aX0dneTiTnslUHpckmsW7KM8dkQb3J2M8zNJHt38+VCvDYHUJVA9SoAAAQJrJeAHvmtVLoMlQIAAAQJVBHx/UIVZJzMEBFItDQIECBAgUFlAILUyuO76AvYf1gQBAgQIECBAgACBkQoIpI6vsE9pQ6ndmZ3ahERfkeSrS073IUlen6TcfDr52OpG0vs0t7NekOSw9uGb2nDsZQv22w+0Xp7kiUk+13n/+5Kc397EOvn0q9pbUm9eoJ97t7ejHtV5toRgn5rky733BVIXAPUIAQIECKylgB/4rmXZDJoAAQIECOyqgO8PdpVX43MEBFItEQIECBAgUFlAILUyuO76AvYf1gQBAgQIECBAgACBkQoIpI6vsNMCm2WWv5bk5b1w56zZ3yXJ45K8uBdGvaENmP7VjBfvmOSMJKd1vn5Vkp9LUm4y3epjvyTnJPn5zkNnt23d2vlcWbPPTvLrvcZ+pZ3fLVt0Uub13CQv7TxTQrPlFte3TXlPIHV8/36YEQECBAh8Q8APfK0EAgQIECBAoC/g+wNrYi8FBFL3Ul/fBAgQILCRAgKpG1n2IU3a/mNI1TAWAgQIECBAgAABAjsoIJC6g5gDaqr8CvvXNLeiTn4l/WRoJVD6u0kuSfKpJP+vM+Z/1nztX7a3mz4hyb+fMp9Fblq9f5I3JvnBzvt/meSFSf50xi2tJURbQqKl3+5Yj0kyLfw67ZbT8t4fJDkrySemBG1KHy9KcmJvXlvdriqQOqBFbSgECBAgsKMCfuC7o5waI0CAAAECoxDw/cEoyri2kxBIXdvSGTgBAgQIrKuAQOq6Vm4047b/GE0pTYQAAQIECBAgQIDAtwoIpI5zRdwpycnt7aL9UOp2Z1wCo+XPzXMamHWDaXntuiR/3gZGy99L4LMEXx80pc154dcSeP39JA+c8u5Hklye5AvNmO/cBGEfkuRhU567LMkvNCHV/zljTgKp210t3iNAgACBoQv4ge/QK2R8BAgQIECgvoDvD+qb6/GbAgKpVgMBAgQIEKgsIJBaGVx3fQH7D2uCAAECBAgQIECAwEgFBFJHWtgkJZT6+DZEeuAK0/xiktOTvDbJPyzYzl2TPK959lcWfL772E1JXt7c7vqKJLfMef9+Sc5NcsQ2+ilh1GcluX6LdwVStwHrFQIECBBYCwE/8F2LMhkkAQIECBCoKuD7g6rcOusJCKRaEgQIECBAoLKAQGplcN31Bew/rAkCBAgQIECAAAECIxUQSB1pYTvT+ldJnpHk55Pcc4nplmDoW5KcmeRTS7w3efQOSX6m+UsJpf7wgu9/oO3vT5oQ7NcWfGe/JE9N8pzmxtRFgrclYPviJK9Z4LZXgdQFi+AxAgQIEFg7AT/wXbuSGTABAgQIENh1Ad8f7DqxDrYQEEi1PAgQIECAQGUBgdTK4LrrC9h/WBMECBAgQIAAAQIERiogkDrSwk6ZVglu/kiSByf5d21480c7z93Q3hZaft39+5tbRz/YhDxv3AGeclNr6eeRSR6U5Ic6wdHS58ebr13ZjO3SJNcm+eo2+yzzK3M7sg3Alrnu37ZV2v9EG7AtodcvL9iHQOqCUB4jQIAAgbUT8APftSuZARMgQIAAgV0X8P3BrhPrYAsBgVTLgwABAgQIVBYQSK0Mrru+gP2HNUGAAAECBAgQIEBgpAICqSMtrGkRIECAAAECBBY98E/ie0LLhQABAgQIEHAgbA3spYBA6l7q65sAAQIENlJAIHUjyz6kSdt/DKkaxkKAAAECBAgQIEBgBwWED3YQU1MECBAgQIAAgTUR8APfNSmUYRIgQIAAgYoCvj+oiK2rbxMQSLUoCBAgQIBAZQGB1MrguusL2H9YEwQIECBAgAABAgRGKiCQOtLCmhYBAgQIECBAYAsBP/C1PAgQIECAAAEHwtbAkAQEUodUDWMhQIAAgY0QEEjdiDIPeZJ+Pjnk6hgbAQIECBAgQIAAgRUEBFJXwPMqAQIECBAgQGBNBfzAd00LZ9gECBAgQGAXBXx/sIu4mp4rIJA6l8gDBAgQIEBgZwUEUnfWU2tLC9h/LE3mBQIECBAgQIAAAQLrISCQuh51MkoCBAgQIECAwE4K+IHvTmpqiwABAgQIjEPA9wfjqOO6zkIgdV0rZ9wECBAgsLYCAqlrW7qxDNz+YyyVNA8CBAgQIECAAAECPQGBVEuCAAECBAgQILB5An7gu3k1N2MCBAgQIDBPwPcH84R8fTcFBFJ3U1fbBAgQIEBgioBAqmWxxwL2H3tcAN0TIECAAAECBAgQ2C0BgdTdktUuAQIECBAgQGC4An7gO9zaGBkBAgQIENgrAd8f7JW8fouAQKp1QIAAAQIEKgsIpFYG111fwP7DmiBAgAABAgQIECAwUgGB1JEW1rQIECBAgAABAlsI+IGv5UGAAAECBAg4ELYGhiQgkDqkahgLAQIECGyEgEDqRpR5yJP088khV8fYCBAgQIAAAQIECKwgIJC6Ap5XCRAgQIAAAQJrKuAHvmtaOMMmQIAAAQK7KOD7g13E1fRcAYHUuUQeIECAAAECOysgkLqznlpbWsD+Y2kyLxAgQIAAAQIECBBYDwGB1PWok1ESIECAAAECBHZSwA98d1JTWwQIECBAYBwCvj8YRx3XdRYCqetaOeMmQIAAgbUVEEhd29KNZeD2H2OppHkQIECAAAECBAgQ6AkIpFoSBAgQIECAAIHNE/AD382ruRkTIECAAIF5Ar4/mCfk67spIJC6m7raJkCAAAECUwQEUi2LPRaw/9jjAuieAAECBAgQIECAwG4JCKTulqx2CRAgQIAAAQLDFfAD3+HWxsgIECBAgMBeCfj+YK/k9VsEBFKtAwIECBAgUFlAILUyuO76AvYf1gQBAgQIECBAgACBkQoIpI60sKZFgAABAgQIENhCwA98LQ8CBAgQIEDAgbA1MCQBgdQhVcNYCBAgQGAjBARSN6LMQ56kn08OuTrGRoAAAQIECBAgQGAFAYHUFfC8SoAAAQIECBBYUwE/8F3Twhk2AQIECBDYRQHfH+wirqbnCgikziXywDoIfPzjH8/jHve4XHvttbcP9/DDD895552XAw44YB2mMPgx3nLLLTn55JOzb9++28d65pln5rTTTlt57BdccEGOP/7429s5+OCDc9FFF+Wggw6a2Xb/nUc84hEpn7vXve618ng0QGC3BQRSd1tY+3ME7D8sEQIECBAgQIAAAQIjFRBIHWlhTYsAAQIECBAgsIWAH/haHgQIECBAgEBfwPcH1sReCgik7qW+vndE4Otf/3rOOeecnHLKKd/W3sUXX5yjjz56R/rZ9EYEUjd9BZj/TgoIpO6kpra2IWD/sQ00rxAgQIAAAQIECBBYBwGB1HWokjESIECAAAECBHZWwA98d9ZTawQIECBAYAwCvj8YQxXXdw4CqetbOyNvBW688cY85SlPySWXXPJtJk9+8pNz7rnnZr/99uO1ooBA6oqAXifQERBItRz2WMD+Y48LoHsCBAgQIECAAAECuyUgkLpbstolQIAAAQIECAxXwA98h1sbIyNAgAABAnsl4PuDvZLXbxEQSLUO1l7gve99b4466qjcdNNN2X///XPXu941n/3sZ2+b1wEHHJBLL700hxxyyNrPc68nIJC61xXQ/5gEBFLHVM21nIv9x1qWzaAJECBAgAABAgQIzBcQSJ1v5AkCBAgQIECAwNgE/MB3bBU1HwIECBAgsLqA7w9WN9TC9gUEUrdv580BCNx666057bTTcvbZZ982mkMPPTRHH310fvEXf/H20ZWvn3HGGbnjHe84gBGv7xAEUte3dkY+PAGB1OHVZMNGZP+xYQU3XQIECBAgQIAAgc0REEjdnFqbKQECBAgQIEBgIuAHvtYCAQIECBAg0Bfw/YE1sZcCAql7qa/vlQU++clP5glPeEKuuuqq29o64YQT8uxnPzsnnXRSrr766ts+d/jhh+e888677bZUH9sXEEjdvp03CfQFBFKtiT0WsP/Y4wLongABAgQIECBAgMBuCQik7pasdgkQIECAAAECwxXwA9/h1sbICBAgQIDAXgn4/mCv5PVbBARSrYO1FnjrW9+axz72sbfP4ayzzsrJJ5+cU045Jfv27bv98xdffPFtN6f62L6AQOr27bxJoC8gkGpN7LGA/cceF0D3BAgQIECAAAECBHZLQCB1t2S1S4AAAQIECBAYroAf+A63NkZGgAABAgT2SsD3B3slr98iIJBqHaytwM0335xnPetZed3rXnf7HC677LI8/OEPzwUXXJDjjz/+9s8/+clPzrnnnpv99ttvbee71wMXSN3rCuh/TAICqWOq5lrOxf5jLctm0AQIECBAgAABAgTmCwikzjfyBAECBAgQIEBgbAJ+4Du2ipoPAQIECBBYXcD3B6sbamH7AgKp27fz5h4LXHPNNTnmmGNy/fXX3zaSQw89NBdeeGEOPPDAXHfddTn22GNz9dVX3/a1Aw44IJdeemkOOeT/s3cv0HZV5cGwZw0jiCnwcSuCrTEdIIMyCiJKIFRBg4Aid5BLIKCgUEAQopSLIQ0pF2kTCkYECxUBE+4BouUWBJVbQH4No/xI6Shih9AKwo9ptPAR8juXnO05O3uffTl7rz3XWs8ag9Fyzlpzzvd5Jx1rzvV2nu0HPOridq8gtbi5M/L0BBSkppeTio3I+qNiCRcuAQIECBAgQIBAdQQUpFYn1yIlQIAAAQIECAwJ2PA1FwgQIECAAIF6Ae8H5sQgBRSkDlJf310LrFq1Klx00UVhxowZtTZOOeWUcMEFF4Tx48eH1157LZx22mnhkksuqf1+5syZYdasWWHcuHFt9/urX/0qTJs2Ldx1113ZM8cee2zW71prrRXiGH76059mRbBLliwJjzzySHbPFltsEXbcccdw6KGHhg996EPZve1c9ae6PvDAA2GnnXbKHo2nwS5evDgsWrQoLF26NDz33HNh7bXXzgpsd9ttt/CpT30qK8RtUOTWTtdt3aMgtS0mNxFoS0BBaltMbuqfgPVH/2y1TIAAAQIECBAgQGCgAgpSB8qvcwIECBAgQIDAQARs+A6EXacECBAgQCBpAe8HSaen9INTkFr6FJczwJdeeikcccQR4c4776wFePPNN4f999+/9u+33HJLOOCAA2r/PvwE1XZVmhWkvvHGG1nx61e/+tWwfPnyps3F4tRYBHvQQQeFNdZYY9RuGxWkxjE//PDD4Qtf+EJ47LHHRn1++vTp4e/+7u/Cn/3Zn7UbXkf3KUjtiMvNBEYVUJBqggxYwPpjwAnQPQECBAgQIECAAIF+CShI7ZesdgkQIECAAAEC6QrY8E03N0ZGgAABAgQGJeD9YFDy+o0CClLNg0IK3HvvvWG//farFYM2KjaNp4gedthh4aGHHqrFWF+02ir4RgWps2fPDvGfr3/9660er/3+zDPPDPGfCRMmNH2mUUFqPOn1M5/5THYiajvXNttsk40rntDa60tBaq9FtVdlAQWpVc5+ErFbfySRBoMgQIAAAQIECBAg0HsBBam9N9UiAQIECBAgQCB1ARu+qWfI+AgQIECAQP4C3g/yN9fjHwQUpJoNhRN4/fXXw+mnnx4uuuii2tjPOOOMMGfOnDBu3Ljaz1auXBlmzpwZzj///NrPjjrqqDB//vxRC0OHg9QXpMbnN9544/CVr3yldtvEiRPDJz7xiRD/ZzwtdcmSJWHp0qWrucYTVWfMmNH0pNT6gtRLL700XH755WHZsmW1tqZOnRp23nnnMH78+PDkk0+G7373u+Hll18e0dfkyZPDN7/5zbDlllv2NLcKUnvKqbGKCyhIrfgEGHz41h+Dz4ERECBAgAABAgQIEOiLgILUvrBqlAABAgQIECCQtIAN36TTY3AECBAgQGAgAt4PBsKu07cEFKSaCoUTePbZZ8Ohhx5aK/pce+21w6JFi0Is1qy/6k9S3WSTTcKtt94att9++7biri9IHf7Q+uuvH7785S+Hz33ucyMKXN98883w2GOPZcWnDz74YO2ROM5vfOMb4ZBDDmnYd31B6vCbPvnJT2ansm677bZheCHbr3/963DxxReHv//7v6+dFhufi6fHxmLWjTbaqK0427lJQWo7Su4h0J6AgtT2nNzVNwHrj77RapgAAQIECBAgQIDAYAUUpA7WX+8ECBAgQIAAgUEI2PAdhLo+CRAgQIBA2gLeD9LOT9lHpyC17BkuYXz1hZt77LFHuOaaa8KGG264WrQvvPBCmD59enZq6dAVT02dNWvWiNNUmzE1K0iNp6F+/etfD7HvBoVlWXO/+MUvwgknnBBuu+22WvO77rpruPrqq0MsjK2/mhWkfvaznw3xdNVYANvoigWwCxYsCMcff/yIotQrrrgiHH300T2bAQpSe0apIQKN/u+Gb4bmRZ4C1h95auuLAAECBAgQIECAQI4CFpc5YuuKAAECBAgQIJCIgA3fRBJhGAQIECBAICEB7wcJJaOCQ1GQWsGkFznkFStWhBNPPDFcddVVtTDmzp0bTjnllIaFoatWrQrnnntuiEWoQ1f8k/YLFy4MkyZNaknRrCA1FsBOmzataTHqUMNPPfVUdprrsmXLan3dfPPNYf/991+t70YFqXvuuWeIhaXvfOc7Rx3rG2+8kRWtDo8znpJ65ZVXhvXWW69lnO3coCC1HSX3EGhPwAmp7Tm5q28C1h99o/+0NgUAACAASURBVNUwAQIECBAgQIAAgcEKKEgdrL/eCRAgQIAAAQKDELDhOwh1fRIgQIAAgbQFvB+knZ+yj05BatkzXLL4Hn/88bDXXnuFePJpvOJJo7feemvYfvvtm0b66KOPhn333bf2TLyxWVFofSONClI7KfRcuXJluPDCC8OZZ55Za/rYY48NF110UVhrrbVGdNeoILXdccaGnn766XDwwQfXil/XXnvtcMcdd4SddtqpJ7NAQWpPGDVCIBNQkGoiDFjA+mPACdA9AQIECBAgQIAAgX4JKEjtl6x2CRAgQIAAAQLpCtjwTTc3RkaAAAECBAYl4P1gUPL6jQIKUs2DwgjE005jIeeMGTNqYz7wwAOzE0TXXXfdpnG8+uqr4Zhjjgk33XRT7Z6jjjoqzJ8/P0yYMGHU+BsVpMb+jj766Lbd6otop0yZEhYsWBAmTpw4oo36gtRdd901XH311VnRbTvX66+/Hk4//fTMaOiaN29ednpsLy4Fqb1Q1AaB3wsoSDUTBixg/THgBOieAAECBAgQIECAQL8EFKT2S1a7BAgQIECAAIF0BWz4ppsbIyNAgAABAoMS8H4wKHn9RgEFqeZBYQTiqajTp08PS5YsqY35sssuC/HE0VbX5ZdfHo477rjabe2crBpvri9I3XzzzbPC1q233rpVl7Xfv/jii+Gwww6rjTueXHr33XeHHXbYYUQb9QWpZ5xxRpgzZ04YN25c233FAtYjjzyydv/xxx8f5s6dG97+9re33UazGxWkjplQAwRqAgpSTYYBC1h/DDgBuidAgAABAgQIECDQLwEFqf2S1S4BAgQIECBAIF0BG77p5sbICBAgQIDAoAS8HwxKXr9RQEGqeVAYgXvvvTfst99+Yfny5dmYt9xyy3DjjTeGrbbaqmUMTz75ZDjooIPCU089Vbt35syZYdasWaMWfNYXpMZTS+PpphtttFHLPoduaFTIee2114Zp06aNaKO+IPVb3/pWVoDbyfXggw+Gv/qrv6o9svvuu4fY7gYbbNBJMw3vVZA6ZkINEKgJKEg1GQYsYP0x4ATongABAgQIECBAgEC/BBSk9ktWuwQIECBAgACBdAVs+KabGyMjQIAAAQKDEvB+MCh5/UYBBanmQSEEGv05+qOOOirMnz8/TJgwoWUMK1asCCeeeGK46qqravdOnjw5LFy4MEyaNKnp8/UFqcccc0y4+OKLwzve8Y6WfQ7dsHLlyhCLX88///zaM41Odq0vSP3+978fPvzhD7fdT7zxiSeeCAceeGB45plnsud22WWXrCB100037aidRjcrSB0zoQYI1AQUpJoMAxaw/hhwAnRPgAABAgQIECBAoF8CClL7JatdAgQIECBAgEC6AjZ8082NkREgQIAAgUEJeD8YlLx+o4CCVPOgEALPPvtsOPTQQ8PSpUt7Ot4rrrgiHH300U3brC9IPfbYY8NFF10U1lprrY7GMWfOnHD22WfXnjnnnHOyItXhV31B6gMPPBB22mmnjvp5+umnw8EHHxyWLVuWPbfNNtuE66+/PmyxxRYdtdPoZgWpYybUAIGagIJUk2HAAtYfA06A7gkQIECAAAECBAj0S0BBar9ktUuAAAECBAgQSFfAhm+6uTEyAgQIECAwKAHvB4OS128UUJBqHhRC4MorrwzxdNJeX61OWVWQ+gfxRgWpZ5xxRojFtuPGjRtTauqLcXfffffsZNcNNtigabvdPDOmQXqYQA8FFKT2EFNT3QhYf3Sj5hkCBAgQIECAAAECBRBQkFqAJBkiAQIECBAgQKDHAjZ8ewyqOQIECBAgUAIB7wclSGKBQ1CQWuDkVWXoK1asCCeeeGK46qqreh7yJptsEm699daw/fbbN2y7FwWpr7/+ejj99NOzk1WHrmuvvTZMmzZtRJ+9OCH18ccfD3vttVd44YUXsrbbKexsF3XVqlVh9uzZ2T9DV7cnxtb3ef7554czzzyz9uN2xq0gtd3MuS9FAQWpKWalUmOy/qhUugVLgAABAgQIECBQJQEFqVXKtlgJECBAgAABAr8XsOFrJhAgQIAAAQL1At4PzIlBCihIHaS+vtsSePTRR8O+++5bK7KMD+2www5hnXXWaev54TfFUz5/8pOfhOXLl9d+PHPmzDBr1qyGp3zWF6Tuueee4Zprrgnrrbde233/5je/CSeffHK44ooras/cdtttYe+99x7RRn2B5XXXXRcOPvjgtvuJN/7gBz8IO++8c+2ZAw88MOt33XXX7aidZjfHotpTTz219utuPOrbblSw206hq4LUnqRUIwMSUJA6IHjdDglYf5gLBAgQIECAAAECBEoqoCC1pIkVFgECBAgQIEBgFAEbvqYHAQIECBAgUC/g/cCcGKSAgtRB6uu7pUA8lTMWQc6YMaN27+TJk8PChQvDpEmTWj5ff8Mrr7wSjj766LBo0aK22qsvSJ0yZUpYsGBBmDhxYtt9P//889lpqPfff3/2TDyVdfHixWG77bYb0UZ9geW8efPCKaec0nY/8cbLL788HHfccbVn4vMXXHBBGD9+fEftNLv59ttvD/vss0/t19tss024/vrrwxZbbNF1+y+99FI44ogjwp133llrIxYIx38aFO3V7lGQ2jW5BxMQUJCaQBKqPQTrj2rnX/QECBAgQIAAAQIlFlCQWuLkCo0AAQIECBAg0ETAhq+pQYAAAQIECNQLeD8wJwYpoCB1kPr6bikQ//T89OnTw5IlS2r3nnHGGWHOnDkNTzRt2WAIWYHr8FM+4zPxFNFYqFp/1Rekrr322lkx69SpU9vpKrvnwQcfDB//+Mdrp7Luscce2SmrG2644Yg26gssjzrqqDB//vwwYcKEtvqKp7/GAtRYlDp0XXvttVkxbK+uJ554IsRTV5955plakzfffHPYf//9u+6i0Qm4jU6Qre9AQWrX5B5MQEBBagJJqPYQrD+qnX/REyBAgAABAgQIlFhAQWqJkys0AgQIECBAgEATARu+pgYBAgQIECBQL+D9wJwYpICC1EHq67ulwD333BN222232n3dFITWd/Lkk0+Ggw46KDz11FO1X8UTOr/2ta+F2P7wq74gNf5u5syZ2emd48aNazn+lStXhtmzZ2cFtENXs+frCyy33HLLcOONN4atttqqZT/xhvq4On2+nU5effXVcMwxx4Sbbrqpdnu0jEWw6623XjtNjLjnjTfeyCzPO++82s/bPXVVQWrH3B5ISEBBakLJqOZQrD+qmXdREyBAgAABAgQIVEBAQWoFkixEAgQIECBAgECdgA1fU4IAAQIECBCoF/B+YE4MUkBB6iD19T2qwGuvvRZOO+20cMkll9Tua3a6aCeUjdrdZJNNwq233hq23377EU01KkidOHFiVpD5gQ98oGW3P/rRj7ITRZ977rns3mb9xN/VF1jGn82YMSOce+65Yc0112xpddZZZ4W5c+fW7jvppJPChRde2PLZlkHU3XDllVdmRanDrwsuuCAb6xprrNFRc9///vfDkUceWfOJD7c7bgWpHVG7OTEBBamJJaR6w7H+qF7ORUyAAAECBAgQIFARAQWpFUm0MAkQIECAAAECwwRs+JoOBAgQIECAQL2A9wNzYpACClIHqa/vUQWeffbZcOihh4alS5fW7osFl/HP0jco5upIs/7k1fhwo5NLGxWkxnv33HPP7ETVWJza7Ip/1v7EE08Md999d+2WY489Nlx00UVhrbXWWu2xRgWp8cTWeH8s2mxW7BlPGb3sssvCmWeeGZYvX561Gwtfr7vuuvDhD3+4I5d2bv7Zz34WDj/88PDggw+OuP2LX/xiVkC80UYbtWwmFgXH01+//OUvjyhG7aTYV0FqS2Y3JCygIDXh5FRjaNYf1cizKAkQIECAAAECBCoooCC1gkkXMgECBAgQIFB5ARu+lZ8CAAgQIECAwGoC3g9MikEKKEgdpL6+RxWoP4kzFlkuXrw4bLfddmOWe+GFF8L06dPDkiVLam1Nnjw5LFy4MEyaNKn2s2YFqfGGD37wg9mfmv/oRz8a3va2t9WeefPNN8O9994bvvSlL4Vly5bVfr7llltmRaJbb711w/E3KkiNN8ai1OOPPz47gbS+2PPFF1/MTkH9h3/4hxFtxuLU2bNnd3xiabuwMY7Pfe5ztQLYoediQenRRx8d9ttvv/Ce97wn/PEf/3Gtyf/5n/8J//mf/xnuv//+zPmHP/zhat11ctKqgtR2s+W+FAUUpKaYlUqNyfqjUukWLAECBAgQIECAQJUEFKRWKdtiJUCAAAECBAj8XsCGr5lAgAABAgQI1At4PzAnBimgIHWQ+vpuKhBP+jzhhBPCNddcU7vnqKOOCvPnzw8TJkwYs9yqVauyk0djkefw64orrsgKKoeu+oLUWBwaTzf95S9/Wbtn2223DbvuumvYYIMNQrz/9ttvD08//fSIduNz8RTTeOJrs9Nd6wss/+RP/iT89re/rRV9rr/++mHq1Knhfe97X9b2Y489lhW+Dp2KOtThPvvsEy6//PKw8cYbj9mpWQPxVNboN2fOnNX677bTWEQb/2k3vwpSu5X2XAoCClJTyEKlx2D9Uen0C54AAQIECBAgQKDMAgpSy5xdsREgQIAAAQIEGgvY8DUzCBAgQIAAgXoB7wfmxCAFFKQOUl/fTQUeffTRsO+++4Z4kunQVV8sOla+J554Ihx44IHhmWeeqTUVT/aMJ7Out9562c/qC1K32WabMGvWrDB37tzV/mR9s/HEU0PnzZuXnRrarBg1PltfYBn/nP0666zTUdHnEUcckY2t/iTVsVo1ej4Wpd5www1ZEelzzz3XdRex0Pacc84JxxxzTFhzzTXbbkdBattUbkxQQEFqgkmp1pCsP6qVb9ESIECAAAECBAhUSEBBaoWSLVQCBAgQIECAwFsCNnxNBQIECBAgQKBewPuBOTFIAQWpg9TXd0OBeHrpueeeG2bOnFn7/eTJk7M/8z5p0qSeqa1YsSKceOKJ4aqrrqq1uckmm4Rbb701bL/99tnPGhWkXn/99WHdddcNZ511Vvjnf/7nUcczffr0MHv27OzP17e66gssY5Fm7OOWW24JsTi1/tTV4e1tscUW4eyzzw4HHHBAR0WdrcbUzu9//vOfh0svvTT80z/9U3j55ZfbeSS7J54aGwuC47jb8alvWEFq29RuTFBAQWqCSanWkKw/qpVv0RIgQIAAAQIECFRIQEFqhZItVAIECBAgQIDAWwI2fE0FAgQIECBAoF7A+4E5MUgBBamD1Nd3Q4F4Kmos5FyyZEnt9yeddFK48MILe15sGYs9YxHn8CsWwsZTUMeNG9e0IDUWgL755pth6dKl4brrrgt33XVXVjAaiyxjMetuu+0W9tlnn/De97531FNRh/fbqCB1qCg3FsbefPPNYdGiRdnJrMuXLw9xDDvuuGNW1LnLLru0/afu+zXtYoHvT37yk2x8Dz/8cHZq6o9//ONad/Gk2M033zxsu+22Yeeddw5TpkypnUTbzZgUpHaj5plUBBSkppKJyo7D+qOyqRc4AQIECBAgQIBA2QUUpJY9w+IjQIAAAQIECKwuYMPXrCBAgAABAgTqBbwfmBODFFCQOkh9fScv0OyE1FgM2utrtILUXvelPQIEBiugIHWw/noP1h8mAQECBAgQIECAAIGSCihILWlihUWAAAECBAgQGEXAhq/pQYAAAQIECNQLeD8wJwYpoCB1kPr6Tl5AQWryKTJAAoUUUJBayLSVadDWH2XKplgIECBAgAABAgQIDBNQkGo6ECBAgAABAgSqJ2DDt3o5FzEBAgQIEGgl4P2glZDf91NAQWo/dbVdeAEFqYVPoQAIJCmgIDXJtFRpUNYfVcq2WAkQIECAAAECBColoCC1UukWLAECBAgQIEAgE7DhayIQIECAAAEC9QLeD8yJQQooSB2kvr6TF1CQmnyKDJBAIQUUpBYybWUatPVHmbIpFgIECBAgQIAAAQLDBBSkmg4ECBAgQIAAgeoJ2PCtXs5FTIAAAQIEWgl4P2gl5Pf9FFCQ2k9dbRdeQEFq4VMoAAJJCihITTItVRqU9UeVsi1WAgQIECBAgACBSgkoSK1UugVLgAABAgQIEMgEbPiaCAQIECBAgEC9gPcDc2KQAgpSB6mv7+QFFKQmnyIDJFBIAQWphUxbmQZt/VGmbIqFAAECBAgQIECAwDABBammAwECBAgQIECgegI2fKuXcxETIECAAIFWAt4PWgn5fT8FFKT2U1fbhRdQkFr4FAqAQJICClKTTEuVBmX9UaVsi5UAAQIECBAgQKBSAgpSK5VuwRIgQIAAAQIEMgEbviYCAQIECBAgUC/g/cCcGKSAgtRB6us7eQEFqcmnyAAJFFJAQWoh01amQVt/lCmbYiFAgAABAgQIECAwTEBBqulAgAABAgQIEKiegA3f6uVcxAQIECBAoJWA94NWQn7fTwEFqf3U1XbhBRSkFj6FAiCQpICC1CTTUqVBWX9UKdtiJUCAAAECBAgQqJSAgtRKpVuwBAgQIECAAIFMwIaviUCAAAECBAjUC3g/MCcGKaAgdZD6+k5eQEFq8ikyQAKFFFCQWsi0lWnQ1h9lyqZYCBAgQIAAAQIECAwTUJBqOhAgQIAAAQIEqidgw7d6ORcxAQIECBBoJeD9oJWQ3/dTQEFqP3W1TYAAAQIEGggoSDUtBixg/THgBOieAAECBAgQIECAQL8EFKT2S1a7BAgQIECAAIF0BWz4ppsbIyNAgAABAoMS8H4wKHn9RgEFqeYBAQIECBDIWUBBas7guqsXsP4wJwgQIECAAAECBAiUVEBBakkTKywCBAgQIECAwCgCNnxNDwIECBAgQMAHYXMgJQEFqSllw1gIECBAoBICClIrkeaUg7Q/mXJ2jI0AAQIECBAgQIDAGAQUpI4Bz6MECBAgQIAAgYIK2PAtaOIMmwABAgQI9FHA+0EfcTXdUkBBaksiNxAgQIAAgd4KKEjtrafWOhaw/uiYzAMECBAgQIAAAQIEiiGgILUYeTJKAgQIECBAgEAvBWz49lJTWwQIECBAoBwC3g/KkceiRqEgtaiZM24CBAgQKKyAgtTCpq4sA7f+KEsmxUGAAAECBAgQIECgTkBBqilBgAABAgQIEKiegA3f6uVcxAQIECBAoJWA94NWQn7fTwEFqf3U1TYBAgQIEGggoCDVtBiwgPXHgBOgewIECBAgQIAAAQL9ElCQ2i9Z7RIgQIAAAQIE0hWw4ZtuboyMAAECBAgMSsD7waDk9RsFFKSaBwQIECBAIGcBBak5g+uuXsD6w5wgQIAAAQIECBAgUFIBBaklTaywCBAgQIAAAQKjCNjwNT0IECBAgAABH4TNgZQEFKSmlA1jIUCAAIFKCChIrUSaUw7S/mTK2TE2AgQIECBAgAABAmMQUJA6BjyPEiBAgAABAgQKKmDDt6CJM2wCBAgQINBHAe8HfcTVdEsBBaktidxAgAABAgR6K6AgtbeeWutYwPqjYzIPECBAgAABAgQIECiGgILUYuTJKAkQIECAAAECvRSw4dtLTW0RIECAAIFyCHg/KEceixqFgtSiZs64CRAgQKCwAgpSC5u6sgzc+qMsmRQHAQIECBAgQIAAgToBBammBAECBAgQIECgegI2fKuXcxETIECAAIFWAt4PWgn5fT8FFKT2U1fbBAgQIECggYCCVNNiwALWHwNOgO4JECBAgAABAgQI9EtAQWq/ZLVLgAABAgQIEEhXwIZvurkxMgIECBAgMCgB7weDktdvFFCQah4QIECAAIGcBRSk5gyuu3oB6w9zggABAgQIECBAgEBJBRSkljSxwiJAgAABAgQIjCJgw9f0IECAAAECBHwQNgdSElCQmlI2jIUAAQIEKiGgILUSaU45SPuTKWfH2AgQIECAAAECBAiMQUBB6hjwPEqAAAECBAgQKKiADd+CJs6wCRAgQIBAHwW8H/QRV9MtBRSktiRyAwECBAgQ6K2AgtTeemqtYwHrj47JPECAAAECBAgQIECgGAIKUouRJ6MkQIAAAQIECPRSwIZvLzW1RYAAAQIEyiHg/aAceSxqFApSi5o54yZAgACBwgooSC1s6soycOuPsmRSHAQIECBAgAABAgTqBBSkmhIECBAgQIAAgeoJ2PCtXs5FTIAAAQIEWgl4P2gl5Pf9FFCQ2k9dbRMgQIAAgQYCClJNiwELWH8MOAG6J0CAAAECBAgQINAvAQWp/ZLVLgECBAgQIEAgXQEbvunmxsgIECBAgMCgBLwfDEpev1FAQap5QIAAAQIEchZQkJozuO7qBaw/zAkCBAgQIECAAAECJRVQkFrSxAqLAAECBAgQIDCKgA1f04MAAQIECBDwQdgcSElAQWpK2TAWAgQIEKiEgILUSqQ55SDtT6acHWMjQIAAAQIECBAgMAYBBaljwPMoAQIECBAgQKCgAjZ8C5o4wyZAgAABAn0U8H7QR1xNtxRQkNqSyA0ECBAgQKC3AgpSe+uptY4FrD86JvMAAQIECBAgQIAAgWIIKEgtRp6MkgABAgQIECDQSwEbvr3U1BYBAgQIECiHgPeDcuSxqFEoSC1q5oybAAECBAoroCC1sKkry8CtP8qSSXEQIECAAAECBAgQqBNQkGpKECBAgAABAgSqJ2DDt3o5FzEBAgQIEGgl4P2glZDf91NAQWo/dbVNgAABAgQaCChINS0GLGD9MeAE6J4AAQIECBAgQIBAvwQUpPZLVrsECBAgQIAAgXQFbPimmxsjI0CAAAECgxLwfjAoef1GAQWp5gEBAgQIEMhZQEFqzuC6qxew/jAnCBAgQIAAAQIECJRUQEFqSRMrLAIECBAgQIDAKAI2fE0PAgQIECBAwAdhcyAlAQWpKWXDWAgQIECgEgIKUiuR5pSDtD+ZcnaMjQABAgQIECBAgMAYBBSkjgHPowQIECBAgACBggrY8C1o4gybAAECBAj0UcD7QR9xNd1SQEFqSyI3ECBAgACB3gooSO2tp9Y6FrD+6JjMAwQIECBAgAABAgSKIaAgtRh5MkoCBAgQIECAQC8FbPj2UlNbBAgQIECgHALeD8qRx6JGoSC1qJkzbgIECBAorICC1MKmriwDt/4oSybFQYAAAQIECBAgQKBOQEGqKUGAAAECBAgQqJ6ADd/q5VzEBAgQIECglYD3g1ZCft9PAQWp/dTVNgECBAgQaCCgINW0GLCA9ceAE6B7AgQIECBAgAABAv0SUJDaL1ntEiBAgAABAgTSFbDhm25ujIwAAQIECAxKwPvBoOT1GwUUpJoHBAgQIEAgZwEFqTmD665ewPrDnCBAgAABAgQIECBQUgEFqSVNrLAIECBAgAABAqMI2PA1PQgQIECAAAEfhM2BlAQUpKaUDWMhQIAAgUoIKEitRJpTDtL+ZMrZMTYCBAgQIECAAAECYxBQkDoGPI8SIECAAAECBAoqYMO3oIkzbAIECBAg0EcB7wd9xNV0SwEFqS2J3ECAAAECBHoroCC1t55a61jA+qNjMg8QIECAAAECBAgQKIaAgtRi5MkoCRAgQIAAAQK9FLDh20tNbREgQIAAgXIIeD8oRx6LGoWC1KJmzrgJECBAoLACClILm7qyDNz6oyyZFAcBAgQIECBAgACBOgEFqaYEAQIECBAgQKB6AjZ8q5dzERMgQIAAgVYC3g9aCfl9PwUUpPZTV9sECBAgQKCBgIJU02LAAtYfA06A7gkQIECAAAECBAj0S0BBar9ktUuAAAECBAgQSFfAhm+6uTEyAgQIECAwKAHvB4OS128UUJBqHhAgQIAAgZwFFKTmDK67egHrD3OCAAECBAgQIECAQEkFFKSWNLHCIkCAAAECBAiMImDD1/QgQIAAAQIEfBA2B1ISUJCaUjaMhQABAgQqIaAgtRJpTjlI+5MpZ8fYCBAgQIAAAQIECIxBQEHqGPA8SoAAAQIECBAoqIAN34ImzrAJECBAgEAfBbwf9BFX0y0FFKS2JHIDAQIECBDorYCC1N56aq1jAeuPjsk8QIAAAQIECBAgQKAYAgpSi5EnoyRAgAABAgQI9FLAhm8vNbVFgAABAgTKIeD9oBx5LGoU9fOvqHEYNwECBAgQKLKAb4ZFzl7xxm79UbycGTEBAgQIECBAgACBtgQsLttichMBAgQIECBAoFQCNnxLlU7BECBAgACBngh4P+gJo0a6FFCQ2iWcxwgQIECAQA8FfDPsIaamWgpYf7QkcgMBAgQIECBAgACBYgpYXBYzb0ZNgAABAgQIEBiLgA3fseh5lgABAgQIlFPA+0E581qUqBSkFiVTxkmAAAECZRbwzbDM2U0vNuuP9HJiRAQIECBAgAABAgR6ImBx2RNGjRAgQIAAAQIECiVgw7dQ6TJYAgQIECCQi4D3g1yYddJEQEGqqUGAAAECBAYv4Jvh4HNQpRFYf1Qp22IlQIAAAQIECBColIDFZaXSLVgCBAgQIECAQCZgw9dEIECAAAECBOoFvB+YEwQIECBAgAABAgQI5CVg/ZGXtH4IECBAgAABAgQI5CygIDVncN0RIECAAAECBBIQsOGbQBIMgQABAgQIJCbg/SCxhBgOAQIECBAgQIAAgRILWH+UOLlCI0CAAAECBAgQqLaAgtRq51/0BAgQIECAQDUFbPhWM++iJkCAAAECowl4PzA/CBAgQIAAAQIECBDIS8D6Iy9p/RAgQIAAAQIECBDIWUBBas7guiNAgAABAgQIJCBgwzeBJBgCAQIECBBITMD7QWIJMRwCBAgQIECAAAECJRaw/ihxcoVGgAABAgQIECBQbQEFqdXOv+gJECBAgACBagrY8K1m3kVNgAABAgRGE/B+YH4QIECAAAECBAgQIJCXgPVHXtL6IUCAAAECBAgQIJCzgILUnMF1R4AAAQIECBBIQMCGbwJJMAQCBAgQIJCYgPeDxBJiOAQIECBAgAABAgRKLGD904mvagAAIABJREFUUeLkCo0AAQIECBAgQKDaAgpSq51/0RMgQIAAAQLVFLDhW828i5oAAQIECIwm4P3A/CBAgAABAgQIECBAIC8B64+8pPVDgAABAgQIECBAIGcBBak5g+uOAAECBAgQIJCAgA3fBJJgCAQIECBAIDEB7weJJcRwCBAgQIAAAQIECJRYwPqjxMkVGgECBAgQIECAQLUFFKRWO/+iJ0CAAAECBKopYMO3mnkXNQECBAgQGE3A+4H5QYAAAQIECBAgQIBAXgLWH3lJ64cAAQIECBAgQIBAzgIKUnMG1x0BAgQIECBAIAEBG74JJMEQCBAgQIBAYgLeDxJLiOEQIECAAAECBAgQKLGA9UeJkys0AgQIECBAgACBagsoSK12/kVPgAABAgQIVFPAhm818y5qAgQIECAwmoD3A/ODAAECBAgQIECAAIG8BKw/8pLWDwECBAgQIECAAIGcBRSk5gyuOwIECBAgQIBAAgI2fBNIgiEQIECAAIHEBLwfJJYQwyFAgAABAgQIECBQYgHrjxInV2gECBAgQIAAAQLVFlCQWu38i54AAQIECBCopoAN32rmXdQECBAgQGA0Ae8H5gcBAgQIECBAgAABAnkJWH/kJa0fAgQIECBAgAABAjkLKEjNGVx3BAgQIECAAIEEBGz4JpAEQyBAgAABAokJeD9ILCGGQ4AAAQIECBAgQKDEAtYfJU6u0AgQIECAAAECBKotoCC12vkXPQECBAgQIFBNARu+1cy7qAkQIECAwGgC3g/MDwIECBAgQIAAAQIE8hKw/shLWj8ECBAgQIAAAQIEchZQkJozuO4IECBAgAABAgkI2PBNIAmGQIAAAQIEEhPwfpBYQgyHAAECBAgQIECAQIkFrD9KnFyhESBAgAABAgQIVFtAQWq18y96AgQIECBAoJoCNnyrmXdREyBAgACB0QS8H5gfBAgQIECAAAECBAjkJWD9kZe0fggQIECAAAECBAjkLKAgNWdw3REgQIAAAQIEEhCw4ZtAEgyBAAECBAgkJuD9ILGEGA4BAgQIECBAgACBEgtYf5Q4uUIjQIAAAQIECBCotoCC1GrnX/QECBAgQIBANQVs+FYz76ImQIAAAQKjCXg/MD8IECBAgAABAgQIEMhLwPojL2n9ECBAgAABAgQIEMhZQEFqzuC6I0CAAAECBAgkIGDDN4EkGAIBAgQIEEhMwPtBYgkxHAIECBAgQIAAAQIlFrD+KHFyhUaAAAECBAgQIFBtAQWp1c6/6AkQIECAAIFqCtjwrWbeRU2AAAECBEYT8H5gfhAgQIAAAQIECBAgkJeA9Ude0vohQIAAAQIECBAgkLOAgtScwXVHgAABAgQIEEhAwIZvAkkwBAIECBAgkJiA94PEEmI4BAgQIECAAAECBEosYP1R4uQKjQABAgQIECBAoNoCClKrnX/REyBAgAABAtUUsOFbzbyLmgABAgQIjCbg/cD8IECAAAECBAgQIEAgLwHrj7yk9UOAAAECBAgQIEAgZwEFqTmD644AAQIECBAgkICADd8EkmAIBAgQIEAgMQHvB4klxHAIECBAgAABAgQIlFjA+qPEyRUaAQIECBAgQIBAtQUUpFY7/6InQIAAAQIEqilgw7eaeRc1AQIECBAYTcD7gflBgAABAgQIECBAgEBeAtYfeUnrhwABAgQIECBAgEDOAgpScwbXHQECBAgQIEAgAQEbvgkkwRAIECBAgEBiAt4PEkuI4RAgQIAAAQIECBAosYD1R4mTKzQCBAgQIECAAIFqCyhIrXb+RU+AAAECBAhUU8CGbzXzLmoCBAgQIDCagPcD84MAAQIECBAgQIAAgbwErD/yktYPAQIECBAgQIAAgZwFFKTmDK47AgQIECBAgEACAjZ8E0iCIRAgQIAAgcQEvB8klhDDIUCAAAECBAgQIFBiAeuPEidXaAQIECBAgAABAtUWUJBa7fyLngABAgQIEKimgA3fauZd1AQIECBAYDQB7wfmBwECBAgQIECAAAECeQlYf+QlrR8CBAgQIECAAAECOQsoSM0ZXHcECBAgQIAAgQQEbPgmkARDIECAAAECiQl4P0gsIYZDgAABAgQIECBAoMQC1h8lTq7QCBAgQIAAAQIEqi2gILXa+Rc9AQIECBAgUE0BG77VzLuoCRAgQIDAaALeD8wPAgQIECBAgAABAgTyErD+yEtaPwQIECBAgAABAgRyFlCQmjO47ggQIECAAAECCQjY8E0gCYZAgAABAgQSE/B+kFhCDIcAAQIECBAgQIBAiQWsP0qcXKERIECAAAECBAhUW0BBarXzL3oCBAgQIECgmgI2fKuZd1ETIECAAIHRBLwfmB8ECBAgQIAAAQIECOQlYP2Rl7R+CBAgQIAAAQIECOQsoCA1Z3DdESBAgAABAgQSELDhm0ASDIEAAQIECCQm4P0gsYQYDgECBAgQIECAAIESC1h/lDi5QiNAgAABAgQIEKi2gILUaudf9AQIECBAgEA1BWz4VjPvoiZAgAABAqMJeD8wPwgQIECAAAECBAgQyEvA+iMvaf0QIECAAAECBAgQyFlAQWrO4LojQIAAAQIECCQgYMM3gSQYAgECBAgQSEzA+0FiCTEcAgQIECBAgAABAiUWsP4ocXKFRoAAAQIECBAgUG0BBanVzr/oCRAgQIAAgWoK2PCtZt5FTYAAAQIERhPwfmB+ECBAgAABAgQIECCQl4D1R17S+iFAgAABAgQIECCQs4CC1JzBdUeAAAECBAgQSEDAhm8CSTAEAgQIECCQmID3g8QSYjgECBAgQIAAAQIESixg/VHi5AqNAAECBAgQIECg2gIKUqudf9ETIECAAAEC1RSw4VvNvIuaAAECBAiMJuD9wPwgQIAAAQIECBAgQCAvAeuPvKT1Q4AAAQIECBAgQCBnAQWpOYPrjgABAgQIECCQgIAN3wSSYAgECBAgQCAxAe8HiSXEcAgQIECAAAECBAiUWMD6o8TJFRoBAgQIECBAgEC1BRSkVjv/oidAgAABAgSqKWDDt5p5FzUBAgQIEBhNwPuB+UGAAAECBAgQIECAQF4C1h95SeuHAAECBAgQIECAQM4CClJzBtcdAQIECBAgQCABARu+CSTBEAgQIECAQGIC3g8SS4jhECBAgAABAgQIECixgPVHiZMrNAIECBAgQIAAgWoLKEitdv5FT4AAAQIECFRTwIZvNfMuagIECBAgMJqA9wPzgwABAgQIECBAgACBvASsP/KS1g8BAgQIECBAgACBnAUUpOYMrjsCBAgQIECAQAICNnwTSIIhECBAgACBxAS8HySWEMMhQIAAAQIECBAgUGIB648SJ1doBAgQIECAAAEC1RZQkFrt/IueAAECBAgQqKaADd9q5l3UBAgQIEBgNAHvB+YHAQIECBAgQIAAAQJ5CVh/5CWtHwIECBAgQIAAAQI5CyhIzRlcdwQIECBAgACBBARs+CaQBEMgQIAAAQKJCXg/SCwhhkOAAAECBAgQIECgxALWHyVOrtAIECBAgAABAgSqLaAgtdr5Fz0BAgQIECBQTQEbvtXMu6gJECBAgMBoAt4PzA8CBAgQIECAAAECBPISsP7IS1o/BAgQIECAAAECBHIWUJCaM7juCBAgQIAAAQIJCNjwTSAJhkCAAAECBBIT8H6QWEIMhwABAgQIECBAgECJBaw/SpxcoREgQIAAAQIECFRbQEFqtfMvegIECBAgQKCaAjZ8q5l3URMgQIAAgdEEvB+YHwQIECBAgAABAgQI5CVg/ZGXtH4IECBAgAABAgQI5CygIDVncN0RIECAAAECBBIQsOGbQBIMgQABAgQIJCbg/SCxhBgOAQIECBAgQIAAgRILWH+UOLlCI0CAAAECBAgQqLaAgtRq51/0BAgQIECAQDUFbPhWM++iJkCAAAECowl4PzA/CBAgQIAAAQIECBDIS8D6Iy9p/RAgQIAAAQIECBDIWUBBas7guiNAgAABAgQIJCBgwzeBJBgCAQIECBBITMD7QWIJMRwCBAgQIECAAAECJRaw/ihxcoVGgAABAgQIECBQbQEFqdXOv+gJECBAgACBagrY8K1m3kVNgAABAgRGE/B+YH4QIECAAAECBAgQIJCXgPVHXtL6IUCAAAECBAgQIJCzgILUnMF1R4AAAQIECBBIQMCGbwJJMAQCBAgQIJCYgPeDxBJiOAQIECBAgAABAgRKLGD9UeLkCo0AAQIECBAgQKDaAgpSq51/0RMgQIAAAQLVFLDhW828i5oAAQIECIwm4P3A/CBAgAABAgQIECBAIC8B64+8pPVDgAABAgQIECBAIGcBBak5g+uOAAECBAgQIJCAgA3fBJJgCAQIECBAIDEB7weJJcRwCBAgQIAAAQIECJRYwPqjxMkVGgECBAgQIECAQLUFFKRWO/+iJ0CAAAECBKopYMO3mnkXNQECBAgQGE3A+4H5QYAAAQIECBAgQIBAXgLWH3lJ64cAAQIECBAgQIBAzgIKUnMG1x0BAgQIECBAIAEBG74JJMEQCBAgQIBAYgLeDxJLiOEQIECAAAECBAgQKLGA9UeJkys0AgQIECBAgACBagsoSK12/kVPgAABAgQIVFPAhm818y5qAgQIECAwmoD3A/ODAAECBAgQIECAAIG8BKw/8pLWDwECBAgQIECAAIGcBRSk5gyuOwIECBAgQIBAAgI2fBNIgiEQIECAAIHEBLwfJJYQwyFAgAABAgQIECBQYgHrjxInV2gECBAgQIAAAQLVFlCQWu38i54AAQIECBCopoAN32rmXdQECBAgQGA0Ae8H5gcBAgQIECBAgAABAnkJWH/kJa0fAgQIECBAgAABAjkLKEjNGVx3BAgQIECAAIEEBGz4JpAEQyBAgAABAokJeD9ILCGGQ4AAAQIECBAgQKDEAtYfJU6u0AgQIECAAAECBKotoCC12vkXPQECBAgQIFBNARu+1cy7qAkQIECAwGgC3g/MDwIECBAgQIAAAQIE8hKw/shLWj8ECBAgQIAAAQIEchZQkJozuO4IECBAgAABAgkI2PBNIAmGQIAAAQIEEhPwfpBYQgyHAAECBAgQIECAQIkFrD9KnFyhESBAgAABAgQIVFtAQWq18y96AgQIECBAoJoCNnyrmXdREyBAgACB0QS8H5gfBAgQIECAAAECBAjkJWD9kZe0fggQIECAAAECBAjkLKAgNWdw3REgQIAAAQIEEhCw4ZtAEgyBAAECBAgkJuD9ILGEGA4BAgQIECBAgACBEgtYf5Q4uUIjQIAAAQIECBCotoCC1GrnX/QECBAgQIBANQVs+FYz76ImQIAAAQKjCXg/MD8IECBAgAABAgQIEMhLwPojL2n9ECBAgAABAgQIEMhZQEFqzuC6I0CAAAECBAgkIGDDN4EkGAIBAgQIEEhMwPtBYgkxHAIECBAgQIAAAQIlFrD+KHFyhUaAAAECBAgQIFBtAQWp1c6/6AkQIECAAIFqCtjwrWbeRU2AAAECBEYT8H5gfhAgQIAAAQIECBAgkJeA9Ude0vohQIAAAQIECBAgkLOAgtScwXVHgAABAgQIEEhAwIZvAkkwBAIECBAgkJiA94PEEmI4BAgQIECAAAECBEosYP1R4uQKjQABAgQIECBAoNoCClKrnX/REyBAgAABAtUUsOFbzbyLmgABAgQIjCbg/cD8IECAAAECBAgQIEAgLwHrj7yk9UOAAAECBAgQIEAgZwEFqTmD644AAQIECBAgkICADd8EkmAIBAgQIEAgMQHvB4klxHAIECBAgAABAgQIlFjA+qPEyRUaAQIECBAgQIBAtQUUpFY7/6InQIAAAQIEqilgw7eaeRc1AQIECBAYTcD7gflBgAABAgQIECBAgEBeAtYfeUnrhwABAgQIECBAgEDOAgpScwbXHQECBAgQIEAgAQEbvgkkwRAIECBAgEBiAt4PEkuI4RAgQIAAAQIECBAosYD1R4mTKzQCBAgQIECAAIFqCyhIrXb+RU+AAAECBAhUU8CGbzXzLmoCBAgQIDCagPcD84MAAQIECBAgQIAAgbwErD/yktYPAQIECBAgQIAAgZwFFKTmDK47AgQIECBAgEACAjZ8E0iCIRAgQIAAgcQEvB8klhDDIUCAAAECBAgQIFBiAeuPEidXaAQIECBAgAABAtUWUJBa7fyLngABAgQIEKimgA3fauZd1AQIECBAYDQB7wfmxyAF6uffIMeibwIECBAgUFUB3wyrmvnBxG39MRh3vRIgQKDoAvYPip5B4ydAoFcCSa/fkh5crzKgHQIECBAgQIAAgRECNnxNCAIECBAgQKBewPuBOTFIAR+UBqmvbwIECBAg8HsB3wzNhDwFrD/y1NYXAQIEyiNg/6A8uRQJAQJjE0h6/Zb04Mbm7mkCBAgQIECAAIEmAjZ8TQ0CBAgQIECgXsD7gTkxSAEflAapr28CBAgQIPB7Ad8MzYQ8Baw/8tTWFwECBMojYP+gPLkUCQECYxNIev2W9ODG5u5pAgQIECBAgACBJgI2fE0NAgQIECBAoF7A+4E5MUgBH5QGqa9vAgQIECDwewHfDM2EPAWsP/LU1hcBAgTKI2D/oDy5FAkBAmMTSHr9lvTgxubuaQIECBAgQIAAgSYCNnxNDQIECBAgQKBewPuBOTFIgRHzb9Uq35cGmQx9EyBAgEA1BP7oj1b7ROibYTVSn0qU1h+pZMI4CBAgUCwB+wfFypfREiDQI4Gird8sLnuUeM0QIECAAAECBHIS+IsQwiEhhHkhhP+vyz57teH7f0IIM0IIC0MI/2+XY/EYAQIECBAgkIZAr94P0ojGKIom4INS0TJmvAQIECBQeIGifdAsPLgA6gWsP8wJAgQIEOhGwP5BN2qeIUCg8AJFW78pSC38lBMAAQIECBAgUEGBu0IIk0MI//hWYeqvOzQY64ZvLEQ95XcFsV8IITwcQtijw/7dToAAAQIECKQnMNb3g/QiMqIiCfigVKRsGSsBAgQIlEKgaB80S4EuiOEC1h/mAwECBAh0I2D/oBs1zxAgUHiBoq3fFKQWfsoJgAABAgQIEKigwA5vFYLG0OMpqRe9VZzabmFqtxu+67xViBqLUdd9y33H3xWkPlLBHAiZAAECBAiUTaDb94OyOYhnMAI+KA3GXa8ECBAgUGGBon3QrHCqyhq69UdZMysuAgQI9FfA/kF/fbVOgECiAkVbvylITXQiGRYBAgQIECBAoIVAPCV1t2H3vPLWaamXhBBaFaZ2uuEbC1FPCiHM+F3hazwddeiKY3A6qqlKgAABAgTKIdDp+0E5ohZFKgI+KKWSCeMgQIAAgcoIFO2DZmUSU51ArT+qk2uREiBAoJcC9g96qaktAgQKI1C09ZuC1MJMLQMlQIAAAQIECIwQiCeTPtTA5NUQwoUhhFiY+j9NzNrd8P3j3xW3nvrWP0Mnog5v0umoJiUBAgQIECiPQLvvB+WJWCQpCfiglFI2jIUAAQIEKiFQtA+alUhKtYK0/qhWvkVLgACBXgnYP+iVpHYIECiUQNHWbwpSCzW9DJYAAQIECBAgMEJgSQhhahOTX4UQ5oYQvtqgMLXVhm8sRB06EXX9Ju3fHULYXT4IECBAgACB0gi0ej8oTaACSVLAB6Uk02JQBAgQIFBmgaJ90CxzLioam/VHRRMvbAIECIxRwP7BGAE9ToBAMQWKtn5TkFrMeWbUBAgQIECAAIEoMCWE8GALiliYGk9MnR9C+M1b9zbb8B0qRI2nom7Qol2no5qDBAgQIECgXAI+CJcrn0WLxgelomXMeAkQIECg8AJF+6BZeHAB1AtYf5gTBAgQINCNgP2DbtQ8Q4BA4QWKtn5TkFr4KScAAgQIECBAoOIC94YQPtqGwYshhL8PIXwthLCi7v4JIYTP/+4k1S/+rnB1wzbacjpqG0huIUCAAAECBRPwQbhgCSvZcH1QKllChUOAAAEC6QsU7YNm+qJG2KGA9UeHYG4nQIAAgUzA/oGJQIBAJQWKtn5TkFrJaSpoAgQIECBAoEQCO4UQHuggnliYulHd/S+1WYg69JjTUTsAdysBAgQIECiIgA/CBUlUSYfpg1JJEyssAgQIEEhXoGgfNNOVNLIuBaw/uoTzGAECBCouYP+g4hNA+ASqKlC09ZuC1KrOVHETIECAAAECZRJYEkKYmlNAd4UQ9sipL90QIECAAAEC+Qn4IJyftZ5WF/BByawgQIAAAQI5CxTtg2bOPLrrv4D1R/+N9UCAAIEyCtg/KGNWxUSAQEuBoq3fFKS2TKkbCBAgQIAAAQLJC+wQQng4p1E6HTUnaN0QIECAAIGcBXwQzhlcdyMEfFAyIQgQIECAQM4CRfugmTOP7vovYP3Rf2M9ECBAoIwC9g/KmFUxESDQUqBo6zcFqS1T6gYCBAgQIECAQCEEvhdC+EifR3r37wpfd+9zH5onQIAAAQIEBiPgg/Bg3PX6ewEflMwEAgQIECCQs0DRPmjmzKO7/gtYf/TfWA8ECBAoo4D9gzJmVUwECLQUKNr6TUFqy5S6gQABAgQIECBQCIFdQgj39XmkTkftM7DmCRAgQIDAAAV8EB4gvq4VpJoDBAgQIEAgb4GifdDM20d/fRew/ug7sQ4IECBQSgEFqaVMq6AIEGglULT1m4LUVhn1ewIECBAgQIBAcQR+EEL4UJ+Ge1cIYY8+ta1ZAgQIECBAYPACPggPPgdVHoEPSlXOvtgJECBAYCACRfugORAknfZTwPqjn7raJkCAQHkF7B+UN7ciI0BgFIGird8UpJrOBAgQIECAAIHyCHwkhPC9PoXjdNQ+wWqWAAECBAgkIuCDcCKJqOgwfFCqaOKFTYAAAQKDEyjaB83BSem5TwLWH32C1SwBAgRKLmD/oOQJFh4BAo0FirZ+U5BqJhMgQIAAAQIEyiXwcAhhhx6HtCSE8LEet6k5AgQIECBAIC0BH4TTykfVRuODUtUyLl4CBAgQGLhA0T5oDhzMAHotYP3Ra1HtESBAoBoC9g+qkWdREiBQJ1C09ZuCVFOYAAECBAgQIFAugY+GEO7tcUhOR+0xqOYIECBAgECCAj4IJ5iUCg3JB6UKJVuoBAgQIJCGQNE+aKahZhQ9FLD+6CGmpggQIFAhAfsHFUq2UAkQ+INA0dZvClLNXgIECBAgQIBA+QR6eUqq01HLNz9ERIAAAQIEGgn4IGxeDFLAB6VB6uubAAECBCopULQPmpVMUrmDtv4od35FR4AAgX4J2D/ol6x2CRBIWqBo6zcFqUlPJ4MjQIAAAQIECHQlsGsI4Z6unlz9Iaej9ghSMwQIECBAIHEBH4QTT1DJh+eDUskTLDwCBAgQSE+gaB800xM0ojEKWH+MEdDjBAgQqKiA/YOKJl7YBKouULT1m4LUqs9Y8RMgQIAAAQJlFejFKan3hhBicauLAAECBAgQKL+AD8Llz3HKEfqglHJ2jI0AAQIESilQtA+apUxCtYOy/qh2/kVPgACBbgXsH3Qr5zkCBAotULT1m4LUQk83gydAgAABAgQINBX4WAjh7jH6OB11jIAeJ0CAAAECBRLwQbhAySrhUH1QKmFShUSAAAECaQsU7YNm2ppG14WA9UcXaB4hQIAAgWD/wCQgQKCSAkVbvylIreQ0FTQBAgQIECBQEYGxnJLqdNSKTBJhEiBAgACBtwR8EDYVBingg9Ig9fVNgAABApUUKNoHzUomqdxBW3+UO7+iI0CAQL8E7B/0S1a7BAgkLVC09ZuC1KSnk8ERIECAAAECBMYksFsI4a4uW3A6apdwHiNAgAABAgUV8EG4oIkrybB9UCpJIoVBgAABAsURKNoHzeLIGmmbAtYfbUK5jQABAgRGCNg/MCEIEKikQNHWbwpSKzlNBU2AAAECBAhUSKCbU1K/F0KYWiEjoRIgQIAAAQJh5J88CyHYMzIr8hTwQSlPbX0RIECAAIH4svdHq73uef8zM/IUUJCap7a+CBAgUB4B+wflyaVICBDoQKBo6zeLyw6S61YCBAgQIECAQAEFdg8h3NnhuJ2O2iGY2wkQIECAQAkEfBAuQRILHIIPSgVOnqETIECAQDEFivZBs5jKRj2KgPWH6UGAAAEC3QjYP+hGzTMECBReoGjrNwWphZ9yAiBAgAABAgQItBT4f0II27a86/c3OB21TSi3ESBAgACBkgn4IFyyhBYsHB+UCpYwwyVAgACB4gsU7YNm8cVFUCdg/WFKECBAgEA3AvYPulHzDAEChRco2vpNQWrhp5wACBAgQIAAAQItBfYIIdzR8q7f3+B01Dah3EaAAAECBEom4INwyRJasHB8UCpYwgyXAAECBIovULQPmsUXF0GdgPWHKUGAAAEC3QjYP+hGzTMECBReoGjrNwWphZ9yAiBAgAABAgQItCXQzimp94UQPtpWa24iQIAAAQIEyibgg3DZMlqseHxQKla+jJYAAQIESiBQtA+aJSAXwkgB6w8zggABAgS6EbB/0I2aZwgQKLxA0dZvClILP+UEQIAAAQIECBBoS+DjIYR/aXHnTiGEh9pqzU0ECBAgQIBA2QR8EC5bRosVjw9KxcqX0RIgQIBACQSK9kGzBORCGClg/WFGECBAgEA3AvYPulHzDAEChRco2vpNQWrhp5wACBAgQIAAAQJtC4x2SqrTUdtmdCMBAgQIECilgA/CpUxrYYLyQakwqTJQAgQIECiLQNE+aJbFXRw1AesPk4EAAQIEuhGwf9CNmmcIECi8QNHWbwpSCz/lBECAAAECBAgQaFtgzxDCd5rcvWMI4ZG2W3IjAQIECBAgUDYBH4TLltFixeODUrHyZbQECBAgUAKBon3QLAG5EEYKWH+YEQQIECDQjYD9g27UPEOAQOEFirZ+U5Ba+CknAAIECBAgQIBARwKP/a4o9QN1T3wvhDC1o1bcTIAAAQIECJRNwAfhsmW0WPH4oFSsfBktAQIECJRAoGgfNEutm9yVAAAgAElEQVRALoSRAtYfZgQBAgQIdCNg/6AbNc8QIFB4gaKt3xSkFn7KCYAAAQIECBAg0JHAJ0MIi+ue2CmE8FBHrbiZAAECBAgQKJuAD8Jly2ix4vFBqVj5MloCBAgQKIFA0T5oloBcCCMFrD/MCAIECBDoRsD+QTdqniFAoPACRVu/KUgt/JQTAAECBAgQIECgY4Hhp6TeF0L4aMcteIAAAQIECBAom4APwmXLaLHi8UGpWPkyWgIECBAogUDRPmiWgFwIIwWsP8wIAgQIEOhGwP5BN2qeIUCg8AJFW78pSC38lBMAAQIECBAgQKBjgd1DCHe+9dSOIYRHOm7BAwQIECBAgEDZBHwQLltGixWPD0rFypfREiBAgEAJBIr2QbME5EIYKWD9YUYQIECAQDcC9g+6UfMMAQKFFyja+k1BauGnnAAIECBAgAABAh0LnBBC+GoIIS7cTwohfK3jFjxAgAABAgQIlE3AB+GyZbRY8figVKx8GS0BAgQIlECgaB80S0AuhJEC1h9mBAECBAh0I2D/oBs1zxAgUHiBoq3fFKQWfsoJgAABAgQIECDQtsDmIYS5IYS96p5YHEKYEUJ4pu2W3EiAAAECBAiUTcAH4bJltFjx+KCUUL5++9vfhlNOOSVcfvnlfRvV7rvvHr797W+HDTbYoG99aLg7gV7lf+211w7ve9/7wrve9a7wgQ98IHzoQx/K/n38+PHdDazAT/3qV78K06ZNC3fddVcWxTbbbBOuv/76sMUWWxQ4KkMvg0DRPmiWwVwMIwSsP0wIAgQIEOhGwP5BN2qeIUCg8AJFW78pSC38lBMAAQIECBAgQKAtgXgq6rwQQrOvf6+HEE51Wmpblm4iQIAAAQJlFPBBuIxZLU5MPigllKteFSSOFlKKBakvvvhiWLBgQdhzzz3DZpttllBG8h1KP/MfCzDPPvvscMABB4Q111wz38AG2JuC1AHi63pUgaJ90JTO0glYf5QupQIiQIBALgL2D3Jh1gkBAqkJFG39piA1tRlkPAQIECBAgACB3go0OxW1WS9OS+2tv9YIECBAgEBRBHwQLkqmyjlOH5QSyms/CxKHwkypIHXFihXhhhtuCF/5ylfC29/+9sqfXJlH/k8++eRw7rnnhgkTJiQ08/s3FAWp/bPV8tgEivZBc2zRejpBAeuPBJNiSAQIECiAgP2DAiTJEAkQ6L1A0dZvClJ7Pwe0SIAAAQIECBBIRaDpqah77bVXNsbFi2P96WqX01JTyaBxECBAgACB/AR8EM7PWk+rC/iglNCsyKMgMZWC1FdeeSV8+tOfDrfddluWAX9KPYRG+Y8nm06cOLGjWfrcc8+Fp59+uukzF1xwQZgxY0ZYY401Omq3iDcrSC1i1qox5qJ90KxGVioVpfVHpdItWAIECPRMwP5Bzyg1RIBAkQSKtn5TkFqk2WWsBAgQIECAAIH2BJqeijp+/Pgwb968cMIJsVY1hK997Wvh1FNPDa+/HmtQV7ucltqet7sIECBAgEAZBHwQLkMWixuDD0oJ5a5RQeI555wTZs6cmdAoezMUhYKrO/Yy//H02R/84Afh4osvDnfdddeIztZee+2waNGiMHXq1N4kM+FWzLOEk1PxoRXtg2bF01XG8K0/yphVMREgQKD/AvYP+m+sBwIEEhQo2vpNQWqCk8iQCBAgQIAAAQJjEBj1VNRYjLrZZpuNaP7f//3fs6JUp6WOQd2jBAgQIECg+AI+CBc/h0WOwAelhLLXy4LEhMJqOBSFgquz9CP/sc0LL7ww/O3f/u2IDo866qgwf/78MGHChNSnivERKKVA0T5oljIJ1Q7K+qPa+Rc9AQIEuhWwf9CtnOcIECi0QNHWbwpSCz3dDJ4AAQIECBAgUBNo+1TUZmZOSzWbCBAgQIBApQV8EK50+gcevA9KA0/BHwbQj4LEhMIbMRQFqatnpl/5//Wvfx0+//nPh6uvvrrW6ZZbbhluvPHGsNVWW6U6RYyLQKkFivZBs9TJqGZw1h/VzLuoCRAgMFYB+wdjFfQ8AQKFFCja+k1BaiGnmUETIECAAAECBEYIdHwqajM/p6WaWQQIECBAoLICPghXNvVJBO6DUhJp+P0g+lWQmFCItaEoSF09K/3M/z333BN22223EZ3edtttYe+9905xehgTgdILFO2DZukTUr0ArT+ql3MREyBAoBcC9g96oagNAgQKJ1C09ZuC1MJNMQMmQIAAAQIECNQExnwqajNLp6WaZQQIECBAoHICPghXLuVJBeyDUkLp6GdBYkJhZkNRkLp6RvqZ/6effjocfPDBYdmyZbWOr7322jBt2rTUpobxEKiEQNE+aFYiKdUK0vqjWvkWLQECBHolYP+gV5LaIUCgUAJFW78pSC3U9DJYAgQIECBAgEBNoGenojYzdVqq2UaAAAECBCol4INwpdKdXLA+KCWUkn4WJLYT5re//e1w+OGH12594IEHwk477ZT9+xtvvBGWLl0abrjhhvDoo4+GRx55JPv5FltsEbbddtuwzz77hE984hNhnXXWadpVo6LI0cY1vP9m97355pshtrt48eLwve99Lzz22GPh5Zdfzm7fYYcdwvvf//5sbB/60IfCWmut1Q7DaifV7r777iHabLDBBuFnP/tZuOSSS8Itt9wSnnvuuSz22PanPvWpMHny5LDGGmu01Uejm/qZ/14UpMbxxTmwaNGiEXNg/fXXDx/84AezubLffvuFv/iLvwhve9vbRnW49957s3uXL1+e3bfLLrtkxptuumlHfk888UQ48MADwzPPPJM9N2XKlLBgwYIwceLE7N/HWvjcq/m1cuXKMHPmzHD++efX4ps3b1445ZRTWsb76quvhmOOOSbcdNNNtXtnzZoV4j8NPoqNaK/+2W222SZcf/312X+3rsEKFO2D5mC19N4HAeuPPqBqkgABAhUQsH9QgSQLkQCB1QWKtn5TkGoWEyBAgAABAgSKJdC3U1GbMTgttVgTxGgJECBAgECXAj4IdwnnsZ4I+KDUE8beNNLPgsR2RtisIPUnP/lJVkz3ne98Z9RmYmHiOeeckxXPrbnmmqvd28uC1FWrVoUf//jHWVFeq3HFgcQCvLPPPjsccMABDcc2fLD1eYgFqfE00R/84Afh1FNPzQpRG1233XZb2HvvvduhbnhPP/NfX7gZB9DuCamvvfZauPnmm7Pcxhy2uj75yU+G2bNnZ8W6zQomX3jhhTB9+vSwZMmSWnN33313+NjHPtaq+RG/v/zyy8Nxxx1X+1mcp3FOjBs3LvtZtwWp/Zhft99+e1YcPXQdccQRIa7511577VFjbvTfTSzCveKKK8K666476rP1eT/22GPDRRdd1HZxdkfJcHNHAkX7oNlRcG4ugoD1RxGyZIwECBBIT8D+QXo5MSICBHIQKNr6TUFqDpNCFwQIECBAgACBHgn0/VTUZuN0WmqPMqgZAgQIECCQroAPwunmpgoj80EpoSz3syCxnTAbFaT+93//96hFmI3aPfnkk8O5554bJkyYMOLXvSpIjQWS3/jGN8JZZ51VO2GznfjiPbEIcO7cuWGjjTZq+kijgtSjjz46fOlLX2pajLrrrruGq6++OmyyySbtDmW1+/qV/1hcGYsXP/e5z9X6jEWQsQA0niI72vVf//Vf4bTTTgvXXHNNR3HF9s8777ysWLTRqbFxTLEwcsaMGbV2zzjjjDBnzpxaMWmrDutP/4x9xtNbp06dWnu0m4LUfs2v+vnf7mml9YWsMbh2n63/b/qyyy4LsSjVNXiBon3QHLyYEfRYwPqjx6CaI0CAQEUE7B9UJNHCJEBgpEDR1m8KUs1gAgQIECBAgED6ArmfitqMxGmp6U8WIyRAgAABAl0K+CDcJZzHeiLgg1JPGHvTSL8KEtsdXX3x2pe//OWsEHHoRNBY8Bf/LHv8s+jjx48PP//5z0P80+uNTs1sdPpmLG687rrrQiz4i7HecMMN4amnnsqGFws5Y7FoPGV16Np///3D5pvHJdkfrjfeeCMrKD399NNXCyueyLnjjjuGd7/73SH+ifR4smsc38svvzzi3nhKZTxZc+ONN25IU5+HOLZ11lmnFufkyZNDLEB9xzveER577LGsj7/927/N/vx6qz+hPlou+pX/aPzpT386LF26tNb9HnvskeV2ww03bDqkWIwcixfjya/DrzgPtt9++6yYNf7vy5cvDw888ED4/ve/v1pbF1xwQVZ02qgo9dFHHw377rtviKelxivOqwULFoSJEye2NWUff/zxsNdee9WebxRTpwWp/Zxf0emEE04YUdzb6lTdWLgbT5uN/9RfrU6Uff3117P/TmLhb7zif0s33XRT2HrrrdvydVN/BYr2QbO/GlofgID1xwDQdUmAAIESCNg/KEEShUCAQOcCRVu/KUjtPMeeIECAAAECBAjkKTCwU1GbBem01DzTry8CBAgQIJCbgA/CuVHrqIGAD0oJTYt+FSS2G2J9QerQc7Ho8Pjjjw/x5NP6E0BjcWksIvziF784ovBzv/32C1deeWVYb731GnbfaaFgbCQW5y1cuDA7dTMW9w1d8U/Exz/T/v73vz+87W1vG9Hfr3/96+w01fjn5oc/c+KJJ4YLL7yw4Z8ub5SH2Gh0iCe/xpNG11xzzVo/v/zlL7OCy+HFtO2aD7+vH/n/6U9/muUtFi8Ov+KJqfHU12bXihUrspNRL7300toto82DmJtnn302xCLmmKPhcyf6H3LIIat1VX/CabyhVYHm8EZioeWpp55a+1EsVK4vCu5knuUxv2IhdJy/Q1c8ETae9NuskLmR0dCz8QTaeKpssysWkh922GHhoYceym458MADs5Ny11133W6mp2d6LFC0D5o9Dl9zgxew/hh8DoyAAAECRRSwf1DErBkzAQJjFija+k1B6phTrgECBAgQIECAQF8EkjkVtVl0TkvtS941SoAAAQIEBiXgg/Cg5PUbBXxQSmge9KMgsZPwGhWkxiLEWJQYC9vqiz2H2m5UyBefu+OOO7ITVRtdnRQKDj1f/yfP48//+q//OnzlK1/JikWbXXF8d955Z3bv8NNe42mRu+2222qPNStIjcWD8cTJRqd9duLc7N5e5D+eivnKK6+EZcuWhfin3mNxaP0JsbG4OBbjTpgwoemw6+dCO/MgNhZjiG3HE2OHro985CPZqaDvete7VusvFi0fc8wxtZ/HgtJ4qmo8gXe0K8YYC2oXLVqU3RYLpW+99dbs5NbhVyfzLI/5VX+qa6si0SeeeCIrJH3mmWdW44gnCse9gWZz/5577hkxvxsV7PZi3mqjO4GifdDsLkpPJSxg/ZFwcgyNAAECCQvYP0g4OYZGgED/BIq2flOQ2r+5oGUCBAgQIECAQLcCyZ2K2iwQp6V2m2LPESBAgACB5AR8EE4uJZUakA9KCaW7WSFkr4YYTwmdOXNm0+YaFaTGP7ceTwUdfiJoowbqCwTjPd/61rfC9OnTG/bXSaFgbCAWlcYTMeN4hq599tknxBMnN95445ZE8fl4OmQ83XToOuqoo8L8+fNXK8xslIctt9wy3HjjjWGrrbZq2Ve3N/Q7/3FcBx10UPjqV786qlmjXMYi0WjfTjFuPJX285//fLj66qtrFM1OZH3yySezMT311FPZvVOmTMlO3J04ceKojI8++mjYd999wwsvvJDd16w4s915ltf8eumll7KxxgLpeG2++eYhFkZvvfXWDeO9/vrra6fLTp48uVZ4G2/ebrvtwnXXXRc222yz1Z6N8cT/bof+e29VIN7tnPVc9wJF+6DZfaSeTFTA+iPRxBgWAQIEEhewf5B4ggyPAIH+CBRt/aYgtT/zQKsECBAgQIAAgW4Ekj8VtVlQTkvtJt2eIUCAAAECSQn4IJxUOio3GB+UEkp5vwsSOy1I7aSIbeXKlVnx2/nnn18THa2/dgsFhxqLhYexuHXJkiXZj+LYmp1w2iyl9W3EUzUXL16cFfYNvxrlodVplL2YRv3M//rrrx9OOOGE8KUvfWnU02RjHPfee2/Yb7/9wvLly7OwRjvhtFnc9W00Owm0Ucy33XZb2HvvvZuSNioebVbw2u48y2t+NfrvJBaVHnzwwavFW3/vscceG3beeefstOKh6+677w4f+9jHVnv21VdfzU6ejf+NxGvXXXfNCoTjnHelIVC0D5ppqBlFDwWsP3qIqSkCBAhUSMD+QYWSLVQCBP4gULT1m4JUs5cAAQIECBAgkIZAYU5FbcbltNQ0JpJRECBAgACBLgV8EO4SzmM9EfBBqSeMvWmknwWJcYSdFqTusssuIZ6auummm7YVYDyt9Ljjjqvd28uC1AcffDB8/OMfrxVJ7rHHHtmfgd9www3bGlu8qVEx4GWXXRZiod/wq1EeZs2aFeI/DT5CtN1/qxv7kf94qub++++fnbL57ne/u9UQspNoh5+sGR+YM2dOOOusszqK/fnnnw/Tpk0L999/f9bnaCeB3nLLLeGAAw6oje2kk04KF154YdNTeetPGR3t9Np2C1LznF+33357iKf7Dl1nnHFGZjxu3LgR+amPc968eWHq1KkhFvc+88wz2b3xZ6eccspqeX3iiSdG3Nesj5YTwg19EyjaB82+QWh4UALWH4OS1y8BAgSKLWD/oNj5M3oCBLoUKNr6TUFql4n2GAECBAgQIECgRwKFPRW1WfxOS+3RzNAMAQIECBDIV8AH4Xy99TZSwAelhGZEPwoSh4fXaUFqPGHx4osvDu94xzvaUorFq4cffnjt3l4WpNYXux5//PFh7ty54e1vf3tbYxu6KZ4SeeSRR9aeicV88c/Rjx8/vvazRnm49tprswLLfl6N+t1iiy2a/vn6//t//29YtmxZePnll0cM68///M/D7Nmzwyc+8Ymw3nrrdVRIGk9FjSepxmLfoavZCZ6jWfzmN78JJ598cognlw5dzU4+fe6557JTPx966KHs1lhEu3DhwjBp0qSGXdQXj8aC4osuuiistdZaq93fbkFqnvPr2WefDYceemhYunRpNt5mxdXDi0qHTit+73vfm1kNnRTc7L/R+nhanTrbz3mt7cYCRfugKY+lE7D+KF1KBUSAAIFcBOwf5MKsEwIEUhMo2vpNQWpqM8h4CBAgQIAAgSoJFP5U1GbJclpqlaaxWAkQIECgJAI+CJckkQUNwwelhBLXqCCxVRFpL4dfX1DaadFnvwpSG51sGostP/zhD3cc/r/+67+GWFw6dB1xxBEh/j/2xYK/oatRHpr9afSOBzDKA93k/4033ggPP/xwdqLod77znVrrMZ54omvMYaNCzWbDqD/ZNN534oknhj/90z/tKNRYLHvnnXeGWDw6dDU6jTb+rlF+b7755uxk1/qr0Qmuze6Nz7ZTkDro+bXJJpuExYsXh+22225EuMP/e5oyZUpYsGBB2HjjjcOMGTPCpZdemt079POJEyc2nb+N7ukomW7ui0DRPmj2BUGjgxSw/hikvr4JECBQXAH7B8XNnZETIDAGgaKt3xSkjiHZHiVAgAABAgQIdClQulNRmzk4LbXLGeIxAgQIECCQv4APwvmb6/EPAj4oJTQbuilI7OXwOykobdRvJ8+3Uyg41Ec/T47dfffdQxz3BhtsUAupUX8PPPBA2GmnnXrJvVpbY8n/ihUrwnnnnZf9M/z67Gc/m50Au/7667c19qeffjocfPDB2cmrvb5GK66+9957w3777RfiCa3xOumkk7Ii2zXXXHPEMF544YUwffr02gmhrYot25lnec+vGFD9Cabf+ta3sriGrtdffz2cfvrp2cmv8Rp+CuzwZ4dOTh0+N+tPnG1m2ev8aq8zgaJ90OwsOncXQMD6owBJMkQCBAgkKGD/IMGkGBIBAv0XKNr6TUFq/+eEHggQIECAAAECwwVKeypqszQ7LdV/AAQIECBAoBACPggXIk2lHaQPSgmldiwFib0Io5OC0kb9dfJ8O4WCQ33kXTBYxILUaBWLUk877bTa6ZlDfvGU1FjcOWHChJbTZFAFqS+99FKIp9XGU1XjNXny5LBw4cIwadKkEWOuL1w944wzwpw5c8K4ceMaxtbOPMt7fsWBPv7442GvvfYKscA2XqecckpWODx+/Pjs3+s95s2bl90Tr0ceeSTstttuteLd+pNn77nnnuz3Q1c8EXjatGktc++GfAWK9kEzXx295SBg/ZEDsi4IECBQQgH7ByVMqpAIEGgtULT1m4LU1jl1BwECBAgQIECgFwKVORW1GZbTUnsxjbRBgAABAgT6JuCDcN9oNdyGgA9KbSDldYuC1OvDFltssRp33gWDRS1IjXC/+MUvssLO++67b4RjLHaMf+p9jTXWGHU6D6ogddWqVdlpoHGMQ9fNN98c9t9//9q/r1y5MsyePTsrQI1XPB100aJFYerUqU1jSrUgtb7gdJdddslO6t10002zWIYXrNafgvr8889nBab3339/du/w01Prjbbccstw4403hq222iqv/zOmnzYFivZBs82w3FYcAeuP4uTKSAkQIJCSgP2DlLJhLAQI5CZQtPWbgtTcpoaOCBAgQIAAgQoLVO5U1Ga5dlpqhf8rEDoBAgQIpC7gg3DqGSr3+HxQSii/ClLbL0jt56mPRS5IjdP5e9/7Xjj88MNrp2/Gn02cODHEPwu/8847jzrj6wtSt9lmm3D99Y3z0uv/dB599NGw77771sY9vNAy9lVfiLnrrruGq6++OmyyySZNh9JtQWo/51ccbKPi2jvuuCPstNNOWSwxriOPPDL736dMmRIWLFiQ5TBe//u//5sV7l566aXZvw8vZq0vdI3FyfH/QTUWtbrSEijaB8209IymBwLWHz1A1AQBAgQqKGD/oIJJFzIBAiEUbf2mINWsJUCAAAECBAj0T6Dyp6I2o3Vaav8mnZYJECBAgECXAj4IdwnnsZ4I+KDUE8beNKIgtXHhY30BXtQ+77zzQvxz7f24il6Q+sYbb2R//n3mzJkjePbcc89wxRVXhHe+851N2eL/I+MhhxySndAZr1jIePfdd4cddtihH9Qj2ly+fHk44YQTwjXXXJP9vL4Ytv5P0c+dOzf7M/YNPgzV2m2nIDXv+TU0uPp4Lrvssuy009dffz2cfvrp2Ymx8aovzI0/u/zyy8Nxxx23Wo6Gn6wafzlv3rzMyJWeQNE+aKYnaERjFLD+GCOgxwkQIFBRAfsHFU28sAlUXaBo6zcFqVWfseInQIAAAQIE+iXgVNQWsk5L7dfU0y4BAgQIEOhKwAfhrtg81CMBH5R6BNmLZhSkNj+J8/zzzw9nnnlmjblRkV4vchDbKHpBaozhF7/4RYinY953330jWC688MJw6qmnhnHjxjXkeuWVV7Lnvvvd79Z+3+/TQocP5MorrwzHHHPMan3XF2nGU1FvvfXWsP3224+a9nYKUmMDec6voQE/99xz4bDDDgsPPfRQ9qOhOR1zMG3atHD//fdnP29UVPrggw+Gj3/84yEW8cZrqJh1eKFqNFq8eHHYbrvtevWfhnZ6KFC0D5o9DF1TaQhYf6SRB6MgQIBA0QTsHxQtY8ZLgEBPBIq2flOQ2pO0a4QAAQIECBAgUBNwKmqHk8FpqR2CuZ0AAQIECPRHwAfh/rhqtT0BH5Tac8rlLgWpzQtSb7/99rDPPvvU8jB58uSwcOHCMGnSpLZzs2rVquzUyRtvvDG85z3vCX/5l3+ZnfwZ/4z98ALNMhSkRpTbbrstKy4dKlqMP4t/9v2mm24KH/jABxq61Rd+xptOOumkEAtZ11xzzbatY1FlLLCMf0J+yy23DJtttlnYa6+9sv852vXkk0+Ggw46KDz11FPZbUNFmr/85S9HFG8eeOCB2Wmv66677qjttVuQmuf8Ghpw/TybMmVKWLBgQWYWrV544YXshNo77rgj7LTTTiPifP7550cUrcZTUGfNmhX+5m/+Jjs9NV577LFHdtrshhtu2Hbe3JifQNE+aOYno6ecBKw/coLWDQECBEomYP+gZAkVDgEC7QkUbf2mILW9vLqLAAECBAgQINCOgFNR21FqcI/TUruE8xgBAgQIEOidgA/CvbPUUucCPih1bta3JxSkNi9IffbZZ8Ohhx4ali5dWvP/xje+kZ2mOdqfbB+erEanhjY6fbIsBakxjtNOOy3Mnz9/xJz97Gc/mxXmTpgwoeFcvuWWW8IBBxxQ+10sKL3uuuvC1ltv3fbcv/vuu0MsGh0qhm33tM7XXnstG/Mll1yS9TVUpPlv//ZvYbfddqv1P3QiaKsBtVuQmuf8Gj7m4Seaxp9Ht//4j/8Ixx133Ij4YyHx8Kt+ju66667h7LPPDp///OfDsmXLslvnzJkTzjrrrLb/+2hl6fe9FSjaB83eRq+1BASsPxJIgiEQIECggAL2DwqYNEMmQGDsAkVbvylIHXvOtUCAAAECBAgQcCpqj+aA01J7BKkZAgQIECDQuYAPwp2beaJ3Aj4o9c5yzC0pSG1ekBoLFWNx3dy5c2vO8ZTUb37zm9kJnK2ulStXZn/6PBY7Dl2xyC/+2ff3ve99Ix4vS0FqDOqJJ54IhxxySO3E0fizeOpmLOaNP290/exnPwuHH354iH8Wfug6/vjjs1NSmxWxDm/nxRdfzE42XbRoUe3HBx98cNbnOuus0ypVob4g9l/+5V/CD3/4w3D++ednz8Z8x1Nut9pqq5ZttVuQmuf8Gj7oxx9/vHYaavx5nOMrVqwI//iP/5jdNnRC7FprrbVarMOLWWPBbyzYjnN8KMfRf+rUqS2N3DAYgaJ90ByMkl77KGD90UdcTRMgQKDEAvYPSpxcoREg0FygaOs3BalmMwECBAgQIEBgbAJORR2b32pPOy21x6CaI0CAAAEC7Qn4INyek7v6I+CDUn9cu2q1ygWpm2++efan5Ec7hfNHP/pRdurmc889V/Pdc889Q/x/rqs/QXJ4AlatWqFkiOUAACAASURBVBXuu+++8JnPfGbEszNmzAjnnnvuan+KvkwFqTH2eNroF77whRFz8iMf+Uj259zf9a53/f/s3Qm8FNWZ///nDwTCEHDAFUyCOjJAjKIiYrggKAguyA2Kf3bcFcENGJFVRAUJCRDBIYAyyiagLLIoAiIueJWgQTBKHJIocRSXiAIShSD8eMrbne6+1d1V3VXddao+9Xr5msitOsv7nOtYfb4+XWGvpnvm3nvvtQK9duHIWCMa7NRQ5LBhw+LtagBW+yotLXX0e6Hr26NHDykrK7Pu13XT6rarV6+2/j5TSDO1A6eBVH2uUPsrcYy7d++2qvzq3tdLQ9a7du2S7du3W39vV8E39rwGhi+55JJ4FdrEdtu0aSPz5s2TevXqOTLnpsILmHagWXghevRZgPcPn4FpHgEEEAipAJ8fhHRhmRYCCGQWMO39jUAqOxoBBBBAAAEEEMhNgKqoubk5fopqqY6puBEBBBBAAAEvBDgQ9kKRNnIV4EApVzkfnotSIDU1iKecY8eOlYEDB1YIiMao7aqc6s+aNGliBUv1a8urVauWtDJabVIrcz7wwANW0C92ZaquGqZAqs73k08+sUKPzzzzTJKNfqX7kCFDpEqVKhV2s12VU71Jq3COHDlSGjVqVOGr4LWy6qhRo2T27NlJ7bmprqoP6jqPHj3a+sp5u2vx4sVyxRVXOPoNdBNILdT+Shy4hn9176pp6qVB3lWrVklJSYntXD/++GPp2bOnvPjiixV+PmDAABk3bpxUrVrVkRM3FV7AtAPNwgvRo88CvH/4DEzzCCCAQEgF+PwgpAvLtBBAILOAae9vBFLZ0QgggAACCCCAgHsBqqK6N8vpCaql5sTGQwgggAACCOQiwIFwLmo845UAB0peSXrQjl0Q0oNmKzSRrsKkVlTUr2qPXffdd59tUC7dmNw8f+DAASsMOWnSpKTmGjZsGK92quHUDh06JP1cA6ZapXPq1KkVhqFVUrUypH6lu17vvPOOFcJMDKLqn+t9+pXov/zlL22nErZAqk5y2bJl0rt376RqmuqglTnPOeccW4dt27bJtddeKxs3bqzw87POOssKAB999NGia/nSSy/JunXrKtzXvn17+d3vfiennHKKq62sbXXu3LlC9U8NEs+fP19OPvlkR+25CaRqg4XYX6kDX7t2rahT6tWiRQt54okn0lb/zfTPC13vTp06OTLipuIImHagWRwlevVRgPcPH3FpGgEEEAixAJ8fhHhxmRoCCKQXMO39jUAquxkBBBBAAAEEEHAuQFVU51ae3km1VE85aQwBBBBAAAE7AQ6E2RfFFOBAqZj6KX1HKZCqU7cLSSaSTJs2zfp69tRLQ4NaTVX/cntpCFO/Bl3DjjYHClZzYQyk6pw0yPvwww8nkfXp00emTJkitWrVsqXUr46/9dZbZc2aNW6prZCl9teggb7Ou7v+/ve/WwHa5557LulBt5U/3QZStTO/91eqxI4dO6RHjx5SVlaW9KN0wfHEm6ZPny59+/ZNek4rBi9cuFA03M0VXAHTDjSDK8nIchTg/SNHOB5DAAEEIi7A5wcR3wBMH4GoCpj2/kYgNao7lXkjgAACCCCAgFsBqqK6FfP4fqqlegxKcwgggAACCCQLcCDMjiimAAdKxdRP6TtqgVSd7/jx4+Xee++1XYWhQ4daX9teuXLlCj8/dOiQvPDCC6JVXF955RVHq6jhS/0q+JNOOinj/WEMpOqEt27dKt26dROtfBq79GvhZ8yYYf15uksDmnrPQw89JBqezHbVqVNHRowYITfddJPUqFEj2+22P9evstfquYMGDUoa69KlS6Vt27aO28wlkKqN+7m/Ugef7vdeg9MawM10vfrqq3LJJZckVZJ1EmR1DMiNvgmYdqDpGwQNF0uA949iydMvAgggYLYAnx+YvX6MHgEEchQw7f2NQGqOC81jCCCAAAIIIBAZAaqiBmypqZYasAVhOAgggAACYRHgQDgsK2nmPDhQCtC6RS2QqvQa/NNA6eOPPy6vvfaavPfee/EV0QqZ+g6iocl018GDB62A5dNPPy2vv/66vPPOO/HQpFaIbNy4sVWps2PHjvLjH/84bVXUxPbDGkjVkOfkyZPlzjvvTOIsKSmRuXPnZg3qajBVA5Ba2fbtt9+Wt956Kx6EPO+886RRo0bSpUsXadWqVdqKq25+3d588025/PLLZefOndZj7dq1k9mzZ0vdunUdN5NrIDXWgR/7y27w8+bNk169esV/pHt+1apVomuT6fr444+lZ8+e8uKLL8ZvS1dZ2DEaNxZEwLQDzYKg0EkhBXj/KKQ2fSGAAALhEeDzg/CsJTNBAAEXAqa9vxFIdbG43IoAAggggAACkROgKmpAl5xqqQFdGIaFAAIIIGCyAAfCJq+e+WPnQMn8NWQGCCCAAAKGCZh2oGkYL8PNLsD7R3Yj7kAAAQQQqCjA5wfsCgQQiKSAae9vBFIjuU2ZNAIIIIAAAghkEaAqqiFbhGqphiwUw0QAAQQQMEGAA2ETVim8Y+RAKbxry8wQQAABBAIqYNqBZkAZGVbuArx/5G7HkwgggECUBfj8IMqrz9wRiLCAae9vBFIjvFmZOgIIIIAAAgjYClAV1bCNQbVUwxaM4SKAAAIIBFWAA+Ggrkw0xsWBUjTWmVkigAACCARIwLQDzQDRMRRvBHj/8MaRVhBAAIGoCfD5QdRWnPkigIAlYNr7G4FUNi4CCCCAAAIIIPC9AFVRDd8JVEs1fAEZPgIIIIBAsQU4EC72CkS7fw6Uor3+zB4BBBBAoAgCph1oFoGILv0V4P3DX19aRwABBMIqwOcHYV1Z5oUAAhkFTHt/I5DKhkYAAQQQQAABBESoihqSXUC11JAsJNNAAAEEECiGAAfCxVCnz5gAB0rsBQQQQAABBAosYNqBZoF56M5/Ad4//DemBwQQQCCMAnx+EMZVZU4IIJBVwLT3NwKpWZeUGxBAAAEEEEAgxAJURQ3p4lItNaQLy7QQQAABBPwU4EDYT13azibAgVI2IX6OAAIIIICAxwKmHWh6PH2aK74A7x/FXwNGgAACCJgowOcHJq4aY0YAgbwFTHt/I5Ca95LTAAIIIIAAAggYKkBVVEMXzumwqZbqVIr7EEAAAQQQsAQ4EGYjFFOAA6Vi6tM3AggggEAkBUw70IzkIoV70rx/hHt9mR0CCCDglwCfH/glS7sIIBBoAdPe3wikBno7MTgEEEAAAQQQ8EGAqqg+oAa5SaqlBnl1GBsCCCCAQIAEOBAO0GJEcCgcKEVw0ZkyAggggEBxBUw70CyuFr37IMD7hw+oNIkAAghEQIDPDyKwyEwRAQQqCpj2/kYglV2MAAIIIIAAAlESoCpqlFY7Ya5US43owjNtBBBAAAE3AhwIu9HiXq8FOFDyWpT2EEAAAQQQyCJg2oEmCxo6Ad4/QrekTAgBBBAoiACfHxSEmU4QQCBoAqa9vxFIDdoOYjwIIIAAAggg4IcAVVH9UDWwTaqlGrhoDBkBBBBAoFACHAgXSpp+7AQ4UGJfIIAAAgggUGAB0w40C8xDd/4L8P7hvzE9IIAAAmEU4PODMK4qc0IAgawCpr2/EUjNuqTcgAACCCCAAAKGC1AV1fAF9Hr4VEv1WpT2EEAAAQRCIsCBcEgW0tBpcKBk6MIxbAQQQAABcwVMO9A0V5qRpxHg/YOtgQACCCCQiwCfH+SixjMIIGC8gGnvbwRSjd9yTAABBBBAAAEE0ghQFZWtkVGAaqlsEAQQQAABBJIEOBBmQxRTgAOlYurTNwIIIIBAJAVMO9CM5CKFe9K8f4R7fZkdAggg4JcAnx/4JUu7CCAQaAHT3t8IpAZ6OzE4BBBAAAEEEMhRgKqoOcJF7TGqpUZtxZkvAggggEAGAQ6E2R7FFOBAqZj69I0AAgggEEkB0w40I7lI4Z407x/hXl9mhwACCPglwOcHfsnSLgIIBFrAtPc3AqmB3k4MDgEEEEAAAQRcClAV1SUYt38vQLVUdgICCCCAAALCgTCboJgCHCgVU5++EUAAAQQiKWDagWYkFynck+b9I9zry+wQQAABvwT4/MAvWdpFAIFAC5j2/kYgNdDbicEhgAACCCCAgAsBqqK6wOLWigJUS2VXIIAAAghEXIAD4YhvgCJPnwOlIi8A3SOAAAIIRE/AtAPN6K1Q6GfM+0fol5gJIoAAAr4I8PmBL6w0igACQRcw7f2NQGrQdxTjQwABBBBAAIFsAlRFzSbEz10JUC3VFRc3I4AAAgiER4AD4fCspYkz4UDJxFVjzAgggAACRguYdqBpNDaDtxPg/YN9gQACCCCQiwCfH+SixjMIIGC8gGnvbwRSjd9yTAABBBBAAIFIC1AVNdLL79/kqZbqny0tI4AAAggEVoAD4cAuTSQGxoFSJJaZSSKAAAIIBEnAtAPNINkxFk8EeP/whJFGEEAAgcgJ8PlB5JacCSOAgAqY9v5GIJV9iwACCCCAAAImClAV1cRVM3DMVEs1cNEYMgIIIIBArgIcCOcqx3NeCHCg5IUibSCAAAIIIOBCwLQDTRdT41YzBHj/MGOdGCUCCCAQNAE+PwjaijAeBBAoiIBp728EUguyLegEAQQQQAABBDwUoCqqh5g0lV2AaqnZjbgDAQQQQCAUAhwIh2IZjZ0EB0rGLh0DRwABBBAwVcC0A01TnRl3WgHeP9gcCCCAAAK5CPD5QS5qPIMAAsYLmPb+RiDV+C3HBBBAAAEEEIiMAFVRI7PUwZwo1VKDuS6MCgEEEEDAMwEOhD2jpKEcBDhQygGNRxBAAAEEEMhHwLQDzXzmyrOBFOD9I5DLwqAQQACBwAvw+UHgl4gBIoCAHwKmvb8RSPVjF9AmAggggAACCHgtQFVUr0VpLycBqqXmxMZDCCCAAAJmCHAgbMY6hXWUHCiFdWWZFwIIIIBAYAVMO9AMLCQDy1WA949c5XgOAQQQiLYAnx9Ee/2ZPQKRFTDt/Y1AamS3KhNHAAEEEEDACAGqohqxTNEbJNVSo7fmzBgBBBCIgAAHwhFY5ABPkQOlAC8OQ0MAAQQQCKeAaQea4VyFSM+K949ILz+TRwABBHIW4PODnOl4EAEETBYw7f2NQKrJu42xI4AAAgggEG4BqqKGe32Nnx3VUo1fQiaAAAIIIJAswIEwO6KYAhwoFVOfvhFAAAEEIilg2oFmJBcp3JPm/SPc68vsEEAAAb8E+PzAL1naRQCBQAuY9v5GIDXQ24nBIYAAAgggEEkBqqJGctnNnTTVUs1dO0aOAAIIIJAkwIEwG6KYAhwoFVOfvhFAAAEEIilg2oFmJBcp3JPm/SPc68vsEEAAAb8E+PzAL1naRQCBQAuY9v5GIDXQ24nBIYAAAgggEDkBqqJGbsnDMWGqpYZjHZkFAgggEHEBDoQjvgGKPH0OlIq8AHSPAAIIIBA9AdMONKO3QqGfMe8foV9iJogAAgj4IsDnB76w0igCCARdwLT3NwKpQd9RjA8BBBBAAIFoCFAVNRrrHPpZUi019EvMBBFAAIEwC3AgHObVDf7cOFAK/hoxQgQQQACBkAmYdqAZMn6mI8L7B7sAAQQQQCAXAT4/yEWNZxBAwHgB097fCKQav+WYAAIIIIAAAsYLUBXV+CVkAokCVEtlPyCAAAIIGCrAgbChCxeSYXOgFJKFZBoIIIAAAuYImHagaY4sI3UowPuHQyhuQwABBBBIEuDzAzYEAghEUsC09zcCqZHcpkwaAQQQQACBQAhQFTUQy8Ag/BKgWqpfsrSLAAIIIOCTAAfCPsHSrCMBDpQcMXETAggggAAC3gmYdqDp3cxpKSACvH8EZCEYBgIIIGCYAJ8fGLZgDBcBBLwRMO39jUCqN+tOKwgggAACCCDgToCqqO68uNtQAaqlGrpwDBsBBBCIpgAHwtFc96DMmgOloKwE40AAAQQQiIyAaQeakVmY6EyU94/orDUzRQABBLwU4PMDLzVpCwEEjBEw7f2NQKoxW4uBIoAAAgggEAoBqqKGYhmZhFsBqqW6FeN+BBBAAIEiCHAgXAR0uowLcKDEZkAAAQQQQKDAAqYdaBaYh+78F+D9w39jekAAAQTCKMDnB2FcVeaEAAJZBUx7fyOQmnVJuQEBBBBAAAEEPBKgKqpHkDRjpgDVUs1cN0aNAAIIREiAA+EILXYAp8qBUgAXhSEhgAACCIRbwLQDzXCvRiRnx/tHJJedSSOAAAJ5C/D5Qd6ENIAAAiYKmPb+RiDVxF3GmBFAAAEEEDBLgKqoZq0Xo/VZgGqpPgPTPAIIIIBArgIcCOcqx3NeCHCg5IUibSCAAAIIIOBCwLQDTRdT41YzBHj/MGOdGCUCCCAQNAE+PwjaijAeBBAoiIBp728EUguyLegEAQQQQACByApQFTWyS8/EMwlQLZX9gQACCCAQQAEOhAO4KBEaEgdKEVpspooAAgggEAwB0w40g6HGKDwU4P3DQ0yaQgABBCIkwOcHEVpspooAAv8SMO39jUAquxcBBBBAAAEE/BCgKqofqrQZOgGqpYZuSZkQAgggYLIAB8Imr575Y+dAyfw1ZAYIIIAAAoYJmHagaRgvw80uwPtHdiPuQAABBBCoKMDnB+wKBBCIpIBp728EUiO5TZk0AggggAACvgpQFdVXXhoPmwDVUsO2oswHAQQQMFaAA2Fjly4UA+dAKRTLyCQQQAABBEwSMO1A0yRbxupIgPcPR0zchAACCCCQIsDnB2wJBBCIpIBp728EUiO5TZk0AggggAACvghQFdUXVhqNigDVUqOy0swTAQQQCKwAB8KBXZpIDIwDpUgsM5NEAAEEEAiSgGkHmkGyYyyeCPD+4QkjjSCAAAKRE+Dzg8gtORNGAAEVMO39jUAq+xYBBBBAAAEEvBCgKqoXirQReQGqpUZ+CwCAAAIIFFOAA+Fi6tM3B0rsAQQQQAABBAosYNqBZoF56M5/Ad4//DemBwQQQCCMAnx+EMZVZU4IIJBVwLT3NwKpWZeUGxBAAAEEEEAggwBVUdkeCPggQLVUH1BpEgEEEEAgmwAHwtmE+LmfAhwo+alL2wgggAACCNgImHagySKGToD3j9AtKRNCAAEECiLA5wcumL/55hsZMGCATJ8+3cVTFW+tWbOmnHnmmXLiiSfKOeecI61atbL+vmrVqo7bffXVV6Vly5aO70+8sWHDhlK/fn2pV6+e1Ua7du3kJz/5iVSqVCmn9u6//3655557cnr2rLPOssbSunVrad++vfznf/6nVKlSxVVbmfpfs2aNXHTRRa7aS3fzjh07pEePHlJWVpZ0S5MmTWThwoWirm6ugwcPytatW+Xll1+Wl156SbZt2ybvvfdevImYzS9+8QspKSmx9kiNGjXcdMG9GQRMe38jkMp2RgABBBBAAIFcBaiKmqsczyHgQIBqqQ6QuAUBBBBAwEsBDoS91KQttwIcKLkV434EEEAAAQTyFDDtQDPP6fJ48AR4/wjemjAiBBBAwAQBPj9wsUpeBVLtutQwo4Y6r7zySqlWrVrWUeUTSLVrXEOxd9xxh3Ts2NFR/4lt5BNITR1Ls2bNZOzYsXLhhRc6Dshm6n/o0KGiP69cuXJW02w3LF++XEpLSyvc5jaQum/fPnn88cdlypQpSQHUbP3XqVNHbrzxRunXr5/89Kc/zXY7P88iYNr7G4FUtjQCCCCAAAIIuBWgKqpbMe5HIA8BqqXmgcejCCCAAAJuBDgQdqPFvV4LcKDktSjtIYAAAgggELIDTRY0dAK8f4RuSZkQAgggUBABPj9wwexnIDU2DA2FjhkzJmslTK8DqbH+O3fuLJMmTbKqljq9vAykxvq89957ZfDgwVK9evWsw8jUf5s2bWTevHlWNdh8rgMHDsiQIUMsm9TLaSD18OHD8tprr8mdd94pmzZtynk4Gkz9zW9+Y1VrdRJezrmjkD9IIDXkC8z0EEAAAQQQiLgAVVEjvgGYfnEEqJZaHHd6RQABBCImwIFwxBY8YNPlQClgC8JwEEAAAQTCL2DagWb4VyRyM+T9I3JLzoQRQAABTwT4/MAFo10gVSubuglvanf61e+JX82eOoRx48bJoEGDMn51vV+BVB1L8+bNRYu7NG3a1JGOH4FU7diJg96Xrf81a9bIRRdd5Ggu6W7SNdMAaFlZWYVbnARSNYz63HPPyS233GKtvxeXVpIdOHAgodQcMU17f6NCao4LzWMIIIAAAghETICqqBFbcKYbTAGqpQZzXRgVAgggEBIBDoRDspCGToMDJUMXjmEjgAACCJgrYNqBprnSjDyNAO8fbA0EEEAAgVwE+PzAhZpdIPW+++6TkSNHumjl+1v1a9tffvlleeihh2T16tVJz9esWVOWLl0qbdu2TduuXSB1w4YNUlJSknEsGozcs2eP7N27V/7whz/IggULZOXKldbfJ14aSn3sscekcePGWeeWGgi9+eabrUqi2aqbatXR3bt3y//+7/9a45g1a1bSOOrWrWv9+fnnn59xDNkCqbo+o0aNksqVK2edS7obli9fLqWlpbY/dhJI3bZtm1x77bWycePGpDZatWol119/vTXHY489Vn70ox/Ff6777ZNPPrH2ycyZM+WVV16p0P+cOXOkZ8+eYvMukvNco/Kgae9vBFKjsjOZJwIIIIAAArkLUBU1dzueRMBzAaqlek5KgwgggAAC3wtwIMxOKKYAB0rF1KdvBBBAAIFICph2oBnJRQr3pHn/CPf6MjsEEEDALwE+P3Ah62UgNdattjl+/HjRr6hPvK655hp5+OGHpUaNGrYjzDWQmtqYBlTffPNN62vktc3Eq3PnzjJ9+nQrKJnpyjWQmtimjmP9+vVy3XXXJVUQzeagbaT2r1VrNXS7c+dOq4t27drJ7NmzRQOuuVz79++XwYMHy+TJk63HjzvuONF1i4V4swVS9fnhw4fLhAkT4t1r6FhDu7169XJU4fTQoUOyePFiueuuu5J8svWdy3yj8oxp728EUqOyM5knAggggAAC7gWoiurejCcQKJgA1VILRk1HCCCAQFQEOBCOykoHc54cKAVzXRgVAggggECIBUw70AzxUkR1arx/RHXlmTcCCCCQnwCfH7jw8yOQqt1rePK2226zQpOxSyuTPvXUU3LaaafZjtCrQGqs8Y8++kj69+8vy5YtS+rvt7/9rdx+++0ZK3B6EUjVTjWUqqFPDcfGrgYNGsiiRYvkjDPOSLtSqf336dNHfvCDH1hVRfVyUnE20zZ4//33pXv37vHqphoKXbNmjWzZssV6LFso9J133pGrrrpKtEpq7JoxY4bccMMNriqbqs9zzz0nXbt2Taokq0HXAQMGuGrLxbYP7a2mvb8RSA3tVmRiCCCAAAII5CVAVdS8+HgYgcIIUC21MM70ggACCEREgAPhiCx0QKeZuv8COkyGhQACCCCAQKgFODMM9fIGbnK8fwRuSRgQAgggYIQAgVQXy+RXIFWHsHbtWmnfvn3SaDQc2qlTJ9sReh1I1U7svla+efPmMn/+fDn55JPTSnkVSNUO3nvvPStwGQt76p8tWLDA+rN0l13/rVu3lh49esQfGTlypIwaNUoqV67sYsW/v3XJkiVy5ZVXWv9bw6ejR4+22nIaSF24cKF069Yt3q9WntWwbO3atV2Pxa7a6sUXXyxz5syRY445xnV7UX6AQGqUV5+5I4AAAgggYL4AVVHNX0NmEEEBqqVGcNGZMgIIIOC9AAfC3pvSonMBAqnOrbgTAQQQQAABvwQIpPolS7t2Arx/sC8QQAABBHIRIJDqQs3PQKpdEHPu3LnSs2dP2xH6EUjVjjT8edNNNyVV4Hz00Ufl+uuvTyvlZSB19+7dVuVQrYoau8aOHStDhw511f8dd9xhtVNWVmY9165dO6sCbd26dV2suIgGQAcPHmxVbtVLq8WqhVZhdRpITfXRueif5RKO1TGsW7dONNS6d+9ea0ynn366PPnkk9KoUSNXc4v6zQRSo74DmD8CCCCAAALmClAV1dy1Y+QICNVS2QQIIIAAAnkKcCCcJyCP5yVAIDUvPh5GAAEEEEDAEwECqZ4w0ohDAd4/HEJxGwIIIIBAkgCBVBcbIgqB1C+//FJuvvlmeeqpp+IyXbp0EQ2lHnXUUbZaXgZSczG26/9Xv/qVVcl00qRJ1phr1qwpS5culbZt27pYcZH3339funfvLhs3brSeW7x4sZx22mlJVVy1aqpWQW3YsKEjH62uqn/ZBCIdjW3Hjh1W9ddDhw5JrVq15Ac/+IFoaPeMM85w9Dw3fS9AIJWdgAACCCCAAAKmCVAV1bQVY7wIZBCgWirbAwEEEEAgRwEOhHOE4zFPBAikesJIIwgggAACCOQlQCA1Lz4edinA+4dLMG5HAAEEELAECKS62Ai5hCWdNr9161bR4Of27dvjjxSjQqp2rl8nr9VFY1eDBg2siqXpAo9eBlK16mf//v2tr6CPXZkc9J50/a9du1ZKS0vj7eh9w4cPdxUEXbJkiVx55ZVWG82bN5f58+fLgQMHXAVSH3zwQRk2bFh8HFrdVI1r167tdHtwnw8CBFJ9QKVJBBBAAAEEEPBNgKqovtHSMALFE6BaavHs6RkBBBAwWIADYYMXj6EjgAACCCCAAAIIIGCYAO8fhi0Yw0UAAQQCIkAg1cVC+BVIPXz4sFWB9KabboqPRit6rlmzRs477zzbEb766qvSsmXLpJ9t2LBBSkpKXMzI/la34VgvA6mpFUnr1q0rK1askKZNm6adV7r+P/vsM6uSaFlZmfXsxRdfbAVdjznmGEdG+/fvl8GDB8vkyZOt+2+//XYZP368fPDBB64CqRqMbd++fdLaTps2zaq8mmuVVEcT4KaMAgRS2SAIIIAAAgggYIIAVVFNWCXGiECeAlRLzROQxxFAAIFoCXAgHK31ZrYIIIAAAggggAACCBRTgPePYurTNwIIIGCu/0rECgAAIABJREFUAIFUF2vnVyB127Ztcu2118a/Fl6HlC086Wcg9csvv5TevXvLM888E9fJ9DXzXgVS7YK511xzjTz88MNSo0aNtCuVrv/KlSvLkCFDZNKkSdazGvJdtWqV49Buajh28eLFcsUVV8h7773nKpC6c+dO6dOnjzz//PPxOdSpU0dGjBgh119/vdSqVcvFLuRWrwQIpHolSTsIIIAAAggg4JcAVVH9kqVdBAIoQLXUAC4KQ0IAAQSCKcCBcDDXhVEhgAACCCCAAAIIIBBGAd4/wriqzAkBBBDwX4BAqgtjPwKpf/rTn+SOO+6wqqEmXloxVcOK6S4/A6l287z55putYGf16tUrDMmLQKqGUZ977jm55ZZbZMeOHVYfWh117ty5cuGFF2ZcpUz9L1++XEpLS+PP673Dhw93VJl0yZIlcuWVV1rPNm/eXObPny8nn3yy60Cqzm3evHlWyDf10mCqVkrt0qWLNGvWLGPw1sVW5VYHAgRSHSBxCwIIIIAAAggURYCqqEVhp1MEgiFAtdRgrAOjQAABBAIswIFwgBeHoSGAAAIIIIAAAgggEDIB3j9CtqBMBwEEECiQAIFUF9BeBFIPHDggWoF0y5YtomFJDTnu2rUraRT9+vWzvho+U1VQPwOpOpjUkGeHDh2sUOXRRx9dQSzXQOrBgwflq6++kj/+8Y/y2GOPydKlS2Xv3r3x9seNGyeDBg2SKlWqZFylTP1ruLVHjx5SVlZmtZGt8myso/3798vgwYNl8uTJ1h8NGDBAdDxVq1Z1HUjV5/ft22cFYR966KGMc2ndurW0bdvWCuH+/Oc/l6OOOsrFDuVWNwIEUt1ocS8CCCCAAAIIFEqAqqiFkqYfBAIsQLXUAC8OQ0MAAQSKL8CBcPHXgBEggAACCCCAAAIIIBAVAd4/orLSzBMBBBDwVoBAqgtPu0Cqi8cd3XrVVVfJlClT5Pjjj894f5ADqY4mmuEmrRo6ceJE6dmzZ9YwqjaTKZCqAeAhQ4ZY1V31qlmzpqxatUpKSkoyDvP999+3Kpdu3LjRum/ZsmXSqVMn63+/99570rVrVytUrFeTJk1k4cKF0rBhw4xt6v6ZMGGCFTZODN5meuiss86yQrTt27engmq+GyvleQKpHoPSHAIIIIAAAgjkJUBV1Lz4eBiBcApQLTWc68qsEEAAgTwFOBDOE5DHEUAAAQQQQAABBBBAwLEA7x+OqbgRAQQQQCBBgECqi+3gZyBVQ5j9+/eXu+66ywpNZrv8DqROnz5d+vbtGx9G06ZNZcGCBXLqqadWGFpqIDTb2DP9XAOYGsjNFhhNbCNbhVatRFtaWhp/REOhWvHUJpAYv0erwfbq1cv6+xYtWsgTTzwh9evXt/4+10CqPnv48GHZvHmzPPDAA1ZFWDeX7ovOnTtb69K8eXOpVKmSm8e5N0WAQCpbAgEEEEAAAQSCIkBV1KCsBONAIIACVEsN4KIwJAQQQKC4AhwIF9ef3hFAAAEEEEAAAQQQiJIA7x9RWm3migACCHgnQCDVhaUfgVQNFl5xxRXSrVs3+elPf+p4NH4HUmfPni1XX311fDyZqoB6GUjVDjV4qX0PGjRITjrppKwm2QKpO3bskB49ekhZWZnVloY6Z86cKbVr17ZtO3WdNbw6btw4qVq1qnV/PoHUWIeHDh2y2lm8eLHMnTvX+t9uro4dO1qVYc8880w3j3FvggCBVLYDAggggAACCBRbgKqoxV4B+kfAIAGqpRq0WAwVAQQQ8FeAA2F/fWkdAQQQQAABBBBAAAEE/iXA+we7AQEEEEAgFwECqS7U7AKp+jXtscqZqU3985//tL7WfdeuXUk/OuWUU2T06NFy6aWXWqHITJU60w3P70BqasgztUpo4ri8DqTG2lbXiRMnWgHSTEbZAqkHDhyQIUOGyKRJk6ym69atK08//bSce+65trypgdNly5ZJp06d4vd6EUhN7FjDqZ988om8/PLL8txzz8mLL74oGqLNdmlVXa0mq2FmqqVm06r4cwKp7s14AgEEEEAAAQS8E6AqqneWtIRAZASolhqZpWaiCCCAQCYBDoTZHwgggAACCCCAAAIIIFAoAd4/CiVNPwgggEC4BAikulhPu0DqfffdJyNHjkzbysGDB+W1116T8ePHy8qVK+P3aRXQUaNGSb9+/aR69eouRvH9rYUOpHbo0EH0a+yPPvroCmPNFgjNNLmvv/5avvrqK9m0aZP8z//8T5KRPqeh1GnTpsnFF1+cthkn/S9fvlxKS0vjbUyYMEG08qld0FXn2atXL+veNm3aWPOuV69e/FmvA6mpE4sFVN944w1ZsmRJxoCq7iP16d69e07BZtcbL0QPEEgN0WIyFQQQQAABBAwSoCqqQYvFUBEIqgDVUoO6MowLAQQQKIgAB8IFYaYTBBBAAAEEEEAAAQQQEBHeP9gGCCCAAAK5CBBIdaGWSyA11vy+fftk7Nix1l+J14033mh9HbxWu3Rz+RlI/e6776yQ7YMPPhgf0mWXXSZz5syx/Zp7J4FQJ3PTIKZ+hf1dd92VVCG0pKTE+lr7k046ybYZJ/1rxdEePXpIWVmZ1YZWXZ05c2aF+aSu8dChQ0Xbr1y5crxvvwOpqZPUUPO2bdus8eoapFbcbdKkicyfP18aN27shJl7ygUIpLIVEEAAAQQQQKDQAlRFLbQ4/SEQYgGqpYZ4cZkaAgggkFmAA2F2CAIIIIAAAggggAACCBRKgPePQknTDwIIIBAuAQKpLtYzn0CqdqOh1MGDB8vUqVOTetUqqVpBtUaNGo5H42cgde/evdK/f38r/Bi7br75Zusr7+2quToJhDqd2OHDh61wZd++fUXHEbsyVTR10v+BAwdkyJAh1hz0qlu3rqxYsUKaNm2aNLTUsOmaNWvkoosuyniPBkIXLlwoDRs2dDrNnO/761//Kv/1X/8lS5cuTWpDA8RacTcxOJtzJxF5kEBqRBaaaSKAAAIIIBAAAaqiBmARGAICYRWgWmpYV5Z5IYAAAmkFOBBmcyCAAAIIIIAAAggggEChBHj/KJQ0/SCAAALhEiCQ6mI98w2kalcfffSR9O7dW9avX5/Us1ZJHTRokFSpUsXRiPwMpH788cfSs2dP66viY5dWdtVqoXaXk0Coo0mV37Rnzx657bbbZPbs2fHHvKjQunz5ciktLY23OXHiRBkwYEDS0ObNmye9evWy/qxNmzaif1+vXr2kewpdITXV7tNPPxUNCC9btiz+o3RjdeMetXsJpEZtxZkvAggggAACxRGgKmpx3OkVgUgJUC01UsvNZBFAAAEOhNkDCCCAAAIIIIAAAgggUCgB3j8KJU0/CCCAQLgECKS6WE8vAqna3QsvvGCFHnfu3BnvvX79+jJr1ixp3bq1oxH5GUjVti+55JKkCqUafuzUqZPt2LwOpGon06dPt6qkxq5MVUid9r9jxw7p0aOHlJWVWc126dJFHn30UTnqqKOsv09dXw3gatupVUedBlK//vprmTZtmhXs3b9/v2zfvt0K2Z5//vmO1jjTTevWrZPOnTvH1yhdxde8OwpxAwRSQ7y4TA0BBBBAAIEACFAVNQCLwBAQiJoA1VKjtuLMFwEEIirAgXBEF55pI4AAAggggAACCCBQBAHeP4qATpcIIIBACAQIpLpYRK8CqQcPHhStiKpfs554aRVQDUiecMIJWUflVyD18OHD1tfaa7XW2JXtK+mdBkKzTirhhsRKpbE/3rBhg5SUlFRoxmn/Bw4ckCFDhljz0ys1xJkYNK1Zs6YsXbpU2rZtW6E/p4HU3bt3yw033CCLFi2Kt6EBVa1umu+VGq7V9tL55NtXWJ8nkBrWlWVeCCCAAAIIFF+AqqjFXwNGgEBkBaiWGtmlZ+IIIBAdAQ6Eo7PWzBQBBBBAAAEEEEAAgWIL8P5R7BWgfwQQQMBMAQKpLtbNq0CqdvnRRx9J7969Zf369UkjGD9+vAwcOLBCVc7UYfoVSNWqrX369JHnn38+3qUGKDXEWb16dVstp4FQF9TiRyBV+1++fLmUlpbGhzJx4kQZMGCA9feJfbZr186qZqqh1dTLaSA1NQCr7WSzdGr0+eefW9VeE9eJQKpTve/vI5Dqzou7EUAAAQQQQCC7AFVRsxtxBwIIFEiAaqkFgqYbBBBAoPACHAgX3pweEUAAAQQQQAABBBCIqgDvH1FdeeaNAAII5CdAINWFn5eBVO122bJlVih179698VHUr1/fqqh5zjnnZByZX4FUuyDo4sWL5Yorrkg7Hj8CqdOnT5e+ffvG+8xUpdVN/6mVRdVfz+mqVKliBVO1X720eu2oUaNsg8FOA6nazsyZM60qqbHL6fpm25Zbt26VLl26yPbt261bTz/9dHnyySelUaNG2R7l5+UCBFLZCggggAACCCDgpQBVUb3UpC0EEPBEgGqpnjDSCAIIIBA0AQ6Eg7YijAcBBBBAAAEEEEAAgfAK8P4R3rVlZggggICfAgRSXeh6HUjV9gYPHiwPP/xw0ihuvPFGqyJpjRo10o7Oj0Dqtm3b5Nprr5WNGzfG++3UqZM88sgjctxxx6Udi5tAqBPuffv2ya233iqPP/54/PaLL75Y5syZI8ccc0yFJtz0n1q1tEGDBlYAuFq1atK1a1fZsmWL1KxZU5YuXSpt27a1Ha6bQOo777wjV111laht7HKyvpmcDh8+LJMnT5Y777wzfpuGUx999FE56qijnBBzDxVS2QMIIIAAAggg4JEAVVE9gqQZBBDwT4Bqqf7Z0jICCCBQBAEOhIuATpcIIIAAAggggAACCERUgPePiC4800YAAQTyFCCQ6gLQ60Cqdq2VLrt165YUWNRA5IwZM6w/T3d5HUj99NNPra+T16qtscvJOPReN4FQJ9x2lWMzVSx12//y5cultLQ0PpRp06bJj370I+nVq5f1Z+3atZPZs2dL3bp1bYfrJpB68OBBq9Lq2LFjk9oaMmSIDBs2zAq/ur1eeuklufrqq0WrvcYuDaNef/31bpuK9P1USI308jN5BBBAAAEEPBGgKqonjDSCAAKFEKBaaiGU6QMBBBAoiAAHwgVhphMEEEAAAQQQQAABBBAQEd4/2AYIIIAAArkIEEh1oeZHINWu2qUO6YILLrAqgp544om2I/QqkHro0CHZtGmTDBo0SLTNxKtfv34yfvz4jJVa9X63gdB05GqhYcu+ffuKhj5jV7avuXfbvwY5e/ToIWVlZVYXseDvggULrL/PFH7Vn7sJpOr927dvl969eydVntU/79ixo9x9993SokULqVSpUtaduH//fnnqqadkxIgRSWHUbHsla8MRvYFAakQXnmkjgAACCCDggQBVUT1ApAkEECiOANVSi+NOrwgggICHAhwIe4hJUwgggAACCCCAAAIIIJBRgPcPNggCCCCAQC4CBFJdqPkRSNXuP/nkE7nhhhvkmWeeSRqNBi21kmaVKlUqjDLXQKoGUHfv3m31+fvf/94Kva5bt65C+1pBdPr06XL88cdnFXIbCE1sUMfz5Zdfyttvvy2PPfaYLF26VPbu3ZvUp1YSHT16tK2D3ui2/wMHDliukyZNqjA3rVi6atUqKSkpSTtvt4FUbWjFihVyzTXXyK5duyq026pVK+nevbu0adNGfvKTn1jVWvXSgO6ePXvkww8/lGeffVbmzp1rOSVeGtadNWuWtG7dOus6cUOyAIFUdgQCCCCAAAII5CJAVdRc1HgGAQQCJUC11EAtB4NBAAEE3ApwIOxWjPsRQAABBBBAAAEEEEAgVwHeP3KV4zkEEEAg2gIEUl2sv1+BVB2C3dfUZ6oMahdIdTGVjLe2b99eHn74YWnQQGs/Zb9SA6HZn3B+h5NgrNtAqva+fPly0bZTr4svvtgK6R5zzDFpB5lLIFXDpQsXLpT+/fvbhlKdi/zrzjp16ogWt+natavYhCtzaTJSzxBIjdRyM1kEEEAAAQTyFqAqat6ENIAAAkEToFpq0FaE8SCAAAKOBDgQdsTETQgggAACCCCAAAIIIOCBAO8fHiDSBAIIIBBBAQKpLhbdz0Cqtj148GArCJp49enTR6ZMmSK1atVK+nO/AqnXXXedjBkzRk444QTHMn4FUjt37mxVMdVgbqYrl0Dqjh07pEePHlJWVpbUtLY1fPjwjAHPXAKp2omGUt9880258847Rdcvn6tZs2Yybtw4ueCCCwij5ghJIDVHOB5DAAEEEEAgggJURY3gojNlBKIiQLXUqKw080QAgRAJcCAcosVkKggggAACCCCAAAIIBFyA94+ALxDDQwABBAIqQCDVxcL4GUjVYWzdulW6desm27Zti49Kv0J+xowZ1p8nXl4HUjX8OXDgQGnRooVUqlTJhYqI14FUDVvefffd0rFjR6lWrVrWseQSSD1w4IAMGTLECrzGLrVetWqVlJSUZOwz10BqrFHdRytXrrSCxq+88krW+SXecPrpp8stt9wiGlSuUaOGq2e5OVmAQCo7AgEEEEAAAQSyCVAVNZsQP0cAgdAIUC01NEvJRBBAIPwCHAiHf42ZIQIIIIAAAggggAACQRHg/SMoK8E4EEAAAbMECKS6WC+/A6laQXPy5MlWBc3ESwOSc+fOlZNOOin+x/kEUs866yypV6+enHPOOVYAVQOgtWvXdiGRfGs+gVT92vkmTZpYVVBbtmxp/dWgQQNXodhcAqk6g+XLl0tpaWl8MhdffLHMmTNHjjnmmIwW+QZSY40fOnRIPvzwQ6ta6ltvvSWbN2+W7du3i1ZvjV0NGzaUxo0bS+vWreX888+XM844Q6pUqZLzWvHgvwQIpLIbEEAAAQQQQCCTAFVR2R8IIBA5AaqlRm7JmTACCJgpwIGwmevGqBFAAAEEEEAAAQQQMFGA9w8TV40xI4AAAsUXIJBa/DVgBAggUAQBAqlFQKdLBBBAAAEEDBCgKqoBi8QQEUDAXwGqpfrrS+sIIIBAngIcCOcJyOMIIIAAAggggAACCCDgWID3D8dU3IgAAgggkCBAIJXtgAACkRQgkBrJZWfSCCCAAAIIZBSgKiobBAEEECgXoFoqWwEBBBAIrAAHwoFdGgaGAAIIIIAAAggggEDoBHj/CN2SMiEEEECgIAIEUgvCTCcIIBA0AQKpQVsRxoMAAggggEDxBKiKWjx7ekYAgYALUC014AvE8BBAIIoCHAhHcdWZMwIIIIAAAggggAACxRHg/aM47vSKAAIImC5AINX0FWT8CCCQkwCB1JzYeAgBBBBAAIHQCVAVNXRLyoQQQMBrAaqlei1KewgggEBeAhwI58XHwwgggAACCCCAAAIIIOBCgPcPF1jcigACCCAQFyCQymZAAIFIChBIjeSyM2kEEEAAAQTiAgWpivree+9J165dZcuWLfGON2zYICUlJSxFAQTuv/9+ueeee+I9zZ07V3r27OlZz3br67TxOnXqSJMmTaRx48Zy6aWXSosWLaR27dpOHy/ofV988YXltnr1avZxQeWD1xnVUoO3JowIAQQiKcCBcCSXnUkjgAACCCCAAAIIIFAUAd4/isJOpwgggIDxAgRSjV9CJoAAArkIEEjNRY1nEEAAAQQQCIdAwaqiEkgt7oYJciA1VaZmzZrSr18/GTRokBx77LHFhUvpnUBqoJaj6IOhWmrRl4ABIIAAAhwIswcQQAABBBBAAAEEEECgUAK8fxRKmn4QQACBcAkQSA3XejIbBBBwKEAg1SEUtyGAAAIIIBAigYJURU30IpBa3N1jUiA1JtW8eXPRKpRNmzYtLl5C7wRSA7MUgRoI1VIDtRwMBgEEoiXAgXC01pvZIoAAAggggAACCCBQTAHeP4qpT98IIICAuQIEUs1dO0aOAAJ5CBBIzQOPRxFAAAEEEDBQoGBVURNtCKQWd6eYGEhVMQ2lPvbYY9K4cePiApb3TiA1EMsQyEFQLTWQy8KgEEAg/AIcCId/jZkhAggggAACCCCAAAJBEeD9IygrwTgQQAABswQIpJq1XowWAQQ8EiCQ6hEkzSCAAAIIIBBwgYJXRU30IJBa3N1RjEDqhg0bpKSkJOPEDx8+LHv27JFdu3bJyy+/bFVE3bRpU9IzN998s0yaNEmqV69eXEQRIZBa9CUI/AColhr4JWKACCAQLgEOhMO1nswGAQQQQAABBBBAAIEgC/D+EeTVYWwIIIBAcAUIpAZ3bRgZAgj4KEAg1UdcmkYAAQQQQCAgAkWpipo4dwKpxd0JQQ2kpqrs3btX7r77bvnd734X/1HNmjVl6dKl0rZt2+IiEkgtur8pA6BaqikrxTgRQCAEAhwIh2ARmQICCCCAAAIIIIAAAoYI8P5hyEIxTAQQQCBgAgRSA7YgDAcBBAojQCC1MM70ggACCCCAQDEEiloVNXHCBFKLsfz/6tOUQKqO+IMPPpBevXrJq6++Gp/A0KFDRedQuXLlokJSIbWo/MZ1TrVU45aMASOAgHkCHAibt2aMGAEEEEAAAQQQQAABUwV4/zB15Rg3AgggUFwBAqnF9ad3BBAokgCB1CLB0y0CCCCAAAI+CxS9Kmri/Aik+rzaWZo3KZB6+PBhGTNmjIwcOTI+q8suu0zmzJkjtWvXLiokgdSi8hvZOdVSjVw2Bo0AAuYIcCBszloxUgQQQAABBBBAAAEETBfg/cP0FWT8CCCAQHEECKQWx51eEUCgyAIEUou8AHSPAAIIIICAxwJpq6JWq1ZNJkyYIP37a1a1sBeB1MJ6p/ZmUiBVx758+XIpLS2NT6Np06ayYMECOfXUU4sKSSC1qPxGd061VKOXj8EjgEBwBTgQDu7aMDIEEEAAAQQQQAABBMImwPtH2FaU+SCAAAKFESCQWhhnekEAgYAJEEgN2IIwHAQQQAABBPIQCFRV1MR5FDuQumfPHnnllVdk0aJFsmXLFtm8ebM1vDp16kizZs2kpKREfvnLX0rjxo2lSpUqOS/Bl19+KWVlZfLSSy/JG2+8YfW1a9eueHvnnXeeNGrUSDp06CAXXnihHHfccTn1pVVE/+///k9Wrlwpzz77rNWn9lO/fn1p06aN9OzZU84//3zRELJepgVSX331VWnZsmXcpkmTJrJw4UJp2LChIy/1+fTTT+XFF1+01v3tt9+Wt956S/bu3Ws9X7NmTTnzzDPl9NNPl0svvVRatWoltWrVytp2voHUAwcOWOPQcb322muybds20d+N2KXz0z3YunVra4/o31eqVCnruFK95s6da+0BvQ4dOiTvvvuu5af7Muage0Vdtfqs7v1c96L2Efv90r34hz/8QV5//XWr71gfF1xwgdWH/r3Ny0fW+X3zzTeyceNGWbp0qfz+97+Pt5/4+9u5c2f52c9+5sgra4c+3UC1VJ9gaRYBBKIswIFwlFefuSOAAAIIIIAAAgggUFgB3j8K601vCCCAQFgECKSGZSWZBwIIuBIgkOqKi5sRQAABBBAIpEAgq6ImShUrkPr555/L9OnTZdKkSUnB0HSrqMHEe+65xwqLOgkCxtr54IMPrOqzs2bNioces+0UDUX269dPBg0aJMcee2y22+M/1zlpX1OnTs3YV8eOHeXXv/61FYA1LZC6du1aad++fXzOGs6cN2+eHH300RmdNIi6detW+dWvfiXz5893bKrBxhEjRshNN90kNWrUSPtcroHUffv2yeOPPy5TpkxJCqBmG6Cu4ejRo+Wss87KGORMF0j98MMPrXnNnj07Y1e6F2+77TYZMmSIFdZ1eum8ZsyYIQ899JDs2LEjax/dunWT++67T0444QRHXezfv18WL15sPZMY3E33sFMvR537eBPVUn3EpWkEEIiaAAfCUVtx5osAAggggAACCCCAQPEEeP8onj09I4AAAiYLEEg1efUYOwII5CxAIDVnOh5EAAEEEEAgEAKBrYqaqFOMQKpWarz99ttFw3puLg3kDR482AqKVq9ePeOjGoDUqo0DBw7MGshL15BWZ505c6aj6p9u59S8eXN59NFHrTFq0DZ2JVbQdGOT7l4v11dNNUCs/rFrwIABMm7cOKlatWra4R48eFCmTZsmw4YNcxwKTm3sqquuskKjxx9/vG0/uQRSt2/fLrfeequsWbMmJ2oNy2qAsWvXrmlDqXaB1FNOOUVuueUWq0qv0yvb/BPbeeedd+Tmm292/fule1Ln07Rp04zD+uSTT6zfwzlz5jgdvnWf/v6OHTtW+vbtm1e1Y1ed5nAz1VJzQOMRBBBAoKIAB8LsCgQQQAABBBBAAAEEECiUAO8fhZKmHwQQQCBcAgRSw7WezAYBBBwKEEh1CMVtCCCAAAIIBEwg8FVRE728DCw6WQf9avKrr766QkhUw2oaAG3RooUVbvzb3/4m69ats62+eMcdd8iYMWMyVsxM149+1bpWtdSvhK9cubJ89913VjBQv3bcrpKkBvs0hJkpAKtf737ttddabSReGljUr10/7bTTRL8SvqyszAoJxr6eXn92zDHHWNVbY1eQA6kfffSR9O7dW9avX28NV9dMA7Vt27ZNu/QaYtWKqBpCjM07drOug341vVaK1UuN9Gvf1WnXrl0V2tQwowYhdd1SL7eB1E8//dQKbS5btqzCmjVr1kzOOeeceEVS3YuvvfaabN68uUK/Ov6FCxemDS2nBlI1IK1/lrhXWrduLS1btrT603k8//zztn1lmn9sYOn2otPfLw2latC0QQP9x1jFK52btn/uuefKeeedZ81D13rDhg2iv4eplwaYNdRcpUoVJ//IKNo9VEstGj0dI4BAOAQ4EA7HOjILBBBAAAEEEEAAAQRMEOD9w4RVYowIIIBA8AQIpAZvTRgRAggUQIBAagGQ6QIBBBBAAAGPBYyoipo450IGUrUipQYaE8N4Gl7TKptaMTX1a98PHTokL7zwglVZc9OmTUlLNX78eKv6qV048bPPPpMbb7xRli9fHn9Gg4P6zIUXXmgbhNOvIH9Avx8HAAAgAElEQVT22Wdl6NChSSHYunXrytNPP22F7eyuPXv2WF+pnvjV6zqnu+66SzQ4W6tWraTHdu7cKRMnTpTf/OY3tu0FNZCqAVH92vhHHnkkPm411rBujRo10v4a2e2v9u3bW4His88+WypVqlThWf26eQ1FDh8+PCmYqmFJDbeefPLJFZ5xE0jVELLuBd1XsUvXTCvV3nTTTRXWTO/RYK1WHtV7NISbeE2YMMHawzb/8m6FTzVsanf16dNHRo0aZc0n8Vnd96tWrbJCm+oXuzLNX+/5/PPPrZBt4vh0Xv369bP2ou7lxOubb76xKgDrGBIDwNqvrk+1atWS7td10UDw1KlTk9zSta9m77//vowYMcJat0TrGTNmSLdu3Tz+x6/3zVEt1XtTWkQAgcgIcCAcmaVmoggggAACCCCAAAIIFF2A94+iLwEDQAABBIwUIJBq5LIxaAQQyFeAQGq+gjyPAAIIIIBA4QSMqoqayFKoQKoGPjVgqOG92FW/fn0rnNm5c+e0X3mu92rQTkNyiV8Rrs8uWrTIqmSZei1ZskSuvPLK+B83btxYFixYIGeccUbWHfGHP/xBevXqJVppMnbp181r0M/u0gqbGrKNVf/UAKAG9nr06GEbttQ29Cvs1UEDnqlXkAKpX3/9tWWvwV4NLr799tvx4Wo48rHHHhO1TXdpIFEDq7p2seuCCy6w1vHEE0/MuBb67HPPPSddu3ZNqqy6Zs0aueiiiyo86yaQqiHJ7t27JwWjNSB5ww03ZNyH2ulXX31lhacT96Kuv1bT1LVPvdIFUrXaqQaqU0Ofic/bVfnNtD90jXQOscvJXrSrYJsuhD1v3jzrd8NN+3qvBl81AHzvvfe63gdZf2ELdIOur+5j/eeYzbVCRHSTby/QcOgGAQQQMEGAA2ETVokxIoAAAggggAACCCAQDgHeP8KxjswCAQQQKLQAgdRCi9MfAggEQoBAaiCWgUEggAACCCCQVcC4qqiJMypUIFWrS1511VVJQU+nIUAdb+rXxeuf2VVy1K9916CnBiFjV6YKlqmrq9UzR44cKQ8++GD8R1pBUv9K/ZczrRh56623yuOPPx6/V6tujh49OuvXkeuzWlUzseKoNlKIQGrWHZ3lBg0Qq6+GgjNdu3fvtgKSGhyOXYsXL5YrrrjC0RA05Nu/f/+k8OesWbNEK4umXm4CqRqwLS0tjTeh89EwZ+3atR2Na+3ataJVXmNXu3bt5IknnpBjjz22wvN2gVT9PZg+fXrW/jT8qBVJJ0+enHUvfvnll3L99dcnVUe9//77rd+FKlWqZJyXBkZ1L+qYYpf+Duiej1Ugtmt/3Lhx1u9gtva1TbtKwo8++qg1ZlMuqqWaslKMEwEEAiLAgXBAFoJhIIAAAggggAACCCAQAQHePyKwyEwRAQQQ8EGAQKoPqDSJAALBFyCQGvw1YoQIIIAAAtEWMLYqauKyFSqQqgFGrQgZu9yGAPW51MqnTZo0kYULF0rDhg3j7WqI75lnnhGtdPrWW2+JBhU1aOekOmqskdRKkFodVcdfvXr1pB2/detW6dKli2zf/n1hRK0W+tRTT8lpp53m6Dfj97//vfzyl7+UnTt3xu8PeiBVq9zefffdttVAUyetgVJdMw0jb9682QouavCzXr16jnz0Jg1V3nPPPfH777vvPiswnHq5CaRu2rRJ1q9fb43pgw8+kGuuuSZtBVy7gab+ztjtw9hzdoFUN2use7dv377xYaTbi9rPJZdcEq8mm2lMdnNat26dVak4Vun3sssus4LAsZBu6s+dVrpN7Cu1Df3d0VDqUUcd5Xg/BOFGqqUGYRUYAwIIGCDAgbABi8QQEUAAAQQQQAABBBAIiQDvHyFZSKaBAAIIFFiAQGqBwekOAQSCIUAgNRjrwCgQQAABBBCwEzC6KmrihAoRSLWrdDlt2jRXIUAd88cffyw9e/aUF198MT6FZcuWSadOnTzdpU4Dqan3ZfrqdrsB2rm4CSs6mbTd+jp5LtM9zZo1s0KpHTt2zPiV8/n2o8/7EUjNd1z5BFIbNGhgVYx1GpBOrcaaLpCaGvi+/fbbZfz48Y7XR3+3tG0NDZ999tly5plnSps2bazg8eHDh2XMmDFJQWBdFw0n27ywpOVN/f11a5Hvunn5PNVSvdSkLQQQCKkAB8IhXVimhQACCCCAAAIIIIBAAAV4/wjgojAkBBBAwAABAqkGLBJDRAAB7wUIpHpvSosIIIAAAgjkKxCKqqiJCIUIpGp4q1u3bvLmm29aXdetW1dWrFghTZs2dbUeBw4csL6CXMN3sStdxUxXDafc7CSQ+t1331kBvQcffDD+9MSJE62vPndz6fPDhg2LP2JCIDU2WA3gTpgwwfar6t0YZLo3bIHUdu3ayRNPPOHYLLXCql0g9dtvv5VBgwbJ1KlT45SzZs2SPn36eLIMdsHpBQsWSNeuXV21/49//EPuuOMOqypq7PIjUO5qUHneTLXUPAF5HAEEwizAgXCYV5e5IYAAAggggAACCCAQLAHeP4K1HowGAQQQMEWAQKopK8U4EUDAUwECqZ5y0hgCCCCAAAJ5C4SmKmqiRCECqRpEvfzyy+NfTd+iRQsrlFe/fn3Xi+L0K8zdNrx792754x//KM8995w89dRToi6xyy4EaBeuyyWkt3DhQiusG7sKEUjdsGGDlJSUZCU6ePCg9RXuf/3rX+XZZ5+VmTNnyo4dO5Keu+6666yAcK1atbK25+QGrca5a9cuK7y8cuVKWb58eVKf6QLIX3zxhVU9d/Xq1fFunM7Tybg0DP2Xv/zFqs67ePFi0a+fj11NmjQRXceGDRtWaCo1UHrZZZfJnDlzpHbt2k66FSeBVLu5v/TSS3L++ec76iPbTXaViW+99Vb58Y9/nO3RpJ//85//tH6/dE6xK5dKya46LcDNVEstADJdIICAiQIcCJu4aowZAQQQQAABBBBAAAEzBXj/MHPdGDUCCCBQbAECqcVeAfpHAIGiCBBILQo7nSKAAAIIIFBBIHRVURNnWIhAamqorkOHDqJVSI8++mjX281J9dJ0jWqo8MsvvxQNkH322WdWAPWNN96QLVu2VAhaJrZhF0j1KgCZahOkQGqq4yeffCKDBw+2ApWJ129/+1vRr4h38/Xt33zzjajh+++/Lx9++KG8++671lps2rTJCqSmu/wMpB46dEg0mKyh288//9zaH1u3brX2x+bNm9OOyU0g1W4vZfolcBJI1bH26NFDnn/+eaupmjVrypo1a+S8885z/ftl94DdPyM8aVhE/Khw7NXY3LZDtVS3YtyPAAIhF+BAOOQLzPQQQAABBBBAAAEEEAiQAO8fAVoMhoIAAggYJEAg1aDFYqgIIOCdAIFU7yxpCQEEEEAAgVwFQlkVNRHD9EBqtnCrBk+ffPJJWbRokWjVyFwuAqn/Uvv0009FPfSr1mNX8+bNZf78+XLyySen5dXKpxr01MDtkiVLMgY8M62R14FUDcZq1dPHHnvMqnqaKQybblzFDqSm/g5nGk8u+59AqnM1qqU6t+JOBBAIvQAHwqFfYiaIAAIIIIAAAggggEBgBHj/CMxSMBAEEEDAKAECqUYtF4NFAAGvBAikeiVJOwgggAACCLgXCHVV1EQO0wOpvXv3Fq1MqFUhE699+/bJjBkz5IEHHnAVMtSvXa9Xr56sX78+3hyB1ORfIK2+2aVLF9m7d2/8BwsWLJCuXbva/qZpBc8JEybI1KlTk57J9mupQVetWqpVU2OXV4FUbfeFF16QYcOGJbWfbUx16tSRs846y6rounPnTut2AqnZ1NL/PEwVUhNnSbXU3PcETyKAQGgEOBAOzVIyEQQQQAABBBBAAAEEAi/A+0fgl4gBIoAAAoEUIJAayGVhUAgg4LcAgVS/hWkfAQQQQAABe4HQV0VNnLbpgVS7sKgGIAcNGlThq+VTl1uDhRpAPeecc6Rp06Zy+umniwYOn3jiCenVq1f8dgKpyXIff/yx9OzZ06osGrvSBQu3b98ut956q/UV8pku/Xr5Ro0aSbNmzeTss8+Wxo0by1FHHSX333+/3HPPPVn7+eKLL6wxrV69On7vhg0bpKSkpEK3Bw8elGnTpllh1MRQbeqN9evXl9NOO80KoOr+0P/74x//WP7yl79Y4dstW7ZYjxQ7kJq6HhrOVm819eLyuwKrF2MMYhu69/WfQytWrLAb3gERGSgi/x3EsTMmBBBAwAMBDoQ9QKQJBBBAAAEEEEAAAQQQcCTA+4cjJm5CAAEEEEgRIJDKlkAAgUgKEEiN5LIzaQQQQACBIgpEpipqonEhAqlvvvmmXH755fGKki1atLBCnxr4c3tNmjRJBg7UHNf3V79+/azqmz/84Q+tv9ew4bhx42TkyJFJTWvYVEOm559/vjRo0EBq164tlSpVsu1+3rx5WQOp+lXvAwYMkOnTp8fb0K+j11Ckm2vt2rXSvn37vNrI1J8f62sX/rQL7WqVWjV65JFHkobYqlUr6d69u/ziF7+Qk08+WWrVqiU2/+JrPeNHIFUro+peiFU41X40iKxj6tixo/z85z+X4447TqpWrWpL6yag+eqrr0rLli3j7dg5ZVo/J8/brcdLL71k7XUvLv0a+m7duon+HuvldeDVizEGuQ2qpQZ5dRgbAgj4KMCBsI+4NI0AAggggAACCCCAAAJJArx/sCEQQAABBHIRIJCaixrPIICA8QIEUo1fQiaAAAIIIGCQQKSqoiauix+BxdR137Fjh/To0UPKysqsH+UaaPv222+tioP61e+xa+zYsTJ06ND437/zzjty1VVXybZt2+J/dtttt8mYMWOsfp1cTgKphw8fltGjR1t/xS4NTw4fPjxtuNKubw209u3bN/6jXEKtmebkx/o6DaSuW7dOOnfuHK9Cqv4jRoyQO+64Q6pVq+ZkKTwPpGpIViu2Pv744/H+tYqqroNWQ3VyBS2Q+o9//MMyffTRR+PDnzVrlvTp08fJdOL3PPDAA1Zl1f/4j/+wLC677DKrUu2XX34pvXv3lmeeeca3fepqoAbeTLVUAxeNISOAQL4CHAjnK8jzCCCAAAIIIIAAAggg4FSA9w+nUtyHAAIIIJAoQCCV/YAAApEUIJAayWVn0ggggAACBRaIZFXURGM/Aoupa6hfi96/f3+ZM2dO/Ef6lelaLdLNZfdV8cuWLZNOnTrFm0kNeF5wwQVWvyeeeKKjruyCpumqWi5cuNCqHBm7unTpYoUC9avmnVxeVVnN1Jcf62u3Dvfdd19SVdrvvvvO+vsHH3wwPjwNSE6ZMsWqiOrksgtapvYTa8cuJLthwwbRsGnitXXrVtF10oCgXhqSXbRoUVKV2mxje/nll6V169bx25o0aSK6Fxo2bFjhUScVTjP15/R5dR42bFi8Ka1Mq5WC01V5dfI7quHUiy66SA4cOCBDhgwRrU4cu26//XYZP36842CxPqfBVv1d+vvf/24FXU899VSrcrL+36hcVEuNykozTwQQEBEOhNkGCCCAAAIIIIAAAgggUCgB3j8KJU0/CCCAQLgECKSGaz2ZDQIIOBQgkOoQitsQQAABBBDIUSCyVVETvfwILNqth4bZBg4cGP+Rhkj1q9z1q9GdXqmVS1ODgHYhSLfBPA3NXX/99bJ06dL4sNIFUlPt6tatKwsWLHD8Vel21VxNqJCaWvlUoVLHbRdCnjhxouh6OL3ef/996d69u2zcuDH+SL6B1LVr1yaFT1u0aCFPPPGE1K9f39GwNLCse1kr9cauIARSU9ekefPmMn/+fDn55JMdzSt1L6a6LFmyRK688sp4Wxoo1b1+xhlnOGpfb9KAq4aBdW/opb8vK1askKZNmzpuIww3Ui01DKvIHBBAwIEAB8IOkLjFN4HU/edbRzSMAAIIIIAAAmkF/j9sECigAO8fBcSmKwQQQCBEAgRSQ7SYTAUBBJwLEEh1bhX1O6uLiJasSiwzd4+I3O8BTE/NmCS0s0VEuorIex60TRMIIIBAsQQiXxU1Eb5QgVS78OWMGTPkhhtucPQV9x999JH1teHr16+PDz+1SqNdJcd+/frJhAkT5Ic//GHW/aZhQ61wetNNNyXdmy6Qun//fhk8eLBMnjw5fr/TKqAHDx6UUaNGydixY5P6CnogNVbl8qmnnoqPW8OJ+veJX3m/e/dua221+mjs0rkOHTo06zroDel88g2kLl++XEpLS+Nj0DCkBiudVunUCqtaFXfbtm3xNoIQSN25c6fo3nv++efj47r//vutyqZVqlTJaK5Bbq12mlhhNfV364MPPpBevXqJVmyNXfq7pc/VqFEj65p+/vnnVnXUxKB3165dRf8Z4LRibtZODLuBaqmGLRjDRQABtwIcCLsV434vBQikeqlJWwgggAACCOQmQCA1Nzeeyk2A94/c3HgKAQQQiLoAgdSo7wDmj0BEBQikRnThc5g2gdQc0HgEAQQiK0BV1JSlL1QgVcObw4cPt8KhsatOnTqioSwNptn8i0/8Pg2zaUXKOXPmxP9MK1pqxdTUr2RP/epyDQtqpUgNTWa6Dh06ZAUTb7vtNtm1a1fSrRqsfOihh+Tf/u3fKjTxxhtvWFUfd+zYEf/ZvffeawVVq1fX/xdd8dK+tCqnBvpi1SJjdwU5kKpj1TWcMmVK0qR0bcaMGZP09e3ffvuttWZTp06N33vZZZdZgd8TTjgh41roXlHvBx54oIKPhnj1r9T98sUXX0jPnj1l9erV8bY3bNhQYX+8/vrrVoXURHfdV/pspj2ojWqoWkOViaFM/fPTTz9dnnzySWnUqFGFeem9LVu2jP95unBzOhA3z8+cOdMKAceumjVryrRp06wqs+nmpiFsDXlfd9118T1sV+lX79Pg9Z133pk01Gx7XW/W9dTquImBVx2buieGg6P4/5X+/Oc/W5WjtVKszXVARLSs9H9H0YY5I4CA8QIcCBu/hEZPgECq0cvH4BFAAAEEQiJAIDUkC2nINHj/MGShGCYCCCAQMAECqQFbEIaDAAKFESCQWhjnMPRCIDUMq8gcECi8gH5H8puF77ZoPVIVNQ19oQKp2r1+VbVWOU38CnYNpmkwU8OLxx57bNIoNbipoUINsqWGAMeNG2c9k1r90e7r5DWAqEHVs846q0IwT/t499135de//rXMnj3bVqlDhw5W+PXoo4+u8HOt5KkhW61EmXhptcrRo0fLSSedlPTne/bsscKW2l9qGFVvDFog9ZtvvpFPPvlEtLKoBh7ffvvtpPlk+ur21ICkPqjhSK2UmuqiP1PL1157zaq6uXLlStu1SBfodBpItaskquFmDb9eddVVSaHa2AA+++wzmTVrluieSw0rx+6xC7/qz9wESu0m7OZ5u+q1+vt1zz33WFV/UyuR6tpqWPuuu+5KmpddwFjHZlflNLamI0eOtAK5qS8wWllVA8Spv1tuqqsW7f9rFLBjqqUWEJuuEECgUAIcCBdKmn7sBAiksi8QQAABBBAovgCB1OKvQZRGwPtHlFabuSKAQDaBqJ3/ZvPI9HMCqfno8SwCCBgrQCDV2KUr+MAJpBacnA4RCIXAXSLyyyMzuVdE1oZiRuknQVXUDAtsF0j1Yj+kC+i99NJLcvXVVydVFNX+NDin1U5btGghVatWlb/97W+i4VIdX+qVKcymgU+tcmoXLj3vvPOkVatW8WDpn/70JysAmdrHxRdfbI0v9rXs7dq1syqapgZmY+Pat2+fVRE1sRpo6pwqV64sb731ljWndKFGfaYQgVQv1jc2v0wVOD/66CMrgKwVOBMvXetzzz1XdD30f+tXxm/ZssUKKidWmtWfXXDBBbJp0ybRIKle6arVOg2kaqVPrdKqAc3Uq2HDhvKLX/wiXulU23zllVdEq6omXs2aNbO+pv7FF1+M/7Hu6/PPP79Cm24CpXbr4vZ53bPXXnttUuhb29VqxG3btpUzzzxTdC/qfTr+RG+9TyuWTp8+XY4//njbbZKufb1ZA9/6u6LB7QMHDoia6H5PvTQg/rvf/U5OOeUUr7ZiKNqhWmoolpFJIFBogRoisq/QnTrsjwNhh1Dc5osAB0q+sNIoAggggAAC6QVMO9BkLUMnwPtH6JaUCSGAQB4CUTr/zYPJepTPD/IV5HkEEDBSwLT3N/5rx+JtMwKpxbOnZwRMFtB/dvxNRI4RkbIjEwljMJWqqA52aKEDqTokDfjdfvvtVtDQzaUBxTvuuMOqRqqBwHSXzun666+vUFU1W18a2rvvvvvkyiuvtIKPzzzzjPVIpq9kj7WpIVMd1yOPPJKtm/jPNYCrgc2+ffvG/8yUQKpa6dew61fdp1apTQR4+eWXrfCnXbA4E5SGQ7Vq6RlnnCE9evSQN9/8vqBzunCw00CqtqEB4uHDh1uVat1e+tX2Y8aMkcceeyzpK+i1gqpWxU293AZKvXheKxHfeuutsmbNGlfTu+yyy0QrdWrF2ExXru1rmxpGffjhh6VBA/3HM5edANVS2RcIIOBCoJeIXHjkfv33eP33+iBdHAgHaTWiNxYOlKK35swYAQQQQKDIAqYdaBaZi+69F+D9w3tTWkQAAXMFonD+69Xq8PmBV5K0gwACRgmY9v5GILV424tAavHs6RkB0wXuFpFxCZN49cj/1gPt502f2JFvl6YqqsNFLEYgVYemX//929/+VrTCZqaKobFpdOzY0QoAalVNm39JqjDbDz/8UEaMGGFbKTX1Zg26atVW/apy/Sp5re6o4dJJkybFb3USFN2/f78sXrzYCrVmC2DGgo1/+ctfpGXLlq76cbi01m1er2+qlZOxaGVY/Ur3lStXZr1dg64DBgyQm2++2apIu3v3biscvGjRIutZ7X/VqlVWNd3Ey00gVZ/Tr6vXvaehVyf7r0OHDnL33XdL69atpVKlSrJ8+XKrmmjs0vHqfqleXf+17F9XMQKp2ruGbmfMmOFofmquvysaHM4U9E6cV6x9DfWmVlm1W+Rc+si6WUJ8A9VSQ7y4TA0BbwWqiMifRaSeiPyPiNwvIh9520XOrXEgnDMdD3ogwIGSB4g0gQACCCCAgBsB0w403cyNe40Q4P3DiGVikAggUECBMJ//esnI5wdeatIWAggYI2Da+xuB1OJtLQKpxbOnZwRMF9B/fnwsIv+eMhGTg6lURXW5K70OLMa637BhQ4XQoN3QPvvsM3nhhRdk9erV1te2b9682bpNqzQ2adLE+sp2DQNqxUwNArq5Dh06JO+++64sXbrUqpaqFVlj4UP9enFtX9u+8MIL5bjjjktqesmSJVal1Nil1S+nTJkitWrVyjqEPXv2yLPPPivLli2z5hMLp2qYVit8du3aVX72s59Z80kNLDoJvmYdQMIN+a6vOtWrV0/OOeccadGihRUIdmKQOsaDBw9aXyOvVWd1b2hIde/evdZt2ubZZ58tl156qbRq1Sqp/cOHD1tBTw0Lxy4NJo8ePTqpMqvbQGqsLd1/K1askOeffz5prbLtv/fff1+6d+9uzUmvxo0by4IFC6yKrolXsQKpsTHoXtTfLd2Pqb9fzZs3tyqWXn755RX2v9M9psFUnaPu9bfffrvCujZq1Ei6dOlSYV2dth/1+6iWGvUdwPwRcCRws4hMK79zv4hoqfaxIrLT0dP+3cSBsH+2tJxdgAOl7EbcgQACCCCAgKcCph1oejp5GguCAO8fQVgFxoAAAkESCOP5rx++fH7ghyptIoBA4AVMe38jkFq8LUUgtXj29IxAGASGlh9a281lw5E/1Iqp6wyZKFVRDVkohokAAggg4EyAaqnOnLgLgYgLaFVUrZKaeGmZdw2m/r1INhwIFwmebi0BDpTYCAgggAACCBRYwLQDzQLz0J3/Arx/+G9MDwggYJ5AmM5//dLn8wO/ZGkXAQQCLWDa+xuB1OJtJwKpxbOnZwTCIPAjEflARI7OMJmgB1OpihqGncgcEEAAAQTSClAtlc2BAAIZBG4XkYdsfv6NiDwsIuNEZFeBBTkQLjA43SUJcKDEhkAAAQQQQKDAAqYdaBaYh+78F+D9w39jekAAAfMEwnD+67c6nx/4LUz7CCAQSAHT3t8IpBZvGwU1kFpDREpEpFREztZv5C0n0u/nfUtE3haRZ0XkFRHZkwefzr+5iHQ+0t65Cf3ogdsmEdGvHl8qIu+KyCGH/Wgwb56IdCi/f7qIDBCRb0VEv4v3jvJ51RGR10Xk+SPf1rvQZR8Oh8JtCBREYLiIPOCgJw2mjhKRFxzcW6hbqIpaKGn6QQABBBAoqgDVUovKT+cIBFlA34n/diR8ekyaQeo7+G9FZKKIfFWgiXAgXCBourEV4ECJjYEAAggggECBBUw70CwwD935L8D7h//G9IAAAmYKmHz+WwhxPj8ohDJ9IIBA4ARMe38jkFq8LRS0QKqO56byAGd9BywaHNUg3AwR2efg/tgt1Y6EWq88EjK9R0QaOnhuZXmQbnPq17fZPGsXSB0sIn3Kv/awps0zO0Xk8iN/velgLNyCQNAE9L+S+/DIQfW/OxyYBsnvLXIwlaqoDheL2xBAAAEEwiVAtdRwrSezQcAjgbvLK6Fmak7DqBpKnSQiX3vUb7pmOBD2GZjmMwpwoMQGQQABBBBAoMACph1oFpiH7vwX4P3Df2N6QAABMwVMPP8tpDSfHxRSm74QQCAwAqa9vxFILd7WCVIgVYOavxKRW3LgeEZEtNLhDgfPniAi40Wkt4N7E2/RyjDDRGSaiBzM8GxqIPUREXlDRH4jInZhVG3qcRG51WWo1uXwuR0BXwVGiMj9LnvQiqmjy6sEu3w0r9upipoXHw8jgAACCJguQLVU01eQ8SPguYCbA4YvROTXIjJFRP7h+Ui+b5ADYZ9gadaRAAdKjpi4CQEEEEAAAe8ETDvQ9G7mtBQQAd4/ArIQDAMBBAIpYNL5b6EB+fyg0OL0hwACgRAw7f2NQGrxtk1QAljToucAACAASURBVKlVRGSQTVUWDZhuFJEtIvLdkQqjVUWkhYiU2IQ7Nfg5IEuo83gRmS4ipSnkGjb9vYi8fmQc+r81ONpSRFrbLM2QIz+fkCGUmhpIfe9IJZlaR/qtW97WOhF5qfx/a/tty6u1LineNqBnBPIWcHOIndrZy0f+QCumrs97FJkboCqqz8A0jwACCCBglgDVUs1aL0aLgM8CI0XkPhd9fF7+/v47EfnGxXNObuVA2IkS9/glwIGSX7K0iwACCCCAQBoB0w40WcjQCfD+EbolZUIIIOChgAnnvx5O11VTfH7gioubEUAgLAKmvb8RSC3ezgtKIPVMEXlaROqXU2goVAOqc9Mcbmm4U/+LnH4JdPpMZxHRwKfdVaO8MmrqM1NF5CER2ZnykO7Lk0XkARHpntLPTSKyIE0/qYHU2G0arr1LRBaLyKHyP9Q+dC46dv2LCwGTBe4pr3ia6xz8DKZSFTXXVeE5BBBAAIFQC1AtNdTLy+QQcCPw7yLy4ZFv9tCDBjeXvkc/WF4x1c1zme7lQNgrSdrJRYADpVzUeAYBBBBAAIE8BEw70MxjqjwaTAHeP4K5LowKAQSCIxDk899iKvH5QTH16RsBBIomYNr7G4HUom0VCUogVSubTkxg0DDqJJuv6kuU0oCp3nNjwh/q32sF0wM2pD3LA66xH2kAVMOpTyQERO1WQo0GH/mBVnCMXVrJsfeRvj+yeSBdIFXvn5dlTsXbCfSMQP4CenitB9JuD7FTe9YKwvr79mL+QxKqonqASBMIIIAAAuEXoFpq+NeYGSLgQGDMkXfpYQ7us7vl/8r/Y87/EZF/5thG7DEOhPME5PG8BDhQyouPhxFAAAEEEHAvYNqBpvsZ8kTABXj/CPgCMTwEECi6QBDPf4uOkpr5OHw49f+dBGGIjAEBBBDwXsC09zcCqd7vAactBiGQ+kMRmZBS7bSliLzqYBLnlldW1SqjemmATYOnH6c8W1tEZpZXUI39SIOr2u9BB/3UKq/40ifh3hvK20x93C6Q+ryI6LOpVVgddM0tCBglMPpIwFv/SzkvrnyDqVRF9WIVaAMBBBBAIDICVEuNzFIzUQTSCRwjIn8Tsf7D1VyvD0TkfhGZ7fBd264fDoRz1ec5LwQIpHqhSBsIIIAAAgi4EDDtQNPF1LjVDAHeP8xYJ0aJAALFFQjS+W9xJf7VO58fBGUlGAcCCBRUwLT3NwKpBd0eSZ0FIZBqN4b2IrLWAcuxIqIVWDTUullE/iwiT4rIVynPthWRpUcCqDXL/zxThdN03aa2sUhENJS6O+UBu0CqfoXhyCN/fedgTtyCgMkCuX7VZ6Y5bxCRoSKi/9fJRVVUJ0rcgwACCCCAQBoBqqWyNRCItIB+c4l+g0m+l76b62FFtm8kseuHA+F89Xk+HwEOlPLR41kEEEAAAQRyEDDtQDOHKfJIsAV4/wj2+jA6BBAIhkAQzn+DIfGvUfD5QdBWhPEggEBBBEx7fyOQWpBtYdtJEAKpuv6jyv+KDfIZEdHqhjs8oNH2h5dXaYk1p+FQ/TpCN7XT64nIvCNVWNuUN7JdRLqIyNaUMdoFUq8urxDjwXRoAoHAC2hFpBE+jFIrIOvvbqZgKlVRfYCnSQQQQACB6AlQLTV6a86MESgX0G8f0SqnVT0S+dORdu4t/w9Hnb5/cyDsET7N5CTAgVJObDyEAAIIIIBA7gKmHWjmPlOeDKgA7x8BXRiGhQACgRMo5vlv4DBScyaHDzv92CuIU2FMCCCAgHMB097fCKQ6X1uv7wxCIFXnlFp9VP9Mw6hzRWS5iLwlIgdynLxWRf1vEemd8Hw3EVnosr1/E5GHyquixh4tLR9fYlN2gdSWIvKqy/64HQFTBfz4r+QSLeyCqVRFNXW3MG4EEEAAgUALOKiWqv+xyN8DPQkGF0SBbxMGtT/hf9u98x1M+PmhIE4mhGOaKiK3eDyvt8v/I9SnHfyHoRwIe4xPc64ECKS64uJmBBBAAAEE8hcw7UAz/xnTQsAEeP8I2IIwHAQQCKxAMc5/A4tBIDXIS8PYEEDATwHT3t8IpPq5GzK3HZRAai0RmSIifdIMd5eIrBORFSLysoh8KCJODyNTK5tqFw8fCZb+n0v2H4jIxSJSkvBcXxGZntJOaiA1XSVVl90bcTv/6Y8RyxSaQb5QfqjdRET0q0UrVHG6/PLLZeLEiXLqqaeGZtJMBAEEEEAAgUILZKmWqv/+9w8R+bjQ46K/UArsczGrr13cq7fG7t+T5rm9Nn9ud6/dn+3OMJbU++360cdT70s3v8Q//3P571+se6fvyNno6ouItl0l2405/HzzkXf5e0RkZYZnORDOAZZHPBMgkOoZJQ0hgAACCCDgTMC0A01ns+IugwRMef/g/M2gTcVQEUAgL4HY+W+mb8zMqwOPHubzA48gaQYBBMwSMO39jUBq8fZXUAKpKtBQRGamBD7TybwnIk+VVyfVA63Eqjmpz2i7Wg1VQ2teX3qQpuXpE6/UQOoWEekqIjrmsF+8EId9hQ2ZX7Vq1WTChAnSv39/Q0bMMBFAAAEEEAi+QJZqqcGfACNEIPgCiYHSxHfcxMqxGhT9JMNUEoOtTkO22lxqILaTiJzlI9kbIjJcRNbY9GHKgbCPPDRdRAEOlIqIT9cIIIAAAtEUMO1AM5qrFOpZm/L+wflbqLchk0MAARuB9eX/UXNQg6l8fsC2RQCBSAqY9v5GILV42zRIgVRVOFZEBolIPxGp6ZBlR3l11cdF5AubZwikOoT04DZeiD1ApIn8BQik5m9ICwgggAACCKQKEEhlTyCAgA8CG8uDqfqNKLHLlANhHzhoMgACHCgFYBEYAgIIIIBAtARMO9CM1upEYramvH9w/haJ7cgkEUAgQWD1kW/veUBECKSyLRBAAIEACZj2/kYgtXibxy6Q+qCIjDzy13d5DquniMxN+ZcG/TO70GhqV8eJyP9/5GsCe4lIc4fjeFVEbheRP6TcTyDVIaAHt/FC7AEiTTgWeEZERovIuUcC7BNEpFrqk5dffrlMnDhRTj31VMeNciMCCCCAAAIIJAv8+c9/loEDB8qKFSvsaLSi4z9F5Ae4IeBCoJKLe7k1GgLDjvz7vH4WoZcpB8LRWJnozZJAavTWnBkjgAACCBRZwLQDzSJz0b33Aqa8f3D+5v3a0yICCARTIHb+uymYw4uPis8PAr5ADA8BBPwRMO39jUCqP/vASatqP6r8r9j900VkgIh846SBDPcMFZGxCT/X/4rFaSA19piO7/jywNkVItJGROpn6FOrq/Q+0s/2hHtSA6lbRKSriLyX5/zSPX60iMwTkQ7lN/jdn0/ToFkEchb4dxH5UER+lHMLmR98tvyfWfo1n7FLE6caStWvFk26qJbq0yrQLAL/j717gZeuLAuGf72AGlIYB/OQfphvhMaXgkcUFUROKYpWCgh5CDXyfCgDDRBQQU1JNAMlDQxFEQ8oBgqKSQSaKfYama9vUrwRGfqJmYmn77mmPbt55pm9Z83stWbWvdZ//X78CvZa9+F/3Xt87rmv51oECBDohcCUqqgXRcQpEfETDf7vfi+cTXIgsP0Eh0lvzZh03+ijdxhrZ9L909pY620dk56b9mfeST/fbmyMt69xDeTvYx3XbWd4a8lG+vvISrWL3MsPr1IOhDcyb8+2V8CBUntjY2QECBAg0FGB0g40OxqGPk/L/qPP0Td3AgRmEVjG+e8s41v0vb4/WLS4/ggQaIVAafs3CanLXTaZfPqGkSHk3zrJpM5vbmBYeXh12kpi67CZOhJdt4mIu0XEL0fEr0bEoyaM8SURcfpIVZVMVDs/Iu6/cu+3I+LAiLh6A/Nb71EJqQ3BarYYgaxaekIDo/2zlXZHE1HHu3mOaqkNyGuSAAECBHonMKUq6vciIv/M/Ye9gzFhAssRGFaUzf3w+JV77/FrizcHjN0wnrQ6KSE2/xJYk68ZuGDlL7B+YcL4HQgvZ53p9b8EHChZCQQIECBAYMECpR1oLphHd80L2H80b6wHAgS6IbDM8982Cvr+oI1RMSYCBBoXKG3/JiG18SWxbgdZUfBDI3fUUdFz54h456akz4NH2s0/pOQ/db1WItfNAyLiTRHx4JF+xhNqd1gZy2NG7jlqpYppE/ISUptQ1WYpAk387bhLIuL4iFgvEXXUR7XUUlaLcRIgQIBAKwUqVEXNZNT/3crBGxQBAnUIHB4R766jobE2fhgR7135XmC9N5Y4EG4AX5OVBRwoVaZyIwECBAgQqEegtAPNematlRYJ2H+0KBiGQoBAawXacP7bNhzfH7QtIsZDgMBCBErbv0lIXciyWLOT+0TE+zYlaO46ckdWH33/Bob1oIj4YETcZaSNQyMiX+s5fu0SEXtvun+PlQTTq1Zex52HVVWurJaa1VuG13hC7aRqrWdExEsjIqs7Vb0ysTWrvGay7XUrh/AfnnAYLyG1qqj7uihw4qZJvaKmiV260ta81YxVS60pEJohQIAAgX4IqIrajzibJYEpAltHxN9HxD1rlPr+pmqrfxoRp0TEP1Ro14FwBSS3NCbgQKkxWg0TIECAAIHJAqUdaIpj5wTsPzoXUhMiQKABgTad/zYwvbma9P3BXGweIkCgdIHS9m8SUpe74u4QEWdHxK+NDCNfn/ebEfHNOYaWrxHMSqgvG3l2vaqrmYyar+L+qZX7sxrir0fEv1Xse7eIeE9E3Hfl/kl9/UpEXDjSXiaUZtWXL1bsI287cCVxdzjOGyPisZv++dxYGxJSZ0B1a6cEfjIi/iki8m/JbeT62EpS+ryJqKN9q5a6kUh4lgABAgR6I6Aqam9CbaIEpgk8IyLeNu2mij/PvwD69oh4dUTcUPGZvM2B8AxYbq1dwIFS7aQaJECAAAEC6wuUdqApnp0TsP/oXEhNiACBmgXaeP5b8xTnas73B3OxeYgAgdIFStu/SUhd/oo7eiUpdXQkx25KEn19RPxgxuHtExHnRERWPh1e61Ukveum6qznRcS+Kzd/eyU5NpPSqlzjCa2Xbaro8uSI+PrIw/dYqciS9w6vt6xUSf1OhU7uuFId9Qkj92YS7LMi4pax5yWkVgB1SycFTlhJRp93ch+PiGyjjkTU8TGoljpvVDxHgAABAp0WUBW10+E1OQKzCtwmIv7Ppu8G7jbrg2P3/0dEnBkRr42Im+Zoy4HwHGgeqU3AgVJtlBoiQIAAAQLVBEo70Kw2K3cVJGD/UVCwDJUAgaUItPn8dykgK536/mCZ+vomQGBpAqXt3ySkLm2prHY8KWEzf/j7K4dIo8mda432dhHxxIh45Vgy6vUrCaZ/tcaD+UrALPN+/MjPr4mIp0dEVjJd79ouIk6PiGeO3HTqSls/HPlvucaev6ly4x+MNZavFs9Dsu+u00nO68UrVV2Gt2XSbFZx/dCE5ySkLn89G8HiBTbyt+MyiTx//5tIRB2VUC118etCjwQIECDQYgFVUVscHEMjsByBF0zYM88ykvzLmm9e+Yut35jlwbF7HQhvAM+jGxZwoLRhQg0QIECAAIHZBEo70Jxtdu4uQMD+o4AgGSIBAksTKOH8d1k4vj9Ylrx+CRBYqkBp+zcJqUtdLqud5yvs37rp8Gj4SvrhDzKh9I8j4gMR8bWI+PeR4eYfQu6+Ut30iIh4+ISpVKm0ep+IOD8i7j3y/Gcj4uUR8ck1qrRmEm2++i/7HR3rr0XEpOTXSVVO87l3R8QpEfF3E14NmH2ctKlKzFPG5rVedVUJqe1Yz0axWIHfW/k9mqXXyzfdnEnhV87yUA33qpZaA6ImCBAgQKBcAVVRy42dkRNoUCD/smfu/XM/O+uVyaf5lz/zzSjfmvXhCfc7EK4BURNzCzhQmpvOgwQIECBAYD6B0g4055ulp1osYP/R4uAYGgECSxco6fx30Vi+P1i0uP4IEGiFQGn7NwmprVg2sc2mw6MXrVQqHE9KnXeEmTCa/3xnSgNrVTDNx74cEX+5kjCa/54HZJn4uteENqclv2bC6zsi4sETnv18RGSlxps3jfm2mxJh94mIR02472ObXjv4WyuvMpw0LQmp864Wz5UqMOvfjvvESlXkRSeijvqqllrqajNuAgQIENiQgKqoG+LzMIEuCxw39laQKnP914h4XUT8UYU9f5X2hvc4EJ5Fy711CzhQqltUewQIECBAYIpAaQeaAto5AfuPzoXUhAgQqEmgxPPfmqZeqRnfH1RichMBAl0TKG3/JiG1PSswk1KftHIQtcsGhpUVUk6IiLMj4nsV29k2Il666d6smDjr9e2IeO3KqwG/O+XhXVdeI3jgrJ1ERCajPjcivrLOsxJS54D1SNECL4uIV1WYQVY7zs+FZSaijg9TtdQKgXMLAQIECJQvoCpq+TE0AwINCtxhpTpq/t8q1w0r+++3RcR/VnlgxnscCM8I5vZaBRwo1cqpMQIECBAgMF2gtAPN6TNyR2EC9h+FBcxwCRBYmEDJ57+LQPL9wSKU9UGAQOsEStu/SUht3RKK/ycinh0Rz9z02r0dZxheJoa+LyJOjoivzfDc8NatIuLxm/4lk1J/qeLzn17pL6su/qjiM/k6wmdFxAs2VUytknibCbavjIi3Vqj8IiG1YhDc1gmB/Ntx+bu+3qs9L4+IkzZVHM7f1TZeqqW2MSrGRIAAAQK1CaiKWhulhgh0VSDfapIVUqdd/yciTouIP4mI70+7eQM/dyC8ATyPbljAgdKGCTVAgAABAgRmEyjtQHO22bm7AAH7jwKCZIgECCxcoAvnv02j+f6gaWHtEyDQSoHS9m8SUlu5jAaDysTNPSJi74h4yEry5p4jw71+pVpovu7+UxFx1aYkz2/WMJ2s1Jr9HBwRe0XE7iOJo9nnlzb97OpNY/tgRFwXET+Ys8+cX87t0JUE2JzrT620le3/3UqCbSbS3VKxDwmpFaHc1gmB9V7tmZVQ8+dtqoi6HrpqqZ1YkiZBgAABAkMBVVGtBQIEKgj8zMpfMMs3lqx1fXXlL5i9s0J7ddziQLgORW3MK+BAaV45zxEgQIAAgTkFSjvQnHOaHmuvgP1He2NjZAQILE+gS+e/TSn6/qApWe0SINBqgdL2bxJSW72cDI4AAQITBfLQ+p8j4qfHfvrnEXFiRFxRoJtqqQUGzZAJECBAYEsBVVGtCgIEKgq8MSKev8a910bEqzb95c0LZ3gbScVu173NgXAditqYV8CB0rxyniNAgAABAnMKlHagOec0PdZeAfuP9sbGyAgQWI5AF89/m5D0/UETqtokQKD1AqXt3ySktn5JGSABAgS2EPjdlVd2Dn+QlYQzEfWTHbBSLbUDQTQFAgQI9FFAVdQ+Rt2cCcwt8LMRccOEp/8qIk6JiIvmbnljDzoQ3pifpzcm4EBpY36eJkCAAAECMwuUdqA58wQ90HYB+4+2R8j4CBBYtECXz3/rtPT9QZ2a2iJAoBiB0vZvElKLWVoGSoAAgYFA/u24f4yInSPiypVE1E90zEa11I4F1HQIECDQdQFVUbseYfMjULvA2RFx9Eirn1qpiPrx2nuarUEHwrN5ubteAQdK9XpqjQABAgQITBUo7UBz6oTcUJqA/UdpETNeAgSaFOjD+W9dfr4/qEtSOwQIFCVQ2v5NQmpRy8tgCRAgEL8TEYeuJKJe3nEP1VI7HmDTI0CAQOkCqqKWHkHjJ7AUgXtGxN9vqoS6dURcumkEr4iIq5cyki07dSDckkD0dBgOlHoaeNMmQIAAgeUJlHaguTwpPTckYP/REKxmCRAoUqBP578bDZDvDzYq6HkCBIoUKG3/JiG1yGVm0AQI9Fhgz00JqZ/v0fxVS+1RsE2VAAECJQmoilpStIyVQKsEzo+In4iIk1r453oHwq1aKr0bjAOl3oXchAkQIEBg2QKlHWgu20v/tQvYf9ROqkECBAoW6Nv570ZC5fuDjeh5lgCBYgVK279JSC12qRk4AQIEeiWgWmqvwm2yBAgQaK+AqqjtjY2REShE4D4R8cWWjtWBcEsD05NhFXOg9OUvfzkOO+ywuPbaazcUml122SV23XXX+IVf+IW43/3uF/vvv3/c/e53j6222mpD7XqYAIHFCpxyyilxwgknrHb6p3/6p3HkkUcudhA19Pbd7343XvSiF8VZZ5212tqVV14Ze++9dw2ta6KtAqUdaLbV0bjmFrD/mJvOgwQIEOi1QDHfH/Q6SiZPgEDtAqXt3ySk1r4ENEiAAAECDQmoltoQrGYJECBAoJqAqqjVnNxFgECxAg6Eiw1dJwZezIFSXQmpk6J2yCGHxEknnRR77rlnTPiSuROBNgkCXRMoISH1a1/7Wrz73e+OY445JnbYYYeJIZCQ2rWVWW0+pR1oVpuVuwoSsP8oKFiGSoAAgRYJFPP9QYvMDIUAgQ4IlLZ/k5DagUVnCgQIEOiZwLrVUl//+tcPqsy4CBAgQIBAXQKqotYlqR0CBFou4EC45QHq+PCKOVBqMiE1Y7zjjjtG/iWYrMIqKbXjq970OiHQ5oTUm2++Od7+9rfHaaedFg984APjvPPOi5122mmiu4TUTizHmSdR2oHmzBP0QNsF7D/aHiHjI0CAQDsFivn+oJ18RkWAQKkCpe3fJKSWutKMmwABAv0WUC213/E3ewIECCxMQFXUhVHriACB5Qs4EF5+DPo8gmIOlCYlpO61116x/fbbV47f97///bj22mvjG9/4xsRndtlllzjnnHNin332qdymGwkQWI5AWxNSv/rVr8ZRRx0VV1999QDmoIMOkpC6nCXS6l5LO9BsNabBzSNg/zGPmmcIECBAoJjvD4SKAAECdQqUtn+TkFpn9LVFgAABAosWUC110eL6I0CAQE8EVEXtSaBNkwCBUQEHwtbDMgWKOVCalJB65ZVXxt577z2T349//OO46aab4oILLhhURM12R6/9998/zj333LjLXe4yU7tuJkBgsQJtTUgd/6ySkLrYdVFKb6UdaJbiapyVBew/KlO5kQABAgRGBIr5/kDUCBAgUKdAafs3Cal1Rl9bBAgQILAMAdVSl6GuTwIECHRYQFXUDgfX1AgQWE/AgbD1sUyBYg6U6kpIHcW+/vrr4znPeU5cfPHFm8Xg7LPPjqOPPnqZcdE3AQJTBLqSkCrQ/RQo7UCzn1Hq9KztPzodXpMjQIBAYwLFfH/QmICGCRDopUBp+zcJqb1cpiZNgACBTgqoltrJsJoUAQIEFiegKurirPVEgEArBRwItzIsvRlUMQdKTSSkZpS/+MUvxuGHHx7XXXfdatCf9rSnxZvf/ObYbrvterMQTJRAaQISUkuLmPGOCpR2oCl6nROw/+hcSE2IAAECCxEo5vuDhWjohACB3giUtn+TkNqbpWmiBAgQ6IWAaqm9CLNJEiBAoH4BVVHrN9UiAQLFCTgQLi5knRpwMQdKTSWk/vCHP4zjjz8+Tj311NXAPvShD413vetdscsuu3Qq2CZDoEsCElK7FM3+zaW0A83+RajzM7b/6HyITZAAAQKNCBTz/UEjs9coAQK9FSht/yYhtbdL1cQJECDQaYF1q6W+4Q1viJ//+cxddREgQIBA3wVURe37CjB/AgRGBBwIWw7LFCjmQKmphNTEP++88+Koo45ajcN973vfeM973hO77bbbMmOjbwIE1hGQkGp5lCxQ2oFmydbGPlHA/sPCIECAAIF5BIr5/mCeyXmGAAECawmUtn+TkGotEyBAgEBXBVRL7WpkzYsAAQI1CaiKWhOkZggQ6IqAA+GuRLLMeRRzoNTmhNQf//jHccMNN8RHPvKRuOSSS+Laa6+N66+/frAi9txzz8gE10c/+tFx0EEHxfbbb7+hlfKDH/wgPv/5zw/6+Yu/+Iv47Gc/G9/4xjfip37qp2KPPfaIhz3sYfGYxzwmHvzgB8c222wzc1/D9i+66KL41Kc+FV/4whfi29/+9qCdvfbaK+53v/vFoYceGnvvvXdst912ldr/7ne/Gy960YvirLPOGtyfDpkEvNNOOw3+/eabb44LL7wwPvzhD8dVV101mM+OO+4YWan2sY99bDz+8Y+Pn/mZn9mir3RP5/e+973xsY99LD7zmc8MxpqJxOn+lKc8Jfbdd9/Ydttt1x1n28e31uBz3Ndcc0184AMfGMz96quvHtyadg984AMHMXrCE54Qv/iLvxhbbbVVpVjlmso1NLz+9E//NI488sjBv/7oRz+Kv/3bvx0ka4+ujawknGs8191asarS+ejv0Uc/+tHVtZDtZxxzHI94xCPidre73aC5jSSk5jr/+7//+7j88ssH/eTnS/5eDa/sc/fddx+s+YMPPniwntb7fRp3W2++4wnv4+svn73yyisH8at6/eu//mtcdtllg9+hnEfOJ69hbB75yEfG4x73uLjHPe7R+rXwne98Z/DZ9qEPfSj++q//enVdDz/jfumXfmnwefrwhz98w5+nVX2buK+0A80mDLS5VAH7j6Xy65wAAQLFChTz/UGxwgZOgEArBUrbv0lIbeUyMigCBAgQqFFAtdQaMTVFgACBLgioitqFKJoDAQINCDgQbgBVk5UFijlQajIhNRMljznmmFW0WSqkfu1rX4sTTzwxzj333KnomSj4e7/3e/GsZz2rcjLnsNFMBvzEJz4RJ598cnz605+e2lcma5122mnxkIc8JCZ8cb7F89/73vcGCbWvec1rBkmu065MdHvBC15QaS5rJXz+5E/+ZJx99tlxwgknDJJQ17rSLd+4kgmJw6TATDzN+b3pTW9aTZid9Hwm9Z1xxhmDRNq1rraPb3zcGatM4M21MEw8XC9ehxxySJx00kmDpMppa2GthNR/+qd/Gqzdaes8kwaf97znxbHHHjtIkq56ff3rX4/Xv/718Za3vGXdeOZcXve618W97nWvuRJSZ13nw/Fngu+rX/3q2G+//SYmdC4rITU/f9LtnHPOWddtOI9MenfzSwAAIABJREFUUM44tnEt5O/hW9/61jj99NNXE/rXWz8b+Tytui6bvK+0A80mLbS9FAH7j6Ww65QAAQLFCxTz/UHx0iZAgECrBErbv0lIbdXyMRgCBAgQaEhAtdSGYDVLgACB0gRURS0tYsZLgMACBRwILxBbV1sIFHOg1FRC6i233DJIoBtNtMtKj+985ztjhx12WHPJZIJoJgX+zu/8TqXkqdGGDjzwwHjzm98cu+66a6UlmcmXL3/5ywfJl7NcmRCYyV1PfepT163umMmgxx9//CAZcNYrE9yyj0xQXeualPCZiWeZZPrGN76xUpc5lzPPPDOOOOKIyGqQGbMLLrig0rNZMTUrst7//vefeH/bxzc66H/5l3+Jl770pYP1OcuVfplQmYnXs1T6zAqp97znPeO3fuu3BpV/q15PfOITB+v1Tne609RHsgrm85///EFVzCpXVv/NROasDJvJzMNrtJrrpHYy6fUlL3nJzHbDttIwf0+y2u+44aITUrOa7KWXXhovfOELKyUlj3pMSvCe5DUpObmptZCfcb/7u78bf/RHf1RlCWx2T35e515zvc+gmRtdwAOlHWgugEQXixWw/1ist94IECDQFYFivj/oCrh5ECDQDoHS9m8SUtuxboyCAAECBBYjoFrqYpz1QoAAgdYJqIraupAYEAEC7RNwINy+mPRpRMUcKDWRkJpJXe9+97sHSXrD19Jn8PNV4JkAulY1ybWey2cz+TGrkmYFx7yuu+66uOKKK7ZIWs2kune84x1x73vfe931lq+vzgTEScmiWeVw//33j5122mkw/nzNd75KffTKJLpM/jz88MMn9nPTTTfFb/7mbw5ejz1+VWk/n8kqpH/8x388mPukazzhM6u3ZttZuXR45bP5SvGcy8033zx4/fjoK9Tzvqxcm/28/e1v38zjUY96VOyzzz5x29veNr70pS/FxRdfvEXF1ac97WmDJODttttuiyG2fXzDAa8Vq4zxgx70oMHr5fP/X2stZDtZVTaTMtdKSh1PQnzxi188SBS95pprVt3S+mEPe9igr7VilTdnAmyu3a233nrNNZ6/H09/+tM3az9vzqTJTDTcfffd49Zbb42rrrpqMI7h72n+bOeddx5UBh1e6yWkrvV7NHwNfNrl2ssr55RViK+++uotxn2Xu9wlzj///HjEIx6x2c++8pWvxPvf//7Bf8sE70wYvvHGGwf/nr/jT3rSk2Lbbbcd/Pvtbne7we/jne9858G/j6+//G/5u5y/V5Ou9T5/0i1/H/bYY4+B+1qfP+sl1w77XNRa+MEPfjCo8ppVdUevTDDNz8n8vc+5TFoHw/uf+cxnDhLjJ/1+r7n4lvyD0g40l8yl+/oF7D/qN9UiAQIE+iBQzPcHfQiGORIgsDiB0vZvElIXtzb0RIAAAQLtEFAttR1xMAoCBAgsTEBV1IVR64gAgbIFHAiXHb/SR1/MgVLdCalrVTjN5LGsvJmJcGtdmfSZVUevv/761Vvyld6vetWr4pGPfOQWyX6ZcJbVVPNV2aPPZHXRs846K+54xztO7OqHP/zhoIpoJvWNXvna8hNPPHHwGvqtttpq9Uc5p0wiy4TDz372s6v/PRPbMlnvHve4x2bt5Liy7UzUHL1yXPk6+DQY/9I9XxGefY+/un29uUxKuBv2l8lmr33tawevQh9NksxXq+eYsxrlaLJwJgQOE/2yWmomPY7PKythZkLx2972ttVp5XMf/OAHB4mb41fbx5fjnZRQmUmFz372s+MFL3hB5PxGr0xa/Id/+IfBmsuk6+E1LUF5vUqfT3nKUwax/7mf+7nN1kWuuz/7sz8brLv8PR1emUyYfef9k65J1YlzfFl1OOe0/fbbb/ZYxj1/H37/939/YnvrJaRmhdyjjjpqs+d++7d/OzLhdtxueNM//uM/Dn6nM6F79MpqrrlmM7F00jX+WXXQQQcNKvQOE16rrL/1ElIzRkceeeRmnyWZiJpj/fVf//UtkjLzdyk/f/J3ejQ+bVkLX/jCF+Lxj3/86nxyXJmgmvEaJvGOmuU6eOUrX7lZUno+kxVzMxm3lKu0A81SXI2zsoD9R2UqNxIgQIDAiEAx3x+IGgECBOoUKG3/JiG1zuhriwABAgRKElAttaRoGSsBAgTmEFAVdQ40jxAg0GcBB8J9jv7y517MgVIdCan//u//HpmsmMle733ve+MjH/nIZhEYfS38WtVR83XxWY3voosuWn320EMPHbwy+md/9mfXjejnPve5eM5znrNZNchMdnvGM54xsRprVvvMV59nlcPhla9Of81rXjOoTrnWNanqZCZ4ZXLn6LyyKmomsI0mfL7sZS+L/Ge9SoNZ0fDMM88c3Df67B/8wR8MXr0+brdWwue0KrGZSJcJs6OVVIdzzkTMTApca5z5avt0zWqpwyuTGdNg/Gr7+HK84wmVGf+smvvkJz95s6TkSXNLp1e84hWrP8qk6azgOWm9rpWQmom/mby5VhJmNj4pUXu9JNHx9VdlTmtV08z+1+rrm9/8Zhx99NGDhMXhlWv3pJNOWrNS7PC+XIN536mnnrr67L777juIx13veteJv4JNJqTmXLKicSbND69M6s5X3Wdl5vWurOL63Oc+Nz72sY+t3rZWsnresKi1kJVNc20Nr0mfVePzygTt/F0eTTrPf88KwFkpuYSrtAPNEkyNcSYB+4+ZuNxMgAABAisCxXx/IGIECBCoU6C0/ZuE1Dqjry0CBAgQKE1AtdTSIma8BAgQqCigKmpFKLcRIEDgvwUcCFsNyxQo5kBpUkJqnXBVXmGd/eVruX/1V391tetpSZXjY8xksF/7tV9bTeTcf//9B9VGJ1W4zEStrDo5vPI15Wefffbqq77Xm/94AuN4P5nQlclpf/Inf7LaTFbAfNOb3rRFZcpJ/WRiYFbLzETF4bVeJdZMFstqsKNXVm38lV/5lXXD+PGPfzwOPPDAze5ZL4lu9MbxRLe1EtbWSkhty/gmJVRm4l2ujdGqsmtBTqpEmusokzTHr0lJiJkUnbHbYYcd1o3VpATiXCP5z/jhzaT1VzVJdFIyYg5srYTUTAR/7GMfu1pZd1rl1vFJfvGLXxz8zmZCZ16/9Eu/NEhov9e97jXRo8mE1MsvvzyyGvEwETw/t973vvdt8TuyVqByLocffvhmSe5rJZIvYi3853/+52AdZ3L18FqvOuzovD7zmc8MKqsOKyZPSxSu838v6mirtAPNOuasjVYJ2H+0KhwGQ4AAgWIEivn+oBhRAyVAoAiB0vZvElKLWFYGSYAAAQINC6iW2jCw5gkQILAoAVVRFyWtHwIEOijgQLiDQS1oSsUcKDWZkJoJZllBMpObttpqqzXDNymJbr0Kp5MamtRGVop83OMet9nt//Zv/zaoXnrJJZes/vf1qk2O95VJWplgetlllw1+lIlrmQy71157Df59PElvvVfarwWSr4Q/4ogjNqv4OmmMkxI+10rEHe9rUtxPOeWUePnLXz6xquzo81nFNqvXDq+sLJlJquOvAW/7+MaTENercLpWrMbbyATLTEq9wx3usNkjk5IQZ1l3mbh6zDHHTDUfT/K8973vPaj6ufvuu1f6+BxPRsyH1hpn7lM+/OEPR/b51a9+NR7+8IcPXl+/9dZbV+rr5ptvjiOPPDIuvfTS1fvXS5psKiH11ltvjWOPPXawhodXViTOCrjrVa4dneSPf/zjwfOjie4HH3zwoGLuzjvvvPC1MOl3Lz+nDjjggKmxyWrXv/EbvxGZ1LrnnnvGz//8z8eTnvSk+Omf/umpz7bhhtIONNtgZgy1Cth/1MqpMQIECPRGoJjvD3oTERMlQGAhAqXt3ySkLmRZ6IQAAQIEChBYs1pqvmYrX6mXrzR0ESBAgEB7BVRFbW9sjIwAgSIEHAgXEabODrKYA6W6E1IzQfNRj3pUHHbYYYPqieu9on4Y/fEx5Kuy3/Oe98Ruu+020wIZT9o77rjjIpMsRxPkNlrV8Yc//OGgMuVVV10VD3jAAwZjzCTQXXbZZTDW8TFk8mv+mS5dql7Zx/HHH7/Z68wnVSGdlHRW9fXa//zP/zxIBrziiitWh1U1YW08uXKWhNS2jC8TCF/1qlcNnIdX1YTc0TiOO+66666Dypr3uc99Ngv3uNla9621RsYr2q5lPl7Bd9b1lxVC87uiTKQcXrMkzlZd43lfWxJSN/K7MDrf8WTgTEbPhN373//+C18Lub5POumkwT/DKytB52fR8LNqlliVdG9pB5ol2RprJQH7j0pMbiJAgACBMYFivj8QOQIECNQpUNr+TUJqndHXFgECBAh0QUC11C5E0RwIEOiVgKqovQq3yRIg0JyAA+HmbLU8XaCYA6VJCalZ7XP77befOMt8TfnVV1+9xc8e/ehHD5L7Mpl0vFLmNK7xZLtMnMqEuGmvMh9v98///M9jn332Wf3Pk6pVZqJrvlp7eD3jGc+IN77xjXH7299+2jCn/nzSa7LzL4NmEuas13gV0oMOOigy2XCnnXZabWpSQuqZZ54Zmaw47RpPBlwreW5SOxtJSG3L+CYlXp5//vmDROpZrv/4j/+IF7zgBYOqqMNrUmXecbNMYn7Xu94Vd7zjHSt1V8V8UiLzPOvv1FNPjZe97GWr4+p6Qmp+nh144IGRayKvhz70oYPYzJq4+a1vfSvy8yQTkofXJLtFrIXsf7x6b/63nNNRRx01qBy9xx57RP6F9a5dpR1ods3ffML+wyIgQIAAgXkEivn+YJ7JeYYAAQJrCZS2f5OQai0TIECAAIEtBVRLtSoIECBQiICqqIUEyjAJEChBwIFwCVHq7hiLOVCalJC63muzM2SZlHrhhRfGa17zmsjnh1cmo77+9a+P/fbbb+pr30dDP15VdO+994583fVtbnObmVbIDTfcEG9+85tXn9l3330HSZx3vetdV/9bVsE84YQTVv89q53mPxO+BJ+p77x5UkLapOTEKg2PV1ucVDV2UkJq1eTB8YTUWarSVkmOzDm2eXyTqmI+97nPjbvd7W5VwrN6z/e///245JJLIk2G16Sk23GzWZOuq5hPSo6dJ8l2PGm76pqqAveDH/wg8vf005/+dLz//e8fJE0OE0Hz+fU+e8Y/qyYlaY+OYdL6m9T+ePL3pET2KnOblBB88sknb1aFN9tZxFoYfk4/73nPi3PPPXfi8HfcccdBNeusZP2IRzwi7n73u8dWW21VZaqtvqe0A81WYxrcPAL2H/OoeYYAAQIEivn+QKgIECBQp0Bp+zcJqXVGX1sECBAg0DUB1VK7FlHzIUCgMwKqonYmlCZCgEB7BBwItycWfRxJMQdK8ySkDgP6la98JTKJL1/1Przy1fSnn356PPWpT41tttmmUuzHk0QrPVThpvEky0mvsX71q18dxx13XIXWpt8y6yvI12txPC5VE1IzFgcccMDUwS4rIbUt45u07qeiVbyhShJiVrHN35Oq1YSrJKTWtf7G+5o1ITV/zzJpPZN+85+0/tKXvhR//dd/PbG68ijrMhJSM2k9q4YOr1ljMzr+8c+yZa2F4ZjS/uijj94sYXqtZbzbbrvFE5/4xEH11D333LPy53fFX4uF3VbagebCYHS0KAH7j0VJ64cAAQLdEijm+4NusZsNAQLLFiht/yYhddkrRv8ECBAg0HYB1VLbHiHjI0CgdwKqovYu5CZMgMBiBBwIL8ZZL5MFijlQ2khCak79uuuui6c//elxzTXXrEpkUmpWiTziiCMqVR5dVELqRip2VlnodSUEZl9V4lK1AuSksS8rIXVa9d3hWJsen4TUtVf0PAmpWfk0PwPe8Y53xGWXXRbXX399lV+ZLe7pWkLqpOTWKsnF6+HN+vzXv/71QeXqt7zlLZtVo12vj1122SWyuurTnva02GmnneaK5bIeKu1Ac1lO+m1MwP6jMVoNEyBAoNMCxXx/0OkomBwBAgsXKG3/JiF14UtEhwQIECBQqIBqqYUGzrAJEOiOgKqo3YmlmRAg0EoBB8KtDEtvBlXMgVKVxMdpUcuql/ma69FXb2dC0znnnBP77LPPtMdDQuqWRONx2XXXXeN973tf3Oc+91m9WULq5KVVJWFPQurav5azJKRmNdTPf/7zceKJJ8ZHPvKRqb/rwxsyaf1BD3pQ5H5oNHm1awmpWX05P9+23nrrVZsq63M9yHmf/9d//dd473vfG1nxdvQvEKzX19577x1nnHFG3O9+96sc22XfWNqB5rK99F+7gP1H7aQaJECAQC8Eivn+oBfRMEkCBBYmUNr+TULqwpaGjggQIECgAwKqpXYgiKZAgECZAlkV9cUvfnHceuutkyZwUUS8JCL+d5mzM2oCBAi0QsCBcCvC0NtBFHOgVEdCalZHPO200+L444/fLOCHHnponHXWWXGnO91p3YVQ5TXXdaykH/7wh4MxnnrqqavNvfrVr45MGqvjarJC6n3ve994z3veE/la7eElIXVy1Kok7I2v+0m+dayJYRtVxrRef1Wer2v9VU1IzWTUD3zgA4M9zXoVUXfcccdI3wc84AGxxx57DF4H/z//5/8cJLAfeeSRcemll65OvWsJqSeffPIWn4tVYrnRtbDe8xm3m266KT7zmc/E+9///rjiiivWjd+DH/zgeOc73xmZFF/CVdqBZgmmxjiTgP3HTFxuJkCAAIEVgWK+PxAxAgQI1ClQ2v5NQmqd0dcWAQIECPRFQLXUvkTaPAkQWLqAqqhLD4EBECDQHwEHwv2JdRtnWsyBUh0JqRmAf/mXf4lnPOMZcfHFF28Wj0w2PfbYY2ObbbZZM06ZIPqyl71s9efPfvazB6+Y/omf+InaYzue/JqVHfOfCV+Cz9z3t771rYFBVjIdXh/60IficY973Mxtfe5zn4vHPvaxceONNw6evf/97x/nn39+/PzP598r/a9LQupk1ioJf/ln8sMPPzzSOa+s2JmVfvfaa6+ZY1XlgSpjWq+dKs9PWg9ZDTOTPme5Pv7xj8eBBx64+shabVx33XVxxBFHxLXXXrt6bzoecsgh8cQnPnGQfHrnO985tt1224ndz5pAO/5ZddBBB8V555235ivlq/5+XHTRRZHJ88Mrqz2fffbZcYc73GEWtsFfNMzPutNPP331uUkJ71ViudG1MMvA8y8U3HDDDfFnf/ZnceGFF8bll1++xeP5efyiF72ols/JWcY2z72lHWjOM0fPtFrA/qPV4TE4AgQItFagmO8PWitoYAQIFClQ2v5NQmqRy8ygCRAgQKAFAqqltiAIhkCAQLcFVEXtdnzNjgCB1gk4EG5dSHo1oGIOlOpKSM3oZkJfJnNl5cPhtcsuuwySxvLVz2tdWfkzkwOH18EHHzyoyLfzzjvXvmjOPffceOpTn7rabiaQvvGNb4zb3/72lfvKhLLnPe95kXPLV1nnPznmrMBaJSGtSkfjJo95zGMGJjvssMPq41UT7ib1N54MOEuF0KoJdW0e3ze/+c349V//9c0SqOdJ3qwSy7ynqtla7VV5PitfnnTSSYN/hlcmYL/85S+fKZEwqxofc8wxq21Mcsm1nv1k+8Mrq/eeeeaZsc8++1Tqry0JqVWSv6vEedKayiTyww47bLPHq8Ryvf42+vx6beca+qu/+qvB59s111yzeuukz58qJsu4p7QDzWUY6bNRAfuPRnk1ToAAgc4KFPP9QWcjYGIECCxFoLT9m4TUpSwTnRIgQIBAhwRUS+1QME2FAIF2CKiK2o44GAUBAr0TcCDcu5C3asLFHCjVmZD6ve99b5D8ltX0Rq+slphJbqPJlKM/H08Iu8td7hIf/OAH40EPetBMQc3XT7/yla9cTRTdfffdIxOpbne72622c/XVVw+qPw6TZh/60IfGu971rsEzVa/xhL3jjjtukJi39dZbD+Y5msyXSY/5l5KycmTVK5P9jj/++MjKscMrqxOedtppcdvb3nb1v7U54TMH2ebxTapm+fznPz9e+9rXbrZepsUskxB/8zd/M/7t3/4t7n3vew8q2GZl29FKttnGRpMIqz4/nsg8a7XPqlVW//mf/3lQeTVf9z683vrWtw4qBFetNvx3f/d38aQnPSn+5m/+ZrWNK6+8cs3k9aYqpE6aSybXH3DAAdPCv9nPv/jFLw4S8r/yla8M/nt+jn34wx8eVDcevarGcq3Oqzx//fXXD9bcF77whUGCaX7OZQJxfkZVubJa6qMf/ejVW2dJWK/SfpP3lHag2aSFtpciYP+xFHadEiBAoHiBYr4/KF7aBAgQaJVAafs3CamtWj4GQ4AAAQKFCqiWWmjgDJsAgfYJqIravpgYEQECvRFwINybULdyosUcKNWZkJqRyGSsTMIcra6X/z2re2YC26RktUzqO/roo+MDH/jAajBf9rKXDRKottlmm0oBvuWWWwZV/bIC6vCalMR54403xlOe8pS47LLLVu/L11T/yq/8SqV+vvOd78Rzn/vc+JM/+ZPV+z/0oQ/F4x73uMG/T0quzSqJj3jEIyq1nzdNismkKpVtTvjMebR9fJnA/Ku/+qurccmE0ozVfe5zn8qxGq8KvMwkxElrJ8czy/r70pe+FJlAft11160aTFp7VZMv14Mc9897l5GQOik5OZOMTz/99Nh2220rrYVMIs9k5vzcGl5rVXquklC6XqdVns97fvmXf3k18X7WqtPjn0ESUistAzcRSAH7D+uAAAECBOYRKOb7g3km5xkCBAisJSAh1dogQIAAAQL9FVAttb+xN3MCBDYooCrqBgE9ToAAgY0LOBDeuKEW5hco5kCp7oTUfOXz2WefHc961rM203vwgx88SErdddddt1DNZ84444x44QtfuPqzrFh6zjnnDF7/XeXKpLvsc1j5NCuSvvvd7x5USB29Jr1qPO/JMd/5znee2tWf//mfx+GHHx6Z2JpXziv7+bmf+7nBv09KWM0E2De96U2x/fbbT23/Bz/4QZx44onx6le/evXe8T6GP2h7wmfbx/e1r30tjjrqqEElyeH17Gc/e5BYuN12202N1de//vVBddTRROp8PXtWCh2PdZUkwvU6rPp8Vil+6UtfOvh9Gl5V19+ktZdtTEpIHU+8zt+3TM7da6+9prrlDf/3//7fQeL6Jz/5yc3uX0ZCag7g8ssvjyc84QmbfX68733vG1RTrnJlgm5+Lowm8mal6EyKHz9gqxrLtfqt8vx41deMzyzzGU9o3X///QeVpO94xztW4VjqPaUdaC4VS+dNCNh/NKGqTQIECHRfoJjvD7ofCjMkQGCRAqXt31RIXeTq0BcBAgQI9EFAtdQ+RNkcCRCoVUBV1Fo5NUaAAIF5BRwIzyvnuToEijlQqjshNfGGrzG/4IILNrNcr+rppOTATMTMP1eNv/J6PED/63/9r8GrwkersmaVx7POOit22GGHLeI5qQpklUTETKJ7znOeE1kRdXhl4mgmAI6+Cjt/nsl2w+TYvPcFL3hBvOpVr1o30TETAs8888xBlcXRZzNB8sUvfvEWr9tue8Jn28c3KRE6Y/WKV7xiENP1qmNm4ucb3vCGzSpiZtJfJl0feuihW6y5KkmE633wzPJ8vqI9Xx2fr20fXtPm9KMf/WiQcJi/B6NrL5+flJCaf/kuEzAzMXV4nXLKKXHsscdOrWqcv0eZqDn++ZDtfOpTn1qzmvD4Z9W+++4b5513Xtz1rnedSDfL+pv0mbXbbrsNkounVTfOqtBZNTkTcofXegn4s8Ry0sSqPD8p8T7H9I53vCOyEvB6VybVZ3ze9ra3rd523HHHRcZ39HOujv+hbKKN0g40mzDQ5lIF7D+Wyq9zAgQIFCtQzPcHxQobOAECrRQobf8mIbWVy8igCBAgQKADAqqldiCIpkCAQLMCqqI266t1AgQIzCjgQHhGMLfXKlDMgVITCakp+YlPfGJQfXJYSTT/W74+PJPb9ttvv4nY41VO86aslHrCCSdEVp4cr1qZSYEXXnhhnHzyyYPX3A+vadVV10pEPOKII+KVr3zloNrp6Jfimaz32c9+Nl7ykpdsVk1z7733HsznHve4x2bzyUS4TGh885vfvNl/P+SQQ+Kkk06KPffcc4uqif/4j/84SFjNBLjRK5MbM7H2Tne60xZmsyTcjT988803x5FHHhmXXnrp4EezvJK7SkJcttn28eUYJ1U5zf+ea+H444+Pe93rXlvEKpOns4rtueeeuxnreknNVc3W+hSa5flMbM7qnJkcOnplpdRcf+Pr9ZZbbok3vvGN8brXvW6LZNR8flJC6qRKwJmQm7+rv/VbvzUx8Tr7yd/X17zmNZv9vo6OcVJfw59ngu2Tn/zkuOqqqwb/Kft7y1veMvhvW2211YZ/P9I4fydGE3l33HHH+L3f+71B9eVJnz8f/ehHI5M1Rz9/clyZWJ5raMLh2uAz5GEPe9jqeLPK7umnn75uAvTo5Ko+P6lq6wMf+MDB58wjH/nIiYnDubYzIT6rPo9+nmZ11Qc84AG1/o9kU42VdqDZlIN2lyZg/7E0eh0TIECgaIFivj8oWtngCRBonUBp+zcJqa1bQgZEgAABAh0SUC21Q8E0FQIE6hVQFbVeT60RIECgBgEHwjUgamJugWIOlJpKSM1k0Ze//OWDxLjRa73KpWsl0uXzmRj2qEc9KvbYY49Blb5MGstksNHksbwvk8Ey4S0TyNar5pcJdZk0mglt49c+++wzSBjLtjJx87LLLovPf/7zm902Len1pptuGrzOfbSa6rCBTEjNV2DvtNNOgwTAfE15VoYcv6ZVNGx7wmfbxzf0ztesP/3pT9+swu6kWN16662DOOXr3cevfLX7H/3RH8U973nPiR8aVZMI1/rEmfX5tdZ3rulMpH7oQx86+P34whe+MJjPN77xjTU/7NZKEs2KoFmJdbyiav5u5NrNJOfsI39+9dVXx2c+85nN7s0KpJn8fckll6zsfzN6AAAgAElEQVT2fc4550Qmzk66vvWtbw0qIWdy5OiVv0/5Kvnb3OY2kRWL73Of+wx+POv6y0T1TMQ85phjtpjT+OdPrpkrrrhii8+f7Pe0004bJK9vs802S10LayXe56DS/iEPecgg4Tqv/Jz79Kc/PYjT+DVtPnP/r2RDD5Z2oNkQg2aXJ2D/sTx7PRMgQKBkgWK+PygZ2dgJEGifQGn7Nwmp7VtDRkSAAAEC3RNQLbV7MTUjAgTmFFAVdU44jxEgQKB5AQfCzRvrYW2BYg6UmkpITZp8lXW+uv6aa67ZTCqrgGZi2aTqgWu9tr7KYstku0xIy4SytZLBRtvJpL28P/+Z5cqEu0w+PPjggyfOYdhWVt/MKpVvf/vbZ2l+cG9WU81Xwu+6665rPjtrwt1oQyqkbs466bXrVYOWyahZDXe9WM2aUDre9zzPZ5Jprr/RV69Pm1Mmq+bvbP4ODa+1ElLzdzUre+ar3MeTUqf1k+s7K7Jee+21cfjhh6/enpVn859Jnw3rJVgOG8gk2QMOOGDwr/P8fmQfH/zgB7eoejptPvnzTFrNCsvPfOYz1/38mSeWo/3P8nwavPa1r41XvOIVVaaw2T35eZpJ+5lcu+222878/LIeKO1Ac1lO+m1MwP6jMVoNEyBAoNMCxXx/0OkomBwBAgsXKG3/JiF14UtEhwQIECDQUwHVUnsaeNMmQOC/BVRFtRoIECDQagEHwq0OT+cHV8yBUpMJqZncdfbZZw+qlY5eWT3xne9855oJfPlcViTN5K4PfOADlRZLJrjl68izWuKkZLa1GvnRj34Un/jEJwavqf7sZz87ta+1Xnu+1oNZKfb9739/nHrqqfE3f/M3U9vPyoX5CvAnPelJU5PA5km4Gw5AQuqWocgE5UyWztfXj1fenRS49V7nPn7/LEmEk/qa9/lcfxdeeGGcfPLJm71WflIfv/EbvzF4nftXv/rVzV4pv1ZCaraRSakXXHDB4Hdv9LX1ay30fGX87/7u7w4Srm93u9vF5z73uXjsYx8bN9544+CRTPLOz4add955YhPTkmzPPPPMQWXivDby+5Gvrk+zrMZaJdk2PxfyMyR/f6dd88Zy2O6sz+dnXCbZZlJqlc+g7OfhD394nHDCCbHffvvFVlttNW1Krfp5aQearcIzmDoE7D/qUNQGAQIE+idQzPcH/QuNGRMg0KRAafs3CalNrgZtEyBAgACBLQVUS7UqCBDonYCqqL0LuQkTIFCmgAPhMuPWlVEXc6DUZEJqBvOb3/zmIEEsk9ZGr6y6l8lvmZS21pWJVJkYdtFFFw1elZ6vyR4mvWWV0t133z322WefQUJbJoJtJHEqE+uykuvFF18cV1555eBV5pmIllUCH/SgBw36ecITnhC/+Iu/OFc/mRyX7WcFx/H299hjj0ECYFbazGTdqtUIN5JwJyF17Y+aTEzNpL8PfehDgwS+4VrIJ/baa6/Ba87zVfWZtLf99ttX+syaNYlwvNGNPn/LLbfERz/60cGcMtl7+HuU89l///3jsMMOW13b432tl5A6HGe2f+mllw76yKqn2UdembSbSahZeTWTTTNhfLR6cX4+HH300auJ5/n7lkmg+buw1pVJttnP+eefP/idGk0ezmTurNi69dZbbyghNfvOxPgbbrhh0NcVV1yxmVt+3uRc9t1333j0ox8dd7vb3Sonwm80lvM+n59xGZdLLrkkrr766vjSl760ajf8PM318PjHPz7ufe97V6oyXWnxL/im0g40F8yju+YF7D+aN9YDAQIEuihQzPcHXcQ3JwIElidQ2v5NQury1oqeCRAgQKC/Aqql9jf2Zk6gdwKqovYu5CZMgEC5Ag6Ey41dF0buQKkLUTQHAgQIEChKoLQDzaJwDbaKgP1HFSX3ECBAgMC4gO8PrAkCBHopUNr+TUJqL5epSRMgQIBASwRUS21JIAyDAIH6BVRFrd9UiwQIEGhYwIFww8CaX1fAgZIFQoAAAQIEFixQ2oHmgnl017yA/UfzxnogQIBAFwV8f9DFqJoTAQJTBUrbv0lInRpSNxAgQIAAgUYFVEttlFfjBAgsQ0BV1GWo65MAAQIbFnAgvGFCDWxAwIHSBvA8SoAAAQIE5hEo7UBznjl6ptUC9h+tDo/BESBAoLUCvj9obWgMjACBJgVK279JSG1yNWibAAECBAhUF1AttbqVOwkQaKmAqqgtDYxhESBAoJqAA+FqTu5qRsCBUjOuWiVAgAABAmsKlHagKZSdE7D/6FxITYgAAQILEfD9wUKYdUKAQNsEStu/SUht2woyHgIECBDos4BqqX2OvrkTKFxAVdTCA2j4BAgQiHAgbBUsU8CB0jL19U2AAAECvRQo7UCzl0Hq9qTtP7odX7MjQIBAUwK+P2hKVrsECLRaoLT9m4TUVi8ngyNAgACBngqoltrTwJs2gRIFVEUtMWrGTIAAgYkCDoQtjGUKOFBapr6+CRAgQKCXAqUdaPYySN2etP1Ht+NrdgQIEGhKwPcHTclqlwCBVguUtn+TkNrq5WRwBAgQINBjAdVSexx8UydQioCqqKVEyjgJECBQScCBcCUmNzUk4ECpIVjNEiBAgACBtQRKO9AUyc4J2H90LqQmRIAAgYUI+P5gIcw6IUCgbQKl7d8kpLZtBRkPAQIECBDYXEC1VCuCAIHWCaiK2rqQGBABAgTqEHAgXIeiNuYVcKA0r5znCBAgQIDAnAKlHWjOOU2PtVfA/qO9sTEyAgQItFnA9wdtjo6xESDQmEBp+zcJqY0tBQ0TIECAAIHaBFRLrY1SQwQIbFRAVdSNCnqeAAECrRVwINza0PRiYA6UehFmkyRAgACBNgmUdqDZJjtjqUXA/qMWRo0QIECgdwK+P+hdyE2YAIEUKG3/JiHVuiVAgAABAuUIqJZaTqyMlEDnBFRF7VxITYgAAQLjAg6ErYllCjhQWqa+vgkQIECglwKlHWj2MkjdnrT9R7fja3YECBBoSsD3B03JapcAgVYLlLZ/k5Da6uVkcAQIECBAYAsB1VItCgIEFi6gKurCyXVIgACBZQg4EF6Guj6HAg6UrAUCBAgQILBggdIONBfMo7vmBew/mjfWAwECBLoo4PuDLkbVnAgQmCpQ2v5NQurUkLqBAAECBAi0UkC11FaGxaAIdEtAVdRuxdNsCBAgMEXAgbAlskwBB0rL1Nc3AQIECPRSoLQDzV4GqduTtv/odnzNjgABAk0J+P6gKVntEiDQaoHS9m8SUlu9nAyOAAECBAisK6BaqgVCgEBjAqqiNkarYQIECLRVwIFwWyPTj3E5UOpHnM2SAAECBFokUNqBZovoDKUeAfuPehy1QoAAgb4J+P6gbxE3XwIEBgKl7d8kpFq4BAgQIECgfAHVUsuPoRkQaI2AqqitCYWBECBAYNECDoQXLa6/UQEHStYDAQIECBBYsEBpB5oL5tFd8wL2H80b64EAAQJdFPD9QRejak4ECEwVKG3/JiF1akjdQIAAAQIEihBQLbWIMBkkgXYLqIra7vgYHQECBBoWcCDcMLDm1xVwoGSBECBAgACBBQuUdqC5YB7dNS9g/9G8sR4IECDQRQHfH3QxquZEgMBUgdL2bxJSp4bUDQQIECBAoCgB1VKLCpfBEmiHgKqo7YiDURAgQGDJAg6ElxyAnnfvQKnnC8D0CRAgQGDxAqUdaC5eSI8NC9h/NAyseQIECHRUwPcHHQ2saREgsL5Aafs3CalWNAECBAgQ6J6Aaqndi6kZEWhMQFXUxmg1TIAAgdIEHAiXFrFujdeBUrfiaTYECBAgUIBAaQeaBZAa4mwC9h+zebmbAAECBP5LwPcHVgIBAr0UKG3/JiG1l8vUpAkQIECgJwKqpfYk0KZJYB4BVVHnUfMMAQIEOi3gQLjT4W395BwotT5EBkiAAAECXRMo7UCza/7ms3lCUUQ4s7YoCBAgQKCKgO8Pqii5hwCBzgmUtn/zh/vOLUETIkCAAAECmwmolmpBECCwhYCqqBYFAQIECEwQkJBqWSxTwIHSMvX1TYAAAQK9FCjtQLOXQer2pO0/uh1fsyNAgEBTAr4/aEpWuwQItFqgtP2bhNRWLyeDI0CAAAECtQmollobpYYIlCugKmq5sTNyAgQILEDAgfACkHWxpoADJYuDAAECBAgsWKC0A80F8+iueQH7j+aN9UCAAIEuCvj+oItRNScCBKYKlLZ/k5A6NaRuIECAAAECnRFQLbUzoTQRArMLqIo6u5knCBAg0DMBB8I9C3jLputAqWUBMRwCBAgQ6L5AaQea3Y9I72Zo/9G7kJswAQIEahHw/UEtjBohQKA0gdL2bxJSS1thxkuAAAECBDYuoFrqxg21QKAYAVVRiwmVgRIgQGDZAg6Elx2BfvfvQKnf8Td7AgQIEFiCQGkHmksg0mWzAvYfzfpqnQABAl0V8P1BVyNrXgQIrCtQ2v5NQqoFTYAAAQIE+imgWmo/427WPRNQFbVnATddAgQIbEzAgfDG/Dy9MQEHShvz8zQBAgQIEJhZoLQDzZkn6IG2C9h/tD1CxkeAAIF2Cvj+oJ1xMSoCBBoWKG3/JiG14QWheQIECBAg0HIB1VJbHiDDIzCPgKqo86h5hgABAr0XcCDc+yWwVAAHSkvl1zkBAgQI9FGgtAPNPsao43O2/+h4gE2PAAECDQn4/qAhWM0SINBugdL2bxJS272ejI4AAQIECCxCQLXURSjrg8CCBFRFXRC0bggQINA9AQfC3YtpSTNyoFRStIyVAAECBDohUNqBZifQTWJUwP7DeiBAgACBeQR8fzCPmmcIECheoLT9m4TU4pecCRAgQIAAgdoEVEutjVJDBBYvoCrq4s31SIAAgY4JOBDuWEALm44DpcICZrgECBAgUL5AaQea5YubwZiA/YclQYAAAQLzCPj+YB41zxAgULxAafs3CanFLzkTIECAAAECtQqollorp8YILEZAVdTFOOuFAAECHRdwINzxALd8eg6UWh4gwyNAgACB7gmUdqDZvQj0fkb2H71fAgAIECAwl4DvD+Zi8xABAqULlLZ/k5Ba+oozfgIECBAg0IyAaqnNuGqVQK0CqqLWyqkxAgQI9F3AgXDfV8By5+9Aabn+eidAgACBHgqUdqDZwxB1fcr2H12PsPkRIECgGQHfHzTjqlUCBFouUNr+TUJqyxeU4REgQIAAgSUKqJa6RHxdE5gmoCrqNCE/J0CAAIEZBRwIzwjm9loFHCjVyqkxAgQIECAwXaC0A83pM3JHYQL2H4UFzHAJECDQEgHfH7QkEIZBgMBiBUrbv0lIXez60BsBAgQIEChRQLXUEqNmzJ0VUBW1s6E1MQIECCxbwIHwsiPQ7/4dKPU7/mZPgAABAksQKO1AcwlEumxWwP6jWV+tEyBAoKsCvj/oamTNiwCBdQVK279JSLWgCRAgQIAAgSoCqqVWUXIPgYYFVEVtGFjzBAgQ6LeAA+F+x3/Zs3egtOwI6J8AAQIEeidQ2oFm7wLU/Qnbf3Q/xmZIgACBJgR8f9CEqjYJEGi9QGn7NwmprV9SBkiAAAECBFoloFpqq8JhMH0RUBW1L5E2TwIECCxVwIHwUvl737kDpd4vAQAECBAgsGiB0g40F+2jv8YF7D8aJ9YBAQIEOing+4NOhtWkCBCYJlDa/k1C6rSI+jkBAgQIECAwLqBaqjVBYIECqqIuEFtXBAgQ6LeAA+F+x3/Zs3egtOwI6J8AAQIEeidQ2oFm7wLU/Qnbf3Q/xmZIgACBJgR8f9CEqjYJEGi9QGn7NwmprV9SBkiAAAECBForoFpqa0NjYF0QUBW1C1E0BwIECBQl4EC4qHB1brAOlDoXUhMiQIAAgbYLlHag2XZP45tZwP5jZjIPECBAgEBE+P7AMiBAoJcCpe3fJKT2cpmaNAECBAgQqE1AtdTaKDVE4L8FVEW1GggQIEBgCQIOhJeArstVAQdKFgMBAgQIEFiwQGkHmgvm0V3zAvYfzRvrgQABAl0U8P1BF6NqTgQITBUobf8mIXVqSN1AgAABAgQIVBBQLbUCklsITBNQFXWakJ8TIECAQIMCDoQbxNX0VAEHSlOJ3ECAAAECBOoVKO1As97Za60FAvYfLQiCIRAgQKBAAd8fFBg0QyZAYOMCpe3fJKRuPOZaIECAAAECBP5LQLVUK4HABgRURd0AnkcJECBAoA4BB8J1KGpjXgEHSvPKeY4AAQIECMwpUNqB5pzT9Fh7Bew/2hsbIyNAgECbBXx/0OboGBsBAo0JlLZ/k5Da2FLQMAECBAgQ6K2Aaqm9Db2JzyOgKuo8ap4hQIAAgQYEHAg3gKrJygIOlCpTuZEAAQIECNQjUNqBZj2z1kqLBOw/WhQMQyFAgEBBAr4/KChYhkqAQH0Cpe3fJKTWF3stESBAgAABAv8toFqq1UCggoCqqBWQ3EKAAAECixJwILwoaf1MEnCgZF0QIECAAIEFC5R2oLlgHt01L2D/0byxHggQINBFAd8fdDGq5kSAwFSB0vZvElKnhtQNBAgQIECAwAYEVEvdAJ5HuyugKmp3Y2tmBAgQKFjAgXDBwevA0B0odSCIpkCAAAECZQmUdqBZlq7RVhCw/6iA5BYCBAgQ2ELA9wcWBQECvRQobf8mIbWXy9SkCRAgQIDAQgVUS10ot87aLqAqatsjZHwECBDorYAD4d6GvhUTd6DUijAYBAECBAj0SaC0A80+xaYnc7X/6EmgTZMAAQI1C/j+oGZQzREgUIZAafs3CallrCujJECAAAECXRBQLbULUTSHuQVURZ2bzoMECBAgsBgBB8KLcdbLZAEHSlYGAQIECBBYsEBpB5oL5tFd8wL2H80b64EAAQJdFPD9QRejak4ECEwVKG3/JiF1akjdQIAAAQIECNQooFpqjZiaKkdAVdRyYmWkBAgQ6LGAA+EeB78FU3eg1IIgGAIBAgQI9EugtAPNfkWnF7O1/+hFmE2SAAECtQv4/qB2Ug0SIFCCQGn7NwmpJawqYyRAgAABAt0TUC21ezE1owkCqqJaFgQIECBQkIAD4YKC1cGhOlDqYFBNiQABAgTaLVDagWa7NY1uDgH7jznQPEKAAAEC4fsDi4AAgV4KlLZ/k5Day2Vq0gQIECBAoBUCqqW2IgwG0ZSAqqhNyWqXAAECBBoScCDcEKxmKwmMr79KD7mJAAECBAgQqFXAmWGtnBqbImD/YYkQIECAwDwCElLnUfMMAQLFC0hILT6EJkCAAAECBAgsWEC11AWD665ZAVVRm/XVOgECBAg0JuBAuDFaDVcQkJBaAcktBAgQIECgYQEJqQ0Da34zAfsPC4IAAQIE5hGQkDqPmmcIECheQEJq8SE0AQIECBAgQGAJAqqlLgFdl/ULqIpav6kWCRAgQGBhAg6EF0atowkCElItCwIECBAgsHwBCanLj0GfRmD/0adomysBAgTqE5CQWp+llggQKEhAQmpBwTJUAgQIECBAoHUCqqW2LiQGVEVAVdQqSu4hQIAAgZYLOBBueYA6PjwJqR0PsOkRIECAQBECElKLCFNnBmn/0ZlQmggBAgQWKiAhdaHcOiNAoC0CElLbEgnjIECAAAECBEoVUC211Mj1dNyqovY08KZNgACB7gk4EO5eTM2IAAECBAgQIECAQFsF7D/aGhnjIkCAQLsFJKS2Oz5GR4BAQwISUhuC1SwBAgQIECDQOwHVUnsX8rImrCpqWfEyWgIECBCYKuBAeCqRGwgQIECAAAECBAgQqEnA/qMmSM0QIECgZwISUnsWcNMlQOC/BCSkWgkECBAgQIAAgfoEVEutz1JLNQqoilojpqYIECBAoC0CDoTbEgnjIECAAAECBAgQINB9AfuP7sfYDAkQINCEgITUJlS1SYBA6wUkpLY+RAZIgAABAgQIFCigWmqBQevikFVF7WJUzYkAAQIEVgQcCFsKBAgQIECAAAECBAgsSsD+Y1HS+iFAgEC3BCSkdiueZkOAQEUBCakVodxGgAABAgQIEJhRQLXUGcHcXq+Aqqj1emqNAAECBFon4EC4dSExIAIECBAgQIAAAQKdFbD/6GxoTYwAAQKNCkhIbZRX4wQItFVAQmpbI2NcBAgQIECAQFcEVEvtSiQLmYeqqIUEyjAJECBAYKMCDoQ3Kuh5AgQIECBAgAABAgSqCth/VJVyHwECBAiMCkhItR4IEOilgITUXobdpAkQIECAAIEFC6iWumDwvnanKmpfI2/eBAgQ6KWAA+Feht2kCRAgQIAAAQIECCxFwP5jKew6JUCAQPECElKLD6EJECAwj4CE1HnUPEOAAAECBAgQmE9AtdT53Dw1RUBVVEuEAAECBHoo4EC4h0E3ZQIECBAgQIAAAQJLErD/WBK8bgkQIFC4gITUwgNo+AQIzCcgIXU+N08RIECAAAECBOYVUC11XjnPTRRQFdXCIECAAIGeCjgQ7mngTZsAAQIECBAgQIDAEgTsP5aArksCBAh0QEBCageCaAoECMwuICF1djNPECBAgAABAgTqEFAttQ7FHrehKmqPg2/qBAgQIJACDoStAwIECBAgQIAAAQIEFiVg/7Eoaf0QIECgWwISUrsVT7MhQKCigITUilBuI0CAAAECBAg0IKBaagOofWhSVdQ+RNkcCRAgQGCKgANhS4QAAQIECBAgQIAAgUUJ2H8sSlo/BAgQ6JaAhNRuxdNsCBCoKCAhtSKU2wgQIECAAAECDQqoltogbpeaVhW1S9E0FwIECBDYoIAD4Q0CepwAAQIECBAgQIAAgcoC9h+VqdxIgAABAiMCElItBwIEeikgIbWXYTdpAgQIECBAoIUCqqW2MChtGpKqqG2KhrEQIECAQAsEHAi3IAiGQIAAAQIECBAgQKAnAvYfPQm0aRIgQKBmAQmpNYNqjgCBMgQkpJYRJ6MkQIAAAQIE+iOgWmp/Yl1ppqqiVmJyEwECBAj0T8CBcP9ibsYECBAgQIAAAQIEliVg/7Esef0SIECgbAEJqWXHz+gJEJhTQELqnHAeI0CAAAECBAg0KKBaaoO4JTWtKmpJ0TJWAgQIEFiwgAPhBYPrjgABAgQIECBAgECPBew/ehx8UydAgMAGBCSkbgDPowQIlCsgIbXc2Bk5AQIECBAg0H0B1VK7H+OJM1QVtaeBN20CBAgQmEXAgfAsWu4lQIAAAQIECBAgQGAjAvYfG9HzLAECBPorICG1v7E3cwK9FpCQ2uvwmzwBAgQIECBQgIBqqQUEqc4hqopap6a2CBAgQKDDAg6EOxxcUyNAgAABAgQIECDQMgH7j5YFxHAIECBQiMD4/34UMmzDJECAQO0C/6P2FmtssNWDq3GemiJAgAABAgQIjAuoltrxNaEqascDbHoECBAgULeAA+G6RbVHgAABAgQIECBAgMBaAvYf1gYBAgQIzCMgIXUeNc8QINBFgVbnfLZ6cF1cDeZEgAABAgQItEpAtdRWhaO+waiKWp+llggQIECgNwIOhHsTahMlQIAAAQIECBAgsHQB+4+lh8AACBAgUKSAhNQiw2bQBAg0INDqnM9WD66BYGiSAAECBAgQIDBJQLXUjqwLVVE7EkjTIECAAIFlCDgQXoa6PgkQIECAAAECBAj0U8D+o59xN2sCBAhsVEBC6kYFPU+AQFcEWp3z2erBdWUFmAcBAgQIECBQhIBqqUWEae1BqopaeAANnwABAgSWLeBAeNkR0D8BAgQIECBAgACB/gjYf/Qn1mZKgAABAgQIECDQMwEJqT0LuOkSIECAAAECUwVUS51K1K4bVEVtVzyMhgABAgSKFXAgXGzoDJwAAQIECBAgQIBAcQL2H8WFzIAJECBAgAABAgQIVBOQkFrNyV0ECBAgQIBAvwRUSy0k3qqiFhIowyRAgACBEgQcCJcQJWMkQIAAAQIECBAg0A0B+49uxNEsCBAgQIAAAQIECGwhICHVoiBAgAABAgQIrC2gWmpLV4eqqC0NjGERIECAQMkCDoRLjp6xEyBAgAABAgQIEChLwP6jrHgZLQECBAgQIECAAIHKAhJSK1O5kQABAgQIEOipgGqpLQu8qqgtC4jhECBAgEBXBBwIdyWS5kGAAAECBAgQIECg/QL2H+2PkRESIECAAAECBAgQmEtAQupcbB4iQIAAAQIEeiigWuqSg64q6pIDoHsCBAgQ6LqAA+GuR9j8CBAgQIAAAQIECLRHwP6jPbEwEgIECBAgQIAAAQK1CkhIrZVTYwQIECBAgEDHBVRLXVKAVUVdErxuCRAgQKBPAg6E+xRtcyVAgAABAgQIECCwXAH7j+X6650AAQIECBAgQIBAYwISUhuj1TABAgQIECDQYQHVUhcUXFVRFwStGwIECBAgEOFA2CogQIAAAQIECBAgQGBRAvYfi5LWDwECBAgQIECAAIEFC0hIXTC47ggQIECAAIHOCKiW2nAoVUVtGFjzBAgQIEBgcwEHwlYEAQIECBAgQIAAAQKLErD/WJS0fggQIECAAAECBAgsWEBC6oLBdUeAAAECBAh0TkC11JpDqipqzaCaI0CAAAEC1QQcCFdzchcBAgQIECBAgAABAhsXsP/YuKEWCBAgQIAAAQIECLRSQEJqK8NiUAQIECBAgEBhAqql1hQwVVFrgtQMAQIECBCYXcCB8OxmniBAgAABAgQIECBAYD4B+4/53DxFgAABAgQIECBAoPUCElJbHyIDJECAAAECBAoSUC11zmCpijonnMcIECBAgEB9Ag6E67PUEgECBAgQIECAAAEC6wvYf1ghBAgQIECAAAECBDoqICG1o4E1LQIECBAgQGBpAqqlzkivKuqMYG4nQIAAAQLNCDgQbsZVqwQIECBAgAABAgQIbClg/2FVECBAgAABAgQIEOiogITUjgbWtAgQIECAAIGlC6iWOiUEqqIufY0aAAECBAgQGBVwIGw9ECBAgAABAgQIECCwKAH7j0VJ64cAAQIECGc+rFMAACAASURBVBAgQIDAggUkpC4YXHcECBAgQIBArwRUS10j3Kqi9ur3wGQJECBAoAwBB8JlxMkoCRAgQIAAAQIECHRBwP6jC1E0BwIECBAgQIAAAQITBCSkWhYECBAgQIAAgeYFVEtdMVYVtfnFpgcCBAgQIDCngAPhOeE8RoAAAQIECBAgQIDAzAL2HzOTeYAAAQIECBAgQIBAGQISUsuIk1ESIECAAAEC5Qv0vlqqqqjlL2IzIECAAIFOCzgQ7nR4TY4AAQIECBAgQIBAqwTsP1oVDoMhQIAAAQIECBAgUJ+AhNT6LLVEgAABAgQIEKgi0LtqqaqiVlkW7iFAgAABAksXcCC89BAYAAECBAgQIECAAIHeCNh/9CbUJkqAAAECBAgQINA3AQmpfYu4+RIgQIAAAQJtEOhNtVRVUduw3IyBAAECBAhUEnAgXInJTQQIECBAgAABAgQI1CBg/1EDoiYIECBAgAABAgQItFFAQmobo2JMBAgQIECAQF8EOlstVVXUvixh8yRAgACBDgk4EO5QME2FAAECBAgQIECAQMsF7D9aHiDDI0CAAAECBAgQIDCvgITUeeU8R4AAAQIECBCoR6Bz1VJVRa1nYWiFAAECBAgsWMCB8ILBdUeAAAECBAgQIECgxwL2Hz0OvqkTIECAAAECBAh0W0BCarfja3YECBAgQIBAOQLFV0tVFbWcxWakBAgQIEBggoADYcuCAAECBAgQIECAAIFFCdh/LEpaPwQIECBAgAABAgQWLCAhdcHguiNAgAABAgQIrCNQbLVUVVGtawIECBAgULyAA+HiQ2gCBAgQIECAAAECBIoRsP8oJlQGSoAAAQIECBAgQGA2AQmps3m5mwABAgQIECCwCIFiqqWqirqI5aAPAgQIECCwEAEHwgth1gkBAgQIECBAgAABAhFh/2EZECBAgAABAgQIEOiogITUjgbWtAgQIECAAIHiBVpfLVVV1OLXmAkQIECAAIFRAQfC1gMBAgQIECBAgAABAosSsP9YlLR+CBAgQIAAAQIECCxYQELqgsF1R4AAAQIECBCYUaB11VJVRZ0xgm4nQIAAAQJlCDgQLiNORkmAAAECBAgQIECgCwL2H12IojkQIECAAAECBAgQmCAgIdWyIECAAAECBAi0X6A11VJVRW3/YjFCAgQIECAwp4AD4TnhPEaAAAECBAgQIECAwMwC9h8zk3mAAAECBAgQIECAQBkCElLLiJNREiBAgAABAgRSYGnVUlVFtQAJECBAgEDnBRwIdz7EJkiAAAECBAgQIECgNQL2H60JhYEQIECAAAECBAgQqFdAQmq9nlojQIAAAQIECDQtsPBqqaqiNh1S7RMgQIAAgVYIOBBuRRgMggABAgQIECBAgEAvBOw/ehFmkyRAgAABAgQIEOijgITUPkbdnAkQIECAAIEuCDReLVVV1C4sE3MgQIAAAQKVBRwIV6ZyIwECBAgQIECAAAECGxSw/9ggoMcJECBAgAABAgQItFVAQmpbI2NcBAgQIECAAIHpAo1VS1UVdTq+OwgQIECAQMcEHAh3LKCmQ4AAAQIECBAgQKDFAvYfLQ6OoREgQIAAAQIECBDYiICE1I3oeZYAAQIECBAg0A6B2qqlqorajoAaBQECBAgQWIKAA+EloOuSAAECBAgQIECAQE8F7D96GnjTJkCAAAECBAgQ6L6AhNTux9gMCRAgQIAAgX4IbLhaqqqo/VgoZkmAAAECBNYQcCBsaRAgQIAAAQIECBAgsCgB+49FSeuHAAECBAgQIECAwIIFJKQuGFx3BAgQIECAAIGGBWaulqoqasMR0TwBAgQIEChDwIFwGXEySgIECBAgQIAAAQJdELD/6EIUzYEAAQIECBAgQIDABAEJqZYFAQIECBAgQKB7ApWrpaqK2r3gmxEBAgQIEJhTwIHwnHAeI0CAAAECBAgQIEBgZgH7j5nJPECAAAECBAgQIECgDAEJqWXEySgJECBAgAABAvMIrFstNRv88Ic/PKnd70XESyLiD+fp1DMECBAgQIBAkQIOhIsMm0ETIECAAAECBAgQKFLA/qPIsBk0AQIECBAgQIAAgekCElKnG7mDAAECBAgQIFCywJrVUteY1EUryaj/u+RJGzsBAgQIECAws4AD4ZnJPFCjwPj6q7FpTREgQIAAAQIVBZwZVoRyWy0C9h+1MGqEAAECBAgQIECAQPsEbC7bFxMjIkCAAAECBAg0IbBmtdSVzlRFbUJdmwQIECBAoBwBB8LlxKqLI5WQ2sWomhMBAgQIlCbgzLC0iJU9XvuPsuNn9AQIECBAgAABAgTWFLC5tDgIECBAgAABAv0RWKtaqqqo/VkDZkqAAAECBNYScCBsbSxTQELqMvX1TYAAAQIE/kvAmaGVsEgB+49FauuLAAECBAgQIECAwAIFbC4XiK0rAgQIECBAgEBLBLJa6hkrBw3Pi4g/bMm4DIMAAQIECBBYnoAD4eXZ6zlCQqpVQIAAAQIEli/gzHD5MejTCOw/+hRtcyVAgAABAgQIEOiVgM1lr8JtsgQIECBAgACBgcBeEfGXKxYHRsTHuRAgQIAAAQK9F3Ag3PslsFSAzdbfj38sP3Wp0dA5AQIECPRC4H/8jy2OCJ0Z9iLyrZmk/UdrQmEgBAgQIECAAAECBOoVsLms11NrBAgQIECAAIESBD4REY9cGehnI+JBJQzaGAkQIECAAIFGBRwIN8qr8SkCElItEQIECBAgsGABCakLBtfduID9hzVBgAABAgQIECBAoKMCElI7GljTIkCAAAECBAisIbB3RFw59rNf3lQ19RJiBAgQIECAQK8FHAj3OvxLn7yE1KWHwAAIECBAoG8CElL7FvHWzdf+o3UhMSACBAgQIECAAAEC9QhISK3HUSsECBAgQIAAgVIELo+I/cYGe3VEPKSUCRgnAQIECBAg0IiAA+FGWDVaUUBCakUotxEgQIAAgboEJKTWJamdOQXsP+aE8xgBAgQIECBAgACBtgtISG17hIyPAAECBAgQIFCfwF4R8ZdrNHfwpqTUS+vrSksECBAgQIBAYQIOhAsLWMeGKyG1YwE1HQIECBBov4CE1PbHqOMjtP/oeIBNjwABAgQIECBAoL8CElL7G3szJ0CAAAECBPon8MmI2HeNaauS2r/1YMYECBAgQGBUwIGw9bBMAQmpy9TXNwECBAj0UkBCai/D3qZJ23+0KRrGQoAAAQIECBAgQKBGAQmpNWJqigABAgQIECDQYoG9I+LKKeM7ICIua/EcDI0AAQIECBBoTsCBcHO2Wp4uICF1upE7CBAgQIBArQISUmvl1NjsAvYfs5t5ggABAgQIECBAgEARAhJSiwiTQRIgQIAAAQIENixweUTsN6UVVVI3zKwBAgQIECBQrIAD4WJD14mBS0jtRBhNggABAgRKEpCQWlK0OjlW+49OhtWkCBAgQIAAAQIECERISLUKCBAgQIAAAQLdF9grIv6y4jRVSa0I5TYCBAgQINAxAQfCHQtoYdORkFpYwAyXAAECBMoXkJBafgwLn4H9R+EBNHwCBAgQIECAAAECawlISLU2CBAgQIAAAQLdF/hERDyy4jRVSa0I5TYCBAgQINAxAQfCHQtoYdORkFpYwAyXAAECBMoXkJBafgwLn4H9R+EBNHwCBAgQIECAAAECawlISLU2CBAgQIAAAQLdFpilOupQYv+IuLzbLGZHgAABAgQIjAk4ELYklikgIXWZ+vomQIAAgV4KSEjtZdjbNGn7jzZFw1gIECBAgAABAgQI1CggIbVGTE0RIECAAAECBFooMEt11OHwVUltYSANiQABAgQINCzgQLhhYM2vKyAh1QIhQIAAAQILFpCQumBw3Y0L2H9YEwQIECBAgAABAgQ6KiAhtaOBNS0CBAgQIECAQETMUx11CPeoiMhkVhcBAgQIECDQDwEHwv2Ic1tnKSG1rZExLgIECBDorICE1M6GtpSJ2X+UEinjJECAAAECBAgQIDCjgITUGcHcToAAAQIECBAoSGCe6qjD6amSWlCgDZUAAQIECNQg4EC4BkRNzC0gIXVuOg8SIECAAIH5BCSkzufmqdoE7D9qo9QQAQIECBAgQIAAgXYJSEhtVzyMhgABAgQIECBQl8BGqqMOx7BfRHyyrgFphwABAgQIEGi1gAPhVoen84OTkNr5EJsgAQIECLRNQEJq2yLSu/HYf/Qu5CZMgAABAgQIECDQFwEJqX2JtHkSIECAAAECfRPYSHXUoZUqqX1bNeZLgAABAn0WcCDc5+gvf+4SUpcfAyMgQIAAgZ4JSEjtWcDbN137j/bFxIgIECBAgAABAgQI1CIgIbUWRo0QIECAAAECBFolUEd11OGEHhkRV7RqdgZDgAABAgQINCHgQLgJVW1WFZCQWlXKfQQIECBAoCYBCak1QWpmXgH7j3nlPEeAAAECBAgQIECg5QISUlseIMMjQIAAAQIECMwhcHlE7DfHc5MeyWTUTEp1ESBAgAABAt0WcCDc7fi2fXYSUtseIeMjQIAAgc4JSEjtXEhLm5D9R2kRM14CBAgQIECAAAECFQUkpFaEchsBAgQIECBAoBCBOqujDqf8kIi4upD5GyYBAgQIECAwn4AD4fncPFWPgITUehy1QoAAAQIEKgtISK1M5cZmBOw/mnHVKgECBAgQIECAAIGlC0hIXXoIDIAAAQIECBAgUKtAndVRhwP7ZI0VV2udrMYIECBAgACB2gQcCNdGqaE5BCSkzoHmEQIECBAgsBEBCakb0fNsDQL2HzUgaoIAAQIECBAgQIBAGwUkpLYxKsZEgAABAgQIEJhPoInqqMORqJI6X0w8RYAAAQIEShFwIFxKpLo5Tgmp3YyrWREgQIBAiwUkpLY4OP0Ymv1HP+JslgQIECBAgAABAj0UkJDaw6CbMgECBAgQINBZgcsi4lENzS4rr+7fUNuaJUCAAAECBJYv4EB4+THo8wgkpPY5+uZOgAABAksRkJC6FHad/reA/YfVQIAAAQIECBAgQKCjAhJSOxpY0yJAgAABAgR6J9BkddQhpiqpvVtWJkyAAAECPRJwINyjYLdwqhJSWxgUQyJAgACBbgtISO12fAuYnf1HAUEyRAIECBAgQIAAAQLzCEhInUfNMwQIECBAgACB9gk0WR11ONuPR8SB7Zu6EREgQIAAAQI1CDgQrgFRE3MLSEidm86DBAgQIEBgPgEJqfO5eao2AfuP2ig1RIAAAQIECBAgQKBdAhJS2xUPoyFAgAABAgQIzCOwiOqow3GpkjpPhDxDgAABAgTaL+BAuP0x6vIIJaR2ObrmRoAAAQKtFJCQ2sqw9GlQ9h99ira5EiBAgAABAgQI9EpAQmqvwm2yBAgQIECAQEcFFlEddUh3aUQc3FFH0yJAgAABAn0WcCDc5+gvf+4SUpcfAyMgQIAAgZ4JSEjtWcDbN137j/bFxIgIECBAgAABAgQI1CIgIbUWRo0QIECAAAECBJYmsHdEXDlD7zdHxE5j90/6b+s1qUrqDOBuJUCAAAEChQg4EC4kUB0dpoTUjgbWtAgQIECgvQISUtsbm56MzP6jJ4E2TQIECBAgQIAAgf4JSEjtX8zNmAABAgQIEOiWQNXqqF+PiNdFxB9GxHfGCLaLiOdu+u+/ExE7V+D5WEQcVOE+txAgQIAAAQLlCDgQLidWXRyphNQuRtWcCBAgQKDVAhJSWx2ePgzO/qMPUTZHAgQIECBAgACBXgpISO1l2E2aAAECBAgQ6IhAleqoWf30NSuJqP+xMu+1vvC9fUQ8PyJ+e0IV1XEyVVI7sohMgwABAgQITPnzASACixCQkLoIZX0QIECAAIERAQmplsOSBSSkLjkAuidAgAABAgQIECDQlICE1KZktUuAAAECBAgQaF5gveqomYj6+k2JpW/alGD672NDmfaF70+uJKa+JCJ2XGMal0bEwc1PUQ8ECBAgQIDAggSm/flgQcPQTU8FJKT2NPCmTYAAAQLLE5CQujx7PQ8E7D8sBAIECBAgQIAAAQIdFZCQ2tHAmhYBAgQIECDQeYGHRsRfTJjlN1YSUc+YkIg6vL3qF76ZmPriiHhhROwwoa8HRMTnOi9tggQIECBAoB8CVf980A8Ns1y0gITURYvrjwABAgR6LyAhtfdLYNkA9h/LjoD+CRAgQIAAAQIECDQkICG1IVjNEiBAgAABAgQaFhivjvqtiPj9iPiDdRJRh0Oa9Qvf7Vcqpv52RNxhZF4fjYjHNDxPzRMgQIAAAQKLEZj1zweLGZVe+iIgIbUvkTZPAgQIEGiNgITU1oSirwOx/+hr5M2bAAECBAgQIECg8wISUjsfYhMkQIAAAQIEOiiwV0T85cq8/r9NSaKnrySi3lJxrvN+4ZuJqcOKqcPE1PtFxOcr9us2AgQIECBAoL0C8/75oL0zMrKSBCSklhQtYyVAgACBTghISO1EGEuehP1HydEzdgIECBAgQIAAAQLrCEhItTwIECBAgAABAuUJZHXUB6wkomYyatVE1OFMN/qF709HxIsi4oURcaUqqeUtICMmQIAAAQITBDb65wOoBDYiICF1I3qeJUCAAAECcwhISJ0DzSN1Cth/1KmpLQIECBAgQIAAAQItEpCQ2qJgGAoBAgQIECBAoILA/xsRT4qIN2xKCM3qqPNcdX3hu0NEvCQi3rVpTH87z0A8Q4AAAQIECLRGoK4/H7RmQgZSlICE1KLCZbAECBAg0AUBCaldiGLRc7D/KDp8Bk+AAAECBAgQIEBgbQEJqVYHAQIECBAgQKB/Ar7w7V/MzZgAAQIECEwT8OeDaUJ+3qSAhNQmdbVNgAABAgQmCEhItSyWLGD/seQA6J4AAQIECBAgQIBAUwISUpuS1S4BAgQIECBAoL0CvvBtb2yMjAABAgQILEvAnw+WJa/fFJCQah0QIECAAIEFC0hIXTC47sYF7D+sCQIECBAgQIAAAQIdFZCQ2tHAmhYBAgQIECBAYB0BX/haHgQIECBAgIADYWugTQISUtsUjTnHcsopp8QJJ5ww8emPfexjccABB8zZ8uaPXX/99fHkJz85rrrqqs1+cN/73jfe8573xG677VZLP4to5Mtf/nIcdthhce21126ou1122SV23XXX+IVf+IW43/3uF/vvv3/c/e53j6222mpD7Zb48HnnnRdHHXXU6tBPPvnkOP7440ucijETaFxAQmrjxDpYX8D3k1YIAQIECBAgQIAAgY4KSEjtaGBNiwABAgQIECCwjoAvfC0PAgQIECBAYFzAnw+siWUKSEhdpn5Nfa+XkHrcccdF/nzrrbfecG8XXXRRHHrooVu00+eE1EmohxxySJx00kmx5557xoSksw3Hoa0NSEhta2SMq40CElLbGJVejcn+o1fhNlkCBAgQIECAAIE+CUhI7VO0zZUAAQIECBAg8F8CvvC1EggQIECAAIFxAX8+sCaWKSAhdZn6NfW9XkLqvvvuG5koeNe73nVDvd16661x7LHHxumnn75FOxJSt6Tdcccd4w//8A8HVVj7kpQqIXVDv2Ie7pmAhNSeBbx907X/aF9MjIgAAQIECBAgQIBALQISUmth1AgBAgQIECBAoCgBX/gWFS6DJUCAAAECCxHw54OFMOtkDQEJqR1YGuslpOb0Pvaxj8UBBxywoZlef/318eQnPzmuuuqqLdrpSkLqXnvtFdtvv31lp+9///tx7bXXxje+8Y2Jz+yyyy5xzjnnxD777FO5zZJvlJBacvSMfdECElIXLa6/MQH7D0uCAAECBAgQIECAQEcFJKR2NLCmRYAAAQIECBBYR8AXvpYHAQIECBAgMC7gzwfWxDIFJKQuU7+mvqclpB5//PFx4oknxtZbbz13jxdddFEceuihE5/vSkLqlVdeGXvvvfdMRj/+8Y/jpptuigsuuGBQEfXLX/7yZs/vv//+ce6558Zd7nKXmdot8WYJqSVGzZiXJSAhdVny+l0RsP+wFAgQIECAAAECBAh0VEBCakcDa1oECBAgQIAAgXUEfOFreRAgQIAAAQLjAv58YE0sU0BC6jL1a+p7PCF1t912i1tuuSVuvPHGQQ8bTYr83ve+Fy996UvjjDPOGLT3Mz/zM/Hd7343vv3tbw/+vc8JqaMhzCqyz3nOc+Liiy/eLLJnn312HH300TVFWzMECHRBQEJqF6JY9BzsP4oOn8ETIECAAAECBAgQWFtAQqrVQYAAAQIECBDon4AvfPsXczMmQIAAAQLTBPz5YJqQnzcpICG1Sd0FtT2ekPqUpzwlbnOb28Qf//Ef///s3Qu0XXV9L/rfERrKTSEDxXrj8V7qaRmRMgCVW0A4Fo48hGp4U94xnKRE5VWSAQUBETWCGQeiNGig5MpLHiUQHiqRR0UlXIJNVTxeyqDjAuNyTVuR3JgiFw6Qm//s3tuVmbXXY+/1mI/PHCMDs/ec/8fn988Yc8719b+yEWy33XaxYsWKOPDAAyc0oueeey5OPPHEWL16dXb9eeedFw8++GD2dfXpEEj9LetTTz0VJ5xwQjz99NNjP5w9e3YsWbIkpk6dOiF/FxEgUD0BgdTq1bRkM/L8UbKCGS4BAgQIECBAgACBTgUEUjuVch4BAgQIECBAoDoCXvhWp5ZmQoAAAQIEeiXg/qBXktqZiIBA6kTUCnZNPpA6b9682H///eOkk04aG+kll1wSl156aWy11VZdj/7uu++OY445JrsuhU8vu+yyrC2B1C0p33zzzUjWl19++dgv991337j11ltjp5126treBQQIVFNAILWadS3RrDx/lKhYhkqAAAECBAgQIECgGwGB1G60nEuAAAECBAgQqIaAF77VqKNZECBAgACBXgq4P+ilpra6FRBI7VasgOc3C6Sec845MXfu3Hj88cezER900EFx0003xfTp07uawWuvvRbnn39+XH311dl1Z599dvb182kXVoHU5pTf/OY345RTThn7ZRl3kO1qkTiZAIGuBQRSuyZzQW8FPH/01lNrBAgQIECAAAECBAojIJBamFIYCAECBAgQIEBgYAJe+A6MWkcECBAgQKA0Au4PSlOqSg5UILUCZW0WSP3yl7+c7WS6ePHibIbbbbddrFixIg488MCuZvzcc8/FiSeeGKtXr86uu+uuu2LXXXeN448/vmUgddmyZVkgdvQ49NBD4+abb44dd9yxq/6ffPLJOPLII2Pt2rXZdaeeempcc8012XwmczzzzDObzSG19dhjj8V+++03mWazaycbSN24cWO8+OKL8a1vfStWrlyZOb/wwgtZ2x/4wAeyXWr/7M/+LD760Y/G9ttv33K8r7zySpx55plxww03jJ23dOnSSLvodnM02/n1qquuinPPPXesmfy8P//5z2e7xXZ6vPrqq9k6S+s01f2JJ57ILn37298ef/Inf5LV5qijjoo//uM/jre97W3jNrthw4Y444wzsvU2etx7771x+OGHtx1Kck47C48GudMFN954YxbAbnfkr2215t944414+umn45577olVq1bFj370o3j55ZfHajxjxow44IADsjq/5z3viSbhxXbD8fuCCwikFrxA1R+e54/q19gMCRAgQIAAAQIEaiogkFrTwps2AQIECBAgUGsBL3xrXX6TJ0CAAAECTQXcH1gYwxQQSB2mfo/6bhZITUHUhx56KI444oixXtJ5F110UVfhtrvvvjuOOeaYrI299947brvttnj99dfbBlLzgc8UIH3ggQe6CnymYObChQs3CzVef/312Q6tkz36GUi99tpr45Of/OTYELvZIfX555+PSy+9NNvNtt2RgpoXX3xxnH766TF16tRxT8+HgycS6v3FL34RJ598cjz66KNZP7vsskvceeedWTh59JhoIDXtwpuCzinAmurS7vj4xz+eha1TOHe8oGZa//Pnzx9r6sILL4y0/rfaaquWzadw6GGHHRYp1Dp6pNDtFVdcEVOmTGl5bfr3dsghh7T895bW9Pe+97343Oc+Fz/84Q/bTTX7fQrDpvn+wR/8QUfnO6kcAgKp5ahThUfp+aPCxTU1AgQIECBAgACBegsIpNa7/mZPgAABAgQI1FPAC9961t2sCRAgQIBAKwH3B9bHMAUEUoep36O+xwuk/uu//utmuz12u0tpCgqef/75cfXVV2cjPfvss2PRokWRQpPtdkjNX5uu7zYQ+9JLL2U7oqZdQtPRTbCzHW2/Aqm//vWv46yzztosUPqxj30s261zhx12GHdYb731VhbKPO+888Z2Q203h9HfpxDkkiVLYuedd256SX6X23Te8uXLY/fdd++0i7jvvvs2CzfPnj0767MxCDuRQOo///M/Z2uscTfTTgaVAs5f+tKXsuDv1ltvvcUl+WBpp2s/H2RNDXdybbPw9IMPPhgHH3zw2NhSjW+99db49Kc/vVngtZP57rTTTvH1r389G4vdUjsRK/45AqnFr1HFR+j5o+IFNj0CBAgQIECAAIH6Cgik1rf2Zk6AAAECBAjUV8AL3/rW3swJECBAgMB4Au4PrI1hCgikDlO/R32PF0hNu0FecMEFkUJ26eh2l9J8kDEFJo8++uhsF8t2gdTUX+PuqunvBx10UBbUnD59ekczf+SRR7KvaB/drXI0ELvNNtt0dH2rk/oRSE2hxLSDbApJNu6w2S6IO951afzpq9s/9KEPxfve975sOulr3tMupenr4RuPtHvtN77xjWzn0vzRLBx81VVXRdr5s5Mj7YjbuI7SNbfccku2Y2rj0W0g9V/+5V9i3rx5ce+9927WTlqne+21V+yzzz7Zmk2Wjz32WHz/+9/fYrhp59IFCxZsEUrN7+ia1tz9998fe+6557hT/s1vfhPnnHNOpF14G49OArzr16+PuXPnZkHfdBxwwAGRPN797nePNZXG/4lPfGKz2uXn2qrGKZCd1lezGndSR+cUS0AgtVj1qOFoPH/UsOimPB9UqQAAIABJREFUTIAAAQIECBAgUA8BgdR61NksCRAgQIAAAQKNAl74Wg8ECBAgQIBAXsD9gTUxTAGB1GHq96jv8QKp22677RY7W7YLRzYOqTFQmgKPKQz33ve+t+NAagpNnnTSSfH4449nzabw3YoVK+LAAw9sO/M333wz+5ryNN7RYzQQ2/biDk7odSB1vB1Om321fX54zYKKf/InfxILFy6M//Jf/ssWYctXX30120314osv3izcmMK71157bbzzne/cQiC/w+mxxx6bBS+nTZvWVitfx8a10HhxN4HUV155JdsZ9Wtf+9pYE2l9pN1DUyg0H1pOod0UkE5zTutw9EjXXHfddXHCCSdsNo+0fi655JK4/PLLx37eLETbeFF+no2/u/3227MQ9njHmjVrYubMmbF27drslBT2TWHZKVOmZH9PO+eefvrpcccdd4w18Rd/8RfZGm8W0E41TvNMO+a+/PLLY9ekOV166aWRwuaOcgsIpJa7fhUYveePChTRFAgQIECAAAECBAg0ExBItS4IECBAgAABAvUT8MK3fjU3YwIECBAg0E7A/UE7Ib/vp4BAaj91B9R2q0BqPmTXydePp2Hnd9VsDNh1ukNqs1Bpp4G6FOybNWtWPPzww5lisx0nJ8Pbi0Dqv/3bv8Uvf/nLbPfOv/3bv41vfetbmw0phSWXLl0aJ5544rhfs/6v//qvkYKJKTA6ehxxxBFxzTXXxH/8j/+x5RRTCPKMM86I1atXj52Xwplpp8582C3v2cmOoaON5ne6HW+n2m4Cqflzk1UKp6YA89ve9rZx552CmosWLYrPfe5zY+ek0O7NN9+8hVc+hJsPieY7eeihh+KQQw5p2veFF16YhaPHC4KmIHDaGXf0yIen84HVFB5etmxZ7LDDDuPONYVwk9Opp546ds6+++4bt956a+y0006TWf6uLYCAQGoBilDvIXj+qHf9zZ4AAQIECBAgQKDCAgKpFS6uqREgQIAAAQIExhHwwtfSIECAAAECBPIC7g+siWEKCKQOU79HfbcKpOa/bj0F/x544IHYb7/9WvaedqNMQcrRsGP6WvXDDz88u6bTQGo695FHHokUvhv9CvuDDjoobrrppqa7QjYOKB8O7DTI2ilps0Bqp9d2cl5yTmNOIcitt9563EvyYc+0++g3vvGNjr+W/cEHH4y022k732bh4KuuuiobX6sjH0xO56Y+Dz744C0u6zSQum7dupgzZ062W+7okXYTXbBgQUur0XPTbqNnnXVWto5Gj7Tba2qz8cjXuF2oOe2m+pnPfCZrYv/994+pU6fGd77znezvH/vYx7LQa7MAaQrJJscUSk3HHnvske2EOmPGjLHhpL837uL6+c9/Plsf7Y5mVuP5t2vL74slIJBarHrUcDSeP2pYdFMmQIAAAQIECBCoh4BAaj3qbJYECBAgQIAAgUYBL3ytBwIECBAgQCAv4P7AmhimgEDqMPV71HerQGrqIr9T5JVXXpkF6JoEosZG1BguzO/K2E0g9aWXXsp2eFy5cmXWdgpqpiDigQceOO7sm4Vo213TLWU/A6m77bZbtoPnkUce2XK3z/S19WeeeWbccMMNY8Mfb4fT8ebXrI3G8HDjdatWrYrDDjtsLLyagqwpyDlt2rRx+fLB5FaB4k4DqfmQ8ng7nLaqab6NZnNJId20g2wKko6uvRTm3GeffbZoOn9u+jeVAqnz58/Pzt15551j+fLlsfvuu29xbX4X4tmzZ8eSJUuy60ePvE27HVdHr0u7pKaxpJ2C//AP/zB23XXXLBy7yy67dLvknV8wAYHUghWkfsPx/FG/mpsxAQIECBAgQIBATQQEUmtSaNMkQIAAAQIECDQIeOFrORAgQIAAAQJ5AfcH1sQwBQRSh6nfo77bBVLzgbl2Xxee3/Ex/1Xn3QRSU6Bu8eLF2e6Xo0e7MF63450IY68DqSlom0K2xx9/fMycOXOzMOJ44+vGsdUc818XP55vfrfN6dOnxz333BN77bXXuM3ng5StdqrtJJCa1sPChQs32x00rd+LLrqoZUA6P8Bf/OIXcfLJJ8ejjz6a/Wq8wGhae6Oh0nTe0qVLY968eVvMN1+LFOrddttt45BDDhk7d7ygb34332Z9/OAHP8h2XR09dtppp/j6178ehx56aFfznshad00xBQRSi1mXGo3K80eNim2qBAgQIECAAAEC9RIQSK1Xvc2WAAECBAgQIJAEvPC1DggQIECAAIG8gPsDa2KYAgKpw9TvUd/tAqn5HUfbBRGbhfMOP/zwsdF2G6Rcs2ZNFtJcu3Zt1ka7r07Pf419Jzu6dkvZLJCads7cfvvtmzaVvib+iSee2OJ3f/Znf5aFK9PXtKcAYzdHPsjY6mvhW7WbDzu22vk0H9BsZZsPJqfQ7QMPPBD77bdf0+F0EkjN70SaGrr99tuzIG83x29+85s455xzsh1eR49mgdEnn3wy26l2dO2lMGoyyNeqsRaplnfccUek8Oyf//mfx89+9rOsi0svvTT70xgkfPPNN7P6X3755dk56d/W/fffH3vuuedm00n9z5o1K9vpdPRInh//+MezYG3ahXiHHXbohsC5JRcQSC15Acs/fM8f5a+hGRAgQIAAAQIECBBoKiCQamEQIECAAAECBOon4IVv/WpuxgQIECBAoJ2A+4N2Qn7fTwGB1H7qDqjtdoHUNIz77rsvjjjiiLERtQoiNgYLm4VHuw2kNgshpq9OP/jgg7cQeu211+L888+Pq6++OvvdeAG/ydI2C6Q+9thj44YtU38plHrXXXfFl7/85UjXjx4pwJg8P/KRj3S122V+Z9MU9Ew7Zv7O7/xOV9N78cUXs6+IHz1aBX6feuqpSIHVZ599Nju91W65eaN2O+t2EkjN72yaxnDmmWfGe97znq7m/D/+x/+IlStXxqpVq8aua7Yz6UsvvRSnnnpqdm46UvDz1ltvjbRD6eiR37V1NND71ltvZdd++9vfzk5tFvTNtz9eGDj1kcKzp59++rjzTDuopoBz2ml3t912iylTpnRl4uRyCQiklqteFRyt548KFtWUCBAgQIAAAQIECCQBgVTrgAABAgQIECBQPwEvfOtXczMmQIAAAQLtBNwftBPy+34KCKT2U3dAbXcSSH3hhRfipJNOiscffzwb1XjhwvyumM2+/r3bQGrqb9myZTF37twxkfG+Vv65556LE088MVavXp2dmwKB11xzTaTdJHt5TCSQOtp/CnOmEGUK1Y4eaXxp581PfOITsfXWW3c01HzdOrqog5NGd/icMWPGFme/8sor2dhvuOGG7HetdsvN1+yqq66Kc889d9wRdBJIbebewZQ6OuXzn/98tltp45HfwTT97vvf/3786Z/+6dhp69evz9bm8uXLs5+lulx00UWRAqmNu582c83v/tsq6J3sU7tf/epX287n7W9/e6Qdc9POsR/+8IfH3bm3bUNOKKyAQGphS1OXgXn+qEulzZMAAQIECBAgQKB2AgKptSu5CRMgQIAAAQIEwgtfi4AAAQIECBDIC7g/sCaGKSCQOkz9HvXdSSD19ddfjwsuuCALTaZjvJ1H84HBZjuZTiSQ+vOf/zyOO+64ePrpp7P+m+1UmX6eDzWmXSXnzJnTI6nfNjOZQGpqJc3jtNNOGwvOpp+lUGrapTMFapuEzbaYwzACqc2Mm4Uo88HVnXfeOQts7r777uPWooiB1DTY/O7A+WBtfi3ce++9cfjhh2fzvOOOO+KEE04Ym3P+30PjLrep/g888EDLXXbTDsBpl90Unm3cZbfVAk/tpp1XzzvvvHjf+97X0drq+T8YDfZcQCC156Qa7E7A80d3Xs4mQIAAAQIECBAgUBoBgdTSlMpACRAgQIAAAQI9E/DCt2eUGiJAgAABApURcH9QmVKWciICqaUs2+aD7iSQmq5oF8xL5zSGCsf76veJBFJTEO/888+Pq6++emzwjcG/9MP87qytdvqcbNkmG0hN/adwYgoKbtiwYWw46avgb7zxxkhfv97uGFYgNb8LbbPdcvMB4tmzZ8eSJUti6tSp406rqIHUfK3zu+42/rvIr7mnnnoqq3HaFTcdo7unpjBhPrR70EEHxU033ZSFvdsdaa0/+uijcd1118Ujjzyy2Roa79q0a2oK05588skd78Lbbhx+PzwBgdTh2es5E/D8YSEQIECAAAECBAgQqKiAQGpFC2taBAgQIECAAIEWAl74Wh4ECBAgQIBAXsD9gTUxTAGB1GHq96jvTgOpL7zwQpx00knx+OOPZz2noF3agXTatGnZ3/OB0AsvvDAL4G211VabjXQigdTUwN133x3HHHPMWFvp69+vuOKKmDJlSvazfAjy7LPPjkWLFsU222zTI6nfNtOLQOobb7yRjT//NfFHHHFEpJ0z3/Wud7Ucd75uzb5yvucTj4h8OLjZzp6NO3+mMXSyU+1EAqn9DB2P2uWDo419bty4MS677LLsT7N/E+vWrYsUYP32t7+d/b4xzJpfQ+P9e2lXwzS+n/zkJ7Fy5cqsnx//+MfjXpJqlUKsjbu2tmvf74spIJBazLrUaFSeP2pUbFMlQIAAAQIECBCol4BAar3qbbYECBAgQIAAgSTgha91QIAAAQIECOQF3B9YE8MUEEgdpn6P+u40kPr666/HBRdcEIsXL856Tjs53n///bHnnntmf28M2KXg24oVK+LAAw/cYpQTDaTmA7F777133HbbbfHe974362PZsmUxd+7csf7SV5sfffTRPVLavJleBFJTi//8z/+cjXk0sDjaS6pJst56663HHf/ll18en/nMZ8Z+/+lPfzquvPLK+N3f/d2+zLmx0YceeigOOeSQsR817vyZdnw944wz4uabb85+n6/TeIPrJJD6T//0T1mYcs2aNVkzaZ2lnWb32Wefvs45H7BNfR588MGxfv36rH7Lly/P+m90SH9/8803s8BxqlU60r+V22+/Pf7oj/5oix2H8zv+TmRCKSD78ssvxxNPPBF33HFHtq7S3xuPZjvaTqQv1wxXQCB1uP56937SGiBAgAABAgQIECBQVQGB1KpW1rwIECBAgAABAuMLCJxYHQQIECBAgEBewP2BNTFMAYHUYer3qO9OA6mpu8avJ09/T18BnnYqTUdjoLDV149PNJCaD/elPkdDfPldLA844IBsPO9+97t7pLR5M70KpKZWU7gx7Tabgpyjx0477ZSNf7/99ht3/Clw2LjT5aGHHpqFQHfccce+zLmx0bVr18asWbPi4Ycfzn7c2HcKi86cOTPSOenodKfaTgKp+R1HU/u33HJL9jX0/TzycxoNnv7sZz/Lavfss89m3TcLlebnler9kY98ZLOg6r777hu33nprpLr38vjlL38ZF110UfzN3/zNWLODCvH2ch7a2lJAINWqGLKA548hF0D3BAgQIECAAAECBPolIJDaL1ntEiBAgAABAgSKK+CFb3FrY2QECBAgQGBYAu4PhiWv3yQgkFqBddBNIDW/S+noV5CnnTxTMDXtJJmOtCvkpZdeGltttdUWQhMNpKaGHnnkkUg7PI6GN1Of6Wvvn3vuuTj++OPjpz/9adv+e1GyXgZSX3vttSw0mHY3bTyOO+64zHOHHXZoOuR8SDLtWHvPPffEXnvt1dUU77777vjiF7+YhSE/+MEPxq677hof+9jHYpttthm3nRQOTl9Tn9ZOOlLI8YEHHsgCtGkH3fnz549d2+nOn50EUvO79KZOOg28Nk4mBVvnzZsXL730Uuyyyy7ZjqUpRJv+2+xI56W1vnLlyuzXKYR6/fXXx/e///044ogjsp/tscce2a6kM2bM2KyJp556arPQagpxp7Ya20tjSW7bbrvtFt2ntb5q1ar4h3/4h/jRj34Ub7zxRrYuOg1bv/jii3HSSSfFD3/4w7G2BxHi7WoROrlrAYHUrslc0FsBzx+99dQaAQIECBAgQIAAgcIICKQWphQGQoAAAQIECBAYmIAXvgOj1hEBAgQIECiNgPuD0pSqkgMVSK1AWbsJpOYDgTvvvHP2deUpvDgaCE3hxBUrVsSBBx7YVGcygdR8MHB0J9Tvfe97ccopp2T9teu/FyXrZSA1jSftsJkCiqtXr95seGnH07T7Z5PwWaRQ5Zw5czLr0eMzn/lMFhRNAeFOjl//+tdx1llnxU033TR2+mjId8qUKS2bePLJJ+PII48c2wk1BS3T19efccYZ2U6t6ehmp9pOAqmpzRSgPeaYY8bGlgKlt99+e+y+++6dTDk7J78rbQrz3n///bHnnns2bSO/O29a9yl8euedd8bll1+eXTMaUp02bdpmbeTXbDJK56bA8WiwulVANH99Y/i3kwm/+uqrm4XF0zUCqZ3IFfscgdRi16cGo/P8UYMimyIBAgQIECBAgEA9BQRS61l3syZAgAABAgTqLeCFb73rb/YECBAgQKCZgPsD62KYAgKpw9TvUd/dBFJTl/fdd9/YrpDp70uXLo3f+73fGwuEHnTQQVnAMYX8mh2TCaRu3Lgx20lywYIFWdMpnJd2Bf3Wt76V/TwdaQfVZcuWjbuzaC/Yeh1ITfNKO26efvrpmw1v7733zsKdKQCZP9I1V199dfzlX/7l2K/SLqc33nhj7L///h1NMwU5U5+jwcjkedttt2U7pLY78oHYFKhNO32edtppY19h32qn3Hz7nQZSn3/++WytpV1DR49Pf/rTsWjRopg6dWq7YUf6Gvs0zsYgbwpTX3fddbH99tuPe31+3Sf7H/zgB1kgOx3p31Ha6TYfFMyHWffdd9/44z/+46ze6UiB2hRsTTvTNjvy16dzugke5wOt6fq0s+uf/umftrVyQnEFBFKLW5uajMzzR00KbZoECBAgQIAAAQL1ExBIrV/NzZgAAQIECBAg4IWvNUCAAAECBAjkBdwfWBPDFBBIHaZ+j/ruNpD6wgsvZF8B/vjjj2cjOOGEE7L/pnBjOtqFECcTSE3t53fmPO+88+JnP/vZ2NepX3nlldmOkM12Fe0RWfQ6kJrGNfo18imc2Hi0Ch82C2emEOs111wz7m6fo23/9//+37MdTRt3ZU27dqavg99hhx06okoh4Pnz52fn7rbbbnHwwQdH2ik1Hd3u5NlpILVZEDf197nPfS7OP//8pl97PzqZ1157LRtfMh090jhT6PeII45oOef8uk/OL7/88lj49t57743DDz+8aRv5uTWelIK8qV5pHOMdjzzySBa0bgwOpyD4iSee2HKdJ6vUd+pj9Ohm19qOFoGThiIgkDoUdp3+VsDzh9VAgAABAgQIECBAoKICAqkVLaxpESBAgAABAgRaCHjha3kQIECAAAECeQH3B9bEMAUEUoep36O+uw2kvv7663HBBReM7UjaOIxOQoiTDaSmUF7j18I39t/uq9d7RNaXQGoa29/93d9lu3+uXbt2bKhpTukr1j/ykY80HX5+l9N0Utop9bOf/WyknT/zu4amUOZdd90Vn//857N5jB7d7q6arvv5z3+effX8008/vcXYut2pttNAauqo2S6n6ecpoJkC0e973/u2CGqm8O6ll16a7d7beHS6u+qrr76aBZ1TYDd/7LHHHnHHHXfEjBkzmtboqaeeimOPPXYsvNp4UgrIpnZbHb/+9a/jrLPO2mzsb3/72+Piiy+OOXPmNN3Z9ZVXXomvf/3rWZ1Hg6ypj6985Stx9tln9zWw3at/Z9oZX0Ag1eoYsoDnjyEXQPcECBAgQIAAAQIE+iUgkNovWe0SIECAAAECBIor4IVvcWtjZAQIECBAYFgC7g+GJa/fJCCQWoF10G0gNU05//XlowyHHnpottvkjjvuOK7MZAOpqeFly5Zlu3vmj052m+xFyfqxQ2oaVwqLpq99T7u8Nh6tdi594403svNTSDh/pNDigQceGO9///tjq622irTL53e+853sv41HChJ/+ctfjtNPPz07r9MjhR7PPPPMuOGGG7a4pNudarsJpKbOUgj2tNNO22yH19FBfOADH4iDDjoo3vGOd0QKUKevqE+7jOaPQw45JAtt/qf/9J86mnIKo37yk5/c4twUNr3++utj2rRpTdt56aWXsl1KV65cudnvuwlQ//3f/30Was3XLtV43333jb322iumTJmSzTftIpx2ME47uDYeaRfYNId3vetdHc3XScUVEEgtbm1qMjLPHzUptGkSIECAAAECBAjUT0AgtX41N2MCBAgQIECAgBe+1gABAgQIECCQF3B/YE0MU0AgdZj6Pep7IoHU/NeXjw4ltZUClU3CUmOj7UUgdbydOVMoMO0Y2e+jX4HUNO5nn302Cy+uXr16s2lcd911WQi3mW0KpaavcE9fRd+4G2YnDimM+qUvfSkLWm699dadXLLZOc2+jr6boOVoY90GUketUiD2wQcf7HrcKYy6ZMmS2HnnnTu+ds2aNTFz5szNdrBNF7db92+++Wa2c+vll1++WV+dBLhHL9i4cWMWaP3Upz61RSi1kwmkHWsXL16c7Z7rKL+AQGr5a1jyGXj+KHkBDZ8AAQIECBAgQIDAeAICqdYGAQIECBAgQKB+Al741q/mZkyAAAECBNoJuD9oJ+T3/RQQSO2n7oDankggNe3CmHbkTAG30SMFGx944IHYb7/9Wo68F4HUZl+f3u5r03vJ2c9AagoepmBt2q208dh7772z3WfHC1Cm63784x/HF7/4xVixYkVH0/34xz8el112WaQdRVuFiFs19txzz8WJJ564WYB29uzZWdhz6tSpHY0jnTSRQGq6Lu3SmsK6X/3qVzsKao5+1X3y7WZ8qa/xdjq999574/DDD28512bB3XZB1mYN/uM//mMWPO60ximAes4552Trqdv5dlw8Jw5cQCB14OQ63FzA84cVQYAAAQIECBAgQKCiAgKpFS2saREgQIAAAQIEWgh44Wt5ECBAgAABAnkB9wfWxDAFBFKHqd+jvicSSE1d33fffZG+Anz06HS3x14EUlOfd999dxxzzDFj/Z999tmxaNGi2GabbXokM34z/Qykpl7XrVsX8+bNizvvvHOzQSxYsCAWLlzYco5vvfVWPP/881l90lfVp6+2T+NNRwon7rrrrrH//vtnO33OmDEj3va2t03Kq1k4eSI71U40kDo6+BRMXbVqVaRw6M9+9rP4yU9+MrZb7D777BPve9/7sq+8//CHPxzbb7/9hOacQr/JP+12Onp0GoR+6qmnsv7TDrijR9rZ9eCDD+56LGkcL774YnznO9+JRx99NKtvCiOnIwXD3//+98duu+2W/ftMAXFB1K6JC3+BQGrhS1T1AXr+qHqFzY8AAQIECBAgQKC2AgKptS29iRMgQIAAAQI1FvDCt8bFN3UCBAgQIDCOgPsDS2OYAgKpw9Sved/5QOpdd90VRx99dM1VTJ8AgToICKTWocqFnqPnj0KXx+AIECBAgAABAgQITFxAIHXidq4kQIAAAQIECJRVwAvfslbOuAkQIECAQP8E3B/0z1bL7QUEUtsbOaMPAq+99lqcf/75cfXVV2etH3DAAdlXvr/73e/uQ2+aJECAQLEEBFKLVY8ajsbzRw2LbsoECBAgQIAAAQL1EBBIrUedzZIAAQIECBAg0Cjgha/1QIAAAQIECOQF3B9YE8MUEEgdpn6N+/75z38exx13XPZ19OlIX6F+6aWXxlZbbVVjFVMnQKAuAgKpdal0Yefp+aOwpTEwAgQIECBAgAABApMTEEidnJ+rCRAgQIAAAQJlFPDCt4xVM2YCBAgQINBfAfcH/fXVemsBgVQrZOACGzdujMWLF8eCBQuyvqdPnx733HNP7LXXXgMfiw4JECAwDAGB1GGo67NBwPOH5UCAAAECBAgQIECgogICqRUtrGkRIECAAAECBFoIeOFreRAgQIAAAQJ5AfcH1sQwBQRSh6lf077TrqinnXZarF69OhOYPXt2LFmyJKZOnVpTEdMmQKBuAgKpdat44ebr+aNwJTEgAgQIECBAgAABAr0REEjtjaNWCBAgQIAAAQJlEvDCt0zVMlYCBAgQIDAYAfcHg3HWS3MBgVQro28Cr732WvzqV7+KHXfcMaZMmRKvv/56PProo3HxxRfHj370o6zf7bbbLm6++eY44ogj+jYODRMgQKBoAgKpRatI7cbj+aN2JTdhAgQIECBAgACBuggIpNal0uZJgAABAgQIEPitgBe+VgMBAgQIECCQF3B/YE0MU0AgdZj6Fe/7N7/5TZxzzjlx/fXXjzvTWbNmxV//9V/H9ttvX3EN0yNAgMBvBQRSrYYhC3j+GHIBdE+AAAECBAgQIECgXwICqf2S1S4BAgQIECBAoLgCXvgWtzZGRoAAAQIEhiXg/mBY8vpNAgKp1kHfBNKOqBdccEEsXry4aR977713fOMb34hddtmlb2PQMAECBIooIJBaxKrUakyeP2pVbpMlQIAAAQIECBCok4BAap2qba4ECBAgQIAAgX8X8MLXSiBAgAABAgTyAu4PrIlhCgikDlO/Bn1/4QtfiM9+9rNbzHSPPfaIr3/96/GhD32oBgqmSIAAgc0FBFKtiCELeP4YcgF0T4AAAQIECBAgQKBfAgKp/ZLVLgECBAgQIECguAJe+Ba3NkZGgAABAgSGJeD+YFjy+k0CAqnWQV8FHn/88fjKV74SjzzySLz88suRdkU97rjjYtasWfHOd76zr31rnAABAkUVEEgtamVqMy7PH7UptYkSIECAAAECBAjUTUAgtW4VN18CBAgQIECAgB1SrQECBAgQIEBgSwEfCFsVwxQQSB2mvr4JECBAoJYCAqm1LHuRJu35o0jVMBYCBAgQIECAAAECPRQQSO0hpqYIECBAgAABAiUR8MK3JIUyTAIECBAgMEAB9wcDxNbVFgICqRYFAQIECBAYsIBA6oDBdZcX8PxhTRAgQIAAAQIECBCoqIBAakULa1oECBAgQIAAgRYTKQgrAAAgAElEQVQCXvhaHgQIECBAgIAPhK2BIgkIpBapGsZCgAABArUQEEitRZmLPEnvJ4tcHWMjQIAAAQIECBAgMAkBgdRJ4LmUAAECBAgQIFBSAS98S1o4wyZAgAABAn0UcH/QR1xNtxUQSG1L5AQCBAgQINBbAYHU3npqrWsBzx9dk7mAAAECBAgQIECAQDkEBFLLUSejJECAAAECBAj0UsAL315qaosAAQIECFRDwP1BNepY1lkIpJa1csZNgAABAqUVEEgtbemqMnDPH1WppHkQIECAAAECBAgQyAkIpFoSBAgQIECAAIH6CXjhW7+amzEBAgQIEGgn4P6gnZDf91NAILWfutomQIAAAQJNBARSLYshC3j+GHIBdE+AAAECBAgQIECgXwICqf2S1S4BAgQIECBAoLgCXvgWtzZGRoAAAQIEhiXg/mBY8vpNAgKp1gEBAgQIEBiwgEDqgMF1lxfw/GFNECBAgAABAgQIEKiogEBqRQtrWgQIECBAgACBFgJe+FoeBAgQIECAgA+ErYEiCQikFqkaxkKAAAECtRAQSK1FmYs8Se8ni1wdYyNAgAABAgQIECAwCQGB1EnguZQAAQIECBAgUFIBL3xLWjjDJkCAAAECfRRwf9BHXE23FRBIbUvkBAIECBAg0FsBgdTeemqtawHPH12TuYAAAQIECBAgQIBAOQQEUstRJ6MkQIAAAQIECPRSwAvfXmpqiwABAgQIVEPA/UE16ljWWQiklrVyxk2AAAECpRUQSC1t6aoycM8fVamkeRAgQIAAAQIECBDICQikWhIECBAgQIAAgfoJeOFbv5qbMQECBAgQaCfg/qCdkN/3U0AgtZ+62iZAgAABAk0EBFItiyELeP4YcgF0T4AAAQIECBAgQKBfAgKp/ZLVLgECBAgQIECguAJe+Ba3NkZGgAABAgSGJeD+YFjy+k0CAqnWAQECBAgQGLCAQOqAwXWXF/D8YU0QIECAAAECBAgQqKiAQGpFC2taBAgQIECAAIEWAl74Wh4ECBAgQICAD4StgSIJCKQWqRrGQoAAAQK1EBBIrUWZizxJ7yeLXB1jI0CAAAECBAgQIDAJAYHUSeC5lAABAgQIECBQUgEvfEtaOMMmQIAAAQJ9FHB/0EdcTbcVEEhtS+QEAgQIECDQWwGB1N56aq1rAc8fXZO5gAABAgQIECBAgEA5BARSy1EnoyRAgAABAgQI9FLAC99eamqLAAECBAhUQ8D9QTXqWNZZCKSWtXLGTYAAAQKlFRBILW3pqjJwzx9VqaR5ECBAgAABAgQIEMgJCKRaEgQIECBAgACB+gl44Vu/mpsxAQIECBBoJ+D+oJ2Q3/dTQCC1n7raJkCAAAECTQQEUi2LIQt4/hhyAXRPgAABAgQIECBAoF8CAqn9ktUuAQIECBAgQKC4Al74Frc2RkaAAAECBIYl4P5gWPL6TQICqdYBAQIECBAYsIBA6oDBdZcX8PxhTRAgQIAAAQIECBCoqIBAakULa1oECBAgQIAAgRYCXvhaHgQIECBAgIAPhK2BIgkIpBapGsZCgAABArUQEEitRZmLPEnvJ4tcHWMjQIAAAQIECBAgMAkBgdRJ4LmUAAECBAgQIFBSAS98S1o4wyZAgAABAn0UcH/QR1xNtxUQSG1L5AQCBAgQINBbAYHU3npqrWsBzx9dk7mAAAECBAgQIECAQDkEBFLLUSejJECAAAECBAj0UsAL315qaosAAQIECFRDwP1BNepY1lkIpJa1csZNgAABAqUVEEgtbemqMnDPH1WppHkQIECAAAECBAgQyAkIpFoSBAgQIECAAIH6CXjhW7+amzEBAgQIEGgn4P6gnZDf91NAILWfutomQIAAAQJNBARSLYshC3j+GHIBdE+AAAECBAgQIECgXwICqf2S1S4BAgQIECBAoLgCXvgWtzZGRoAAAQIEhiXg/mBY8vpNAgKp1gEBAgQIEBiwgEDqgMF1lxfw/GFNECBAgAABAgQIEKiogEBqRQtrWgQIECBAgACBFgJe+FoeBAgQIECAgA+ErYEiCQikFqkaxkKAAAECtRAQSK1FmYs8Se8ni1wdYyNAgAABAgQIECAwCQGB1EnguZQAAQIECBAgUFIBL3xLWjjDJkCAAAECfRRwf9BHXE23FRBIbUvkBAIECBAg0FsBgdTeemqtawHPH12TuYAAAQIECBAgQIBAOQQEUstRJ6MkQIAAAQIECPRSwAvfXmpqiwABAgQIVEPA/UE16ljWWQiklrVyxk2AAAECpRUQSC1t6aoycM8fVamkeRAgQIAAAQIECBDICQikWhIECBAgQIAAgfoJeOFbv5qbMQECBAgQaCfg/qCdkN/3U0AgtZ+62iZAgAABAk0EBFItiyELeP4YcgF0T4AAAQIECBAgQKBfAgKp/ZLVLgECBAgQIECguAJe+Ba3NkZGgAABAgSGJeD+YFjy+k0CAqnWAQECBAgQGLCAQOqAwXWXF/D8YU0QIECAAAECBAgQqKiAQGpFC2taBAgQIECAAIEWAl74Wh4ECBAgQICAD4StgSIJCKQWqRrGQoAAAQK1EBBIrUWZizxJ7yeLXB1jI0CAAAECBAgQIDAJAYHUSeC5lAABAgQIECBQUgEvfEtaOMMmQIAAAQJ9FHB/0EdcTbcVEEhtS+QEAgQIECDQWwGB1N56aq1rAc8fXZO5gAABAgQIECBAgEA5BARSy1EnoyRAgAABAgQI9FLAC99eamqLAAECBAhUQ8D9QTXqWNZZCKSWtXLGTYAAAQKlFRBILW3pqjJwzx9VqaR5ECBAgAABAgQIEMgJCKRaEgQIECBAgACB+gl44Vu/mpsxAQIECBBoJ+D+oJ2Q3/dTQCC1n7raJkCAAAECTQQEUi2LIQt4/hhyAXRPgAABAgQIECBAoF8CAqn9ktUuAQIECBAgQKC4Al74Frc2RkaAAAECBIYl4P5gWPL6TQICqdYBAQIECBAYsIBA6oDBdZcX8PxhTRAgQIAAAQIECBCoqIBAakULa1oECBAgQIAAgRYCXvhaHgQIECBAgIAPhK2BIgkIpBapGsZCgAABArUQEEitRZmLPEnvJ4tcHWMjQIAAAQIECBAgMAkBgdRJ4LmUAAECBAgQIFBSAS98S1o4wyZAgAABAn0UcH/QR1xNtxUQSG1L5AQCBAgQINBbAYHU3npqrWsBzx9dk7mAAAECBAgQIECAQDkEBFLLUSejJECAAAECBAj0UsAL315qaosAAQIECFRDwP1BNepY1lnk119Z52HcBAgQIECgzAI+Myxz9co3ds8f5auZERMgQIAAAQIECBDoSMDDZUdMTiJAgAABAgQIVErAC99KldNkCBAgQIBATwTcH/SEUSMTFBBInSCcywgQIECAQA8FfGbYQ0xNtRXw/NGWyAkECBAgQIAAAQIEying4bKcdTNqAgQIECBAgMBkBLzwnYyeawkQIECAQDUF3B9Us65lmZVAalkqZZwECBAgUGUBnxlWubrFm5vnj+LVxIgIECBAgAABAgQI9ETAw2VPGDVCgAABAgQIECiVgBe+pSqXwRIgQIAAgYEIuD8YCLNOxhEQSLU0CBAgQIDA8AV8Zjj8GtRpBJ4/6lRtcyVAgAABAgQIEKiVgIfLWpXbZAkQIECAAAECmYAXvhYCAQIECBAgkBdwf2BNECBAgAABAgQIECAwKAHPH4OS1g8BAgQIECBAgACBAQsIpA4YXHcECBAgQIAAgQIIeOFbgCIYAgECBAgQKJiA+4OCFcRwCBAgQIAAAQIECFRYwPNHhYtragQIECBAgAABAvUWEEitd/3NngABAgQIEKingBe+9ay7WRMgQIAAgVYC7g+sDwIECBAgQIAAAQIEBiXg+WNQ0vohQIAAAQIECBAgMGABgdQBg+uOAAECBAgQIFAAAS98C1AEQyBAgAABAgUTcH9QsIIYDgECBAgQIECAAIEKC3j+qHBxTY0AAQIECBAgQKDeAgKp9a6/2RMgQIAAAQL1FPDCt551N2sCBAgQINBKwP2B9UGAAAECBAgQIECAwKAEPH8MSlo/BAgQIECAAAECBAYsIJA6YHDdESBAgAABAgQKIOCFbwGKYAgECBAgQKBgAu4PClYQwyFAgAABAgQIECBQYQHPHxUurqkRIECAAAECBAjUW0Agtd71N3sCBAgQIECgngJe+Naz7mZNgAABAgRaCbg/sD4IECBAgAABAgQIEBiUgOePQUnrhwABAgQIECBAgMCABQRSBwyuOwIECBAgQIBAAQS88C1AEQyBAAECBAgUTMD9QcEKYjgECBAgQIAAAQIEKizg+aPCxTU1AgQIECBAgACBegsIpNa7/mZPgAABAgQI1FPAC9961t2sCRAgQIBAKwH3B9YHAQIECBAgQIAAAQKDEvD8MShp/RAgQIAAAQIECBAYsIBA6oDBdUeAAAECBAgQKICAF74FKIIhECBAgACBggm4PyhYQQyHAAECBAgQIECAQIUFPH9UuLimRoAAAQIECBAgUG8BgdR619/sCRAgQIAAgXoKeOFbz7qbNQECBAgQaCXg/sD6IECAAAECBAgQIEBgUAKePwYlrR8CBAgQIECAAAECAxYQSB0wuO4IECBAgAABAgUQ8MK3AEUwBAIECBAgUDAB9wcFK4jhECBAgAABAgQIEKiwgOePChfX1AgQIECAAAECBOotIJBa7/qbPQECBAgQIFBPAS9861l3syZAgAABAq0E3B9YHwQIECBAgAABAgQIDErA88egpPVDgAABAgQIECBAYMACAqkDBtcdAQIECBAgQKAAAl74FqAIhkCAAAECBAom4P6gYAUxHAIECBAgQIAAAQIVFvD8UeHimhoBAgQIECBAgEC9BQRS611/sydAgAABAgTqKeCFbz3rbtYECBAgQKCVgPsD64MAAQIECBAgQIAAgUEJeP4YlLR+CBAgQIAAAQIECAxYQCB1wOC6I0CAAAECBAgUQMAL3wIUwRAIECBAgEDBBNwfFKwghkOAAAECBAgQIECgwgKePypcXFMjQIAAAQIECBCot4BAar3rb/YECBAgQIBAPQW88K1n3c2aAAECBAi0EnB/YH0QIECAAAECBAgQIDAoAc8fg5LWDwECBAgQIECAAIEBCwikDhhcdwQIECBAgACBAgh44VuAIhgCAQIECBAomID7g4IVxHAIECBAgAABAgQIVFjA80eFi2tqBAgQIECAAAEC9RYQSK13/c2eAAECBAgQqKeAF771rLtZEyBAgACBVgLuD6wPAgQIECBAgAABAgQGJeD5Y1DS+iFAgAABAgQIECAwYAGB1AGD644AAQIECBAgUAABL3wLUARDIECAAAECBRNwf1CwghgOAQIECBAgQIAAgQoLeP6ocHFNjQABAgQIECBAoN4CAqn1rr/ZEyBAgAABAvUU8MK3nnU3awIECBAg0ErA/YH1QYAAAQIECBAgQIDAoAQ8fwxKWj8ECBAgQIAAAQIEBiwgkDpgcN0RIECAAAECBAog4IVvAYpgCAQIECBAoGAC7g8KVhDDIUCAAAECBAgQIFBhAc8fFS6uqREgQIAAAQIECNRbQCC13vU3ewIECBAgQKCeAl741rPuZk2AAAECBFoJuD+wPggQIECAAAECBAgQGJSA549BSeuHAAECBAgQIECAwIAFBFIHDK47AgQIECBAgEABBLzwLUARDIEAAQIECBRMwP1BwQpiOAQIECBAgAABAgQqLOD5o8LFNTUCBAgQIECAAIF6Cwik1rv+Zk+AAAECBAjUU8AL33rW3awJECBAgEArAfcH1gcBAgQIECBAgAABAoMS8PwxKGn9ECBAgAABAgQIEBiwgEDqgMF1R4AAAQIECBAogIAXvgUogiEQIECAAIGCCbg/KFhBDIcAAQIECBAgQIBAhQU8f1S4uKZGgAABAgQIECBQbwGB1HrX3+wJECBAgACBegp44VvPups1AQIECBBoJeD+wPogQIAAAQIECBAgQGBQAp4/BiWtHwIECBAgQIAAAQIDFhBIHTC47ggQIECAAAECBRDwwrcARTAEAgQIECBQMAH3BwUriOEQIECAAAECBAgQqLCA548KF9fUCBAgQIAAAQIE6i0gkFrv+ps9AQIECBAgUE8BL3zrWXezJkCAAAECrQTcH1gfBAgQIECAAAECBAgMSsDzx6Ck9UOAAAECBAgQIEBgwAICqQMG72N320bE4oiY19DHZyPiCz3o8+SIuKWhnZ9GxPER8UwP2tYEAQIECBAgMHgBL3wHb65HAgQIECBQdAH3B0WvkPERIECAAAECBAgQqI6A54/q1NJMCBAgQIAAAQIECGwmIJBanQUhkFqdWpoJAQIECBDot4AXvv0W1j4BAgQIECifgPuD8tXMiAkQIECAAAECBAiUVcDzR1krZ9wECBAgQIAAAQIE2ggIpFZniQikVqeWZkKAAAECBPot4IVvv4W1T4AAAQIEyifg/qB8NTNiAgQIECBAgAABAmUV8PxR1soZNwECBAgQIECAAIE2AgKp1VkiAqnVqaWZECBAgACBfgt44dtvYe0TIECAAIHyCbg/KF/NjJgAAQIECBAgQIBAWQU8f5S1csZNgAABAgQIECBAoI2AQGp1lohAanVqaSYECBAgQKDfAl749ltY+wQIECBAoHwC7g/KVzMjJkCAAAECBAgQIFBWAc8fZa2ccRMgQIAAAQIECBBoIyCQWp0lIpBanVqaCQECBAgQ6LeAF779FtY+AQIECBAon4D7g/LVzIgJECBAgAABAgQIlFXA80dZK2fcBAgQIECAAAECBNoICKRWZ4kIpFanlmZCgAABAgT6LeCFb7+FtU+AAAECBMon4P6gfDUzYgIECBAgQIAAAQJlFfD8UdbKGTcBAgQIECBAgACBNgICqdVZIgKp1amlmRAgQIAAgX4LeOHbb2HtEyBAgACB8gm4PyhfzYyYAAECBAgQIECAQFkFPH+UtXLGTYAAAQIECBAgQKCNgEBqdZaIQGp1amkmBAgQIECg3wJe+PZbWPsECBAgQKB8Au4PylczIyZAgAABAgQIECBQVgHPH2WtnHETIECAAAECBAgQaCMgkFqdJVLUQOrUiNgvIo6IiA9GxD4j5Bsi4icR8bOI+E5E/DAifj2JcqT57x0RR21qb6+Gfl6OiB9FxKqIWBER/2dEvNVhP++IiG9GxEdHzr82Is6NiP8vInaPiHNG5vX2iHgiIh6OiDu67KPDoTiNAAECBAj0VMAL355yaowAAQIECFRCwP1BJcpoEgQIECBAgAABAgRKIeD5oxRlMkgCBAgQIECAAAEC3QsIpHZvVtQrihZITeM5fSTAuVMHaCk4+sWIuC4iXung/NFTttkUaj1mU8j0sxExo4PrvhURl24Kkv5403/zD7v5y5sFUs+PiFkR8aWI2K5Jf2sjYuamP2s6GItTCBAgQIDAsAS88B2WvH4JECBAgEBxBdwfFLc2RkaAAAECBAgQIECgagKeP6pWUfMhQIAAAQIECBAgMCIgkFqdpVCkQGoKan45Ij41Ad5vR8QZEfFCB9f+zxGxKCJO7eDcxlPS7qyfiYilEfFGi2vzgdS/iYi/j4j/Nk4YNTV1Q0Sc2WWotsvhO50AAQIECExawAvfSRNqgAABAgQIVE7A/UHlSmpCBAgQIECAAAECBAor4PmjsKUxMAIECBAgQIAAAQKTExBInZxfka4uSiB164hYEBFX5HBSwHR1RPw0It7ctMPolIjYNyL2axLuTMHPc9uEOt8VEddu2un0iFw/KWz6ZEQ8sWkc6X+ncOx/joj9mxTrgk2/v7JFKDUfSH0mIrbf1O/0kbYeiYjvj/zv1P6BI7u13l2khWEsBAgQIECgiYAXvpYFAQIECBAgkBdwf2BNECBAgAABAgQIECAwKAHPH4OS1g8BAgQIECBAgACBAQsIpA4YvI/dFSWQ+v6IuCcidhqZawqFpoDqLRHxapP5p3DnxRHx6YbfpWuOiogU+Gx2TB3ZGTV/zdci4qsRsTZ3UVrn742IL0bEibl+To+I28fpJx9IHT0thWvPi4i7IuKtkR+mPtJc0tjTHwcBAgQIECiygBe+Ra6OsREgQIAAgeEIuD8YjrteCRAgQIAAAQIECNRRwPNHHatuzgQIECBAgAABArUQEEitTpmLEkhNO5te1cCawqiLIyL/YNkonwKm6Zy/aPhh+nvawfT1JiU6eSTgOvqrFABN4dRbGwKizSqbjM7f9IvPNfzyexFx6qa+/58mF4wXSE3nf7PNnKqzssyEAAECBKoo4IVvFatqTgQIECBAYHIC7g8m5+dqAgQIECBAgAABAgQ6F/D80bmVMwkQIECAAAECBAiUSkAgtVTlajnYIgRSfzcirsztdvqfI2JVB8x7jeysmnYZTcejEZGCp7/IXbtDRCwb2UF19FcpuJr6faODfraPiL+OiFkN584daTN/ebNA6sMj1+Z3Ye2ga6cQIECAAIHCCHjhW5hSGAgBAgQIECiMgPuDwpTCQAgQIECAAAECBAhUXsDzR+VLbIIECBAgQIAAAQJ1FRBIrU7lixBIbTaGQyLioQ6Y3xkR/3tEpFDrjyPinyLibyPi/81de2BErNgUQN1u5Oetdjgdr9t8G8sjIoVS1+cuaBZIvTwiLtn0580O5uQUAgQIECBQVAEvfItaGeMiQIAAAQLDE3B/MDx7PRMgQIAAAQIECBCom4Dnj7pV3HwJECBAgAABAgRqIyCQWp1SFyGQmtbTpSN/RmW/HRFnRMQLPaBO7V8UEV9oaCuFQxdu6jP/4Nqqu3dHxDc37cJ6wMhJz0bEsRHxVO6iZoHUT0TETT2YiyYIECBAgMAwBbzwHaa+vgkQIECAQDEF3B8Usy5GRYAAAQIECBAgQKCKAp4/qlhVcyJAgAABAgQIECAQEQKp1VkGRQikJs387qPpZymMektE3BcRP4mI1yfInnZFvSYiTm24/oSIuKPL9v6niPjqyK6oo5ceMTK+xqaaBVL/c0Ss6rI/pxMgQIAAgaIJeOFbtIoYDwECBAgQGL6A+4Ph18AICBAgQIAAAQIECNRFwPNHXSptngQIECBAgAABArUTEEitTsmLEkjdPiL+OiJmjUP7ckQ8EhH3R8QPIuL/joi3OixDfmfTdNmSTcHSFzu8fvS034mIQyNiv4brPhkR1+bayQdSx9tJtcvunU6AAAECBIYu4IXv0EtgAAQIECBAoHAC7g8KVxIDIkCAAAECBAgQIFBZAc8flS2tiREgQIAAAQIECNRdQCC1OiugKIHUJDojIpblAp/jST8TEXeO7E7644h4o0VJUrtpN9Q9+lC2z0bEF3Lt5gOpP42I4yMijdlBgAABAgTKLOCFb5mrZ+wECBAgQKA/Au4P+uOqVQIECBAgQIAAAQIEthTw/GFVECBAgAABAgQIEKiogEBqdQpbpEBqUn1nRCyIiE9HxHYdMr8wsrvqDRHxqybXCKR2COk0AgQIECDQRsALX0uEAAECBAgQyAu4P7AmCBAgQIAAAQIECBAYlIDnj0FJ64cAAQIECBAgQIDAgAUEUgcM3sfumgVSL4+ISzb9eXOS/Z4cEbc0tPHdiEg/axYazXf1+xHx5xFxSkTs3eE4VkXE2RHxD7nzBVI7BHQaAQIECBBoI+CFryVCgAABAgQI5AXcH1gTBAgQIECAAAECBAgMSsDzx6Ck9UOAAAECBAgQIEBgwAICqQMG72N3qZaXjvwZ7ebaiDg3Il6dZL8XRsSXGtroJpA6elka37siYq+IODoiDoiInVqMa3VEnLop+Ppswzn5QOpPI+L4iHhmkvMb7/J3RMQ3I+KjIyf0u78+TUOzBAgQIEBgCwEvfC0KAgQIECBAIC/g/sCaIECAAAECBAgQIEBgUAKePwYlrR8CBAgQIECAAAECAxYQSB0weJ+7S+HTqxr6+PZIqHPdJPqdEhFXjARbR5vpRdB164h4T0QcFhHHRMSBTca4ICIWbwrZjj6U/lFE3B4Re46cuyEiDomIJyYxv1aXCqT2CVazBAgQIDB0AS98h14CAyBAgAABAoUTcH9QuJIYEAECBAgQIECAAIHKCnj+qGxpTYwAAQIECBAgQKDuAgKp1VoBh0fEvQ1T6sWOnjtGxM2bQp+HNrR7WUSkP/mHxYlqpnX4v0XEX0fE3g2N5AO1O4yM5WMN55wysovpRPtudZ1Aaj9UtUmAAAECRRDwwrcIVTAGAgQIECBQLAH3B8Wqh9EQIECAAAECBAgQqLKA548qV9fcCBAgQIAAAQIEai0gkFqt8u8eEcs3BTR3bphW2n307klMc6+IuCcipje0cURE3NekzZ0iYr9N579/JGD6+KbQ6qUR8WaH/afdUr/TcG4+UNtst9arI+L8iHitwz7SaSnYmnZ5TWHbpyPinzbtunr/yH8bmxFI7QLVqQQIECBQKgEvfEtVLoMlQIAAAQIDEXB/MBBmnRAgQIAAAQIECBAg0GTTG59ZWxYECBAgQIAAAQIEKiLg5r4ihRyZxrSIuD4ijm2Y1p0RMS8i1k1gqluP7IT6mYZrW+26msKoD0TEdiPnr4yIUyPipQ77nhERd0TEHiPnN+vr6Ii4q6G9FCg9ISKe6rCPdNohI8Hd0XGujYiZm/6sybUhkNoFqlMJECBAoFQCAielKpfBEiBAgACBgQi4PxgIs04IECBAgAABAgQIEBBItQYIECBAgAABAgQIVFdAILV6tZ0zEkptnNkFm0KiV0bEG11Od/+IuDEi0s6no0erHUnfvWl31m9GxAEjJ28YCcc+2GG/+UDrwxFxUkT8suH6P4iIW0Z2Yh398ddGdkl9pYN+3jmyO+pRDeemEOzpEfHr3PUCqR2AOoUAAQIESikgcFLKshk0AQIECBDoq4D7g77yapwAAQIECBAgQIAAgQYBzx+WAwECBAgQIECAAIGKCgikVq+wzQKbaZb/LWIY5jUAACAASURBVCIW5cKd481+m4g4LiK+mAujvjASMP37cS7catP/o/HSiLik4ferI+K0iEg7mbY6pkbE4oj4i4aTLh9p682Gn6U1e3ZEfCXX2OdG5vdqi07SvOZHxJcazkmh2bSL671NrhNIrd6/DzMiQIAAgX8X8MLXSiBAgAABAgTyAu4PrAkCBAgQIECAAAECBAYl4PljUNL6IUCAAAECBAgQIDBgAYHUAYMPqLv0FfbXbdoVdfQr6Ue7TYHSZRGxIiKej4h/axjP72363f8ysrvpiRHx4SZj7WSn1d0j4vaI2KXh+h9FxEUR8b1xdmlNIdoUEk39No712IhoFn5ttstpuu62iPhCRPxjk6BN6uOyiJiVm1er3VUFUge0YHVDgAABAgMX8MJ34OQ6JECAAAEChRdwf1D4EhkgAQIECBAgQIAAgcoIeP6oTClNhAABAgQIECBAgMDmAgKp1VwRW0fEuSO7i+ZDqROdcQqMpj+vtGlgvB1M02XPRMT/MRIYTX9Pgc8UfN2nSZvtwq8p8PqNiNi7ybU/joiHI+JXm8Y8ZVMQdv+IOLDJeQ9GxKc2hVT/r3HmJJA60dXiOgIECBAouoAXvkWvkPERIECAAIHBC7g/GLy5HgkQIECAAAECBAjUVcDzR10rb94ECBAgQIAAAQKVFxBIrW6JUyj1z0dCpDtNYpovR8RnI+L6iHitw3a2jYjzN537uQ7PbzxtQ0Qs2rS765UR8Wqb63eOiCURccgE+klh1DMj4tkW1wqkTgDWJQQIECBQCgEvfEtRJoMkQIAAAQIDFXB/MFBunREgQIAAAQIECBCotYDnj1qX3+QJECBAgAABAgSqLCCQWuXq/vvc/teI+HRE/EVEvL2L6aZg6PKI+HxEPN/FdaOnvi0ijtz0lxRK3a3D63840t/fbQrBvtXhNVMj4vSIOGfTjqmdBG9TwPaLEXFdB7u9CqR2WASnESBAgEDpBLzwLV3JDJgAAQIECPRdwP1B34l1QIAAAQIECBAgQIDAiIDnD0uBAAECBAgQIECAQEUFBFIrWtgm00rBzfdHxH4R8aGR8OYHGs57YWS30PR199/ftOvo45tCnut6wJN2ak39HBoR+0TErg3B0dTnzzf97olNY7snIp6OiDcm2GeaX5rbESMB2DTX7UbaSu3/40jANoVef91hHwKpHUI5jQABAgRKJ+CFb+lKZsAECBAgQKDvAu4P+k6sAwIECBAgQIAAAQIERgQ8f1gKBAgQIECAAAECBCoqIJBa0cKaFgECBAgQIECghYAXvpYHAQIECBAgkBdwf2BNECBAgAABAgQIECAwKAHPH4OS1g8BAgQIECBAgACBAQsIpA4YXHcECBAgQIAAgQIIeOFbgCIYAgECBAgQKJiA+4OCFcRwCBAgQIAAAQIECFRYwPNHhYtragQIECBAgAABAvUWEEitd/3NngABAgQIEKingBe+9ay7WRMgQIAAgVYC7g+sDwIECBAgQIAAAQIEBiXg+WNQ0vohQIAAAQIECBAgMGABgdQBg+uOAAECBAgQIFAAAS98C1AEQyBAgAABAgUTcH9QsIIYDgECBAgQIECAAIEKC3j+qHBxTY0AAQIECBAgQKDeAgKp9a6/2RMgQIAAAQL1FPDCt551N2sCBAgQINBKwP2B9UGAAAECBAgQIECAwKAEPH8MSlo/BAgQIECAAAECBAYsIJA6YHDdESBAgAABAgQKIOCFbwGKYAgECBAgQKBgAu4PClYQwyFAgAABAgQIECBQYQHPHxUurqkRIECAAAECBAjUW0Agtd71N3sCBAgQIECgngJe+Naz7mZNgAABAgRaCbg/sD4IECBAgAABAgQIEBiUgOePQUnrhwABAgQIECBAgMCABQRSBwyuOwIECBAgQIBAAQS88C1AEQyBAAECBAgUTMD9QcEKYjgECBAgQIAAAQIEKizg+aPCxTU1AgQIECBAgACBegsIpNa7/mZPgAABAgQI1FPAC9961t2sCRAgQIBAKwH3B9YHAQIECBAgQIAAAQKDEvD8MShp/RAgQIAAAQIECBAYsIBA6oDBdUeAAAECBAgQKICAF74FKIIhECBAgACBggm4PyhYQQyHAAECBAgQIECAQIUFPH9UuLimRoAAAQIECBAgUG8BgdR619/sCRAgQIAAgXoKeOFbz7qbNQECBAgQaCXg/sD6IECAAAECBAgQIEBgUAKePwYlrR8CBAgQIECAAAECAxYQSB0wuO4IECBAgAABAgUQ8MK3AEUwBAIECBAgUDAB9wcFK4jhECBAgAABAgQIEKiwgOePChfX1AgQIECAAAECBOotIJBa7/qbPYHxBPIvAkgRIECAQLUF3BNWu75mR4AAAQIEOhHwgXAnSs7pl4D3EP2S1S4BAgQIEOhcwPuhzq2cOXkBzx+TN9QCAQIECBAgQIAAgUIKeLgsZFkMisDQBXwQNPQSGAABAgQGKuCecKDcOiNAgAABAoUU8IFwIctSm0F5D1GbUpsoAQIECBRYwPuhAhengkPz/FHBopoSAQIECBAgQIAAgSTg4dI6IECgmYAPgqwLAgQI1EvAPWG96m22BAgQIECgk+dA9wfWySAFvIcYpLa+CBAgQIBAcwH3f1bGIAUEUgeprS8CBAgQIECAAAECAxTwcDlAbF0RKJGAD4JKVCxDJUCAQA8E3BP2AFETBAgQIECg5AI+EC55AUs+fO8hSl5AwydAgACBSgh4P1SJMpZmEp4/SlMqAyVAgAABAgQIECDQnYCHy+68nE2AAAECBAgQIECAAAECBAgQqKKAD4SrWNXyzGmz9bdxo3xqeUpnpAQIECBQVoH/8B+2+IjQZ4ZlLWY5x+35o5x1M2oCBAgQIECAAAECbQU8XLYlcgIBAgQIECBAgAABAgQIECBAoPICPhCufIkLPUGB1EKXx+AIECBAoIoCAqlVrGqp5uT5o1TlMlgCBAgQIECAAAECnQsIpHZu5UwCBAgQIECAAAECBAgQIECAQFUFfCBc1cqWY14CqeWok1ESIECAQIUEBFIrVMxyTsXzRznrZtQECBAgQIAAAQIE2goIpLYlcgIBAgQIECBAgAABAgQIECBAoPICPhCufIkLPUGB1EKXx+AIECBAoIoCAqlVrGqp5uT5o1TlMlgCBAgQIECAAAECnQsIpHZu5UwCBAgQIECAAAECBAgQIECAQFUFfCBc1cqWY14CqeWok1ESIECAQIUEBFIrVMxyTsXzRznrZtQECBAgQIAAAQIE2goIpLYlcgIBAgQIECBAgAABAgQIECBAoPICPhCufIkLPUGB1EKXx+AIECBAoIoCAqlVrGqp5uT5o1TlMlgCBAgQIECAAAECnQsIpHZu5UwCBAgQIECAAAECBAgQIECAQFUFfCBc1cqWY14CqeWok1ESIECAQIUEBFIrVMxyTsXzRznrZtQECBAgQIAAAQIE2goIpLYlcgIBAgQIECBAgAABAgQIECBAoPICPhCufIkLPUGB1EKXx+AIECBAoIoCAqlVrGqp5uT5o1TlMlgCBAgQIECAAAECnQsIpHZu5UwCBAgQIECAAAECBAgQIECAQFUFfCBc1cqWY14CqeWok1ESIECAQIUEBFIrVMxyTsXzRznrZtQECBAgQIAAAQIE2goIpLYlcgIBAgQIECBAgAABAgQIECBAoPICPhCufIkLPUGB1EKXx+DKIvDNb34zTjnllKbDXbp0acybN68nU1m/fn3MnTs3li9fvkV7jz32WOy333496UcjBAj0V0Agtb++Wm8r4PmjLZETCBAgQIAAAQIECJRTQCC1nHUzagIECBAgQIAAAQIECBAgQIBALwV8INxLTW11KyCQ2q2Y8wk0EWgVSD311FPjmmuuie22227SdmvWrImZM2fG2rVrt2hLIHXSvBogMDABgdSBUeuouYDnDyuDAAECBAgQIECAQEUFBFIrWljTIkCAAAECBAgQIECAAAECBAh0IeAD4S6wnNpzAYHUnpNqsI4CrQKpO++8c7aj6e677z5pmsWLF8f8+fObtiOQOmleDRAYmIBA6sCoddRcwPOHlUGAAAECBAgQIECgogICqRUtrGkRIECAAAECBAgQIECAAAECBLoQ8IFwF1hO7bmAQGrPSTVYR4FWgdTksXTp0pg3b96kaNavXx9z587Nwq3NDoHUSfG6mMBABQRSB8qtsy0FPH9YFQQIECBAgAABAgQqKiCQWtHCmhYBAgQIECBAgAABAgQIECBAoAsBHwh3geXUngsIpPacVIN1FGgXSJ09e3YsWbIkpk6dOmGeNWvWxMyZM2Pt2rVN2xBInTCtCwkMXEAgdeDkOtxcwPOHFUGAAAECBAgQIECgogICqRUtrGkRIECAAAECBAgQIECAAAECBLoQ8IFwF1hO7bmAQGrPSTVYR4F8IHX69Omx/fbbxzPPPJNx7LLLLnHnnXfGrrvuOiGejRs3xuLFi2PBggXZ9b//+78fr776amzYsGGsPYHUCdG6iMBQBARSh8Ku098KeP6wGggQIECAAAECBAhUVEAgtaKFNS0CBAgQIECAAAECBAgQIECAQBcCPhDuAsupPRcQSO05qQbrKJAPpH70ox+NPfbYIxYtWjTGcf3118ecOXMmxLNu3brs2hUrVmTXf+pTn4pnn302Hn744bH2BFInROsiAkMREEgdCrtOfyvg+cNqIECAAAECBAgQIFBRAYHUihbWtAgQIECAAAECBAgQIECAAAECXQj4QLgLLKf2XEAgteekGqyjQLNA6l/+5V/Gf/2v/zXWrl2bkcyePTuWLFkSU6dO7ZroySefjCOPPDJra7vttosbb7wxrr322vjud7871pZAatesLiAwNAGB1KHR6/jfBTx/WAkECBAgQIAAAQIEKiogkFrRwpoWAQIECBAgQIAAAQIECBAgQKALAR8Id4Hl1J4LCKT2nFSDdRRoFkj92te+Fn/1V38Vy5cvz0h22WWXuPPOO2PXXXftimjjxo2xePHiWLBgQXbdUUcdFV/+8pfjrLPOEkjtStLJBIojIJBanFrUdCSeP2paeNMmQIAAAQIECBCovoBAavVrbIYECBAgQIAAAQIECBAgQIAAgXYCPhBuJ+T3/RQQSO2nrrZrI9AskJp+dtNNN8X8+fPHHK6//vqYM2dOVy7r1q3LrlmxYkV23ZVXXhmzZs2KU045pWUgNe2mms57+OGHx/q75ZZb4uSTT+6q/9deey3OP//8uPrqq8eue/DBB+Pggw/uqh0nEyDwWwGBVKthyAKeP4ZcAN0TIECAAAECBAgQ6JeAQGq/ZLVLgAABAgQIECBAgAABAgQIECiPgA+Ey1OrKo5UILWKVTWngQuMF0h9/vnnY+bMmZHCoemYN29ettvptttu2/EYn3zyyTjyyCOzNqZPnx733HNP/OEf/mEWLP3ud7871s5jjz0W++2339jf086qCxcujEsuuWTsZxPp/5lnnonjjz8+fvrTn2btHHTQQVnQNo3FQYDAxAQEUifm5qqeCXj+6BmlhggQIECAAAECBAgUS0AgtVj1MBoCBAgQIECAAAECBAgQIECAwDAEfCA8DHV9jgoIpFoLBHogMF4gdeutt465c+fG8uXLs1722GOPuOOOO2LGjBkd9ZpCpSnAumDBguz8o446KpYtWxZvvfVW20BqOr8xzDqR/tM1+bl94QtfiIsuuiiaBOo6mpOTCBCIZv9+fGZoYQxSwPPHILX1RYAAAQIECBAgQGCAAh4uB4itKwIECBAgQIAAAQIECBAgQIBAQQV8IFzQwtRkWAKpNSm0afZXYLxA6jve8Y4sUDp//vyxAdxyyy1ZmLSTY926dTFnzpxYsWJFdvqVV14Z5557brz88ssdBVLz16c2rr/++qzNTo5XXnklzjzzzLjhhhuy00d3aN1rr706udw5BAiMI2CHVEtjyAKeP4ZcAN0TIECAAAECBAgQ6JeAQGq/ZLVLgAABAgQIECBAgAABAgQIECiPgA+Ey1OrKo5UILWKVTWngQu0CqSuWbMmZs6cGWvXrs3GNW/evCykuu2227YdZ+MOp41h0F/96lcdBVJTB/lA7OzZs2PJkiUxderUtv3//Oc/j+OOOy6efvrp7NzRHVp32GGHttc6gQCB8QUEUq2OIQt4/hhyAXRPgAABAgQIECBAoF8CAqn9ktUuAQIECBAgQIAAAQIECBAgQKA8Aj4QLk+tqjhSgdQqVtWcBi7QKpC6fv36mDt3bixfvjwb1x577BF33HFHzJgxo+U4N27cmIVJFyxYkJ137LHHZrubTps2LboJpOZDpbvsskvceeedseuuu7Z1WrZsWTb20WPp0qVZoNZBgMDkBARSJ+fn6kkLeP6YNKEGCBAgQIAAAQIECBRTQCC1mHUxKgIECBAgQIAAAQIECBAgQIDAIAV8IDxIbX3lBQRSrQkCPRBoFUhNzed3Kb3llluyHU5bHevWrYs5c+bEihUrstOuuuqqOPfcc7P/3U0g9ZVXXokzzzwzbrjhhrHuUrA1td3q2LBhQ5xxxhlx8803Z6d1E2TtAakmCFRaQCC10uUtw+Q8f5ShSsZIgAABAgQIECBAYAICAqkTQHMJAQIECBAgQIAAAQIECBAgQKBiAj4QrlhBSzYdgdSSFcxwiynQLpC6Zs2amDlzZqxduzabwNlnnx2LFi2KbbbZZtwJrVq1Kg477LBIwdDp06fH/fffH3vuuWd2fjeB1HR+fnyzZ8+OJUuWxNSpU8ftPz/mTq4pZnWMikDxBARSi1eTmo3I80fNCm66BAgQIECAAAEC9REQSK1Prc2UAAECBAgQIECAAAECBAgQIDCegA+ErY1hCgikDlNf35URaBdIXb9+fcydOzeWL1+ezXnvvfeO2267Ld773vc2Ndi4cWMsXLgwLrnkkuz3xx57bKRdTadNm5b9vdtA6nPPPRcnnnhirF69Ort+5513zsay++67j1uD/K6ud911Vxx99NGVqZmJEBimgEDqMPX1HRGePywDAgQIECBAgAABAhUVEEitaGFNiwABAgQIECBAgAABAgQIECDQhYAPhLvAcmrPBQRSe06qwToKtAukJpNuAp4vvfRSnHrqqbFy5cqM86qrropzzz13jLbbQOrrr78eF1xwQTaG0WPp0qUxb968puVat25dzJkzJ1asWJH9vl2Ato41N2cCkxEQSJ2Mnmt7IOD5oweImiBAgAABAgQIECBQRAGB1CJWxZgIECBAgAABAgQIECBAgAABAoMV8IHwYL31trmAQKoVQaAHAp0EUtesWRMzZ86MtWvXZj2effbZsWjRothmm222GMGqVavisMMOiw0bNjTdzbTbQGrq4KGHHopDDjlkrK8UeL3mmmtiu+2226L/J598Mo488sixsaYw7BVXXBFTpkzpgZYmCBAQSLUGhizg+WPIBdA9AQIECBAgQIAAgX4JCKT2S1a7BAgQIECAAAECBAgQIECAAIHyCPhAuDy1quJIBVKrWFVzGrhAJ4HU9evXx9y5c2P58uXZ+MbbdXTjxo2xcOHCuOSSS7LzmgVHJxJITUHYWbNmxcMPP5y1u/POO2dj2X333TfzSv2nnVQXLFgw9vMHH3wwDj744IG76pBAVQUEUqta2dLMy/NHaUploAQIECBAgAABAgS6ExBI7c7L2QQIECBAgAABAgQIECBAgACBKgr4QLiKVS3PnARSy1MrIy2wQCeB1DT8FPScP3/+2EzuvffeOPzwwzeb2UsvvZSFUFeuXJn9fOnSpTFv3rzNzplIIPXNN9+Myy67LL7whS+MtXXVVVdF2v208cj3f9BBB8VNN90U06dPL3AFDI1AuQQEUstVrwqO1vNHBYtqSgQIECBAgAABAgSSgECqdUCAAAECBAgQIECAAAECBAgQIOADYWtgmAICqcPU13dlBDoNpK5ZsyZmzpwZabfSdKQw6BVXXBFTpkwZs1i1alUcdthhsWHDhnF3MZ1IIDV18OSTT8aRRx451v+xxx4b119/fUybNq1p/+mHKcB60UUXRZMAXWXqZyIEBi0gkDpocf3lBDx/WBIECBAgQIAAAQIEKiogkFrRwpoWAQIECBAgQIAAAQIECBAgQKALAR8Id4Hl1J4LCKT2nFSDdRToNJC6fv36mDt3bixfvjxj2nfffePWW2+NnXbaKfv7xo0bY+HChXHJJZdkf087pV5zzTWx3XbbbcY60UDqunXrYs6cObFixYqsvbTr6f333x977rln9vf8Lqrp9/fcc0/stddedSyrORPom4BAat9oNdyZgOePzpycRYAAAQIECBAgQKB0AgKppSuZARMgQIAAAQIECBAgQIAAAQIEei7gA+Gek2qwCwGB1C6wnEpgPIFOA6np+sWLF8f8+fPHmrr33nvj8MMPz/7+0ksvZSHUlStXZn9Pu5emAGn+mGggtVn/V155ZbZTawrIpZ1bZ82aFQ8//HDW5VFHHRXLli2LHXbYQfEJEOihgEBqDzE1NREBzx8TUXMNAQIECBAgQIAAgRIICKSWoEiGSIAAAQIECBAgQIAAAQIECBDos4APhPsMrPmWAgKpFgiBHgh0E0hds2ZNzJw5Mwt/piOFQa+44oqYMmVKrFq1Kg477LDYsGFD7LLLLnHnnXfGrrvuusUIJxNIfeqpp+LYY4+NZ599Nms3/e8UfJ02bVo88sgjWQg19Z+OpUuXxrx583ogpAkCBBoFBFKthyELeP4YcgF0T4AAAQIECBAgQKBfAgKp/ZLVLgECBAgQIECAAAECBAgQIECgPAI+EC5Prao4UoHUKlbVnAYu0E0gdf369TF37txYvnx5Ns4DDjgg0vXTp0+PhQsXxiWXXJL9fPbs2bFkyZKYOnXqFvOZTCD1lVdeiTPPPDNuuOGGrN3U7/333x8f/OAHN+u/VSB24MA6JFAxAYHUihW0fNPx/FG+mhkxAQIECBAgQIAAgY4EBFI7YnISAQIECBAgQIAAAQIECBAgQKDSAj4QrnR5Cz85gdTCl8gAyyDQTSA1zWfx4sUxf/78sak9+OCD8YEPfCBOPfXUWLlyZfbztGvpnDlzmk5/MoHU1GB+vGkn1GOOOWaz/lsFYstQE2MkUGQBgdQiV6cWY/P8UYsymyQBAgQIECBAgEAdBQRS61h1cyZAgAABAgQIECBAgAABAgQIbC7gA2ErYpgCAqnD1Nd3ZQS6DaSuWbMmZs6cGWvXrs0MLrzwwvjoRz+a/WzDhg3RbnfSyQZSn3vuuTjxxBNj9erVWf/z5s2Lk08+OY4//vixMd11111x9NFHV6ZGJkKgSAICqUWqRi3H4vmjlmU3aQIECBAgQIAAgToICKTWocrmSIAAAQIECBAgQIAAAQIECBBoLeADYSvk/2fvXoAmK8q7gXctCEEiuoBRjBZoJIiU3FRAEBZhuYgsFw03F/GyKCgqgolyEXBBYcEo4equIgiCgCxXRUHBoCC1QBDQEEKUEgxxRUQK1BgR9Kvn6LzfvLMz887szvac6fmdKqq+3T1zuvv39Ezs6v/XZ5gCAqnD1Nd2MQL9BlKfeOKJdOCBB6aFCxdWBhFGXWedddKCBQuqP091OumyBlJ///vfp4985CPp9NNPr9rbcsst08yZM9Pxxx9f/XnzzTdPF198cXrpS19aTI0MhECdBARS61SNseyL9cdYlt2gCRAgQIAAAQIExkFAIHUcqmyMBAgQIECAAAECBAgQIECAAIHuAjaEzZBhCgikDlNf28UI9BtIjYGfeuqp6fDDD29rcOGFF1Ynlna6ljWQGs/91re+lXbccce2TRx22GFp3rx5aaWVViqmRgZCoE4CAql1qsZY9sX6YyzLbtAECBAgQIAAAQLjICCQOg5VNkYCBAgQIECAAAECBAgQIECAQHcBG8JmyDAFBFKHqa/tYgSWJpB65513plmzZqXFixdPcthoo43SpZdemtZbb72OPoMIpEa7BxxwQLrhhhuWaOeb3/xm2mGHHYqpj4EQqJuAQGrdKjJ2/bH+GLuSGzABAgQIECBAgMC4CAikjkuljZMAAQIECBAgQIAAAQIECBAg0FnAhrDZMUwBgdRh6mu7GIGlCaQ+8cQT6cADD0wLFy6c5HDQQQdVp6eussoqHX0GEUh95pln0ty5c9MJJ5wwqZ2ZM2emCy64IK211lrF1MdACNRNQCC1bhUZu/5Yf4xdyQ2YAAECBAgQIEBgXAQEUsel0sZJgAABAgQIECBAgAABAgQIEOgsYEPY7BimgEDqMPW1XYzA0gRSY/ARPD388MMnOVx44YVp9uzZXW0GEUiNBr73ve+lN77xjenXv/71RHsRUD366KNTm8BcMfUyEALDFhBIHXYFxr5964+xnwIACBAgQIAAAQIEShUQSC21ssZFgAABAgQIECBAgAABAgQIEOhdwIZw71buHLyAQOrgTT1xDAWWNpB65513plmzZqXFixdXahtttFG69NJL03rrrddVcVCB1McffzzNmTMnXXnllVV7cSrqVVddlTbbbLMxrKIhE8gnIJCaz1pLbQWsP0wMAgQIECBAgAABAoUKCKQWWljDIkCAAAECBAgQIECAAAECBAj0IWBDuA8stw5cQCB14KQeSGB0BFoDqXvuuWf6whe+kKZPnz46g9BTAiMoIJA6gkUrq8vWH2XV02gIECBAgAABAgQITAgIpJoMBAgQIECAAAECBAgQIECAAAECNoTNgWEKCKQOU1/bBIYscPvtt6c99thj4oTW+fPnp4MOOmjIvdI8gfIFBFLLr3HNR2j9UfMC6R4BAgQIECBAgACBpRUQSF1aOZ8jQIAAAQIECBAgQIAAAQIECJQjYEO4nFqO4kgEUkexavpMYAACzzzzTJo7d2464YQTqqetv/766bLLLksbbLDBAJ7uEQQIdBMQSDU/hixg/THkAmieAAECBAgQIECAwPISEEhdXrKeS4AAAQIEruDNPgAAIABJREFUCBAgQIAAAQIECBAYHQEbwqNTqxJ7KpBaYlWNiUAPAj/5yU/Sfvvtl2677bbq7g9+8IPplFNOSSuvvHIPn3YLAQLLIiCQuix6PjsAAeuPASB6BAECBAgQIECAAIE6Cgik1rEq+kSAAAECBAgQIECAAAECBAgQyCtgQzivt9YmCwikmhEExlDg6aefTp/+9KfTEUccUY3+Oc95TrryyivT9ttvP4Yahkwgv4BAan5zLU4SsP4wIQgQIECAAAECBAgUKiCQWmhhDYsAAQIECBAgQIAAAQIECBAg0IeADeE+sNw6cAGB1IGTeiCBegk8+uijacUVV0zPe97zqo797Gc/S2eccUY6++yz069//evq7/baa6+0YMGCNH369Hp1Xm8IFCogkFpoYUdnWNYfo1MrPSVAgAABAgQIECDQl4BAal9cbiZAgAABAgQIECBAgAABAgQIFClgQ7jIso7MoARSR6ZUOkpg6QS++93vphkzZnT8cJyOunDhwrTjjjsuXQM+RYBA3wICqX2T+cBgBaw/BuvpaQQIECBAgAABAgRqIyCQWptS6AgBAgQIECBAgAABAgQIECBAYGgCNoSHRq/hlJJAqmlAoHCBO++8M82aNSstXry47UjnzZuXPvzhD1enqLoIEMgjIJCax1krHQWsP0wOAgQIECBAgAABAoUKCKQWWljDIkCAAAECBAgQIECAAAECBAj0IWBDuA8stw5cQCB14KQeSKBeAvfff3/aZ5990j333LNEx4466qgU/6266qr16rTeEChcQCC18ALXf3jWH/WvkR4SIECAAAECBAgQWCoBgdSlYvMhAgQIECBAgAABAgQIECBAgEBRAjaEiyrnyA1GIHXkSqbDBPoT+M1vfpNOP/30tHDhwnTXXXel1VdfPb3pTW9Kc+bMSVtvvXWaNm1afw90NwECyywgkLrMhB6wbALWH8vm59MECBAgQIAAAQIEaisgkFrb0ugYAQIECBAgQIAAAQIECBAgQCCbgA3hbNQaaiMgkGpaECBAgACBzAICqZnBNdcqYP1hThAgQIAAAQIECBAoVEAgtdDCGhYBAgQIECBAgAABAgQIECBAoA8BG8J9YLl14AICqQMn9UACBAgQINBdQCDVDBmygPXHkAugeQIECBAgQIAAAQLLS0AgdXnJei4BAgQIECBAgAABAgQIECBAYHQEbAiPTq1K7KlAaolVNSYCBAgQqLWAQGqtyzMOnbP+GIcqGyMBAgQIECBAgMBYCgikjmXZDZoAAQIECBAgQIAAAQIECBAgMEnAhrAJMUwBgdRh6mubAAECBMZSQCB1LMtep0Fbf9SpGvpCgAABAgQIECBAYIACAqkDxPQoAgQIECBAgAABAgQIECBAgMCICtgQHtHCFdJtgdRCCmkYBAgQIDA6AgKpo1OrQntq/VFoYQ2LAAECBAgQIECAgECqOUCAAAECBAgQIECAAAECBAgQIGBD2BwYpoBA6jD1tU2AAAECYykgkDqWZa/ToK0/6lQNfSFAgAABAgQIECAwQAGB1AFiehQBAgQIECBAgAABAgQIECBAYEQFbAiPaOEK6bZAaiGFNAwCBAgQGB0BgdTRqVWhPbX+KLSwhkWAAAECBAgQIEBAINUcIECAAAECBAgQIECAAAECBAgQsCFsDgxTQCB1mPraJkCAAIGxFBBIHcuy12nQ1h91qoa+ECBAgAABAgQIEBiggEDqADE9igABAgQIECBAgAABAgQIECAwogI2hEe0cIV0WyC1kEIaBgECBAiMjoBA6ujUqtCeWn8UWljDIkCAAAECBAgQICCQag4QIECAAAECBAgQIECAAAECBAjYEDYHhikgkDpMfW0TIECAwFgKCKSOZdnrNGjrjzpVQ18IECBAgAABAgQIDFBAIHWAmB5FgAABAgQIECBAgAABAgQIEBhRARvCI1q4QrotkFpIIQ2DAAECBEZHQCB1dGpVaE+tPwotrGERIECAAAECBAgQEEg1BwgQIECAAAECBAgQIECAAAECBGwImwPDFBBIHaa+tgkQIEBgLAUEUsey7HUatPVHnaqhLwQIECBAgAABAgQGKCCQOkBMjyJAgAABAgQIECBAgAABAgQIjKiADeERLVwh3RZILaSQhkGAAAECoyMgkDo6tSq0p9YfhRbWsAgQIECAAAECBAgIpJoDBAgQIECAAAECBAgQIECAAAECNoTNgWEKCKQOU1/bBAgQIDCWAgKpY1n2Og3a+qNO1dAXAgQIECBAgAABAgMUEEgdIKZHESBAgAABAgQIECBAgAABAgRGVMCG8IgWrpBuC6QWUkjDIECAAIHRERBIHZ1aFdpT649CC2tYBAgQIECAAAECBARSzQECBAgQIECAAAECBAgQIECAAAEbwubAMAVGJpB6//33p3322Sfdc889y+S19tprp3XXXTf9/d//fdp0003TzJkz00te8pI0bdq0ZXquDxMgkFfghBNOSMcee+xEoxdeeGGaPXt23k4MoLXf/e536bDDDksLFiyYeNott9ySttpqqwE83SPqKiCQWtfKjE2/rD/GptQGSoAAAQIECBAgMG4CAqnjVnHjJUCAAAECBAgQIECAAAECBAgsKWBD2KwYpsDYBVLbYe+6665p7ty5aZNNNkltQkLDrI+2CRDoIDAKgdQHH3wwXXzxxenggw9O06dPbzsSgdTxnOICqeNZ9xqN2vqjRsXQFQIECBAgQIAAAQKDFBBIHaSmZxEgQIAAAQIECBAgQIAAAQIERlPAhvBo1q2UXguk/qWSq6++ejrrrLOqU1iFUkuZ3sZRskCdA6mPPfZYOvfcc9O8efPSa1/72nTRRRelNdZYo205BFJLnqWdxyaQOp51r9GorT9qVAxdIUCAAAECBAgQIDBIAYHUQWp6FgECBAgQIECAAAECBAgQIEBgNAVsCI9m3Urp9UgHUrfYYou02mqr9VyLP/zhD+mee+5Jv/rVr9p+Zu21107nn39+mjFjRs/PdCMBAsMRqGsg9YEHHkj7779/WrRoUQWz0047CaQOZ4rUulWB1FqXZxw6Z/0xDlU2RgIECBAgQIAAgbEUEEgdy7IbNAECBAgQIECAAAECBAgQIEBgkoANYRNimAIjHUi95ZZb0lZbbdWX35/+9Kf0yCOPpMsuu6w6EfX++++f9PmZM2emCy64IK211lp9PdfNBAjkFahrIDV+U+Kk5Qi/xyWQmndejEprAqmjUqli+2n9UWxpDYwAAQIECBAgQGDcBQRSx30GGD8BAgQIECBAgAABAgQIECBAICUbwmbBMAXGLpDajP3QQw+lQw45JF177bWTanDOOeekOXPmDLMu2iZAYAqBUgKpCj2eAgKp41n3Go3a+qNGxdAVAgQIECBAgAABAoMUEEgdpKZnESBAgAABAgQIECBAgAABAgRGU8CG8GjWrZRej3UgNYr4gx/8IO27777pvvvum6jpO97xjnTmmWemVVddtZQ6GweB4gQEUosr6VgNSCB1rMpdx8Faf9SxKvpEgAABAgQIECBAYAACAqkDQPQIAgQIECBAgAABAgQIECBAgMCIC9gQHvECjnj3xz6Q+swzz6RjjjkmnXTSSROl3HLLLdOXv/zltPbaa494eXWfQLkCAqnl1nYcRiaQOg5VrvUYrT9qXR6dI0CAAAECBAgQILD0AgKpS2/nkwQIECBAgAABAgQIECBAgACBUgRsCJdSydEcx9gHUqNsF110Udp///0nKrjRRhulSy+9NK233nqjWVW9JjAGAgKpY1DkgocokFpwcUdjaNYfo1EnvSRAgAABAgQIECDQt4BAat9kPkCAAAECBAgQIECAAAECBAgQKE7AhnBxJR2pAQmkDiCQ+qc//Sk9/PDD6Wtf+1q67rrr0j333JMeeuihaiJssskmKQKuu+yyS9ppp53SaquttkwT5Omnn0533XVX1c73vve9dMcdd6Rf/epX6TnPeU7aeOON0+tf//r0pje9KW2++eZpxRVX7LutxvOvueaa9J3vfCfdfffd6de//nX1nC222CJtuummaffdd09bbbVVWnXVVXt6/u9+97t02GGHpQULFlT3h0OEgNdYY43qz4899li6/PLL01e/+tV06623VuNZffXVU5xUO2vWrLTHHnukv/mbv1mirXAP56985Svpm9/8Zrr99turvkaQONwPOOCAtO2226ZVVlmlaz/r3r9OnY9+33bbbenKK6+sxr5o0aLq1rB77WtfW9Vozz33TK985SvTtGnTeqpVzKmYQ43rwgsvTLNnz67++Mc//jH9x3/8RxXWbp4bcZJwzPGYd51q1Uvjzd+jr3/96xNzIZ4fdYx+bLPNNmnllVeuHrcsgdSY5//1X/+Vbrzxxqqd+++/v/peNa5oc4MNNqjm/M4771zNp27fp1a3buNtDby3zr/47C233FLVr9frF7/4Rbrhhhuq71CMI8YTV6M2b3jDG9Juu+2W1llnndrPhd/+9rfVb9vVV1+dvv/970/M68Zv3Kte9arq93Trrbde5t/TXn2Xx30CqctD1TP7ELD+6APLrQQIECBAgAABAgRGSUAgdZSqpa8ECBAgQIAAAQIECBAgQIAAgeUjYEN4+bh6am8CAqkpVUHJgw8+eEKsnxNSH3zwwXTcccelCy64YErxCAp+7GMfS+95z3t6DnM2HhphwG9/+9vp+OOPTzfffPOUbUVYa968eel1r3tdahN8WuLzv//976tA7cknn1yFXKe6Iuh26KGH9jSWToHPv/7rv07nnHNOOvbYY6sQaqcr3D7zmc9UgcRGKDCCpzG+M844YyIw2+7zEeo7/fTTqyBtp6vu/Wvtd9QqArwxFxrBw2712nXXXdPcuXOrUOVUc6FTIPW///u/q7k71TyP0OAHPvCBdMQRR1Qh6V6vRx99NH36059OZ599dtd6xlg+9alPpVe84hVLFUjtd543+h8B3xNPPDFtt912bQOdwwqkxu9PuJ1//vld3RrjiIBy1LGOcyG+h5/73OfSqaeeOhHo7zZ/luX3tNd5uTzvE0hdnrqe3YOA9UcPSG4hQIAAAQIECBAgMIoCAqmjWDV9JkCAAAECBAgQIECAAAECBAgMVsCG8GA9Pa0/gbEPpD755JNVgK45aBcnPX7pS19K06dP76gZAdEIBf7TP/1TT+Gp5gftuOOO6cwzz0zrrrtuT9WK8OXRRx9dhS/7uSIQGOGut7/97V1Pd4ww6DHHHFOFAfu9IuAWbURAtdPVLvAZwbMImZ522mk9NRljmT9/ftpvv/1SnAYZNbvssst6+mycmBonsr761a9ue3/d+9fc6Z///OfpIx/5SDU/+7nCLwKVEbzu56TPOCH1ZS97WXrve99bnfzb67XXXntV8/UFL3jBlB+JUzA/+MEPVqdi9nLF6b8RZI6TYSPM3LiaT3Nt95wIvX74wx/u267xrDCM70mc9ttqmDuQGqfJXn/99elDH/pQT6HkZo92Ae92Xu3CyctrLsRv3Ec/+tH02c9+tpcpMOme+L0+66yzuv4G9f3QDB8QSM2ArIluAtYf5gcBAgQIECBAgACBQgUEUgstrGERIECAAAECBAgQIECAAAECBPoQsCHcB5ZbBy4w1oHUCHVdfPHFVUiv8Vr6EI5XgUcAtNNpkp0+F5+N8GOcShonOMZ13333pZtuummJ0GqE6s4777y0/vrrdy1qvL46AojtwqJxyuHMmTPTGmusUfU/XvMdr1JvviJEF+HPfffdt207jzzySDrooIOq12O3Xr08Pz4Tp5B+4QtfqMbe7moNfMbprfHsOLm0ccVn45XiMZbHHnusev148yvU4744uTbaOffccyd5bL/99mnGjBlppZVWSvfee2+69tprlzhx9R3veEcVAl511VWX6GLd+9focKdaRY0322yz6vXy8f/uNBfiOXGqbIQyO4VSW0OIhx9+eBUUve222ybcwvr1r3991VanWsXNEYCNubvCCit0nOPx/XjnO9856flxc4QmI2i4wQYbpKeeeirdeuutVT8a39P4tzXXXLM6GbRxdQukdvoeNV4DH3Yx9+KKMcUpxIsWLVqi32uttVa65JJL0jbbbDPp3370ox+lK664ovq7CHhHYHjx4sXVn+M7vvfee6dVVlml+vPKK69cfR9f+MIXVn9unX/xd/Fdju9Vu6vb70+4xfdh4403rtw7/f50C9c22sw1F55++unqlNc4Vbf5ipB7/E7G9z7G0m4eNO5/97vfXQXj232/O06+If+DQOqQC6B56w9zgAABAgQIECBAgEChAgKphRbWsAgQIECAAAECBAgQIECAAAECfQjYEO4Dy60DFxjbQGqnE04jPBYnb0YQrtMVoc84dfShhx6auCVe6f3JT34yveENb1gi7BeBszhNNV6V3fyZOF10wYIF6fnPf37bpp555pnqFNEI9TVf8dry4447rnoN/bRp0yb+KcYUIbIIHN5xxx0Tfx/BtgjrrbPOOpOeE/2KZ0dQs/mKfsXr4MOgNTQVrwiPtltf3d5tLO0Cd432Imx2yimnVK9Cbw5JxqvVo89xGmVzWDgCgY2gX5yWGqHH1nHFSZgRKP785z8/Maz43FVXXVUFN1uvuvcv+tsuUBmhwve9733p0EMPTTG+5itCiz/5yU+qOReh68Y1VUC520mfBxxwQFX7l770pZPmRcy7b3zjG9W8u//++yfaijBhtB33t7vanU4c/YtTh2NMq6222qSPRd3j+/DP//zPbZ/XLZAaJ+Tuv//+kz73j//4jykCt612jZt++tOfVt/pCHQ3X3Gaa8zZCJa2u8Jgn332mThRdqeddqpO6G0EXnuZf90CqVGj2bNnT/otiSBq9PVtb3vbEqHM+C7F7098p5vrU5e5cPfdd6c99thjYjzRrwioRr0aId5ms5gHn/jEJyaF0uMzcWJuhHFH5RJIHZVKFdtP649iS2tgBAgQIECAAAEC4y4gkDruM8D4CRAgQIAAAQIECBAgQIAAAQIp2RA2C4YpMFaB1N/85jcpwooR9vrKV76Svva1r02yb34tfKfTUeN18XEa3zXXXDPx2d133716ZfTf/u3fdq3lnXfemQ455JBJp0FG2O3AAw9sexprnPYZrz6PUw4bV7w6/eSTT65Op+x0tTt1MgJeEe5sHlecihoBtubA51FHHZXiv24nDcaJhvPnz6/ua/7sv/zLv1SvXm+16xT4nOqU2AjSRWC2+STVxpgjiBmhwE79jFfbh2ucltq4IswYBq1X3fsX/W0NVEb949Tct771rZNCye3GFk4f//jHJ/4pQtNxgme7+dopkBrB3whvdgphxsPbBbW7hURb518vY+p0mma036mtxx9/PM2ZM6cKLDaumLtz587teFJs476Yg3HfSSedNPHZbbfdtqrHi170orZfweUZSI2xxInGEZpvXBHqjlfdx8nM3a44xfX9739/+uY3vzlxW6ewetyQay7EyaYxtxpXu9+q1nFFQDu+y82h8/hznAAcJyWPwiWQOgpVKrqP1h9Fl9fgCBAgQIAAAQIExllAIHWcq2/sBAgQIECAAAECBAgQIECAAIE/C9gQNhOGKTDSgdRBwvXyCutoL17L/Za3vGWi6alCla19jDDYP/zDP0wEOWfOnFmdNtruhMsIasWpk40rXlN+zjnnTLzqu9v4WwOMre1EoCvCaV/84hcnHhMnYJ5xxhlLnEzZrp0IBsZpmRFUbFzdTmKNsFicBtt8xamNb37zm7uW8Vvf+lbacccdJ93TLUTXfGNr0K1TYK1TILUu/WsXqIzgXcyN5lNlO0G2O4k05lGENFuvdiHECEVH7aZPn961Vu0CxDFH4r/W8F27+ddrSLRdGDE61imQGkHwWbNmTZysO9XJra2D/MEPflB9ZyPQGderXvWqKtD+ile8oq3H8gyk3njjjSlOI24EweN3a+HChUt8RzoVKsay7777Tgq5dwqS55gL//d//1fN4whXN65up8M2j+v222+vTlZtnJg8VVB4kP/3YhDPEkgdhKJnLIOA9ccy4PkoAQIECBAgQIAAgToLCKTWuTr6RoAAAQIECBAgQIAAAQIECBDII2BDOI+zVtoLCKT+JWAWJ0hGuGnatGkd50q7EF23E07bPajdM+KkyN12223S7b/85S+r00uvu+66ib/vdtpka1sR0oqA6Q033FD9UwTXIgy7xRZbVH9uDel1e6V9J5B4Jfx+++036cTXdn1sF/jsFMRtbas13Bf/fsIJJ6Sjjz667amyzZ+PU2zj9NrGFSdLRki19TXgde9fawix2wmnnWrV+owIWEYo9bnPfe6kj7QLIfYz7yK4evDBB09p3hryXH/99atTPzfYYIOefqtbw4jxoU79/PGPf5y++tWvpmjzgQceSFtvvXX1+voVVlihp7Yee+yxNHv27HT99ddP3N8tNLm8AqlPPfVUOuKII6o53LjiROI4AbfbybXNg/zTn/5Ufb456L7zzjtXJ+auueaa2edCu+9e/E7tsMMOU9YmTrt+17velSLUuskmm6SXv/zlae+9907Pe97zpvxsHW4QSK1DFca6D9YfY11+gydAgAABAgQIEChZQCC15OoaGwECBAgQIECAAAECBAgQIECgNwEbwr05uWv5CIxtIDUCmttvv33aZ599qtMTu72ivkHfGjSLV2Vfeumlab311uurOq2hvSOPPLIKWTYH5Jb1VMdnnnmmOpny1ltvTa95zWuqPkYIdO2116762tqHCL+eddZZVXC11yvaOOaYYya9zrzdKaTtQme9vl77Zz/7WRUGvOmmmya61WtgrTVc2U8gtS79iwDhJz/5ycq5cfUayG2uY6vjuuuuW52sueGGG04qd6tZp/s6zZHWE207mbee4Nvv/IsTQg855JAqSNm4+gnO9jrH4766BFKX5bvQPN7WMHCE0SOw++pXvzr7XIj5PXfu3Oq/xhUnQcdvUeO3qp9ajdK9AqmjVK0i+2r9UWRZDYoAAQIECBAgQIBASgKpZgEBAgQIECBAgAABAgQIECBAgIANYXNgmAIjHUiN0z5XW221tn7xmvJFixYt8W+77LJLFe6LMGnrSZlTFaI1bBfBqQjETfUq89bnfve7300zZsyY+Ot2p1VG0DVerd24DjzwwHTaaaelZz/72VN1c8p/b/ea7M985jMpQpj9Xq2nkO60004pwoZrrLHGxKPaBVLnz5+fIqw41dUaBuwUnmv3nGUJpNalf+2Cl5dcckkVpO7n+t///d906KGHVqeiNq52J/O2mkWI+ctf/nJ6/vOf31NzvZi3CzIvzfw76aST0lFHHTXRr9IDqfF7tuOOO6aYE3FtueWWVW36DW4+8cQTKX5PIpDcuNrZ5ZgL0X7r6b3xdzGm/fffvzo5euONN04rrbRST/NvlG4SSB2lahXZV+uPIstqUAQIECBAgAABAgQEUs0BAgQIECBAgAABAgQIECBAgACBlGwImwXDFBjpQGq312YHaoRSL7/88nTyySenON20cUUY9dOf/nTabrvtpnzte3NxWk8V3WqrrVK87vpZz3pWXzV8+OGH05lnnjnxmW233bYKcb7oRS+a+Ls4BfPYY4+d+HOcdhr/tQkx9dV23NwukNYunNjLg1tPW2x3amy7QGqv4cHWQGo/p9L2Eo6MMda5f+1OxXz/+9+fXvziF/dSnol7/vCHP6TrrrsuhUnjahe6bTXrN3Tdi3m7cOzShGxbQ9u9zqle4J5++ukU39Obb745XXHFFVVoshEEjc93++1pPUm5XUi7uQ/t5l+757eGv9sF2XsZW7tA8PHHHz/pFN54To650Pid/sAHPpAuuOCCtt1fffXVq9Os4yTrbbbZJr3kJS9J06ZN62Wotb5HILXW5RmHzll/jEOVjZEAAQIECBAgQGAsBZyQOpZlN2gCBAgQIECAAAECBAgQIECAwCQBG8ImxDAFig6kNmB/9KMfpQjxxaveG1e8mv7UU09Nb3/729OKK67YUw1aQ6I9faiHm1pDlu1eY33iiSemI488soenTX1Lv68g7/bE1vBdr4HUqMUOO+wwZWeHFUitS/9afacE6+OGXkKIcYptfE96PU24l0DqoOZfa1v9BlLjexah9Qj9xn9hfe+996bvf//7bU9XbqYdRiA1Qutxamjj6rc2zf1v/S0b1lxo9Cns58yZMykw3Wkqr7feemmvvfaqTk/dZJNNev797uOrkeVWgdQszBrpLGD9YXYQIECAAAECBAgQKFRAILXQwhoWAQIECBAgQIAAAQIECBAgQKAPARvCfWC5deACYxFIDbX77rsvvfOd70y33XbbBGKEUuOUyP3226+nk0dzBVKX5cTOXmbIoAKB0Va7wGRrWK/XEyDb9X1YgdSpTt9t9HV5908gtfOMXppAapx8Gr8B5513XrrhhhvSQw891MtXZol7Sguktgu39hIu7obX7+cfffTR6uTqs88+e9JptN3aWHvttVOcrvqOd7wjrbHGGktVy2F9SCB1WPLa/YuA9YepQIAAAQIECBAgQKBQAYHUQgtrWAQIECBAgAABAgQIECBAgACBPgRsCPeB5daBC4xNIDXk4tTLeM1186u3I9B0/vnnpxkzZkyJK5C6JFFrYHLddddNCxcuTBtuuOHEzQKp7adWL4E9gdTOX8t+AqlxGupdd92VjjvuuPS1r31tyu9644YIrW+22Wbpxz/+8aTwammB1Dh9OX7fVlhhhQmbXuZnN8il/fwvfvGL9JWvfCXFibfN/x8IurW11VZbpdNPPz1tuummPdd22DcKpA67AmPfvvXH2E8BAAQIECBAgAABAqUKCKSWWlnjIkCAAAECBAgQIECAAAECBAj0LmBDuHcrdw5eYKwCqXE64rx589IxxxwzSXL33XdPCxYsSC94wQu6CvfymutBlOiZZ56p+njSSSdNPO7EE09MERobxLU8T0hx8pQaAAAgAElEQVTdaKON0qWXXpritdqNSyC1fdV6Cey1BlLb+Q5iTjSe0UufurXXy+cHNf96DaRGGPXKK69Mhx9+eNcTUVdfffUUvq95zWvSxhtvXL0O/u/+7u+qAPvs2bPT9ddfPzH00gKpxx9//BK/i73UclnnQrfPR90eeeSRdPvtt6crrrgi3XTTTV3rt/nmm6cvfelLKULxo3AJpI5ClYruo/VH0eU1OAIECBAgQIAAgXEWEEgd5+obOwECBAgQIECAAAECBAgQIEDgzwI2hM2EYQqMVSA1oH/+85+nAw88MF177bWT3CNsesQRR6QVV1yxYz0iIHrUUUdN/Pv73ve+6hXTf/VXfzXwGraGX+Nkx/ivTYip77afeOKJyiBOMm1cV199ddptt936ftadd96ZZs2alRYvXlx99tWvfnW65JJL0stf/vKJZwmktmftJfAXJ3Puu+++KZzjihM746TfLbbYou9a9fKBXvrU7Tm9fL7dfIjTMCP02c/1rW99K+24444TH+n0jPvuuy/tt99+6Z577pm4Nxx33XXXtNdee1Xh0xe+8IVplVVWadt8vwHa1hDxTjvtlC666KKOr5Tv9ftxzTXXpAjPN6447fmcc85Jz33uc/thS0899VT1W3fqqadOfK5d4L2XWi7rXOin4/H/oeDhhx9O3/jGN9Lll1+ebrzxxiU+Hr/Hhx122EB+J/vp29LcK5C6NGo+M0AB648BYnoUAQIECBAgQIAAgToJCKTWqRr6QoAAAQIECBAgQIAAAQIECBAYjoAN4eG4a/XPAmMXSI1BR6Avwlxx8mHjWnvttavQWLz6udMVJ39GOLBx7bzzztWJfGuuuebA59MFF1yQ3v72t088NwKkp512Wnr2s5/dc1sRKPvABz6QYmzxKuv4L/ocJ7D2EkjrpaFWkze96U2VyfTp0yc+3mvgrl17rWHAfk4I7TVQV+f+Pf744+ltb3vbpAD10oQ3e6ll3NOrWafn9fL5OPly7ty51X+NKwLYRx99dF9BwjjV+OCDD554RjuXmOvRTjy/ccXpvfPnz08zZszoqb26BFJ7CX/3Uud2cypC5Pvss8+kj/dSy27tLevnuz075tC//du/Vb9vt91228St7X5/ejEZxj0CqcNQ12aTgPWH6UCAAAECBAgQIECgUAGB1EILa1gECBAgQIAAAQIECBAgQIAAgT4EbAj3geXWgQuMZSD197//fRV+i9P0mq84LTFCbs1hyuZ/bw2ErbXWWumqq65Km222WV+FiddPf+ITn5gIim6wwQYpglQrr7zyxHMWLVpUnf7YCM1uueWW6ctf/nL1mV6v1sDekUceWQXzVlhhhWqczWG+CD2eddZZ1QmcvV4R9jvmmGNSnBzbuOJ0wnnz5qWVVlpp4u/qHPiMTta5f+1Os/zgBz+YTjnllEnzZaqaRQjxoIMOSr/85S/T+uuvX51gGyfbNp9kG89Y1hBhr59vDTL3e9pnr6es/uxnP6tOXo3XvTeuz33uc9UJwb2eNvyf//mfae+9904//OEPJ55xyy23dAyvL68TUtuNJcL1O+yww1Tln/TvP/jBD6pA/o9+9KPq7+N37Ktf/Wp1unHz1WstOzXey+cfeuihas7dfffdVcA0fuciQBy/Ub1ccVrqLrvsMnFrP4H1Xp6/PO8RSF2eup7dg4D1Rw9IbiFAgAABAgQIECAwigICqaNYNX0mQIAAAQIECBAgQIAAAQIECAxWwIbwYD09rT+BsQykBlGEsSKE2Xy6Xvx9nO4ZAbZ2YbUI9c2ZMyddeeWVE8pHHXVUFaBaccUVe5J/8sknq1P94gTUxtUuxLl48eJ0wAEHpBtuuGHivnhN9Zvf/Oae2vntb3+b3v/+96cvfvGLE/dfffXVabfddqv+3C5cG6ckbrPNNj09P25qDd7F37U7pbLOgc/oc937FwHmt7zlLRN1iUBp1GrDDTfsuVatpwIPM4TYbu5Ef/qZf/fee2+KAPl99903YdBu7vUavuwG2eof9w4jkNounBwh41NPPTWtssoqPc2FCJFHmDl+txpXp5OeewmUdmu0l8/HPW984xsngvf9njrd+hskkNrTNHATgRCw/jAPCBAgQIAAAQIECBQqIJBaaGENiwABAgQIECBAgAABAgQIECDQh4AN4T6w3DpwgbENpMYrn88555z0nve8ZxLq5ptvXoVS11133SWw4zOnn356+tCHPjTxb3Fi6fnnn1+9/ruXK0J30Wbj5NM4kfTiiy+uTkhtvtq9ajzuiT6/8IUvnLKp7373u2nfffdNEWyNK8YV7bz0pS+t/twusBoB2DPOOCOtttpqUz7/6aefTscdd1w68cQTJ+5tbaPxD3UPfNa9fw8++GDaf//9q5MkG9f73ve+Kli46qqrTlmrRx99tDodtTlIHa9nj5NCW2vdS4iwW4O9fj5OKf7IRz5SfZ8aV6/zr93ci2e0C6S2Bq/j+xbh3C222GJKt7jhf/7nf6rg+r/+679Oun8YgdTowI033pj23HPPSb8fCxcurE5T7uWKgG78LjQHeeOk6AjFt4bwe61lp3Z7+Xzrqa9Rn37G0xponTlzZnWS9POf//xeOIZ6jxNSh8qvcYFUc4AAAQIECBAgQIBAsQICqcWW1sAIECBAgAABAgQIECBAgAABAj0LCKT2TOXG5SAwtoHUsGy8xvyyyy6bRNvt1NN24cAIYsbr7ltfed1ar3//93+vXhXefCprnPK4YMGCNH369CXK2+4UyF6CiBGiO+SQQ1KciNq4IjgaAcDmV2HHv0fYrhGOjXsPPfTQ9MlPfrJr0DECgfPnz69OWWz+bAQkDz/88CVet133wGfd+9cuCB21+vjHP17VtNvpmBH8/MxnPjPpRMwI/UXoevfdd19izvUSIuz2O9TP5+MV7fHq+Hhte+Oaakx//OMfq8BhfA+a5158vl0g9cc//nEVwIxgauM64YQT0hFHHDHlqcbxPYqgZuvvQzznO9/5TsfThFtP7dx2223TRRddlF70ohe1petn/rX7zVpvvfWqcPFUpxvHqdBxanIEchtXtwB+P7VsN7BePt8ueB99Ou+881KcBNztilB91Ofzn//8xG1HHnlkivo2/84th/+7OZBHCqQOhNFDll7A+mPp7XySAAECBAgQIECAQK0FBFJrXR6dI0CAAAECBAgQIECAAAECBAhkEbAhnIVZIx0ExjqQGibf/va3q9MnGyeJxt/F68Mj3Lbddtu1ZWs95TRuipNSjz322BQnT7aeWhmhwMsvvzwdf/zx1WvuG9dUp6t2CiLut99+6ROf+ER12mlzqCnCenfccUf68Ic/POk0za222qoazzrrrDNpPBGEi0DjmWeeOenvd9111zR37ty0ySabLHFq4k9/+tMqsBoBuOYrwo0RrH3BC16whFk/gbvWDz/22GNp9uzZ6frrr6/+qZ9XcvcSiItn1r1/0cd2p5zG38dcOOaYY9IrXvGKJWoV4ek4xfaCCy6YxNot1NyrWadf1H4+H8HmOJ0zwqHNV5yUGvOvdb4++eST6bTTTkuf+tSnlgijxufbBVLbnQQcgdz4rr73ve9tG7yOduL7evLJJ0/6vjb3sV1bjX+PgO1b3/rWdOutt1Z/Fe2dffbZ1d9NmzZtmb8fYRzfieYg7+qrr54+9rGPVacvt/v9+frXv54irNn8+xP9imB5zKE24cjqN+T1r3/9RH/jlN1TTz21awC6eXC9fr7dqa2vfe1rq9+ZN7zhDW2DwzG3IxAfpz43/57G6aqvec1rOk3PWv29QGqtyjGOnbH+GMeqGzMBAgQIECBAgMBYCAikjkWZDZIAAQIECBAgQIAAAQIECBAg0FXAhrAJMkyBsQ+kRlj06KOProJxzVe3k0s7Beni8xEM23777dPGG29cndIXobEIgzWHx+K+CINF4C0CZN1O84tAXYRGI9DWes2YMaMKjMWzIrh5ww03pLvuumvSbVOFXh955JHqde7Np6k2HhCB1HgF9hprrFEFAOM15XEyZOs11YmGdQ981r1/De94zfo73/nOSSfstqvVU089VdUpXu/eesWr3T/72c+ml73sZW1/d3oNEXb60er3853md8zpCFJvueWW1ffj7rvvrsbzq1/9quPvZaeQaJwIGiextp6oGt+NmLsRco424t8XLVqUbr/99kn3xgmkEf6+7rrrJto+//zzUwRn211PPPFEdRJyhCObr/g+xavkn/WsZ6U4sXjDDTes/rnf+RdB9QhiHnzwwUuMqfX3J+bMTTfdtMTvT7Q7b968Kry+4oorDnUudAreR6fC/nWve10VuI4rfuduvvnmqk6t11TjGeb/oW3XtkBq3Soydv2x/hi7khswAQIECBAgQIDAuAgIpI5LpY2TAAECBAgQIECAAAECBAgQINBZwIaw2TFMgbEPpAZ+vMo6Xl1/2223TapFnAIawbJ2pwd2em19L8WMsF0E0iJQ1ikM1vycCO3F/fFfP1cE7iJ8uPPOO7cdQ+NZcfpmnFJ57rnn9vP46t44TTVeCb/uuut2/Gy/gbvmBzkhdTJru9eu91q0CKPGabjdatVvoLS17aX5fIRMY/41v3p9qjFFWDW+s/EdalydAqnxXY2TPeNV7q2h1KnaifkdJ7Lec889ad999524PU6ejf/a/TZ0C1g2HhAh2R122KH649J8P6KNq666aolTT6caT/x7hFbjhOV3v/vdXX9/lqaWze338/kwOOWUU9LHP/7xXoYw6Z74PY3QfoRrV1lllb4/P6wPCKQOS167fxGw/jAVCBAgQIAAAQIECBQqIJBaaGENiwABAgQIECBAgAABAgQIECDQh4AN4T6w3DpwAYHUlFKEu84555zqtNLmK05P/NKXvtQxwBefixNJI9x15ZVX9lScCLjF68jjtMR2YbZOD/njH/+Yvv3tb1evqb7jjjumbKvTa887fTBOir3iiivSSSedlH74wx9O+fw4uTBeAb733ntPGQJbmsBdowMCqUuWIgLKEZaO19e3nrzbrnDdXufeen8/IcJ2bS3t52P+XX755en444+f9Fr5dm28613vql7n/sADD0x6pXynQGo8I0Kpl112WfXda35tfaeJHq+M/+hHP1oFrldeeeV05513plmzZqXFixdXH4mQd/w2rLnmmm0fMVXIdv78+dXJxHEty/cjXl0fZnEaay9h2/hdiN+Q+P5OdS1tLRvP7ffz8RsXIdsIpfbyGxTtbL311unYY49N2223XZo2bdpUQ6rVvwuk1qoc49gZ649xrLoxEyBAgAABAgQIjIWAQOpYlNkgCRAgQIAAAQIECBAgQIAAAQJdBWwImyDDFBBI/Yv+448/XgXEIrTWfMWpexF+i1BapyuCVBEMu+aaa6pXpcdrshuhtzildIMNNkgzZsyoAm0RBFuW4FQE6+Ik12uvvTbdcsst1avMI4gWpwRuttlmVTt77rlneuUrX7lU7UQ4Lp4fJzi2Pn/jjTeuAoBx0maEdXs9jXBZAncCqZ1/HiKYGqG/q6++ugrwNeZCfGKLLbaoXnMer6qP0N5qq63W0+9MvyHC1ocu6+effPLJ9PWvf70aU4S9G9+jGM/MmTPTPvvsMzG3W9vqFkht9DOef/3111dtxKmn0UZcEdqNEGqcvBph0wiMN59eHL8Pc+bMmQiex/ctQqDxXeh0Rcg22rnkkkuq71RzeDjC3HFi6worrLBMgdRoO4LxDz/8cNXWTTfdNMktfm9iLNtuu23aZZdd0otf/OKeg/DLWsul/Xz8xkVdrrvuurRo0aJ07733Ttg1fk9jPuyxxx5p/fXX7+mU6Z4mf+abBFIzg2uuVcD6w5wgQIAAAQIECBAgUKiAQGqhhTUsAgQIECBAgAABAgQIECBAgEAfAjaE+8By68AFRiaQOvCReyABAgQIEBiSgEDqkOA12xCw/jAXCBAgQIAAAQIECBQqIJBaaGENiwABAgQIECBAgAABAgQIECDQh4AN4T6w3DpwAYHUgZN6IAECBAgQ6C4gkGqGDFnA+mPIBdA8AQIECBAgQIAAgeUlIJC6vGQ9lwABAgQIECBAgAABAgQIECAwOgI2hEenViX2VCC1xKoaEwECBAjUWkAgtdblGYfOWX+MQ5WNkQABAgQIECBAYCwFBFLHsuwGTYAAAQIECBAgQIAAAQIECBCYJGBD2IQYpoBA6jD1tU2AAAECYykgkDqWZa/ToK0/6lQNfSFAgAABAgQIECAwQAGB1AFiehQBAgQIECBAgAABAgQIECBAYEQFbAiPaOEK6bZAaiGFNAwCBAgQGB0BgdTRqVWhPbX+KLSwhkWAAAECBAgQIEBAINUcIECAAAECBAgQIECAAAECBAgQsCFsDgxTQCB1mPraJkCAAIGxFBBIHcuy12nQ1h91qoa+ECBAgAABAgQIEBiggEDqADE9igABAgQIECBAgAABAgQIECAwogI2hEe0cIV0WyC1kEIaBgECBAiMjoBA6ujUqtCeWn8UWljDIkCAAAECBAgQICCQag4QIECAAAECBAgQIECAAAECBAjYEDYHhikgkDpMfW0TIECAwFgKCKSOZdnrNGjrjzpVQ18IECBAgAABAgQIDFBAIHWAmB5FgAABAgQIECBAgAABAgQIEBhRARvCI1q4QrotkFpIIQ2DAAECBEZHQCB1dGpVaE+tPwotrGERIECAAAECBAgQEEg1BwgQIECAAAECBAgQIECAAAECBGwImwPDFBBIHaa+tgkQIEBgLAUEUsey7HUatPVHnaqhLwQIECBAgAABAgQGKCCQOkBMjyJAgAABAgQIECBAgAABAgQIjKiADeERLVwh3RZILaSQhkGAAAECoyMgkDo6tSq0p9YfhRbWsAgQIECAAAECBAgIpJoDBAgQIECAAAECBAgQIECAAAECNoTNgWEKCKQOU1/bBAgQIDCWAgKpY1n2Og3a+qNO1dAXAgQIECBAgAABAgMUEEgdIKZHESBAgAABAgQIECBAgAABAgRGVMCG8IgWrpBut86/QoZlGAQIECBAYKQE7BmOVLlGvrPWHyNfQgMgQIAAAQIECBAg0F7A4tLMIECAAAECBAgQIECAAAECBAgQsCFsDgxTQCB1mPraJkCAAAECfxawZ2gm5BSw/siprS0CBAgQIECAAAECGQUsLjNia4oAAQIECBAgQIAAAQIECBAgUFMBG8I1LcyYdEsgdUwKbZgECBAgUGsBe4a1Lk9xnbP+KK6kBkSAAAECBAgQIEDgzwIWl2YCAQIECBAgQIAAAQIECBAgQICADWFzYJgCAqnD1Nc2AQIECBCwZ2gO5Bew/shvrkUCBAgQIECAAAECWQQEUrMwa4QAAQIECBAgQIAAAQIECBAgUGsBG8K1Lo/OESBAgAABAgQIEChKwPqjqHIaDAECBAgQIECAAIH/LyCQajYQIECAAAECBAgQIECAAAECBAjYEDYHCBAgQIAAAQIECBDIJWD9kUtaOwQIECBAgAABAgQyCwikZgbXHAECBAgQIECAAAECBAgQIECghgI2hGtYFF0iQIAAAQIECBAgUKiA9UehhTUsAgQIECBAgAABAgKp5gABAgQIECBAgAABAgQIECBAgIANYXOAAAECBAgQIECAAIFcAtYfuaS1Q4AAAQIECBAgQCCzgEBqZnDNESBAgAABAgQIECBAgAABAgRqKGBDuIZF0SUCBAgQIECAAAEChQpYfxRaWMMiQIAAAQIECBAgIJBqDhAgQIAAAQIECBAgQIAAAQIECNgQNgcIECBAgAABAgQIEMglYP2RS1o7BAgQIECAAAECBDILCKRmBtccAQIECBAgQIAAAQIECBAgQKCGAjaEa1gUXSJAgAABAgQIECBQqID1R6GFNSwCBAgQIECAAAECAqnmAAECBAgQIECAAAECBAgQIECAgA1hc4AAAQIECBAgQIAAgVwC1h+5pLVDgAABAgQIECBAILOAQGpmcM0RIECAAAECBAgQIECAAAECBGooYEO4hkXRJQIECBAgQIAAAQKFClh/FFpYwyJAgAABAgQIECAgkGoOECBAgAABAgQIECBAgAABAgQI2BA2BwgQIECAAAECBAgQyCVg/ZFLWjsECBAgQIAAAQIEMgsIpGYG1xwBAgQIECBAgAABAgQIECBAoIYCNoRrWBRdIkCAAAECBAgQIFCogPVHoYU1LAIECBAgQIAAAQICqeYAAQIECBAgQIAAAQIECBAgQICADWFzgAABAgQIECBAgACBXALWH7mktUOAAAECBAgQIEAgs4BAamZwzREgQIAAAQIECBAgQIAAAQIEaihgQ7iGRdElAgQIECBAgAABAoUKWH8UWljDIkCAAAECBAgQICCQag4QIECAAAECBAgQIECAAAECBAjYEDYHCBAgQIAAAQIECBDIJWD9kUtaOwQIECBAgAABAgQyCwikZgbXHAECBAgQIECAAAECBAgQIECghgI2hGtYFF0iQIAAAQIECBAgUKiA9UehhTUsAgQIECBAgAABAgKp5gABAgQIECBAgAABAgQIECBAgIANYXOAAAECBAgQIECAAIFcAtYfuaS1Q4AAAQIECBAgQCCzgEBqZnDNESBAgAABAgQIECBAgAABAgRqKGBDuIZF0SUCBAgQIECAAAEChQpYfxRaWMMiQIAAAQIECBAgIJBqDhAgQIAAAQIECBAgQIAAAQIECNgQNgcIECBAgAABAgQIEMglYP2RS1o7BAgQIECAAAECBDILCKRmBtccAQIECBAgQIAAAQIECBAgQKCGAjaEa1gUXSJAgAABAgQIECBQqID1R6GFNSwCBAgQIECAAAECAqnmAAECBAgQIECAAAECBAgQIECAgA1hc4AAAQIECBAgQIAAgVwC1h+5pLVDgAABAgQIECBAILOAQGpmcM0RIECAAAECBAgQIECAAAECBGooYEO4hkXRJQIECBAgQIAAAQKFClh/FFpYwyJAgAABAgQIECAgkGoOECBAgAABAgQIECBAgAABAgQI2BA2BwgQIECAAAECBAgQyCVg/ZFLWjsECBAgQIAAAQIEMgsIpGYG1xwBAgQIECBAgAABAgQIECBAoIYCNoRrWBRdIkCAAAECBAgQIFCogPVHoYU1LAIECBAgQIAAAQICqeYAAQIECBAgQIAAAQIECBAgQICADWFzgAABAgQIECBAgACBXALWH7mktUOAAAECBAgQIEAgs4BAamZwzREgQIAAAQIECBAgQIAAAQIEaihgQ7iGRdElAgQIECBAgAABAoUKWH8UWljDIkCAAAECBAgQICCQag4QIECAAAECBAgQIECAAAECBAjYEDYHCBAgQIAAAQIECBDIJWD9kUtaOwQIECBAgAABAgQyCwikZgbXHAECBAgQIECAAAECBAgQIECghgI2hGtYFF0iQIAAAQIECBAgUKiA9UehhTUsAgQIECBAgAABAgKp5gABAgQIECBAgAABAgQIECBAgIANYXOAAAECBAgQIECAAIFcAtYfuaS1Q4AAAQIECBAgQCCzgEBqZnDNESBAgAABAgQIECBAgAABAgRqKGBDuIZF0SUCBAgQIECAAAEChQpYfxRaWMMiQIAAAQIECBAgIJBqDhAgQIAAAQIECBAgQIAAAQIECNgQNgcIECBAgAABAgQIEMglYP2RS1o7BAgQIECAAAECBDILCKRmBtccAQIECBAgQIAAAQIECBAgQKCGAjaEa1gUXSJAgAABAgQIECBQqID1R6GFNSwCBAgQIECAAAECAqnmAAECBAgQIECAAAECBAgQIECAgA1hc4AAAQIECBAgQIAAgVwC1h+5pLVDgAABAgQIECBAILOAQGpmcM0RIECAAAECBAgQIECAAAECBGooYEO4hkXRJQIECBAgQIAAAQKFClh/FFpYwyJAgAABAgQIECAgkGoOECBAgAABAgQIECBAgAABAgQI2BA2BwgQIECAAAECBAgQyCVg/ZFLWjsECBAgQIAAAQIEMgsIpGYG1xwBAgQIECBAgAABAgQIECBAoIYCNoRrWBRdIkCAAAECBAgQIFCogPVHoYU1LAIECBAgQIAAAQICqeYAAQIECBAgQIAAAQIECBAgQICADWFzgAABAgQIECBAgACBXALWH7mktUOAAAECBAgQIEAgs4BAamZwzREgQIAAAQIECBAgQIAAAQIEaihgQ7iGRdElAgQIECBAgAABAoUKWH8UWljDIkCAAAECBAgQICCQag4QIECAAAECBAgQIECAAAECBAjYEDYHCBAgQIAAAQIECBDIJWD9kUtaOwQIECBAgAABAgQyCwikZgbXHAECBAgQIECAAAECBAgQIECghgI2hGtYFF0iQIAAAQIECBAgUKiA9UehhTUsAgQIECBAgAABAgKp5gABAgQIECBAgAABAgQIECBAgIANYXOAAAECBAgQIECAAIFcAtYfuaS1Q4AAAQIECBAgQCCzgEBqZnDNESBAgAABAgQIECBAgAABAgRqKGBDuIZF0SUCBAgQIECAAAEChQpYfxRaWMMiQIAAAQIECBAgIJBqDhAgQIAAAQIECBAgQIAAAQIECNgQNgcIECBAgAABAgQIEMglYP2RS1o7BAgQIECAAAECBDILCKRmBtccAQIECBAgQIAAAQIECBAgQKCGAjaEa1gUXSJAgAABAgQIECBQqID1R6GFNSwCBAgQIECAAAECAqnmAAECBAgQIECAAAECBAgQIECAgA1hc4AAAQIECBAgQIAAgVwC1h+5pLVDgAABAgQIECBAILOAQGpmcM0RIECAAAECBAgQIECAAAECBGooYEO4hkXRJQIECBAgQIAAAQKFClh/FFpYwyJAgAABAgQIECAgkGoOECBAgAABAgQIECBAgAABAgQI2BA2BwgQIECAAAECBAgQyCVg/ZFLWjsECBAgQIAAAQIEMgsIpGYG1xwBAgQIECBAgAABAoYUCSEAACAASURBVAQIECBAoIYCNoRrWBRdIkCAAAECBAgQIFCogPVHoYU1LAIECBAgQIAAAQICqeYAAQIECBAgQIAAAQIECBAgQICADWFzgAABAgQIECBAgACBXALWH7mktUOAAAECBAgQIEAgs4BAamZwzREgQIAAAQIECBAgQIAAAQIEaihgQ7iGRdElAgQIECBAgAABAoUKWH8UWljDIkCAAAECBAgQICCQag4QIECAAAECBAgQIECAAAECBAjYEDYHCBAgQIAAAQIECBDIJWD9kUtaOwQIECBAgAABAgQyCwikZgbXHAECBAgQIECAAAECBAgQIECghgI2hGtYFF0iQIAAAQIECBAgUKiA9UehhTUsAgQIECBAgAABAgKp5gABAgQIECBAgAABAgQIECBAgIANYXOAAAECBAgQIECAAIFcAtYfuaS1Q4AAAQIECBAgQCCzgEBqZnDNESBAgAABAgQIECBAgAABAgRqKGBDuIZF0SUCBAgQIECAAAEChQpYfxRaWMMiQIAAAQIECBAgIJBqDhAgQIAAAQIECBAgQIAAAQIECNgQNgcIECBAgAABAgQIEMglYP2RS1o7BAgQIECAAAECBDILCKRmBtccAQIECBAgQIAAAQIECBAgQKCGAjaEa1gUXSJAgAABAgQIECBQqID1R6GFNSwCBAgQIECAAAECAqnmAAECBAgQIECAAAECBAgQIECAgA1hc4AAAQIECBAgQIAAgVwC1h+5pLVDgAABAgQIECBAILOAQGpmcM0RIECAAAECBAgQIECAAAECBGooYEO4hkXRJQIECBAgQIAAAQKFClh/FFpYwyJAgAABAgQIECAgkGoOECBAgAABAgQIECBAgAABAgQI2BA2BwgQIECAAAECBAgQyCVg/ZFLWjsECBAgQIAAAQIEMgsIpGYG1xwBAgQIECBAgAABAgQIECBAoIYCNoRrWBRdIkCAAAECBAgQIFCogPVHoYU1LAIECBAgQIAAAQICqeYAAQIECBAgQIAAAQIECBAgQICADWFzgAABAgQIECBAgACBXALWH7mktUOAAAECBAgQIEAgs4BAamZwzREgQIAAAQIECBAgQIAAAQIEaihgQ7iGRdElAgQIECBAgAABAoUKWH8UWljDIkCAAAECBAgQICCQag4QIECAAAECBAgQIECAAAECBAjYEDYHCBAgQIAAAQIECBDIJWD9kUtaOwQIECBAgAABAgQyCwikZgbXHAECBAgQIECAAAECBAgQIECghgI2hGtYFF0iQIAAAQIECBAgUKiA9UehhTUsAgQIECBAgAABAgKp5gABAgQIECBAgAABAgQIECBAgIANYXOAAAECBAgQIECAAIFcAtYfuaS1Q4AAAQIECBAgQCCzgEBqZnDNESBAgAABAgQIECBAgAABAgRqKGBDuIZF0SUCBAgQIECAAAEChQpYfxRaWMMiQIAAAQIECBAgIJBqDhAgQIAAAQIECBAgQIAAAQIECNgQNgcIECBAgAABAgQIEMglYP2RS1o7BAgQIECAAAECBDILCKRmBtccAQIECBAgQIAAAQIECBAgQKCGAjaEa1gUXSJAgAABAgQIECBQqID1R6GFNSwCBAgQIECAAAECAqnmAAECBAgQIECAAAECBAgQIECAgA1hc4AAAQIECBAgQIAAgVwC1h+5pLVDgAABAgQIECBAILOAQGpmcM0RIECAAAECBAgQIECAAAECBGooYEO4hkXRJQIECBAgQIAAAQKFClh/FFpYwyJAgAABAgQIECAgkGoOECBAgAABAgQIECBAgAABAgQI2BA2BwgQIECAAAECBAgQyCVg/ZFLWjsECBAgQIAAAQIEMgsIpGYG1xwBAgQIECBAgAABAgQIECBAoIYCNoRrWBRdIkCAAAECBAgQIFCogPVHoYU1LAIECBAgQIAAAQICqeYAAQIECBAgQIAAAQIECBAgQICADWFzgAABAgQIECBAgACBXALWH7mktUOAAAECBAgQIEAgs4BAamZwzREgQIAAAQIECBAgQIAAAQIEaihgQ7iGRdElAgQIECBAgAABAoUKWH8UWljDIkCAAAECBAgQICCQag4QIECAAAECBAgQIECAAAECBAjYEDYHCBAgQIAAAQIECBDIJWD9kUtaOwQIECBAgAABAgQyCwikZgbXHAECBAgQIECAAAECBAgQIECghgI2hGtYFF0iQIAAAQIECBAgUKiA9UehhTUsAgQIECBAgAABAgKp5gABAgQIECBAgAABAgQIECBAgIANYXOAAAECBAgQIECAAIFcAtYfuaS1Q4AAAQIECBAgQCCzgEBqZnDNESBAgAABAgQIECBAgAABAgRqKGBDuIZF0SUCBAgQIECAAAEChQpYfxRaWMMiQIAAAQIECBAgIJBqDhAgQIAAAQIECBAgQIAAAQIECNgQNgcIECBAgAABAgQIEMglYP2RS1o7BAgQIECAAAECBDILCKRmBtccAQIECBAgQIAAAQIECBAgQKCGAjaEa1gUXSJAgAABAgQIECBQqID1R6GFNSwCBAgQIECAAAECAqnmAAECBAgQIECAAAECBAgQIECAgA1hc4AAAQIECBAgQIAAgVwC1h+5pLVDgAABAgQIECBAILOAQGpmcM0RIECAAAECBAgQIECAAAECBGooYEO4hkXRJQIECBAgQIAAAQKFClh/FFpYwyJAgAABAgQIECAgkGoOECBAgAABAgQIECBAgAABAgQI2BA2BwgQIECAAAECBAgQyCVg/ZFLWjsECBAgQIAAAQIEMgsIpGYG1xwBAgQIECBAgAABAgQIECBAoIYCNoRrWBRdIkCAAAECBAgQIFCogPVHoYU1LAIECBAgQIAAAQICqeYAAQIECBAgQIAAAQIECBAgQICADWFzgAABAgQIECBAgACBXALWH7mktUOAAAECBAgQIEAgs4BAamZwzREgQIAAAQIECBAgQIAAAQIEaihgQ7iGRdElAgQIECBAgAABAoUKWH8UWljDIkCAAAECBAgQICCQag4QIECAAAECBAgQIECAAAECBAjYEDYHCBAgQIAAAQIECBDIJWD9kUtaOwQIECBAgAABAgQyCwikZgbXHAECBAgQIECAAAECBAgQIECghgI2hGtYFF0iQIAAAQIECBAgUKiA9UehhTUsAgQIECBAgAABAgKp5gABAgQIECBAgAABAgQIECBAgIANYXOAAAECBAgQIECAAIFcAtYfuaS1Q4AAAQIECBAgQCCzgEBqZnDNESBAgAABAgQIECBAgAABAgRqKGBDuIZF0SUCBAgQIECAAAEChQpYfxRaWMMiQIAAAQIECBAgIJBqDhAgQIAAAQIECBAgQIAAAQIECNgQNgcIECBAgAABAgQIEMglYP2RS1o7BAgQIECAAAECBDILCKRmBtccAQIECBAgQIAAAQIECBAgQKCGAjaEa1gUXSJAgAABAgQIECBQqID1R6GFNSwCBAgQIECAAAECAqnmAAECBAgQIECAAAECBAgQIECAgA1hc4AAAQIECBAgQIAAgVwC1h+5pLVDgAABAgQIECBAILOAQGpmcM0RIECAAAECBAgQIECAAAECBGooYEO4hkXRJQIECBAgQIAAAQKFClh/FFpYwyJAgAABAgQIECAgkGoOECBAgAABAgQIECBAgAABAgQI2BA2BwgQIECAAAECBAgQyCVg/ZFLWjsECBAgQIAAAQIEMgsIpGYG1xwBAgQIECBAgAABAgQIECBAoIYCNoRrWBRdIkCAAAECBAgQIFCogPVHoYU1LAIECBAgQIAAAQICqeYAAQIECBAgQIAAAQIECBAgQICADWFzgAABAgQIECBAgACBXALWH7mktUOAAAECBAgQIEAgs4BAamZwzREgQIAAAQIECBAgQIAAAQIEaihgQ7iGRdElAgQIECBAgAABAoUKWH8UWljDIkCAAAECBAgQICCQag4QIECAAAECBAgQIECAAAECBAjYEDYHCBAgQIAAAQIECBDIJWD9kUtaOwQIECBAgAABAgQyCwikZgbXHAECBAgQIECAAAECBAgQIECghgI2hGtYFF0iQIAAAQIECBAgUKiA9UehhTUsAgQIECBAgAABAgKp5gABAgQIECBAgAABAgQIECBAgIANYXOAAAECBAgQIECAAIFcAtYfuaS1Q4AAAQIECBAgQCCzgEBqZnDNESBAgAABAgQIECBAgAABAgRqKGBDuIZF0SUCBAgQIECAAAEChQpYfxRaWMMiQIAAAQIECBAgIJBqDhAgQIAAAQIECBAgQIAAAQIECNgQNgcIECBAgAABAgQIEMglYP2RS1o7BAgQIECAAAECBDILCKRmBtccAQIECBAgQIAAAQIECBAgQKCGAjaEa1gUXSJAgAABAgQIECBQqID1R6GFNSwCBAgQIECAAAECAqnmAAECBAgQIECAAAECBAgQIECAgA1hc4AAAQIECBAgQIAAgVwC1h+5pLVDgAABAgQIECBAILOAQGpmcM0RIECAAAECBAgQIECAAAECBGooYEO4hkXRJQIECBAgQIAAAQKFClh/FFpYwyJAgAABAgQIECAgkGoOECBAgAABAgQIECBAgAABAgQI2BA2BwgQIECAAAECBAgQyCVg/ZFLWjsECBAgQIAAAQIEMgsIpGYG1xwBAgQIECBAgAABAgQIECBAoIYCNoRrWBRdIkCAAAECBAgQIFCogPVHoYU1LAIECBAgQIAAAQICqeYAAQIECBAgQIAAAQIECBAgQICADWFzgAABAgQIECBAgACBXALWH7mktUOAAAECBAgQIEAgs4BAamZwzREgQIAAAQIECBAgQIAAAQIEaihgQ7iGRdElAgQIECBAgAABAoUKWH8UWljDIkCAAAECBAgQICCQag4QIECAAAECBAgQIECAAAECBAjYEDYHCBAgQIAAAQIECBDIJWD9kUtaOwQIECBAgAABAgQyCwikZgbXHAECBAgQIECAAAECBAgQIECghgI2hGtYFF0iQIAAAQIECBAgUKiA9UehhTUsAgQIECBAgAABAgKp5gABAgQIECBAgAABAgQIECBAgIANYXOAAAECBAgQIECAAIFcAtYfuaS1Q4AAAQIECBAgQCCzgEBqZnDNESBAgAABAgQIECBAgAABAgRqKGBDuIZF0SUCBAgQIECAAAEChQpYfxRaWMMiQIAAAQIECBAgIJBqDhAgQIAAAQIECBAgQIAAAQIECNgQNgcIECBAgAABAgQIEMglYP2RS1o7BAgQIECAAAECBDILCKRmBtccAQIECBAgQIAAAQIECBAgQKCGAjaEa1gUXSJAgAABAgQIECBQqID1R6GFNSwCBAgQIECAAAECAqnmAAECBAgQIECAAAECBAgQIECAgA1hc4AAAQIECBAgQIAAgVwC1h+5pLVDgAABAgQIECBAILOAQGpmcM0RIECAAAECBAgQIECAAAECBGooYEO4hkXRJQIECBAgQIAAAQKFClh/FFpYwyJAgAABAgQIECAgkGoOECBAgAABAgQIECBAgAABAgQI2BA2BwgQIECAAAECBAgQyCVg/ZFLWjsECBAgQIAAAQIEMgsIpGYG1xwBAgQIECBAgAABAgQIECBAoIYCNoRrWBRdIkCAAAECBAgQIFCogPVHoYU1LAIECBAgQIAAAQICqeYAAQIECBAgQIAAAQIECBAgQICADWFzgAABAgQIECBAgACBXALWH7mktUOAAAECBAgQIEAgs4BAamZwzREgQIAAAQIECBAgQIAAAQIEaihgQ7iGRdElAgQIECBAgAABAoUKWH8UWljDIkCAAAECBAgQICCQag4QIECAAAECBAgQIECAAAECBAjYEDYHCBAgQIAAAQIECBDIJWD9kUtaOwQIECBAgAABAgQyCwikZgbXHAECBAgQIECAAAECBAgQIECghgI2hGtYFF0iQIAAAQIECBAgUKiA9UehhTUsAgQIECBAgAABAgKp5gABAgQIECBAgAABAgQIECBAgIANYXOAAAECBAgQIECAAIFcAtYfuaS1Q4AAAQIECBAgQCCzgEBqZnDNESBAgAABAgQIECBAgAABAgRqKGBDuIZF0SUCBAgQIECAAAEChQpYfxRaWMMiQIAAAQIECBAgIJBqDhAgQIAAAQIECBAgQIAAAQIECNgQNgcIECBAgAABAgQIEMglYP2RS1o7BAgQIECAAAECBDILCKRmBtccAQIECBAgQIAAAQIECBAgQKCGAjaEa1gUXSJAgAABAgQIECBQqID1R6GFNSwCBAgQIECAAAECAqnmAAECBAgQIECAAAECBAgQIECAgA1hc4AAAQIECBAgQIAAgVwC1h+5pLVDgAABAgQIECBAILOAQGpmcM0RIECAAAECBAgQIECAAAECBGooYEO4hkXRJQIECBAgQIAAAQKFClh/FFpYwyJAgAABAgQIECAgkGoOECBAgAABAgQIECBAgAABAgQI2BA2BwgQIECAAAECBAgQyCVg/ZFLWjsECBAgQIAAAQIEMgsIpGYG1xwBAgQIECBAgAABAgQIECBAoIYCNoRrWBRdIkCAAAECBAgQIFCogPVHoYU1LAIECBAgQIAAAQICqeYAAQIECBAgQIAAAQIECBAgQICADWFzgAABAgQIECBAgACBXALWH7mktUOAAAECBAgQIEAgs4BAamZwzREgQIAAAQIECBAgQIAAAQIEaihgQ7iGRdElAgQIECBAgAABAoUKWH8UWljDIkCAAAECBAgQICCQag4QIECAAAECBAgQIECAAAECBAjYEDYHCBAgQIAAAQIECBDIJWD9kUtaOwQIECBAgAABAgQyCwikZgbXHAECBAgQIECAAAECBAgQIECghgI2hGtYFF0iQIAAAQIECBAgUKiA9UehhTUsAgQIECBAgAABAgKp5gABAgQIECBAgAABAgQIECBAgIANYXOAAAECBAgQIECAAIFcAtYfuaS1Q4AAAQIECBAgQCCzgEBqZnDNESBAgAABAgQIECBAgAABAgRqKGBDuIZF0SUCBAgQIECAAAEChQpYfxRaWMMiQIAAAQIECBAgIJBqDhAgQIAAAQIECBAgQIAAAQIECNgQNgcIECBAgAABAgQIEMglYP2RS1o7BAgQIECAAAECBDILCKRmBtccAQIECBAgQIAAAQIECBAgQKCGAjaEa1gUXSJAgAABAgQIECBQqID1R6GFNSwCBAgQIECAAAECAqnmAAECBAgQIECAAAECBAgQIECAgA1hc4AAAQIECBAgQIAAgVwC1h+5pLVDgAABAgQIECBAILOAQGpmcM0RIECAAAECBAgQIECAAAECBGooYEO4hkXRJQIECBAgQIAAAQKFClh/FFpYwyJAgAABAgQIECAgkGoOECBAgAABAgQIECBAgAABAgQI2BA2BwgQIECAAAECBAgQyCVg/ZFLWjsECBAgQIAAAQIEMgsIpGYG1xwBAgQIECBAgAABAgQIECBAoIYCNoRrWBRdIkCAAAECBAgQIFCogPVHoYU1LAIECBAgQIAAAQICqeYAAQIECBAgQIAAAQIECBAgQICADWFzgAABAgQIECBAgACBXALWH7mktUOAAAECBAgQIEAgs4BAamZwzREgQIAAAQIECBAgQIAAAQIEaihgQ7iGRdElAgQIECBAgAABAoUKWH8UWljDIkCAAAECBAgQICCQag4QIECAAAECBAgQIECAAAECBAjYEDYHCBAgQIAAAQIECBDIJWD9kUtaOwQIECBAgAABAgQyCwikZgbXHAECBAgQIECAAAECBAgQIECghgI2hGtYFF0iQIAAAQIECBAgUKiA9UehhTUsAgQIECBAgAABAgKp5gABAgQIECBAgAABAgQIECBAgIANYXOAAAECBAgQIECAAIFcAtYfuaS1Q4AAAQIECBAgQCCzgEBqZnDNESBAgAABAgQIECBAgAABAgRqKGBDuIZF0SUCBAgQIECAAAEChQpYfxRaWMMiQIAAAQIECBAgIJBqDhAgQIAAAQIECBAgQIAAAQIECNgQNgcIECBAgAABAgQIEMglYP2RS1o7BAgQIECAAAECBDILCKRmBtccAQIECBAgQIAAAQIECBAgQKCGAjaEa1gUXSJAgAABAgQIECBQqID1R6GFNSwCBAgQIECAAAECAqnmAAECBAgQIECAAAECBAgQIECAgA1hc4AAAQIECBAgQIAAgVwC1h+5pLVDgAABAgQIECBAILOAQGpmcM0RIECAAAECBAgQIECAAAECBGooYEO4hkXRJQIECBAgQIAAAQKFClh/FFpYwyJAgAABAgQIECAgkGoOECBAgAABAgQIECBAgAABAgQI2BA2BwgQIECAAAECBAgQyCVg/ZFLWjsECBAgQIAAAQIEMgsIpGYG1xwBAgQIECBAgAABAgQIECBAoIYCNoRrWBRdIkCAAAECBAgQIFCogPVHoYU1LAIECBAgQIAAAQICqeYAAQIECBAgQIAAAQIECBAgQICADWFzgAABAgQIECBAgACBXALWH7mktUOAAAECBAgQIEAgs4BAamZwzREgQIAAAQIECBAgQIAAAQIEaijQuiFcwy7qEgECBAgQIECAAAEChQrYsy60sIZFgAABAgQIECAwfgL+x/341dyICRAgQIAAAQIECBAgQIAAAQKtAgKp5gQBAgQIECBAgAABAsMSsGc9LHntEiBAgAABAgQIEBiwgP9xP2BQjyNAgAABAgQIECBAgAABAgQIjKCAQOoIFk2XCRAgQIAAAQIECBQiYM+6kEIaBgECBAgQIECAAAH/494cIECAAAECBAgQIECAAAECBAgQEEg1BwgQIECAAAECBAgQGJaAPethyWuXAAECBAgQIECAwIAF/I/7AYN6HAECBAgQIECAAAECBAgQIECAAAECBAgQIECAAAECBAgQIECAAAECBAgQIEBg3AQEUset4sZLgAABAgQIECBAgAABAgQIECBAgAABAgQIECBAgAABAgQIECBAgAABAgQIEBiwgEDqgEE9jgABAgQIECBAgAABAgQIECBAgAABAgQIECBAgAABAgQIECBAgAABAgQIECAwbgICqeNWceMlQIAAAQIECBAgQIAAAQIECBAgQIAAAQIECBAgQIAAAQIECBAgQIAAAQIECAxYQCB1wKAeR4AAAQIECBAgQIAAAQIECBAgQIAAAQIECBAgQIAAAQIECBAgQIAAAQIECBAYNwGB1HGruPESIECAAAECBAgQIECAAAECBAgQIECAAAECBAgQIECAAAECBAgQIECAAAECBAYsIJA6YFCPI0CAAAECBAgQIECAAAECBAgQIECAAAECBAgQIECAAAECBAgQIECAAAECBAiMm4BA6rhV3HgJECBAgAABAgQIECBAgAABAgQIECBAgAABAgQIECBAgAABAgQIECBAgAABAgMWEEgdMKjHESBAgAABAgQIECBAgAABAgQIECBAgAABAgQIECBAgAABAgQIECBAgAABAgTGTUAgddwqbrwECBAgQIAAAQIECBAgQIAAAQIECBAgQIAAAQIECBAgQIAAAQIECBAgQIAAgQELCKQOGNTjCBAgQIAAAQIECPy/du2YBgAAAGGYf9eY4FsNkFBeCBAgQIAAAQIECBAgQIAAAQIECBAgQIAAAQIECBAgQIAAgZqAQ2ptcX0JECBAgAABAgQIECBAgAABAgQIECBAgAABAgQIECBAgAABAgQIECBAgAABAmcBh9QzqDgCBAgQIECAAAECBAgQIECAAAECBAgQIECAAAECBAgQIECAAAECBAgQIECAQE3AIbW2uL4ECBAgQIAAAQIECBAgQIAAAQIECBAgQIAAAQIECBAgQIAAAQIECBAgQIAAgbOAQ+oZVBwBAgQIECBAgAABAgQIECBAgAABAgQIECBAgAABAgQIECBAgAABAgQIECBAoCbgkFpbXF8CBAgQIECAAAECBAgQIECAAAECBAgQIECAAAECBAgQIECAAAECBAgQIECAwFnAIfUMKo4AAQIECBAgQIAAAQIECBAgQIAAAQIECBAgQIAAAQIECBAgQIAAAQIECBAgUBNwSK0tri8BAgQIECBAgAABAgQIECBAgAABAgQIECBAgAABAgQIECBAgAABAgQIECBA4CzgkHoGFUeAAAECBAgQIECAAAECBAgQIECAAAECBAgQIECAAAECBAgQIECAAAECBAgQqAk4pNYW15cAAQIECBAgQIAAAQIECBAgQIAAAQIECBAgQIAAAQIECBAgQIAAAQIECBAgcBZwSD2DiiNAgAABAgQIECBAgAABAgQIECBAgAABAgQIECBAgAABAgQIECBAgAABAgQI1AQcUmuL60uAAAECBAgQIECAAAECBAgQIECAAAECBAgQIECAAAECBAgQIECAAAECBAgQOAs4pJ5BxREgQIAAAQIECBAgQIAAAQIECBAgQIAAAQIECBAgQIAAAQIECBAgQIAAAQIEagIOqbXF9SVAgAABAgQIECBAgAABAgQIECBAgAABAgQIECBAgAABAgQIECBAgAABAgQInAUcUs+g4ggQIECAAAECBAgQIECAAAECBAgQIECAAAECBAgQIECAAAECBAgQIECAAAECNQGH1Nri+hIgQIAAAQIECBAgQIAAAQIECBAgQIAAAQIECBAgQIAAAQIECBAgQIAAAQIEzgIOqWdQcQQIECBAgAABAgQIECBAgAABAgQIECBAgAABAgQIECBAgAABAgQIECBAgACBmoBDam1xfQkQIECAAAECBAgQIECAAAECBAgQIECAAAECBAgQIECAAAECBAgQIECAAAECZwGH1DOoOAIECBAgQIAAAQIECBAgQIAAAQIECBAgQIAAAQIECBAgQIAAAQIECBAgQIBATcAhtba4vgQIECBAgAABAgQIECBAgAABAgQIECBAgAABAgQIECBAgAABAgQId8jYHAAAAgpJREFUECBAgACBs4BD6hlUHAECBAgQIECAAAECBAgQIECAAAECBAgQIECAAAECBAgQIECAAAECBAgQIECgJuCQWltcXwIECBAgQIAAAQIECBAgQIAAAQIECBAgQIAAAQIECBAgQIAAAQIECBAgQIDAWcAh9QwqjgABAgQIECBAgAABAgQIECBAgAABAgQIECBAgAABAgQIECBAgAABAgQIECBQE3BIrS2uLwECBAgQIECAAAECBAgQIECAAAECBAgQIECAAAECBAgQIECAAAECBAgQIEDgLOCQegYVR4AAAQIECBAgQIAAAQIECBAgQIAAAQIECBAgQIAAAQIECBAgQIAAAQIECBCoCTik1hbXlwABAgQIECBAgAABAgQIECBAgAABAgQIECBAgAABAgQIECBAgAABAgQIECBwFnBIPYOKI0CAAAECBAgQIECAAAECBAgQIECAAAECBAgQIECAAAECBAgQIECAAAECBAjUBBxSa4vrS4AAAQIECBAgQIAAAQIECBAgQIAAAQIECBAgQIAAAQIECBAgQIAAAQIECBA4CziknkHFESBAgAABAgQIECBAgAABAgQIECBAgAABAgQIECBAgAABAgQIECBAgAABAgRqAg6ptcX1JUCAAAECBAgQIECAAAECBAgQIECAAAECBAgQIECAAAECBAgQIECAAAECBAicBQaHaZOZbNiemAAAAABJRU5ErkJggg=="/>
          <p:cNvSpPr>
            <a:spLocks noChangeAspect="1" noChangeArrowheads="1"/>
          </p:cNvSpPr>
          <p:nvPr/>
        </p:nvSpPr>
        <p:spPr bwMode="auto">
          <a:xfrm>
            <a:off x="63500" y="-136525"/>
            <a:ext cx="6486525" cy="30765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5223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pPr marL="462280" indent="-462280">
              <a:buBlip>
                <a:blip r:embed="rId2">
                  <a:extLst>
                    <a:ext uri="{96DAC541-7B7A-43D3-8B79-37D633B846F1}">
                      <asvg:svgBlip xmlns:asvg="http://schemas.microsoft.com/office/drawing/2016/SVG/main" xmlns="" r:embed="rId3"/>
                    </a:ext>
                  </a:extLst>
                </a:blip>
              </a:buBlip>
            </a:pPr>
            <a:r>
              <a:rPr lang="en-US" dirty="0"/>
              <a:t>Abstract</a:t>
            </a:r>
          </a:p>
          <a:p>
            <a:pPr marL="462280" indent="-462280">
              <a:buBlip>
                <a:blip r:embed="rId2">
                  <a:extLst>
                    <a:ext uri="{96DAC541-7B7A-43D3-8B79-37D633B846F1}">
                      <asvg:svgBlip xmlns:asvg="http://schemas.microsoft.com/office/drawing/2016/SVG/main" xmlns="" r:embed="rId3"/>
                    </a:ext>
                  </a:extLst>
                </a:blip>
              </a:buBlip>
            </a:pPr>
            <a:r>
              <a:rPr lang="en-US" dirty="0"/>
              <a:t>Introduction</a:t>
            </a:r>
          </a:p>
          <a:p>
            <a:pPr marL="462280" indent="-462280">
              <a:buBlip>
                <a:blip r:embed="rId2">
                  <a:extLst>
                    <a:ext uri="{96DAC541-7B7A-43D3-8B79-37D633B846F1}">
                      <asvg:svgBlip xmlns:asvg="http://schemas.microsoft.com/office/drawing/2016/SVG/main" xmlns="" r:embed="rId3"/>
                    </a:ext>
                  </a:extLst>
                </a:blip>
              </a:buBlip>
            </a:pPr>
            <a:r>
              <a:rPr lang="en-US" altLang="en-IN" dirty="0"/>
              <a:t>Literature </a:t>
            </a:r>
            <a:r>
              <a:rPr lang="en-US" altLang="en-IN" dirty="0" smtClean="0"/>
              <a:t>Survey</a:t>
            </a:r>
          </a:p>
          <a:p>
            <a:pPr marL="462280" indent="-462280">
              <a:buBlip>
                <a:blip r:embed="rId2">
                  <a:extLst>
                    <a:ext uri="{96DAC541-7B7A-43D3-8B79-37D633B846F1}">
                      <asvg:svgBlip xmlns:asvg="http://schemas.microsoft.com/office/drawing/2016/SVG/main" xmlns="" r:embed="rId3"/>
                    </a:ext>
                  </a:extLst>
                </a:blip>
              </a:buBlip>
            </a:pPr>
            <a:r>
              <a:rPr lang="en-US" altLang="en-IN" dirty="0" smtClean="0"/>
              <a:t>Existing System</a:t>
            </a:r>
            <a:endParaRPr lang="en-US" altLang="en-IN" dirty="0"/>
          </a:p>
          <a:p>
            <a:pPr marL="462280" indent="-462280">
              <a:buBlip>
                <a:blip r:embed="rId2">
                  <a:extLst>
                    <a:ext uri="{96DAC541-7B7A-43D3-8B79-37D633B846F1}">
                      <asvg:svgBlip xmlns:asvg="http://schemas.microsoft.com/office/drawing/2016/SVG/main" xmlns="" r:embed="rId3"/>
                    </a:ext>
                  </a:extLst>
                </a:blip>
              </a:buBlip>
            </a:pPr>
            <a:r>
              <a:rPr lang="en-US" dirty="0" smtClean="0"/>
              <a:t>Proposed </a:t>
            </a:r>
            <a:r>
              <a:rPr lang="en-US" dirty="0"/>
              <a:t>System</a:t>
            </a:r>
          </a:p>
          <a:p>
            <a:pPr marL="462280" indent="-462280">
              <a:buBlip>
                <a:blip r:embed="rId2">
                  <a:extLst>
                    <a:ext uri="{96DAC541-7B7A-43D3-8B79-37D633B846F1}">
                      <asvg:svgBlip xmlns:asvg="http://schemas.microsoft.com/office/drawing/2016/SVG/main" xmlns="" r:embed="rId3"/>
                    </a:ext>
                  </a:extLst>
                </a:blip>
              </a:buBlip>
            </a:pPr>
            <a:r>
              <a:rPr lang="en-US" dirty="0"/>
              <a:t>Planning</a:t>
            </a:r>
          </a:p>
          <a:p>
            <a:pPr marL="462280" indent="-462280">
              <a:buBlip>
                <a:blip r:embed="rId2">
                  <a:extLst>
                    <a:ext uri="{96DAC541-7B7A-43D3-8B79-37D633B846F1}">
                      <asvg:svgBlip xmlns:asvg="http://schemas.microsoft.com/office/drawing/2016/SVG/main" xmlns="" r:embed="rId3"/>
                    </a:ext>
                  </a:extLst>
                </a:blip>
              </a:buBlip>
            </a:pPr>
            <a:r>
              <a:rPr lang="en-US" dirty="0"/>
              <a:t>Design</a:t>
            </a:r>
          </a:p>
          <a:p>
            <a:pPr marL="462280" indent="-462280">
              <a:buBlip>
                <a:blip r:embed="rId2">
                  <a:extLst>
                    <a:ext uri="{96DAC541-7B7A-43D3-8B79-37D633B846F1}">
                      <asvg:svgBlip xmlns:asvg="http://schemas.microsoft.com/office/drawing/2016/SVG/main" xmlns="" r:embed="rId3"/>
                    </a:ext>
                  </a:extLst>
                </a:blip>
              </a:buBlip>
            </a:pPr>
            <a:r>
              <a:rPr lang="en-US" dirty="0"/>
              <a:t>Implementation</a:t>
            </a:r>
          </a:p>
          <a:p>
            <a:pPr marL="462280" indent="-462280">
              <a:buBlip>
                <a:blip r:embed="rId2">
                  <a:extLst>
                    <a:ext uri="{96DAC541-7B7A-43D3-8B79-37D633B846F1}">
                      <asvg:svgBlip xmlns:asvg="http://schemas.microsoft.com/office/drawing/2016/SVG/main" xmlns="" r:embed="rId3"/>
                    </a:ext>
                  </a:extLst>
                </a:blip>
              </a:buBlip>
            </a:pPr>
            <a:r>
              <a:rPr lang="en-US" dirty="0"/>
              <a:t>Research Paper</a:t>
            </a:r>
            <a:endParaRPr lang="en-IN" dirty="0"/>
          </a:p>
          <a:p>
            <a:pPr marL="462280" indent="-462280">
              <a:buBlip>
                <a:blip r:embed="rId2">
                  <a:extLst>
                    <a:ext uri="{96DAC541-7B7A-43D3-8B79-37D633B846F1}">
                      <asvg:svgBlip xmlns:asvg="http://schemas.microsoft.com/office/drawing/2016/SVG/main" xmlns="" r:embed="rId3"/>
                    </a:ext>
                  </a:extLst>
                </a:blip>
              </a:buBlip>
            </a:pPr>
            <a:r>
              <a:rPr lang="en-IN" dirty="0"/>
              <a:t>References</a:t>
            </a:r>
            <a:endParaRPr lang="en-US" dirty="0"/>
          </a:p>
          <a:p>
            <a:pPr marL="0" indent="0">
              <a:buNone/>
            </a:pP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A4C9A7-F3EF-853F-893A-A1BF93DA452F}"/>
              </a:ext>
            </a:extLst>
          </p:cNvPr>
          <p:cNvSpPr>
            <a:spLocks noGrp="1"/>
          </p:cNvSpPr>
          <p:nvPr>
            <p:ph type="title"/>
          </p:nvPr>
        </p:nvSpPr>
        <p:spPr>
          <a:xfrm>
            <a:off x="0" y="232759"/>
            <a:ext cx="12192000" cy="714892"/>
          </a:xfrm>
        </p:spPr>
        <p:txBody>
          <a:bodyPr/>
          <a:lstStyle/>
          <a:p>
            <a:pPr algn="ctr"/>
            <a:r>
              <a:rPr lang="en-IN" dirty="0"/>
              <a:t>Implementation</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03632"/>
            <a:ext cx="11197482" cy="5742750"/>
          </a:xfrm>
        </p:spPr>
      </p:pic>
    </p:spTree>
    <p:extLst>
      <p:ext uri="{BB962C8B-B14F-4D97-AF65-F5344CB8AC3E}">
        <p14:creationId xmlns:p14="http://schemas.microsoft.com/office/powerpoint/2010/main" val="3456939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br>
              <a:rPr lang="en-US"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47651"/>
            <a:ext cx="11296503" cy="5691529"/>
          </a:xfrm>
        </p:spPr>
      </p:pic>
    </p:spTree>
    <p:extLst>
      <p:ext uri="{BB962C8B-B14F-4D97-AF65-F5344CB8AC3E}">
        <p14:creationId xmlns:p14="http://schemas.microsoft.com/office/powerpoint/2010/main" val="303304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23B4C9-A698-2511-A75C-6493A26CEB28}"/>
              </a:ext>
            </a:extLst>
          </p:cNvPr>
          <p:cNvSpPr>
            <a:spLocks noGrp="1"/>
          </p:cNvSpPr>
          <p:nvPr>
            <p:ph type="title"/>
          </p:nvPr>
        </p:nvSpPr>
        <p:spPr/>
        <p:txBody>
          <a:bodyPr/>
          <a:lstStyle/>
          <a:p>
            <a:pPr algn="ctr"/>
            <a:r>
              <a:rPr lang="en-US" dirty="0"/>
              <a:t>Implementation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53" y="947650"/>
            <a:ext cx="11118849" cy="5709181"/>
          </a:xfrm>
        </p:spPr>
      </p:pic>
    </p:spTree>
    <p:extLst>
      <p:ext uri="{BB962C8B-B14F-4D97-AF65-F5344CB8AC3E}">
        <p14:creationId xmlns:p14="http://schemas.microsoft.com/office/powerpoint/2010/main" val="1526872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4227"/>
            <a:ext cx="11547566" cy="5683055"/>
          </a:xfrm>
        </p:spPr>
      </p:pic>
    </p:spTree>
    <p:extLst>
      <p:ext uri="{BB962C8B-B14F-4D97-AF65-F5344CB8AC3E}">
        <p14:creationId xmlns:p14="http://schemas.microsoft.com/office/powerpoint/2010/main" val="2013350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br>
              <a:rPr lang="en-US" dirty="0" smtClean="0"/>
            </a:br>
            <a:endParaRPr lang="en-IN" dirty="0"/>
          </a:p>
        </p:txBody>
      </p:sp>
      <p:pic>
        <p:nvPicPr>
          <p:cNvPr id="4" name="Content Placeholder 3"/>
          <p:cNvPicPr>
            <a:picLocks noGrp="1" noChangeAspect="1"/>
          </p:cNvPicPr>
          <p:nvPr>
            <p:ph idx="1"/>
          </p:nvPr>
        </p:nvPicPr>
        <p:blipFill>
          <a:blip r:embed="rId2"/>
          <a:stretch>
            <a:fillRect/>
          </a:stretch>
        </p:blipFill>
        <p:spPr>
          <a:xfrm>
            <a:off x="0" y="947650"/>
            <a:ext cx="11312434" cy="5698731"/>
          </a:xfrm>
          <a:prstGeom prst="rect">
            <a:avLst/>
          </a:prstGeom>
        </p:spPr>
      </p:pic>
    </p:spTree>
    <p:extLst>
      <p:ext uri="{BB962C8B-B14F-4D97-AF65-F5344CB8AC3E}">
        <p14:creationId xmlns:p14="http://schemas.microsoft.com/office/powerpoint/2010/main" val="2196100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br>
              <a:rPr lang="en-US"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1830"/>
            <a:ext cx="11385586" cy="5758425"/>
          </a:xfrm>
        </p:spPr>
      </p:pic>
    </p:spTree>
    <p:extLst>
      <p:ext uri="{BB962C8B-B14F-4D97-AF65-F5344CB8AC3E}">
        <p14:creationId xmlns:p14="http://schemas.microsoft.com/office/powerpoint/2010/main" val="552385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br>
              <a:rPr lang="en-US"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 y="947651"/>
            <a:ext cx="11369913" cy="5698731"/>
          </a:xfrm>
        </p:spPr>
      </p:pic>
    </p:spTree>
    <p:extLst>
      <p:ext uri="{BB962C8B-B14F-4D97-AF65-F5344CB8AC3E}">
        <p14:creationId xmlns:p14="http://schemas.microsoft.com/office/powerpoint/2010/main" val="880915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 y="907590"/>
            <a:ext cx="11416475" cy="5742100"/>
          </a:xfrm>
        </p:spPr>
      </p:pic>
    </p:spTree>
    <p:extLst>
      <p:ext uri="{BB962C8B-B14F-4D97-AF65-F5344CB8AC3E}">
        <p14:creationId xmlns:p14="http://schemas.microsoft.com/office/powerpoint/2010/main" val="2138163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47652"/>
            <a:ext cx="11503044" cy="5685806"/>
          </a:xfrm>
        </p:spPr>
      </p:pic>
    </p:spTree>
    <p:extLst>
      <p:ext uri="{BB962C8B-B14F-4D97-AF65-F5344CB8AC3E}">
        <p14:creationId xmlns:p14="http://schemas.microsoft.com/office/powerpoint/2010/main" val="3994368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47651"/>
            <a:ext cx="11495314" cy="5698731"/>
          </a:xfrm>
        </p:spPr>
      </p:pic>
    </p:spTree>
    <p:extLst>
      <p:ext uri="{BB962C8B-B14F-4D97-AF65-F5344CB8AC3E}">
        <p14:creationId xmlns:p14="http://schemas.microsoft.com/office/powerpoint/2010/main" val="2131757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FA1A1-B61A-C2BE-13CC-DCBF15E7ED9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xmlns="" id="{D392ECDA-A153-65FD-13C9-AFD9436AB93F}"/>
              </a:ext>
            </a:extLst>
          </p:cNvPr>
          <p:cNvSpPr>
            <a:spLocks noGrp="1"/>
          </p:cNvSpPr>
          <p:nvPr>
            <p:ph idx="1"/>
          </p:nvPr>
        </p:nvSpPr>
        <p:spPr/>
        <p:txBody>
          <a:bodyPr>
            <a:normAutofit fontScale="92500" lnSpcReduction="20000"/>
          </a:bodyPr>
          <a:lstStyle/>
          <a:p>
            <a:pPr marL="0" indent="0">
              <a:buNone/>
            </a:pPr>
            <a:r>
              <a:rPr lang="en-IN" sz="2600" dirty="0" smtClean="0"/>
              <a:t>	In </a:t>
            </a:r>
            <a:r>
              <a:rPr lang="en-IN" sz="2600" dirty="0"/>
              <a:t>the global e-commerce landscape, navigating the tapestry of multilingual product reviews requires accurate sentiment analysis beyond mere translation. Our novel system empowers businesses to understand customer emotions across diverse languages (Telugu, Hindi, and English) using deep learning-powered sentiment analysis. Our system leverages Convolutional Neural Networks (CNNs) and Recurrent Neural Networks (RNNs) to capture the nuances of each language, achieving an average accuracy of 85% for sentiment classification, far exceeding surface-level interpretations. This rich understanding informs a sophisticated recommendation engine that suggests products based on individual preferences and the emotional context expressed in reviews. Our unique feature, sentiment-aware filtering, prioritizes recommendations with overwhelmingly positive reviews in the user's native language, fostering trust and engagement. Our system demonstrably: (1) accurately classifies sentiment in multiple languages with 85% accuracy, (2) personalizes product recommendations based on sentiment insights, and (3) proactively addresses negative feedback through sentiment-aware filtering. By bridging the gap between sentiment analysis and personalized recommendations, our system paves the way for deeper customer engagement, personalized online experiences, and ultimately, enhanced business success in the multilingual e-commerce sphere, potentially revolutionizing how businesses interact with their global customers</a:t>
            </a:r>
            <a:r>
              <a:rPr lang="en-IN" sz="2600" dirty="0" smtClean="0"/>
              <a:t>.</a:t>
            </a:r>
          </a:p>
          <a:p>
            <a:pPr marL="0" indent="0">
              <a:buNone/>
            </a:pPr>
            <a:r>
              <a:rPr lang="en-US" sz="2400" b="1" dirty="0" smtClean="0">
                <a:effectLst/>
                <a:latin typeface="Times New Roman" panose="02020603050405020304" pitchFamily="18" charset="0"/>
                <a:ea typeface="Calibri" panose="020F0502020204030204" pitchFamily="34" charset="0"/>
                <a:cs typeface="Gautami" panose="020B0502040204020203" pitchFamily="34" charset="0"/>
              </a:rPr>
              <a:t>Keywords</a:t>
            </a:r>
            <a:r>
              <a:rPr lang="en-US" sz="2400" dirty="0" smtClean="0">
                <a:ea typeface="Calibri" panose="020F0502020204030204" pitchFamily="34" charset="0"/>
                <a:cs typeface="Gautami" panose="020B0502040204020203" pitchFamily="34" charset="0"/>
              </a:rPr>
              <a:t>: Multilingual </a:t>
            </a:r>
            <a:r>
              <a:rPr lang="en-US" sz="2400" dirty="0">
                <a:ea typeface="Calibri" panose="020F0502020204030204" pitchFamily="34" charset="0"/>
                <a:cs typeface="Gautami" panose="020B0502040204020203" pitchFamily="34" charset="0"/>
              </a:rPr>
              <a:t>sentiment analysis, E-commerce personalization, Recommendation systems, Deep learning, Global e-commerce, Product reviews, CNN, RNN, NLP.</a:t>
            </a:r>
            <a:endParaRPr lang="en-IN" sz="2400" dirty="0"/>
          </a:p>
        </p:txBody>
      </p:sp>
    </p:spTree>
    <p:extLst>
      <p:ext uri="{BB962C8B-B14F-4D97-AF65-F5344CB8AC3E}">
        <p14:creationId xmlns:p14="http://schemas.microsoft.com/office/powerpoint/2010/main" val="1255885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47651"/>
            <a:ext cx="11396037" cy="5698731"/>
          </a:xfrm>
        </p:spPr>
      </p:pic>
    </p:spTree>
    <p:extLst>
      <p:ext uri="{BB962C8B-B14F-4D97-AF65-F5344CB8AC3E}">
        <p14:creationId xmlns:p14="http://schemas.microsoft.com/office/powerpoint/2010/main" val="3837131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br>
              <a:rPr lang="en-US"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47650"/>
            <a:ext cx="11513034" cy="5672605"/>
          </a:xfrm>
        </p:spPr>
      </p:pic>
    </p:spTree>
    <p:extLst>
      <p:ext uri="{BB962C8B-B14F-4D97-AF65-F5344CB8AC3E}">
        <p14:creationId xmlns:p14="http://schemas.microsoft.com/office/powerpoint/2010/main" val="35471871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CE102-D15B-890D-354C-04B3610F174C}"/>
              </a:ext>
            </a:extLst>
          </p:cNvPr>
          <p:cNvSpPr>
            <a:spLocks noGrp="1"/>
          </p:cNvSpPr>
          <p:nvPr>
            <p:ph type="title"/>
          </p:nvPr>
        </p:nvSpPr>
        <p:spPr/>
        <p:txBody>
          <a:bodyPr/>
          <a:lstStyle/>
          <a:p>
            <a:pPr algn="ctr"/>
            <a:r>
              <a:rPr lang="en-IN" dirty="0"/>
              <a:t>Research Paper</a:t>
            </a:r>
          </a:p>
        </p:txBody>
      </p:sp>
      <p:sp>
        <p:nvSpPr>
          <p:cNvPr id="3" name="Content Placeholder 2">
            <a:extLst>
              <a:ext uri="{FF2B5EF4-FFF2-40B4-BE49-F238E27FC236}">
                <a16:creationId xmlns:a16="http://schemas.microsoft.com/office/drawing/2014/main" xmlns="" id="{26F9D679-C70F-FC0A-0AB0-D62BCA353974}"/>
              </a:ext>
            </a:extLst>
          </p:cNvPr>
          <p:cNvSpPr>
            <a:spLocks noGrp="1"/>
          </p:cNvSpPr>
          <p:nvPr>
            <p:ph idx="1"/>
          </p:nvPr>
        </p:nvSpPr>
        <p:spPr/>
        <p:txBody>
          <a:bodyPr/>
          <a:lstStyle/>
          <a:p>
            <a:pPr marL="0" indent="0">
              <a:buNone/>
            </a:pPr>
            <a:r>
              <a:rPr lang="en-IN" dirty="0">
                <a:hlinkClick r:id="rId2" action="ppaction://hlinkfile"/>
              </a:rPr>
              <a:t>Research Paper</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1013" y="1156656"/>
            <a:ext cx="2421927" cy="5400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2693" y="1156656"/>
            <a:ext cx="3037500" cy="5400000"/>
          </a:xfrm>
          <a:prstGeom prst="rect">
            <a:avLst/>
          </a:prstGeom>
        </p:spPr>
      </p:pic>
    </p:spTree>
    <p:extLst>
      <p:ext uri="{BB962C8B-B14F-4D97-AF65-F5344CB8AC3E}">
        <p14:creationId xmlns:p14="http://schemas.microsoft.com/office/powerpoint/2010/main" val="20725259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References</a:t>
            </a:r>
          </a:p>
        </p:txBody>
      </p:sp>
      <p:sp>
        <p:nvSpPr>
          <p:cNvPr id="3" name="Content Placeholder 2"/>
          <p:cNvSpPr>
            <a:spLocks noGrp="1"/>
          </p:cNvSpPr>
          <p:nvPr>
            <p:ph idx="1"/>
          </p:nvPr>
        </p:nvSpPr>
        <p:spPr/>
        <p:txBody>
          <a:bodyPr>
            <a:noAutofit/>
          </a:bodyPr>
          <a:lstStyle/>
          <a:p>
            <a:pPr marL="0" lvl="0" indent="0">
              <a:buNone/>
            </a:pPr>
            <a:r>
              <a:rPr lang="en-US" sz="2400" dirty="0" smtClean="0"/>
              <a:t>[1] Prof</a:t>
            </a:r>
            <a:r>
              <a:rPr lang="en-US" sz="2400" dirty="0"/>
              <a:t>. </a:t>
            </a:r>
            <a:r>
              <a:rPr lang="en-US" sz="2400" dirty="0" err="1"/>
              <a:t>Annapoorna</a:t>
            </a:r>
            <a:r>
              <a:rPr lang="en-US" sz="2400" dirty="0"/>
              <a:t> B R, </a:t>
            </a:r>
            <a:r>
              <a:rPr lang="en-US" sz="2400" dirty="0" err="1"/>
              <a:t>Akhil</a:t>
            </a:r>
            <a:r>
              <a:rPr lang="en-US" sz="2400" dirty="0"/>
              <a:t> </a:t>
            </a:r>
            <a:r>
              <a:rPr lang="en-US" sz="2400" dirty="0" err="1"/>
              <a:t>Rautela</a:t>
            </a:r>
            <a:r>
              <a:rPr lang="en-US" sz="2400" dirty="0"/>
              <a:t>, </a:t>
            </a:r>
            <a:r>
              <a:rPr lang="en-US" sz="2400" dirty="0" err="1"/>
              <a:t>Anurag</a:t>
            </a:r>
            <a:r>
              <a:rPr lang="en-US" sz="2400" dirty="0"/>
              <a:t> </a:t>
            </a:r>
            <a:r>
              <a:rPr lang="en-US" sz="2400" dirty="0" err="1"/>
              <a:t>Verma</a:t>
            </a:r>
            <a:r>
              <a:rPr lang="en-US" sz="2400" dirty="0"/>
              <a:t>, </a:t>
            </a:r>
            <a:r>
              <a:rPr lang="en-US" sz="2400" dirty="0" err="1"/>
              <a:t>Aditya</a:t>
            </a:r>
            <a:r>
              <a:rPr lang="en-US" sz="2400" dirty="0"/>
              <a:t> Kumar Mishra, </a:t>
            </a:r>
            <a:r>
              <a:rPr lang="en-US" sz="2400" dirty="0" err="1"/>
              <a:t>Dishant</a:t>
            </a:r>
            <a:r>
              <a:rPr lang="en-US" sz="2400" dirty="0"/>
              <a:t> </a:t>
            </a:r>
            <a:r>
              <a:rPr lang="en-US" sz="2400" dirty="0" smtClean="0"/>
              <a:t>   </a:t>
            </a:r>
          </a:p>
          <a:p>
            <a:pPr marL="0" lvl="0" indent="0">
              <a:buNone/>
            </a:pPr>
            <a:r>
              <a:rPr lang="en-US" sz="2400" dirty="0"/>
              <a:t> </a:t>
            </a:r>
            <a:r>
              <a:rPr lang="en-US" sz="2400" dirty="0" smtClean="0"/>
              <a:t>     </a:t>
            </a:r>
            <a:r>
              <a:rPr lang="en-US" sz="2400" dirty="0" err="1" smtClean="0"/>
              <a:t>Kumawat</a:t>
            </a:r>
            <a:r>
              <a:rPr lang="en-US" sz="2400" dirty="0"/>
              <a:t>. "Hybrid Deep Learning Model for Multilingual Sentiment Analysis." </a:t>
            </a:r>
            <a:endParaRPr lang="en-US" sz="2400" dirty="0" smtClean="0"/>
          </a:p>
          <a:p>
            <a:pPr marL="0" lvl="0" indent="0">
              <a:buNone/>
            </a:pPr>
            <a:r>
              <a:rPr lang="en-US" sz="2400" dirty="0"/>
              <a:t> </a:t>
            </a:r>
            <a:r>
              <a:rPr lang="en-US" sz="2400" dirty="0" smtClean="0"/>
              <a:t>     International </a:t>
            </a:r>
            <a:r>
              <a:rPr lang="en-US" sz="2400" dirty="0"/>
              <a:t>Research Journal of Engineering and Technology (IRJET), Volume 09, Issue </a:t>
            </a:r>
            <a:endParaRPr lang="en-US" sz="2400" dirty="0" smtClean="0"/>
          </a:p>
          <a:p>
            <a:pPr marL="0" lvl="0" indent="0">
              <a:buNone/>
            </a:pPr>
            <a:r>
              <a:rPr lang="en-US" sz="2400" dirty="0"/>
              <a:t> </a:t>
            </a:r>
            <a:r>
              <a:rPr lang="en-US" sz="2400" dirty="0" smtClean="0"/>
              <a:t>     05</a:t>
            </a:r>
            <a:r>
              <a:rPr lang="en-US" sz="2400" dirty="0"/>
              <a:t>, May 2022, Pages 144-150.</a:t>
            </a:r>
            <a:endParaRPr lang="en-IN" sz="2400" dirty="0"/>
          </a:p>
          <a:p>
            <a:pPr marL="0" lvl="0" indent="0">
              <a:buNone/>
            </a:pPr>
            <a:r>
              <a:rPr lang="en-US" sz="2400" dirty="0" smtClean="0"/>
              <a:t>[2] Wu </a:t>
            </a:r>
            <a:r>
              <a:rPr lang="en-US" sz="2400" dirty="0" err="1"/>
              <a:t>Guanchen</a:t>
            </a:r>
            <a:r>
              <a:rPr lang="en-US" sz="2400" dirty="0"/>
              <a:t>, </a:t>
            </a:r>
            <a:r>
              <a:rPr lang="en-US" sz="2400" dirty="0" err="1"/>
              <a:t>Minkyu</a:t>
            </a:r>
            <a:r>
              <a:rPr lang="en-US" sz="2400" dirty="0"/>
              <a:t> Kim, </a:t>
            </a:r>
            <a:r>
              <a:rPr lang="en-US" sz="2400" dirty="0" err="1"/>
              <a:t>Hoekyung</a:t>
            </a:r>
            <a:r>
              <a:rPr lang="en-US" sz="2400" dirty="0"/>
              <a:t> Jung. "Personal customized recommendation </a:t>
            </a:r>
            <a:r>
              <a:rPr lang="en-US" sz="2400" dirty="0" smtClean="0"/>
              <a:t> </a:t>
            </a:r>
          </a:p>
          <a:p>
            <a:pPr marL="0" lvl="0" indent="0">
              <a:buNone/>
            </a:pPr>
            <a:r>
              <a:rPr lang="en-US" sz="2400" dirty="0"/>
              <a:t> </a:t>
            </a:r>
            <a:r>
              <a:rPr lang="en-US" sz="2400" dirty="0" smtClean="0"/>
              <a:t>     system </a:t>
            </a:r>
            <a:r>
              <a:rPr lang="en-US" sz="2400" dirty="0"/>
              <a:t>reflecting purchase criteria and product reviews sentiment analysis." International </a:t>
            </a:r>
            <a:r>
              <a:rPr lang="en-US" sz="2400" dirty="0" smtClean="0"/>
              <a:t>     </a:t>
            </a:r>
          </a:p>
          <a:p>
            <a:pPr marL="0" lvl="0" indent="0">
              <a:buNone/>
            </a:pPr>
            <a:r>
              <a:rPr lang="en-US" sz="2400" dirty="0"/>
              <a:t> </a:t>
            </a:r>
            <a:r>
              <a:rPr lang="en-US" sz="2400" dirty="0" smtClean="0"/>
              <a:t>     Journal </a:t>
            </a:r>
            <a:r>
              <a:rPr lang="en-US" sz="2400" dirty="0"/>
              <a:t>of Electrical and Computer Engineering (IJECE), Vol. 11, No. 3, June 2021, Pages </a:t>
            </a:r>
            <a:endParaRPr lang="en-US" sz="2400" dirty="0" smtClean="0"/>
          </a:p>
          <a:p>
            <a:pPr marL="0" lvl="0" indent="0">
              <a:buNone/>
            </a:pPr>
            <a:r>
              <a:rPr lang="en-US" sz="2400" dirty="0"/>
              <a:t> </a:t>
            </a:r>
            <a:r>
              <a:rPr lang="en-US" sz="2400" dirty="0" smtClean="0"/>
              <a:t>     2399-2406</a:t>
            </a:r>
            <a:r>
              <a:rPr lang="en-US" sz="2400" dirty="0"/>
              <a:t>.</a:t>
            </a:r>
            <a:endParaRPr lang="en-IN" sz="2400" dirty="0"/>
          </a:p>
          <a:p>
            <a:pPr marL="0" lvl="0" indent="0">
              <a:buNone/>
            </a:pPr>
            <a:r>
              <a:rPr lang="en-US" sz="2400" dirty="0" smtClean="0"/>
              <a:t>[3] Singh</a:t>
            </a:r>
            <a:r>
              <a:rPr lang="en-US" sz="2400" dirty="0"/>
              <a:t>, S., Singh, J., &amp; Kumar, M. (2023). "Deep learning for multilingual sentiment </a:t>
            </a:r>
            <a:endParaRPr lang="en-US" sz="2400" dirty="0" smtClean="0"/>
          </a:p>
          <a:p>
            <a:pPr marL="0" lvl="0" indent="0">
              <a:buNone/>
            </a:pPr>
            <a:r>
              <a:rPr lang="en-US" sz="2400" dirty="0"/>
              <a:t> </a:t>
            </a:r>
            <a:r>
              <a:rPr lang="en-US" sz="2400" dirty="0" smtClean="0"/>
              <a:t>     analysis</a:t>
            </a:r>
            <a:r>
              <a:rPr lang="en-US" sz="2400" dirty="0"/>
              <a:t>: A comparative study." Applied Artificial Intelligence, 37(1), 1-17.</a:t>
            </a:r>
            <a:endParaRPr lang="en-IN" sz="2400" dirty="0"/>
          </a:p>
          <a:p>
            <a:pPr marL="0" indent="0">
              <a:buNone/>
            </a:pPr>
            <a:endParaRPr lang="en-IN"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References</a:t>
            </a:r>
          </a:p>
        </p:txBody>
      </p:sp>
      <p:sp>
        <p:nvSpPr>
          <p:cNvPr id="3" name="Content Placeholder 2"/>
          <p:cNvSpPr>
            <a:spLocks noGrp="1"/>
          </p:cNvSpPr>
          <p:nvPr>
            <p:ph idx="1"/>
          </p:nvPr>
        </p:nvSpPr>
        <p:spPr/>
        <p:txBody>
          <a:bodyPr>
            <a:noAutofit/>
          </a:bodyPr>
          <a:lstStyle/>
          <a:p>
            <a:pPr marL="0" lvl="0" indent="0">
              <a:buNone/>
            </a:pPr>
            <a:r>
              <a:rPr lang="en-US" sz="2400" dirty="0" smtClean="0"/>
              <a:t>[4] Liu</a:t>
            </a:r>
            <a:r>
              <a:rPr lang="en-US" sz="2400" dirty="0"/>
              <a:t>, P., Wu, Y., &amp; Zhou, M. (2022). "RNN-based sentiment analysis of formal reviews in </a:t>
            </a:r>
            <a:endParaRPr lang="en-US" sz="2400" dirty="0" smtClean="0"/>
          </a:p>
          <a:p>
            <a:pPr marL="0" lvl="0" indent="0">
              <a:buNone/>
            </a:pPr>
            <a:r>
              <a:rPr lang="en-US" sz="2400" dirty="0"/>
              <a:t> </a:t>
            </a:r>
            <a:r>
              <a:rPr lang="en-US" sz="2400" dirty="0" smtClean="0"/>
              <a:t>     multiple </a:t>
            </a:r>
            <a:r>
              <a:rPr lang="en-US" sz="2400" dirty="0"/>
              <a:t>languages." International Journal of Computational Intelligence Systems, 15(1), </a:t>
            </a:r>
            <a:endParaRPr lang="en-US" sz="2400" dirty="0" smtClean="0"/>
          </a:p>
          <a:p>
            <a:pPr marL="0" lvl="0" indent="0">
              <a:buNone/>
            </a:pPr>
            <a:r>
              <a:rPr lang="en-US" sz="2400" dirty="0"/>
              <a:t> </a:t>
            </a:r>
            <a:r>
              <a:rPr lang="en-US" sz="2400" dirty="0" smtClean="0"/>
              <a:t>     154-167</a:t>
            </a:r>
            <a:r>
              <a:rPr lang="en-US" sz="2400" dirty="0"/>
              <a:t>.</a:t>
            </a:r>
            <a:endParaRPr lang="en-IN" sz="2400" dirty="0"/>
          </a:p>
          <a:p>
            <a:pPr marL="0" lvl="0" indent="0">
              <a:buNone/>
            </a:pPr>
            <a:r>
              <a:rPr lang="en-US" sz="2400" dirty="0" smtClean="0"/>
              <a:t>[5] Sun</a:t>
            </a:r>
            <a:r>
              <a:rPr lang="en-US" sz="2400" dirty="0"/>
              <a:t>, C., Wu, S., &amp; Li, M. (2021). "Do languages dream in different colors? A survey of </a:t>
            </a:r>
            <a:endParaRPr lang="en-US" sz="2400" dirty="0" smtClean="0"/>
          </a:p>
          <a:p>
            <a:pPr marL="0" lvl="0" indent="0">
              <a:buNone/>
            </a:pPr>
            <a:r>
              <a:rPr lang="en-US" sz="2400" dirty="0"/>
              <a:t> </a:t>
            </a:r>
            <a:r>
              <a:rPr lang="en-US" sz="2400" dirty="0" smtClean="0"/>
              <a:t>     multilingual </a:t>
            </a:r>
            <a:r>
              <a:rPr lang="en-US" sz="2400" dirty="0"/>
              <a:t>sentiment analysis." ACM Computing Surveys, 54(4), 1-43.</a:t>
            </a:r>
            <a:endParaRPr lang="en-IN" sz="2400" dirty="0"/>
          </a:p>
          <a:p>
            <a:pPr marL="0" indent="0">
              <a:buNone/>
            </a:pPr>
            <a:endParaRPr lang="en-IN" sz="2400" dirty="0"/>
          </a:p>
        </p:txBody>
      </p:sp>
    </p:spTree>
    <p:extLst>
      <p:ext uri="{BB962C8B-B14F-4D97-AF65-F5344CB8AC3E}">
        <p14:creationId xmlns:p14="http://schemas.microsoft.com/office/powerpoint/2010/main" val="2262507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Links</a:t>
            </a:r>
            <a:endParaRPr lang="en-IN" dirty="0"/>
          </a:p>
        </p:txBody>
      </p:sp>
      <p:sp>
        <p:nvSpPr>
          <p:cNvPr id="3" name="Content Placeholder 2"/>
          <p:cNvSpPr>
            <a:spLocks noGrp="1"/>
          </p:cNvSpPr>
          <p:nvPr>
            <p:ph idx="1"/>
          </p:nvPr>
        </p:nvSpPr>
        <p:spPr>
          <a:xfrm>
            <a:off x="0" y="1431985"/>
            <a:ext cx="12611819" cy="5060254"/>
          </a:xfrm>
        </p:spPr>
        <p:txBody>
          <a:bodyPr/>
          <a:lstStyle/>
          <a:p>
            <a:r>
              <a:rPr lang="en-US" b="1" dirty="0" err="1" smtClean="0"/>
              <a:t>Github</a:t>
            </a:r>
            <a:r>
              <a:rPr lang="en-US" b="1" dirty="0" smtClean="0"/>
              <a:t> Link</a:t>
            </a:r>
          </a:p>
          <a:p>
            <a:pPr marL="0" indent="0">
              <a:buNone/>
            </a:pPr>
            <a:r>
              <a:rPr lang="en-US" b="1" dirty="0"/>
              <a:t>    </a:t>
            </a:r>
            <a:r>
              <a:rPr lang="en-US" dirty="0">
                <a:hlinkClick r:id="rId2"/>
              </a:rPr>
              <a:t>https://</a:t>
            </a:r>
            <a:r>
              <a:rPr lang="en-US" dirty="0" smtClean="0">
                <a:hlinkClick r:id="rId2"/>
              </a:rPr>
              <a:t>github.com/204G1A0555/CSE2024-A5</a:t>
            </a:r>
            <a:endParaRPr lang="en-US" dirty="0" smtClean="0"/>
          </a:p>
          <a:p>
            <a:pPr marL="0" indent="0">
              <a:buNone/>
            </a:pPr>
            <a:endParaRPr lang="en-US" dirty="0" smtClean="0"/>
          </a:p>
          <a:p>
            <a:r>
              <a:rPr lang="en-US" b="1" dirty="0" smtClean="0"/>
              <a:t>Research Paper Link</a:t>
            </a:r>
            <a:endParaRPr lang="en-US" sz="2600" b="1" dirty="0" smtClean="0"/>
          </a:p>
          <a:p>
            <a:pPr marL="0" indent="0">
              <a:buNone/>
            </a:pPr>
            <a:r>
              <a:rPr lang="en-US" sz="2700" b="1" dirty="0"/>
              <a:t>    </a:t>
            </a:r>
            <a:r>
              <a:rPr lang="en-US" sz="2700" dirty="0">
                <a:hlinkClick r:id="rId3"/>
              </a:rPr>
              <a:t>https://</a:t>
            </a:r>
            <a:r>
              <a:rPr lang="en-US" sz="2700" dirty="0" smtClean="0">
                <a:hlinkClick r:id="rId3"/>
              </a:rPr>
              <a:t>github.com/204G1A0555/CSE2024-A5/blob/main/ICIAET-P244%20(1).pdf</a:t>
            </a:r>
            <a:endParaRPr lang="en-IN" sz="2700" dirty="0"/>
          </a:p>
        </p:txBody>
      </p:sp>
    </p:spTree>
    <p:extLst>
      <p:ext uri="{BB962C8B-B14F-4D97-AF65-F5344CB8AC3E}">
        <p14:creationId xmlns:p14="http://schemas.microsoft.com/office/powerpoint/2010/main" val="4018057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IN" sz="2400" dirty="0"/>
              <a:t>In the busy online marketplace, people from the different </a:t>
            </a:r>
            <a:r>
              <a:rPr lang="en-IN" sz="2400" dirty="0" smtClean="0"/>
              <a:t>languages share </a:t>
            </a:r>
            <a:r>
              <a:rPr lang="en-IN" sz="2400" dirty="0"/>
              <a:t>their thoughts and feelings in </a:t>
            </a:r>
            <a:r>
              <a:rPr lang="en-IN" sz="2400" dirty="0" smtClean="0"/>
              <a:t>reviews. </a:t>
            </a:r>
            <a:r>
              <a:rPr lang="en-IN" sz="2400" dirty="0"/>
              <a:t>We've created a special system that </a:t>
            </a:r>
            <a:r>
              <a:rPr lang="en-IN" sz="2400" dirty="0" smtClean="0"/>
              <a:t>uses </a:t>
            </a:r>
            <a:r>
              <a:rPr lang="en-IN" sz="2400" dirty="0"/>
              <a:t>advanced technology to understand not just "what" customer’s feel but also "why." </a:t>
            </a:r>
            <a:endParaRPr lang="en-IN" sz="2400" dirty="0" smtClean="0"/>
          </a:p>
          <a:p>
            <a:r>
              <a:rPr lang="en-IN" sz="2400" dirty="0" smtClean="0"/>
              <a:t>Our </a:t>
            </a:r>
            <a:r>
              <a:rPr lang="en-IN" sz="2400" dirty="0"/>
              <a:t>system promises a personalized experience, enhancing customer engagement, and bringing success to businesses in the global e-commerce market. </a:t>
            </a:r>
          </a:p>
          <a:p>
            <a:r>
              <a:rPr lang="en-IN" sz="2400" dirty="0"/>
              <a:t>Our system dives deep into the emotions, achieving over 85% accuracy in understanding sentiments in Telugu, Hindi, and English. Our </a:t>
            </a:r>
            <a:r>
              <a:rPr lang="en-IN" sz="2400" dirty="0" smtClean="0"/>
              <a:t>technology, uses </a:t>
            </a:r>
            <a:r>
              <a:rPr lang="en-IN" sz="2400" dirty="0"/>
              <a:t>Convolutional Neural Networks (CNNs) and Recurrent Neural Networks (RNNs) to capture the subtleties of each language, uncovering hidden </a:t>
            </a:r>
            <a:r>
              <a:rPr lang="en-IN" sz="2400" dirty="0" smtClean="0"/>
              <a:t>emotions. </a:t>
            </a:r>
          </a:p>
          <a:p>
            <a:r>
              <a:rPr lang="en-IN" sz="2400" dirty="0"/>
              <a:t>O</a:t>
            </a:r>
            <a:r>
              <a:rPr lang="en-IN" sz="2400" dirty="0" smtClean="0"/>
              <a:t>ur </a:t>
            </a:r>
            <a:r>
              <a:rPr lang="en-IN" sz="2400" dirty="0"/>
              <a:t>project aspires to redefine the very essence of personalized recommendations in the multilingual e-commerce landscape, forging deeper connections between businesses and their global customers.</a:t>
            </a:r>
            <a:endParaRPr lang="en-IN" sz="2400" dirty="0" smtClean="0"/>
          </a:p>
          <a:p>
            <a:r>
              <a:rPr lang="en-IN" sz="2400" dirty="0"/>
              <a:t>Beyond sentiment analysis, our project pioneers a revolutionary recommendation engine, one that goes beyond the conventional boundaries of personalized product suggestions.</a:t>
            </a:r>
          </a:p>
          <a:p>
            <a:pPr marL="0" indent="0">
              <a:buNone/>
            </a:pPr>
            <a:endParaRPr lang="en-IN" sz="2400" dirty="0"/>
          </a:p>
          <a:p>
            <a:endParaRPr lang="en-IN" sz="2400" dirty="0"/>
          </a:p>
          <a:p>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CCA775-ED5E-F09D-44FB-265765820D23}"/>
              </a:ext>
            </a:extLst>
          </p:cNvPr>
          <p:cNvSpPr>
            <a:spLocks noGrp="1"/>
          </p:cNvSpPr>
          <p:nvPr>
            <p:ph type="title"/>
          </p:nvPr>
        </p:nvSpPr>
        <p:spPr/>
        <p:txBody>
          <a:bodyPr/>
          <a:lstStyle/>
          <a:p>
            <a:r>
              <a:rPr lang="en-US" dirty="0"/>
              <a:t>  Literature survey</a:t>
            </a:r>
            <a:endParaRPr lang="en-IN" dirty="0"/>
          </a:p>
        </p:txBody>
      </p:sp>
      <p:sp>
        <p:nvSpPr>
          <p:cNvPr id="3" name="Content Placeholder 2">
            <a:extLst>
              <a:ext uri="{FF2B5EF4-FFF2-40B4-BE49-F238E27FC236}">
                <a16:creationId xmlns:a16="http://schemas.microsoft.com/office/drawing/2014/main" xmlns="" id="{A1BA6C0D-8464-66AC-C4FE-8A3B8F18CCD7}"/>
              </a:ext>
            </a:extLst>
          </p:cNvPr>
          <p:cNvSpPr>
            <a:spLocks noGrp="1"/>
          </p:cNvSpPr>
          <p:nvPr>
            <p:ph idx="1"/>
          </p:nvPr>
        </p:nvSpPr>
        <p:spPr/>
        <p:txBody>
          <a:bodyPr>
            <a:normAutofit/>
          </a:bodyPr>
          <a:lstStyle/>
          <a:p>
            <a:r>
              <a:rPr lang="en-US" sz="2400" b="1" dirty="0" smtClean="0"/>
              <a:t>Wu </a:t>
            </a:r>
            <a:r>
              <a:rPr lang="en-US" sz="2400" b="1" dirty="0" err="1"/>
              <a:t>Guanchen</a:t>
            </a:r>
            <a:r>
              <a:rPr lang="en-US" sz="2400" b="1" dirty="0"/>
              <a:t>, </a:t>
            </a:r>
            <a:r>
              <a:rPr lang="en-US" sz="2400" b="1" dirty="0" err="1"/>
              <a:t>Minkyu</a:t>
            </a:r>
            <a:r>
              <a:rPr lang="en-US" sz="2400" b="1" dirty="0"/>
              <a:t> Kim, </a:t>
            </a:r>
            <a:r>
              <a:rPr lang="en-US" sz="2400" b="1" dirty="0" err="1"/>
              <a:t>Hoekyung</a:t>
            </a:r>
            <a:r>
              <a:rPr lang="en-US" sz="2400" b="1" dirty="0"/>
              <a:t> </a:t>
            </a:r>
            <a:r>
              <a:rPr lang="en-US" sz="2400" b="1" dirty="0" smtClean="0"/>
              <a:t>Jung[1]</a:t>
            </a:r>
            <a:r>
              <a:rPr lang="en-IN" sz="2400" dirty="0" smtClean="0"/>
              <a:t>, have </a:t>
            </a:r>
            <a:r>
              <a:rPr lang="en-US" sz="2400" dirty="0"/>
              <a:t>propose a personalized recommendation system that takes into account both user purchase criteria and sentiment analysis of product reviews. The authors likely propose a recommendation system that incorporates user-specific preferences and sentiments expressed in product reviews to generate personalized recommendations. The system may leverage machine learning or collaborative filtering techniques to model user preferences and </a:t>
            </a:r>
            <a:r>
              <a:rPr lang="en-US" sz="2400" dirty="0" smtClean="0"/>
              <a:t>product sentiments. It presents </a:t>
            </a:r>
            <a:r>
              <a:rPr lang="en-US" sz="2400" dirty="0"/>
              <a:t>experimental results demonstrating the effectiveness of the proposed recommendation system in providing personalized recommendations.</a:t>
            </a:r>
            <a:endParaRPr lang="en-US" sz="2400" dirty="0" smtClean="0"/>
          </a:p>
          <a:p>
            <a:r>
              <a:rPr lang="en-US" sz="2400" b="1" dirty="0" smtClean="0"/>
              <a:t>Wang</a:t>
            </a:r>
            <a:r>
              <a:rPr lang="en-US" sz="2400" b="1" dirty="0"/>
              <a:t>, H., Zhao, M., &amp; Tang, </a:t>
            </a:r>
            <a:r>
              <a:rPr lang="en-US" sz="2400" b="1" dirty="0" smtClean="0"/>
              <a:t>Y[2], </a:t>
            </a:r>
            <a:r>
              <a:rPr lang="en-IN" sz="2400" dirty="0" smtClean="0"/>
              <a:t>have </a:t>
            </a:r>
            <a:r>
              <a:rPr lang="en-IN" sz="2400" dirty="0"/>
              <a:t>clearly explained </a:t>
            </a:r>
            <a:r>
              <a:rPr lang="en-US" sz="2400" dirty="0"/>
              <a:t>about a hybrid personalized recommendation system that leverages both user demographics and item attributes to provide tailored recommendations. The system may utilize collaborative filtering techniques, content-based filtering, or hybrid approaches to generate personalized recommendations. It potentially introduces a novel method that enhances recommendation accuracy and relevance by integrating diverse sources of information. </a:t>
            </a:r>
          </a:p>
        </p:txBody>
      </p:sp>
    </p:spTree>
    <p:extLst>
      <p:ext uri="{BB962C8B-B14F-4D97-AF65-F5344CB8AC3E}">
        <p14:creationId xmlns:p14="http://schemas.microsoft.com/office/powerpoint/2010/main" val="387366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D96737-7DED-A9C4-ACC7-89970EE7266C}"/>
              </a:ext>
            </a:extLst>
          </p:cNvPr>
          <p:cNvSpPr>
            <a:spLocks noGrp="1"/>
          </p:cNvSpPr>
          <p:nvPr>
            <p:ph type="title"/>
          </p:nvPr>
        </p:nvSpPr>
        <p:spPr/>
        <p:txBody>
          <a:bodyPr/>
          <a:lstStyle/>
          <a:p>
            <a:r>
              <a:rPr lang="en-US" dirty="0"/>
              <a:t>  Literature survey</a:t>
            </a:r>
            <a:endParaRPr lang="en-IN" dirty="0"/>
          </a:p>
        </p:txBody>
      </p:sp>
      <p:sp>
        <p:nvSpPr>
          <p:cNvPr id="3" name="Content Placeholder 2">
            <a:extLst>
              <a:ext uri="{FF2B5EF4-FFF2-40B4-BE49-F238E27FC236}">
                <a16:creationId xmlns:a16="http://schemas.microsoft.com/office/drawing/2014/main" xmlns="" id="{4785C77B-EE01-64C0-7896-071DE442C791}"/>
              </a:ext>
            </a:extLst>
          </p:cNvPr>
          <p:cNvSpPr>
            <a:spLocks noGrp="1"/>
          </p:cNvSpPr>
          <p:nvPr>
            <p:ph idx="1"/>
          </p:nvPr>
        </p:nvSpPr>
        <p:spPr/>
        <p:txBody>
          <a:bodyPr>
            <a:noAutofit/>
          </a:bodyPr>
          <a:lstStyle/>
          <a:p>
            <a:pPr>
              <a:lnSpc>
                <a:spcPct val="110000"/>
              </a:lnSpc>
            </a:pPr>
            <a:r>
              <a:rPr lang="en-US" sz="2400" b="1" dirty="0" smtClean="0"/>
              <a:t>Li</a:t>
            </a:r>
            <a:r>
              <a:rPr lang="en-US" sz="2400" b="1" dirty="0"/>
              <a:t>, X., Wu, X., &amp; </a:t>
            </a:r>
            <a:r>
              <a:rPr lang="en-US" sz="2400" b="1" dirty="0" smtClean="0"/>
              <a:t>Zhang[3], </a:t>
            </a:r>
            <a:r>
              <a:rPr lang="en-US" sz="2400" dirty="0"/>
              <a:t>enhance collaborative filtering-based personalized recommendation systems by incorporating emotion-aware content analysis. The system may use collaborative filtering to model user-item interactions and generate initial recommendations, and then incorporate emotion-aware content analysis to refine these recommendations based on the emotional content of items. Emotion-aware content analysis could involve sentiment analysis or emotion recognition techniques to understand the emotional impact of items on users. </a:t>
            </a:r>
          </a:p>
          <a:p>
            <a:pPr>
              <a:lnSpc>
                <a:spcPct val="110000"/>
              </a:lnSpc>
            </a:pPr>
            <a:r>
              <a:rPr lang="en-US" sz="2400" b="1" dirty="0" smtClean="0"/>
              <a:t>Cambria</a:t>
            </a:r>
            <a:r>
              <a:rPr lang="en-US" sz="2400" b="1" dirty="0"/>
              <a:t>, E., </a:t>
            </a:r>
            <a:r>
              <a:rPr lang="en-US" sz="2400" b="1" dirty="0" err="1"/>
              <a:t>Mareteans</a:t>
            </a:r>
            <a:r>
              <a:rPr lang="en-US" sz="2400" b="1" dirty="0"/>
              <a:t>, A., </a:t>
            </a:r>
            <a:r>
              <a:rPr lang="en-US" sz="2400" b="1" dirty="0" err="1"/>
              <a:t>Fabbri</a:t>
            </a:r>
            <a:r>
              <a:rPr lang="en-US" sz="2400" b="1" dirty="0"/>
              <a:t>, P., &amp; Santana, </a:t>
            </a:r>
            <a:r>
              <a:rPr lang="en-US" sz="2400" b="1" dirty="0" smtClean="0"/>
              <a:t>R[4],</a:t>
            </a:r>
            <a:r>
              <a:rPr lang="en-US" sz="2400" dirty="0" smtClean="0"/>
              <a:t> </a:t>
            </a:r>
            <a:r>
              <a:rPr lang="en-US" sz="2400" dirty="0"/>
              <a:t>introduces </a:t>
            </a:r>
            <a:r>
              <a:rPr lang="en-US" sz="2400" dirty="0" err="1"/>
              <a:t>SenticNet</a:t>
            </a:r>
            <a:r>
              <a:rPr lang="en-US" sz="2400" dirty="0"/>
              <a:t> 3, a tool designed for lexical semantics that operates across multiple languages. It builds upon previous versions of </a:t>
            </a:r>
            <a:r>
              <a:rPr lang="en-US" sz="2400" dirty="0" err="1"/>
              <a:t>SenticNet</a:t>
            </a:r>
            <a:r>
              <a:rPr lang="en-US" sz="2400" dirty="0"/>
              <a:t> to provide enhanced capabilities in understanding the meaning of words and concepts. </a:t>
            </a:r>
            <a:r>
              <a:rPr lang="en-US" sz="2400" dirty="0" err="1"/>
              <a:t>SenticNet</a:t>
            </a:r>
            <a:r>
              <a:rPr lang="en-US" sz="2400" dirty="0"/>
              <a:t> 3 may utilize machine learning techniques and natural language processing algorithms to extract semantic information from </a:t>
            </a:r>
            <a:r>
              <a:rPr lang="en-US" sz="2400" dirty="0" err="1"/>
              <a:t>ConceptNet</a:t>
            </a:r>
            <a:r>
              <a:rPr lang="en-US" sz="2400" dirty="0"/>
              <a:t> and construct a resource for lexical semantics.</a:t>
            </a:r>
            <a:endParaRPr lang="en-IN" sz="2400" dirty="0"/>
          </a:p>
        </p:txBody>
      </p:sp>
    </p:spTree>
    <p:extLst>
      <p:ext uri="{BB962C8B-B14F-4D97-AF65-F5344CB8AC3E}">
        <p14:creationId xmlns:p14="http://schemas.microsoft.com/office/powerpoint/2010/main" val="2636968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8181F-D9AC-DCA5-F3ED-3BCC8D421304}"/>
              </a:ext>
            </a:extLst>
          </p:cNvPr>
          <p:cNvSpPr>
            <a:spLocks noGrp="1"/>
          </p:cNvSpPr>
          <p:nvPr>
            <p:ph type="title"/>
          </p:nvPr>
        </p:nvSpPr>
        <p:spPr/>
        <p:txBody>
          <a:bodyPr/>
          <a:lstStyle/>
          <a:p>
            <a:r>
              <a:rPr lang="en-IN" dirty="0"/>
              <a:t>  Literature survey</a:t>
            </a:r>
          </a:p>
        </p:txBody>
      </p:sp>
      <p:sp>
        <p:nvSpPr>
          <p:cNvPr id="3" name="Content Placeholder 2">
            <a:extLst>
              <a:ext uri="{FF2B5EF4-FFF2-40B4-BE49-F238E27FC236}">
                <a16:creationId xmlns:a16="http://schemas.microsoft.com/office/drawing/2014/main" xmlns="" id="{4C75FF6D-6FDD-ED27-FA37-F69271FCE379}"/>
              </a:ext>
            </a:extLst>
          </p:cNvPr>
          <p:cNvSpPr>
            <a:spLocks noGrp="1"/>
          </p:cNvSpPr>
          <p:nvPr>
            <p:ph idx="1"/>
          </p:nvPr>
        </p:nvSpPr>
        <p:spPr>
          <a:xfrm>
            <a:off x="206432" y="1097279"/>
            <a:ext cx="11779135" cy="5394960"/>
          </a:xfrm>
        </p:spPr>
        <p:txBody>
          <a:bodyPr/>
          <a:lstStyle/>
          <a:p>
            <a:pPr marL="342900" indent="-342900"/>
            <a:r>
              <a:rPr lang="en-IN" sz="2400" b="1" dirty="0" smtClean="0"/>
              <a:t>Prof</a:t>
            </a:r>
            <a:r>
              <a:rPr lang="en-IN" sz="2400" b="1" dirty="0"/>
              <a:t>. </a:t>
            </a:r>
            <a:r>
              <a:rPr lang="en-IN" sz="2400" b="1" dirty="0" err="1"/>
              <a:t>Annapoorna</a:t>
            </a:r>
            <a:r>
              <a:rPr lang="en-IN" sz="2400" b="1" dirty="0"/>
              <a:t> B R, </a:t>
            </a:r>
            <a:r>
              <a:rPr lang="en-IN" sz="2400" b="1" dirty="0" err="1"/>
              <a:t>Akhil</a:t>
            </a:r>
            <a:r>
              <a:rPr lang="en-IN" sz="2400" b="1" dirty="0"/>
              <a:t> </a:t>
            </a:r>
            <a:r>
              <a:rPr lang="en-IN" sz="2400" b="1" dirty="0" err="1"/>
              <a:t>Rautela</a:t>
            </a:r>
            <a:r>
              <a:rPr lang="en-IN" sz="2400" b="1" dirty="0"/>
              <a:t>, </a:t>
            </a:r>
            <a:r>
              <a:rPr lang="en-IN" sz="2400" b="1" dirty="0" err="1"/>
              <a:t>Anurag</a:t>
            </a:r>
            <a:r>
              <a:rPr lang="en-IN" sz="2400" b="1" dirty="0"/>
              <a:t> </a:t>
            </a:r>
            <a:r>
              <a:rPr lang="en-IN" sz="2400" b="1" dirty="0" err="1" smtClean="0"/>
              <a:t>Verma</a:t>
            </a:r>
            <a:r>
              <a:rPr lang="en-IN" sz="2400" b="1" dirty="0" smtClean="0"/>
              <a:t>[5]</a:t>
            </a:r>
            <a:r>
              <a:rPr lang="en-IN" sz="2400" dirty="0" smtClean="0"/>
              <a:t>, </a:t>
            </a:r>
            <a:r>
              <a:rPr lang="en-IN" sz="2400" dirty="0"/>
              <a:t>aims to propose a hybrid deep learning model for multilingual sentiment analysis, focusing on </a:t>
            </a:r>
            <a:r>
              <a:rPr lang="en-IN" sz="2400" dirty="0" err="1"/>
              <a:t>analyzing</a:t>
            </a:r>
            <a:r>
              <a:rPr lang="en-IN" sz="2400" dirty="0"/>
              <a:t> sentiment in textual data written in multiple languages. The model is likely to leverage techniques such as Recurrent Neural Networks (RNNs), Convolutional Neural Networks (CNNs), or Transformer-based architectures. </a:t>
            </a:r>
            <a:r>
              <a:rPr lang="en-US" sz="2400" dirty="0"/>
              <a:t>It may include comparisons with baseline models or existing state-of-the-art approaches to showcase the superiority of the proposed method. The findings of the paper may have implications for various applications, including social media monitoring, customer feedback analysis, and opinion mining in diverse linguistic contexts.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939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Existing Syste</a:t>
            </a:r>
            <a:r>
              <a:rPr lang="en-US" dirty="0"/>
              <a:t>m</a:t>
            </a:r>
            <a:endParaRPr lang="en-IN" dirty="0"/>
          </a:p>
        </p:txBody>
      </p:sp>
      <p:sp>
        <p:nvSpPr>
          <p:cNvPr id="3" name="Content Placeholder 2"/>
          <p:cNvSpPr>
            <a:spLocks noGrp="1"/>
          </p:cNvSpPr>
          <p:nvPr>
            <p:ph idx="1"/>
          </p:nvPr>
        </p:nvSpPr>
        <p:spPr/>
        <p:txBody>
          <a:bodyPr>
            <a:normAutofit/>
          </a:bodyPr>
          <a:lstStyle/>
          <a:p>
            <a:r>
              <a:rPr lang="en-US" sz="2400" dirty="0"/>
              <a:t>Existing sentiment analysis systems employ lexicon-based, machine learning, or hybrid approaches to analyze text sentiment. Lexicon-based methods use sentiment dictionaries, while machine learning models like SVM and CNNs learn from labeled data. Product recommendation systems, on the other hand, utilize collaborative filtering, content-based filtering, or hybrid techniques to suggest items to users based on preferences and item attributes. Despite advancements, challenges remain in handling multilingual data and providing personalized recommendations, motivating the development of a multilingual sentiment analysis and recommendation system in your project</a:t>
            </a:r>
            <a:r>
              <a:rPr lang="en-US" sz="2400" dirty="0" smtClean="0"/>
              <a:t>.</a:t>
            </a:r>
          </a:p>
          <a:p>
            <a:pPr marL="0" indent="0">
              <a:buNone/>
            </a:pPr>
            <a:r>
              <a:rPr lang="en-US" b="1" dirty="0" smtClean="0"/>
              <a:t>Disadvantages of Existing System:</a:t>
            </a:r>
          </a:p>
          <a:p>
            <a:pPr>
              <a:buFont typeface="Arial" panose="020B0604020202020204" pitchFamily="34" charset="0"/>
              <a:buChar char="•"/>
            </a:pPr>
            <a:r>
              <a:rPr lang="en-US" sz="2400" dirty="0"/>
              <a:t>Difficulty capturing sarcasm, irony, and context-specific sentiments</a:t>
            </a:r>
            <a:r>
              <a:rPr lang="en-US" sz="2400" dirty="0" smtClean="0"/>
              <a:t>.</a:t>
            </a:r>
          </a:p>
          <a:p>
            <a:pPr>
              <a:buFont typeface="Arial" panose="020B0604020202020204" pitchFamily="34" charset="0"/>
              <a:buChar char="•"/>
            </a:pPr>
            <a:r>
              <a:rPr lang="en-US" sz="2400" dirty="0"/>
              <a:t>Costly and time-consuming acquisition of labeled training data</a:t>
            </a:r>
            <a:r>
              <a:rPr lang="en-US" sz="2400" dirty="0" smtClean="0"/>
              <a:t>.</a:t>
            </a:r>
          </a:p>
          <a:p>
            <a:pPr>
              <a:buFont typeface="Arial" panose="020B0604020202020204" pitchFamily="34" charset="0"/>
              <a:buChar char="•"/>
            </a:pPr>
            <a:r>
              <a:rPr lang="en-US" sz="2400" dirty="0"/>
              <a:t>Cold start problem for new users and items, data </a:t>
            </a:r>
            <a:r>
              <a:rPr lang="en-US" sz="2400" dirty="0" err="1"/>
              <a:t>sparsity</a:t>
            </a:r>
            <a:r>
              <a:rPr lang="en-US" sz="2400" dirty="0"/>
              <a:t>, and scalability issues</a:t>
            </a:r>
            <a:r>
              <a:rPr lang="en-US" dirty="0"/>
              <a:t>.</a:t>
            </a:r>
            <a:endParaRPr lang="en-IN" dirty="0"/>
          </a:p>
        </p:txBody>
      </p:sp>
    </p:spTree>
    <p:extLst>
      <p:ext uri="{BB962C8B-B14F-4D97-AF65-F5344CB8AC3E}">
        <p14:creationId xmlns:p14="http://schemas.microsoft.com/office/powerpoint/2010/main" val="172611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C033D2-EE23-1FCB-6E54-9CE6C0D5E165}"/>
              </a:ext>
            </a:extLst>
          </p:cNvPr>
          <p:cNvSpPr>
            <a:spLocks noGrp="1"/>
          </p:cNvSpPr>
          <p:nvPr>
            <p:ph type="title"/>
          </p:nvPr>
        </p:nvSpPr>
        <p:spPr/>
        <p:txBody>
          <a:bodyPr/>
          <a:lstStyle/>
          <a:p>
            <a:pPr algn="ctr"/>
            <a:r>
              <a:rPr lang="en-US" dirty="0"/>
              <a:t>Proposed System</a:t>
            </a:r>
            <a:endParaRPr lang="en-IN" dirty="0"/>
          </a:p>
        </p:txBody>
      </p:sp>
      <p:sp>
        <p:nvSpPr>
          <p:cNvPr id="3" name="Content Placeholder 2">
            <a:extLst>
              <a:ext uri="{FF2B5EF4-FFF2-40B4-BE49-F238E27FC236}">
                <a16:creationId xmlns:a16="http://schemas.microsoft.com/office/drawing/2014/main" xmlns="" id="{AA11EE8A-B72C-0ED9-27DC-BB0A67952F50}"/>
              </a:ext>
            </a:extLst>
          </p:cNvPr>
          <p:cNvSpPr>
            <a:spLocks noGrp="1"/>
          </p:cNvSpPr>
          <p:nvPr>
            <p:ph idx="1"/>
          </p:nvPr>
        </p:nvSpPr>
        <p:spPr/>
        <p:txBody>
          <a:bodyPr>
            <a:normAutofit/>
          </a:bodyPr>
          <a:lstStyle/>
          <a:p>
            <a:r>
              <a:rPr lang="en-US" sz="2400" dirty="0"/>
              <a:t>The Problem Statement revolves around analyzing the sentiment on product reviews and recommending the products based on those reviews. The goal of the project is to provide the best sentiment analysis for the product reviews and providing the recommendations for the product based on the sentiment we get from the products.	</a:t>
            </a:r>
            <a:endParaRPr lang="en-IN" sz="2400" dirty="0"/>
          </a:p>
          <a:p>
            <a:r>
              <a:rPr lang="en-US" sz="2400" dirty="0"/>
              <a:t>In the modern e-commerce landscape, analyzing sentiments across multiple languages in product reviews and leveraging the insights to offer personalized recommendations remains a critical challenge. </a:t>
            </a:r>
            <a:endParaRPr lang="en-IN" sz="2400" dirty="0"/>
          </a:p>
          <a:p>
            <a:r>
              <a:rPr lang="en-US" sz="2400" dirty="0"/>
              <a:t>We need a smart solution that can fill this gap and provide businesses with useful insights to better engage customers and in strategic decision making.</a:t>
            </a:r>
            <a:endParaRPr lang="en-IN" sz="2400" dirty="0"/>
          </a:p>
          <a:p>
            <a:pPr marL="0" indent="0">
              <a:spcBef>
                <a:spcPts val="1001"/>
              </a:spcBef>
              <a:buClr>
                <a:srgbClr val="000000"/>
              </a:buClr>
              <a:buNone/>
            </a:pPr>
            <a:endParaRPr lang="en-US" sz="2400" dirty="0"/>
          </a:p>
        </p:txBody>
      </p:sp>
    </p:spTree>
    <p:extLst>
      <p:ext uri="{BB962C8B-B14F-4D97-AF65-F5344CB8AC3E}">
        <p14:creationId xmlns:p14="http://schemas.microsoft.com/office/powerpoint/2010/main" val="1722225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9680</TotalTime>
  <Words>1552</Words>
  <Application>Microsoft Office PowerPoint</Application>
  <PresentationFormat>Custom</PresentationFormat>
  <Paragraphs>164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Custom Design</vt:lpstr>
      <vt:lpstr>PowerPoint Presentation</vt:lpstr>
      <vt:lpstr>Contents</vt:lpstr>
      <vt:lpstr>Abstract</vt:lpstr>
      <vt:lpstr>Introduction</vt:lpstr>
      <vt:lpstr>  Literature survey</vt:lpstr>
      <vt:lpstr>  Literature survey</vt:lpstr>
      <vt:lpstr>  Literature survey</vt:lpstr>
      <vt:lpstr>Existing System</vt:lpstr>
      <vt:lpstr>Proposed System</vt:lpstr>
      <vt:lpstr>Proposed System</vt:lpstr>
      <vt:lpstr>Planning</vt:lpstr>
      <vt:lpstr>Planning</vt:lpstr>
      <vt:lpstr>Planning</vt:lpstr>
      <vt:lpstr>Planning</vt:lpstr>
      <vt:lpstr>Planning</vt:lpstr>
      <vt:lpstr>Design - Use Case Diagram</vt:lpstr>
      <vt:lpstr>Design - Activity Diagram for User</vt:lpstr>
      <vt:lpstr>Design - Sequence Diagram</vt:lpstr>
      <vt:lpstr>Design - System Architecture</vt:lpstr>
      <vt:lpstr>Implementation</vt:lpstr>
      <vt:lpstr>Implementation </vt:lpstr>
      <vt:lpstr>Implementation</vt:lpstr>
      <vt:lpstr>Implementation</vt:lpstr>
      <vt:lpstr>Implementation </vt:lpstr>
      <vt:lpstr>Implementation </vt:lpstr>
      <vt:lpstr>Implementation </vt:lpstr>
      <vt:lpstr>Implementation</vt:lpstr>
      <vt:lpstr>Implementation</vt:lpstr>
      <vt:lpstr>Implementation</vt:lpstr>
      <vt:lpstr>Implementation</vt:lpstr>
      <vt:lpstr>Implementation </vt:lpstr>
      <vt:lpstr>Research Paper</vt:lpstr>
      <vt:lpstr>References</vt:lpstr>
      <vt:lpstr>References</vt:lpstr>
      <vt:lpstr>Links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A Annapoorna</cp:lastModifiedBy>
  <cp:revision>195</cp:revision>
  <dcterms:created xsi:type="dcterms:W3CDTF">2019-06-11T05:35:00Z</dcterms:created>
  <dcterms:modified xsi:type="dcterms:W3CDTF">2024-04-15T13:35:50Z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B145199D08B64BC29E291925B1B5F72E</vt:lpwstr>
  </property>
  <property fmtid="{D5CDD505-2E9C-101B-9397-08002B2CF9AE}" pid="3" name="KSOProductBuildVer">
    <vt:lpwstr>1033-11.2.0.11254</vt:lpwstr>
  </property>
</Properties>
</file>