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1" r:id="rId2"/>
  </p:sldMasterIdLst>
  <p:notesMasterIdLst>
    <p:notesMasterId r:id="rId18"/>
  </p:notesMasterIdLst>
  <p:handoutMasterIdLst>
    <p:handoutMasterId r:id="rId19"/>
  </p:handoutMasterIdLst>
  <p:sldIdLst>
    <p:sldId id="256" r:id="rId3"/>
    <p:sldId id="267" r:id="rId4"/>
    <p:sldId id="270" r:id="rId5"/>
    <p:sldId id="258" r:id="rId6"/>
    <p:sldId id="259" r:id="rId7"/>
    <p:sldId id="260" r:id="rId8"/>
    <p:sldId id="261" r:id="rId9"/>
    <p:sldId id="268" r:id="rId10"/>
    <p:sldId id="271" r:id="rId11"/>
    <p:sldId id="272" r:id="rId12"/>
    <p:sldId id="262" r:id="rId13"/>
    <p:sldId id="263" r:id="rId14"/>
    <p:sldId id="264" r:id="rId15"/>
    <p:sldId id="265" r:id="rId16"/>
    <p:sldId id="266" r:id="rId17"/>
  </p:sldIdLst>
  <p:sldSz cx="12192000" cy="6858000"/>
  <p:notesSz cx="6629400" cy="883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4660"/>
  </p:normalViewPr>
  <p:slideViewPr>
    <p:cSldViewPr snapToGrid="0">
      <p:cViewPr varScale="1">
        <p:scale>
          <a:sx n="78" d="100"/>
          <a:sy n="78" d="100"/>
        </p:scale>
        <p:origin x="110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6C7EE57-9D58-ABCC-F01B-AF7BE82B662A}"/>
              </a:ext>
            </a:extLst>
          </p:cNvPr>
          <p:cNvSpPr>
            <a:spLocks noGrp="1"/>
          </p:cNvSpPr>
          <p:nvPr>
            <p:ph type="hdr" sz="quarter"/>
          </p:nvPr>
        </p:nvSpPr>
        <p:spPr>
          <a:xfrm>
            <a:off x="0" y="0"/>
            <a:ext cx="2873390" cy="443601"/>
          </a:xfrm>
          <a:prstGeom prst="rect">
            <a:avLst/>
          </a:prstGeom>
        </p:spPr>
        <p:txBody>
          <a:bodyPr vert="horz" lIns="77495" tIns="38748" rIns="77495" bIns="38748" rtlCol="0"/>
          <a:lstStyle>
            <a:lvl1pPr algn="l">
              <a:defRPr sz="1000"/>
            </a:lvl1pPr>
          </a:lstStyle>
          <a:p>
            <a:endParaRPr lang="en-IN"/>
          </a:p>
        </p:txBody>
      </p:sp>
      <p:sp>
        <p:nvSpPr>
          <p:cNvPr id="3" name="Date Placeholder 2">
            <a:extLst>
              <a:ext uri="{FF2B5EF4-FFF2-40B4-BE49-F238E27FC236}">
                <a16:creationId xmlns:a16="http://schemas.microsoft.com/office/drawing/2014/main" id="{442FC544-5063-C6EF-9F15-08024B62989F}"/>
              </a:ext>
            </a:extLst>
          </p:cNvPr>
          <p:cNvSpPr>
            <a:spLocks noGrp="1"/>
          </p:cNvSpPr>
          <p:nvPr>
            <p:ph type="dt" sz="quarter" idx="1"/>
          </p:nvPr>
        </p:nvSpPr>
        <p:spPr>
          <a:xfrm>
            <a:off x="3754618" y="0"/>
            <a:ext cx="2873390" cy="443601"/>
          </a:xfrm>
          <a:prstGeom prst="rect">
            <a:avLst/>
          </a:prstGeom>
        </p:spPr>
        <p:txBody>
          <a:bodyPr vert="horz" lIns="77495" tIns="38748" rIns="77495" bIns="38748" rtlCol="0"/>
          <a:lstStyle>
            <a:lvl1pPr algn="r">
              <a:defRPr sz="1000"/>
            </a:lvl1pPr>
          </a:lstStyle>
          <a:p>
            <a:r>
              <a:rPr lang="en-IN"/>
              <a:t>12-08-2023</a:t>
            </a:r>
          </a:p>
        </p:txBody>
      </p:sp>
      <p:sp>
        <p:nvSpPr>
          <p:cNvPr id="4" name="Footer Placeholder 3">
            <a:extLst>
              <a:ext uri="{FF2B5EF4-FFF2-40B4-BE49-F238E27FC236}">
                <a16:creationId xmlns:a16="http://schemas.microsoft.com/office/drawing/2014/main" id="{34825205-3C6F-B00F-52D9-12E5935E31F8}"/>
              </a:ext>
            </a:extLst>
          </p:cNvPr>
          <p:cNvSpPr>
            <a:spLocks noGrp="1"/>
          </p:cNvSpPr>
          <p:nvPr>
            <p:ph type="ftr" sz="quarter" idx="2"/>
          </p:nvPr>
        </p:nvSpPr>
        <p:spPr>
          <a:xfrm>
            <a:off x="0" y="8395600"/>
            <a:ext cx="2873390" cy="443601"/>
          </a:xfrm>
          <a:prstGeom prst="rect">
            <a:avLst/>
          </a:prstGeom>
        </p:spPr>
        <p:txBody>
          <a:bodyPr vert="horz" lIns="77495" tIns="38748" rIns="77495" bIns="38748" rtlCol="0" anchor="b"/>
          <a:lstStyle>
            <a:lvl1pPr algn="l">
              <a:defRPr sz="1000"/>
            </a:lvl1pPr>
          </a:lstStyle>
          <a:p>
            <a:r>
              <a:rPr lang="en-IN"/>
              <a:t>A8</a:t>
            </a:r>
          </a:p>
        </p:txBody>
      </p:sp>
      <p:sp>
        <p:nvSpPr>
          <p:cNvPr id="5" name="Slide Number Placeholder 4">
            <a:extLst>
              <a:ext uri="{FF2B5EF4-FFF2-40B4-BE49-F238E27FC236}">
                <a16:creationId xmlns:a16="http://schemas.microsoft.com/office/drawing/2014/main" id="{2DC11033-5D8A-C20A-0932-BABF4BA7E650}"/>
              </a:ext>
            </a:extLst>
          </p:cNvPr>
          <p:cNvSpPr>
            <a:spLocks noGrp="1"/>
          </p:cNvSpPr>
          <p:nvPr>
            <p:ph type="sldNum" sz="quarter" idx="3"/>
          </p:nvPr>
        </p:nvSpPr>
        <p:spPr>
          <a:xfrm>
            <a:off x="3754618" y="8395600"/>
            <a:ext cx="2873390" cy="443601"/>
          </a:xfrm>
          <a:prstGeom prst="rect">
            <a:avLst/>
          </a:prstGeom>
        </p:spPr>
        <p:txBody>
          <a:bodyPr vert="horz" lIns="77495" tIns="38748" rIns="77495" bIns="38748" rtlCol="0" anchor="b"/>
          <a:lstStyle>
            <a:lvl1pPr algn="r">
              <a:defRPr sz="1000"/>
            </a:lvl1pPr>
          </a:lstStyle>
          <a:p>
            <a:fld id="{E9002C84-419A-4EFF-B3C5-AC7E4895257F}" type="slidenum">
              <a:rPr lang="en-IN" smtClean="0"/>
              <a:t>‹#›</a:t>
            </a:fld>
            <a:endParaRPr lang="en-IN"/>
          </a:p>
        </p:txBody>
      </p:sp>
    </p:spTree>
    <p:extLst>
      <p:ext uri="{BB962C8B-B14F-4D97-AF65-F5344CB8AC3E}">
        <p14:creationId xmlns:p14="http://schemas.microsoft.com/office/powerpoint/2010/main" val="101839869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73390" cy="443601"/>
          </a:xfrm>
          <a:prstGeom prst="rect">
            <a:avLst/>
          </a:prstGeom>
        </p:spPr>
        <p:txBody>
          <a:bodyPr vert="horz" lIns="77495" tIns="38748" rIns="77495" bIns="38748" rtlCol="0"/>
          <a:lstStyle>
            <a:lvl1pPr algn="l">
              <a:defRPr sz="1000"/>
            </a:lvl1pPr>
          </a:lstStyle>
          <a:p>
            <a:endParaRPr lang="en-IN"/>
          </a:p>
        </p:txBody>
      </p:sp>
      <p:sp>
        <p:nvSpPr>
          <p:cNvPr id="3" name="Date Placeholder 2"/>
          <p:cNvSpPr>
            <a:spLocks noGrp="1"/>
          </p:cNvSpPr>
          <p:nvPr>
            <p:ph type="dt" idx="1"/>
          </p:nvPr>
        </p:nvSpPr>
        <p:spPr>
          <a:xfrm>
            <a:off x="3754618" y="0"/>
            <a:ext cx="2873390" cy="443601"/>
          </a:xfrm>
          <a:prstGeom prst="rect">
            <a:avLst/>
          </a:prstGeom>
        </p:spPr>
        <p:txBody>
          <a:bodyPr vert="horz" lIns="77495" tIns="38748" rIns="77495" bIns="38748" rtlCol="0"/>
          <a:lstStyle>
            <a:lvl1pPr algn="r">
              <a:defRPr sz="1000"/>
            </a:lvl1pPr>
          </a:lstStyle>
          <a:p>
            <a:r>
              <a:rPr lang="en-IN"/>
              <a:t>12-08-2023</a:t>
            </a:r>
          </a:p>
        </p:txBody>
      </p:sp>
      <p:sp>
        <p:nvSpPr>
          <p:cNvPr id="4" name="Slide Image Placeholder 3"/>
          <p:cNvSpPr>
            <a:spLocks noGrp="1" noRot="1" noChangeAspect="1"/>
          </p:cNvSpPr>
          <p:nvPr>
            <p:ph type="sldImg" idx="2"/>
          </p:nvPr>
        </p:nvSpPr>
        <p:spPr>
          <a:xfrm>
            <a:off x="663575" y="1104900"/>
            <a:ext cx="5302250" cy="2982913"/>
          </a:xfrm>
          <a:prstGeom prst="rect">
            <a:avLst/>
          </a:prstGeom>
          <a:noFill/>
          <a:ln w="12700">
            <a:solidFill>
              <a:prstClr val="black"/>
            </a:solidFill>
          </a:ln>
        </p:spPr>
        <p:txBody>
          <a:bodyPr vert="horz" lIns="77495" tIns="38748" rIns="77495" bIns="38748" rtlCol="0" anchor="ctr"/>
          <a:lstStyle/>
          <a:p>
            <a:endParaRPr lang="en-IN"/>
          </a:p>
        </p:txBody>
      </p:sp>
      <p:sp>
        <p:nvSpPr>
          <p:cNvPr id="5" name="Notes Placeholder 4"/>
          <p:cNvSpPr>
            <a:spLocks noGrp="1"/>
          </p:cNvSpPr>
          <p:nvPr>
            <p:ph type="body" sz="quarter" idx="3"/>
          </p:nvPr>
        </p:nvSpPr>
        <p:spPr>
          <a:xfrm>
            <a:off x="662662" y="4253578"/>
            <a:ext cx="5304077" cy="3480558"/>
          </a:xfrm>
          <a:prstGeom prst="rect">
            <a:avLst/>
          </a:prstGeom>
        </p:spPr>
        <p:txBody>
          <a:bodyPr vert="horz" lIns="77495" tIns="38748" rIns="77495" bIns="3874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395600"/>
            <a:ext cx="2873390" cy="443601"/>
          </a:xfrm>
          <a:prstGeom prst="rect">
            <a:avLst/>
          </a:prstGeom>
        </p:spPr>
        <p:txBody>
          <a:bodyPr vert="horz" lIns="77495" tIns="38748" rIns="77495" bIns="38748" rtlCol="0" anchor="b"/>
          <a:lstStyle>
            <a:lvl1pPr algn="l">
              <a:defRPr sz="1000"/>
            </a:lvl1pPr>
          </a:lstStyle>
          <a:p>
            <a:r>
              <a:rPr lang="en-IN"/>
              <a:t>A8</a:t>
            </a:r>
          </a:p>
        </p:txBody>
      </p:sp>
      <p:sp>
        <p:nvSpPr>
          <p:cNvPr id="7" name="Slide Number Placeholder 6"/>
          <p:cNvSpPr>
            <a:spLocks noGrp="1"/>
          </p:cNvSpPr>
          <p:nvPr>
            <p:ph type="sldNum" sz="quarter" idx="5"/>
          </p:nvPr>
        </p:nvSpPr>
        <p:spPr>
          <a:xfrm>
            <a:off x="3754618" y="8395600"/>
            <a:ext cx="2873390" cy="443601"/>
          </a:xfrm>
          <a:prstGeom prst="rect">
            <a:avLst/>
          </a:prstGeom>
        </p:spPr>
        <p:txBody>
          <a:bodyPr vert="horz" lIns="77495" tIns="38748" rIns="77495" bIns="38748" rtlCol="0" anchor="b"/>
          <a:lstStyle>
            <a:lvl1pPr algn="r">
              <a:defRPr sz="1000"/>
            </a:lvl1pPr>
          </a:lstStyle>
          <a:p>
            <a:fld id="{46892FCD-C5DB-44CC-8084-2C1B8097B676}" type="slidenum">
              <a:rPr lang="en-IN" smtClean="0"/>
              <a:t>‹#›</a:t>
            </a:fld>
            <a:endParaRPr lang="en-IN"/>
          </a:p>
        </p:txBody>
      </p:sp>
    </p:spTree>
    <p:extLst>
      <p:ext uri="{BB962C8B-B14F-4D97-AF65-F5344CB8AC3E}">
        <p14:creationId xmlns:p14="http://schemas.microsoft.com/office/powerpoint/2010/main" val="39552802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4"/>
          </p:nvPr>
        </p:nvSpPr>
        <p:spPr/>
        <p:txBody>
          <a:bodyPr/>
          <a:lstStyle/>
          <a:p>
            <a:r>
              <a:rPr lang="en-IN"/>
              <a:t>A8</a:t>
            </a:r>
          </a:p>
        </p:txBody>
      </p:sp>
      <p:sp>
        <p:nvSpPr>
          <p:cNvPr id="5" name="Slide Number Placeholder 4"/>
          <p:cNvSpPr>
            <a:spLocks noGrp="1"/>
          </p:cNvSpPr>
          <p:nvPr>
            <p:ph type="sldNum" sz="quarter" idx="5"/>
          </p:nvPr>
        </p:nvSpPr>
        <p:spPr/>
        <p:txBody>
          <a:bodyPr/>
          <a:lstStyle/>
          <a:p>
            <a:fld id="{46892FCD-C5DB-44CC-8084-2C1B8097B676}" type="slidenum">
              <a:rPr lang="en-IN" smtClean="0"/>
              <a:t>8</a:t>
            </a:fld>
            <a:endParaRPr lang="en-IN"/>
          </a:p>
        </p:txBody>
      </p:sp>
    </p:spTree>
    <p:extLst>
      <p:ext uri="{BB962C8B-B14F-4D97-AF65-F5344CB8AC3E}">
        <p14:creationId xmlns:p14="http://schemas.microsoft.com/office/powerpoint/2010/main" val="185807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9"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0"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3"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4"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5"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7"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8"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9"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0"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1"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2"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2"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4"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57"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1"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2"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3"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lvl1pPr>
              <a:defRPr/>
            </a:lvl1pPr>
          </a:lstStyle>
          <a:p>
            <a:endParaRPr lang="en-US" sz="1800" b="0" strike="noStrike" spc="-1" dirty="0">
              <a:solidFill>
                <a:srgbClr val="000000"/>
              </a:solidFill>
              <a:latin typeface="Calibri"/>
            </a:endParaRPr>
          </a:p>
        </p:txBody>
      </p:sp>
      <p:sp>
        <p:nvSpPr>
          <p:cNvPr id="8"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7"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9"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0"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1"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3"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4"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7"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8"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9"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1"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2"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3"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4"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5"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6"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lvl1pPr>
              <a:defRPr/>
            </a:lvl1pPr>
          </a:lstStyle>
          <a:p>
            <a:endParaRPr lang="en-US" sz="1800" b="0" strike="noStrike" spc="-1" dirty="0">
              <a:solidFill>
                <a:srgbClr val="000000"/>
              </a:solidFill>
              <a:latin typeface="Calibri"/>
            </a:endParaRPr>
          </a:p>
        </p:txBody>
      </p:sp>
      <p:sp>
        <p:nvSpPr>
          <p:cNvPr id="10"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dirty="0">
              <a:solidFill>
                <a:srgbClr val="000000"/>
              </a:solidFill>
              <a:latin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3"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7"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8"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9"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1"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2"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3"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5"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7"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Date Placeholder 3"/>
          <p:cNvSpPr/>
          <p:nvPr/>
        </p:nvSpPr>
        <p:spPr>
          <a:xfrm>
            <a:off x="777240" y="6634440"/>
            <a:ext cx="5781600" cy="220680"/>
          </a:xfrm>
          <a:prstGeom prst="rect">
            <a:avLst/>
          </a:prstGeom>
          <a:solidFill>
            <a:srgbClr val="002060"/>
          </a:solidFill>
          <a:ln w="0">
            <a:noFill/>
          </a:ln>
        </p:spPr>
        <p:style>
          <a:lnRef idx="0">
            <a:scrgbClr r="0" g="0" b="0"/>
          </a:lnRef>
          <a:fillRef idx="0">
            <a:scrgbClr r="0" g="0" b="0"/>
          </a:fillRef>
          <a:effectRef idx="0">
            <a:scrgbClr r="0" g="0" b="0"/>
          </a:effectRef>
          <a:fontRef idx="minor"/>
        </p:style>
      </p:sp>
      <p:sp>
        <p:nvSpPr>
          <p:cNvPr id="8" name="Date Placeholder 3"/>
          <p:cNvSpPr/>
          <p:nvPr/>
        </p:nvSpPr>
        <p:spPr>
          <a:xfrm>
            <a:off x="6559200" y="6634440"/>
            <a:ext cx="5194800" cy="220680"/>
          </a:xfrm>
          <a:prstGeom prst="rect">
            <a:avLst/>
          </a:prstGeom>
          <a:solidFill>
            <a:srgbClr val="008080"/>
          </a:solidFill>
          <a:ln w="0">
            <a:noFill/>
          </a:ln>
        </p:spPr>
        <p:style>
          <a:lnRef idx="0">
            <a:scrgbClr r="0" g="0" b="0"/>
          </a:lnRef>
          <a:fillRef idx="0">
            <a:scrgbClr r="0" g="0" b="0"/>
          </a:fillRef>
          <a:effectRef idx="0">
            <a:scrgbClr r="0" g="0" b="0"/>
          </a:effectRef>
          <a:fontRef idx="minor"/>
        </p:style>
      </p:sp>
      <p:sp>
        <p:nvSpPr>
          <p:cNvPr id="2" name="Date Placeholder 3"/>
          <p:cNvSpPr/>
          <p:nvPr/>
        </p:nvSpPr>
        <p:spPr>
          <a:xfrm>
            <a:off x="11754360" y="6636960"/>
            <a:ext cx="437400" cy="220680"/>
          </a:xfrm>
          <a:prstGeom prst="rect">
            <a:avLst/>
          </a:prstGeom>
          <a:solidFill>
            <a:schemeClr val="accent4"/>
          </a:solidFill>
          <a:ln w="0">
            <a:noFill/>
          </a:ln>
        </p:spPr>
        <p:style>
          <a:lnRef idx="0">
            <a:scrgbClr r="0" g="0" b="0"/>
          </a:lnRef>
          <a:fillRef idx="0">
            <a:scrgbClr r="0" g="0" b="0"/>
          </a:fillRef>
          <a:effectRef idx="0">
            <a:scrgbClr r="0" g="0" b="0"/>
          </a:effectRef>
          <a:fontRef idx="minor"/>
        </p:style>
      </p:sp>
      <p:sp>
        <p:nvSpPr>
          <p:cNvPr id="3"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sp>
      <p:sp>
        <p:nvSpPr>
          <p:cNvPr id="4" name="Date Placeholder 3"/>
          <p:cNvSpPr/>
          <p:nvPr/>
        </p:nvSpPr>
        <p:spPr>
          <a:xfrm>
            <a:off x="0" y="6634440"/>
            <a:ext cx="776880" cy="22104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sp>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6"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gn="just">
              <a:spcBef>
                <a:spcPts val="1417"/>
              </a:spcBef>
              <a:buClr>
                <a:srgbClr val="000000"/>
              </a:buClr>
              <a:buSzPct val="45000"/>
              <a:buFont typeface="Wingdings" charset="2"/>
              <a:buChar char=""/>
            </a:pPr>
            <a:r>
              <a:rPr lang="en-US" sz="2800" b="0" strike="noStrike" spc="-1">
                <a:solidFill>
                  <a:srgbClr val="000000"/>
                </a:solidFill>
                <a:latin typeface="Times New Roman"/>
              </a:rPr>
              <a:t>Click to edit the outline text format</a:t>
            </a:r>
          </a:p>
          <a:p>
            <a:pPr marL="864000" lvl="1" indent="-324000" algn="just">
              <a:spcBef>
                <a:spcPts val="1134"/>
              </a:spcBef>
              <a:buClr>
                <a:srgbClr val="000000"/>
              </a:buClr>
              <a:buSzPct val="75000"/>
              <a:buFont typeface="Symbol" charset="2"/>
              <a:buChar char=""/>
            </a:pPr>
            <a:r>
              <a:rPr lang="en-US" sz="2000" b="0" strike="noStrike" spc="-1">
                <a:solidFill>
                  <a:srgbClr val="000000"/>
                </a:solidFill>
                <a:latin typeface="Times New Roman"/>
              </a:rPr>
              <a:t>Second Outline Level</a:t>
            </a:r>
          </a:p>
          <a:p>
            <a:pPr marL="1296000" lvl="2" indent="-288000" algn="just">
              <a:spcBef>
                <a:spcPts val="850"/>
              </a:spcBef>
              <a:buClr>
                <a:srgbClr val="000000"/>
              </a:buClr>
              <a:buSzPct val="45000"/>
              <a:buFont typeface="Wingdings" charset="2"/>
              <a:buChar char=""/>
            </a:pPr>
            <a:r>
              <a:rPr lang="en-US" sz="1800" b="0" strike="noStrike" spc="-1">
                <a:solidFill>
                  <a:srgbClr val="000000"/>
                </a:solidFill>
                <a:latin typeface="Times New Roman"/>
              </a:rPr>
              <a:t>Third Outline Level</a:t>
            </a:r>
          </a:p>
          <a:p>
            <a:pPr marL="1728000" lvl="3" indent="-216000" algn="just">
              <a:spcBef>
                <a:spcPts val="567"/>
              </a:spcBef>
              <a:buClr>
                <a:srgbClr val="000000"/>
              </a:buClr>
              <a:buSzPct val="75000"/>
              <a:buFont typeface="Symbol" charset="2"/>
              <a:buChar char=""/>
            </a:pPr>
            <a:r>
              <a:rPr lang="en-US" sz="1800" b="0" strike="noStrike" spc="-1">
                <a:solidFill>
                  <a:srgbClr val="000000"/>
                </a:solidFill>
                <a:latin typeface="Times New Roman"/>
              </a:rPr>
              <a:t>Fourth Outline Level</a:t>
            </a:r>
          </a:p>
          <a:p>
            <a:pPr marL="2160000" lvl="4"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Fifth Outline Level</a:t>
            </a:r>
          </a:p>
          <a:p>
            <a:pPr marL="2592000" lvl="5"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Sixth Outline Level</a:t>
            </a:r>
          </a:p>
          <a:p>
            <a:pPr marL="3024000" lvl="6"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Click to edit Master title style</a:t>
            </a:r>
            <a:endParaRPr lang="en-US" sz="4400" b="0" strike="noStrike" spc="-1">
              <a:solidFill>
                <a:srgbClr val="000000"/>
              </a:solidFill>
              <a:latin typeface="Calibri"/>
            </a:endParaRPr>
          </a:p>
        </p:txBody>
      </p:sp>
      <p:sp>
        <p:nvSpPr>
          <p:cNvPr id="44" name="PlaceHolder 2"/>
          <p:cNvSpPr>
            <a:spLocks noGrp="1"/>
          </p:cNvSpPr>
          <p:nvPr>
            <p:ph type="body"/>
          </p:nvPr>
        </p:nvSpPr>
        <p:spPr>
          <a:xfrm>
            <a:off x="199440" y="1097280"/>
            <a:ext cx="11778840" cy="5394600"/>
          </a:xfrm>
          <a:prstGeom prst="rect">
            <a:avLst/>
          </a:prstGeom>
          <a:noFill/>
          <a:ln w="0">
            <a:noFill/>
          </a:ln>
        </p:spPr>
        <p:txBody>
          <a:bodyPr anchor="t">
            <a:noAutofit/>
          </a:bodyPr>
          <a:lstStyle/>
          <a:p>
            <a:pPr marL="228600" indent="-228600" algn="just">
              <a:lnSpc>
                <a:spcPct val="90000"/>
              </a:lnSpc>
              <a:spcBef>
                <a:spcPts val="1001"/>
              </a:spcBef>
              <a:buClr>
                <a:srgbClr val="000000"/>
              </a:buClr>
              <a:buFont typeface="Wingdings" charset="2"/>
              <a:buChar char=""/>
            </a:pPr>
            <a:r>
              <a:rPr lang="en-US" sz="2800" b="0" strike="noStrike" spc="-1">
                <a:solidFill>
                  <a:srgbClr val="000000"/>
                </a:solidFill>
                <a:latin typeface="Times New Roman"/>
              </a:rPr>
              <a:t>Edit Master text styles</a:t>
            </a:r>
          </a:p>
          <a:p>
            <a:pPr marL="685800" lvl="1" indent="-228600" algn="just">
              <a:lnSpc>
                <a:spcPct val="90000"/>
              </a:lnSpc>
              <a:spcBef>
                <a:spcPts val="499"/>
              </a:spcBef>
              <a:buClr>
                <a:srgbClr val="000000"/>
              </a:buClr>
              <a:buFont typeface="Wingdings" charset="2"/>
              <a:buChar char=""/>
            </a:pPr>
            <a:r>
              <a:rPr lang="en-US" sz="2400" b="0" strike="noStrike" spc="-1">
                <a:solidFill>
                  <a:srgbClr val="000000"/>
                </a:solidFill>
                <a:latin typeface="Times New Roman"/>
              </a:rPr>
              <a:t>Second level</a:t>
            </a:r>
          </a:p>
          <a:p>
            <a:pPr marL="1143000" lvl="2" indent="-228600" algn="just">
              <a:lnSpc>
                <a:spcPct val="90000"/>
              </a:lnSpc>
              <a:spcBef>
                <a:spcPts val="499"/>
              </a:spcBef>
              <a:buClr>
                <a:srgbClr val="000000"/>
              </a:buClr>
              <a:buFont typeface="Courier New"/>
              <a:buChar char="o"/>
            </a:pPr>
            <a:r>
              <a:rPr lang="en-US" sz="2000" b="0" strike="noStrike" spc="-1">
                <a:solidFill>
                  <a:srgbClr val="000000"/>
                </a:solidFill>
                <a:latin typeface="Times New Roman"/>
              </a:rPr>
              <a:t>Third level</a:t>
            </a:r>
          </a:p>
          <a:p>
            <a:pPr marL="1600200" lvl="3" indent="-228600" algn="just">
              <a:lnSpc>
                <a:spcPct val="90000"/>
              </a:lnSpc>
              <a:spcBef>
                <a:spcPts val="499"/>
              </a:spcBef>
              <a:buClr>
                <a:srgbClr val="000000"/>
              </a:buClr>
              <a:buFont typeface="Wingdings" charset="2"/>
              <a:buChar char=""/>
            </a:pPr>
            <a:r>
              <a:rPr lang="en-US" sz="1800" b="0" strike="noStrike" spc="-1">
                <a:solidFill>
                  <a:srgbClr val="000000"/>
                </a:solidFill>
                <a:latin typeface="Times New Roman"/>
              </a:rPr>
              <a:t>Fourth level</a:t>
            </a:r>
          </a:p>
          <a:p>
            <a:pPr marL="2057400" lvl="4" indent="-228600" algn="just">
              <a:lnSpc>
                <a:spcPct val="90000"/>
              </a:lnSpc>
              <a:spcBef>
                <a:spcPts val="499"/>
              </a:spcBef>
              <a:buClr>
                <a:srgbClr val="000000"/>
              </a:buClr>
              <a:buFont typeface="Arial"/>
              <a:buChar char="•"/>
            </a:pPr>
            <a:r>
              <a:rPr lang="en-US" sz="1800" b="0" strike="noStrike" spc="-1">
                <a:solidFill>
                  <a:srgbClr val="000000"/>
                </a:solidFill>
                <a:latin typeface="Times New Roman"/>
              </a:rPr>
              <a:t>Fifth level</a:t>
            </a:r>
          </a:p>
        </p:txBody>
      </p:sp>
      <p:sp>
        <p:nvSpPr>
          <p:cNvPr id="45" name="Date Placeholder 3"/>
          <p:cNvSpPr/>
          <p:nvPr/>
        </p:nvSpPr>
        <p:spPr>
          <a:xfrm>
            <a:off x="777240" y="6642720"/>
            <a:ext cx="5653800" cy="214920"/>
          </a:xfrm>
          <a:prstGeom prst="rect">
            <a:avLst/>
          </a:prstGeom>
          <a:solidFill>
            <a:srgbClr val="00206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Dept. of Computer Science and Engineering</a:t>
            </a:r>
            <a:endParaRPr lang="en-IN" sz="1600" b="0" strike="noStrike" spc="-1">
              <a:latin typeface="Arial"/>
            </a:endParaRPr>
          </a:p>
        </p:txBody>
      </p:sp>
      <p:sp>
        <p:nvSpPr>
          <p:cNvPr id="46" name="Date Placeholder 3"/>
          <p:cNvSpPr/>
          <p:nvPr/>
        </p:nvSpPr>
        <p:spPr>
          <a:xfrm>
            <a:off x="6431400" y="6642000"/>
            <a:ext cx="5322600" cy="215640"/>
          </a:xfrm>
          <a:prstGeom prst="rect">
            <a:avLst/>
          </a:prstGeom>
          <a:solidFill>
            <a:srgbClr val="00808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Srinivasa Ramanujan Institute of Technology</a:t>
            </a:r>
            <a:endParaRPr lang="en-IN" sz="1600" b="0" strike="noStrike" spc="-1">
              <a:latin typeface="Arial"/>
            </a:endParaRPr>
          </a:p>
        </p:txBody>
      </p:sp>
      <p:sp>
        <p:nvSpPr>
          <p:cNvPr id="47" name="Date Placeholder 3"/>
          <p:cNvSpPr/>
          <p:nvPr/>
        </p:nvSpPr>
        <p:spPr>
          <a:xfrm>
            <a:off x="11754360" y="6642000"/>
            <a:ext cx="437400" cy="215640"/>
          </a:xfrm>
          <a:prstGeom prst="rect">
            <a:avLst/>
          </a:pr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fld id="{287FBA57-AD8A-4D8D-8881-00EAA4F18DD5}" type="slidenum">
              <a:rPr lang="en-IN" sz="1600" b="1" strike="noStrike" spc="-1">
                <a:solidFill>
                  <a:srgbClr val="002060"/>
                </a:solidFill>
                <a:latin typeface="Times New Roman"/>
              </a:rPr>
              <a:t>‹#›</a:t>
            </a:fld>
            <a:endParaRPr lang="en-IN" sz="1600" b="0" strike="noStrike" spc="-1">
              <a:latin typeface="Arial"/>
            </a:endParaRPr>
          </a:p>
        </p:txBody>
      </p:sp>
      <p:sp>
        <p:nvSpPr>
          <p:cNvPr id="48"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500" b="1" i="1" strike="noStrike" spc="-1" dirty="0">
                <a:solidFill>
                  <a:srgbClr val="FFFFFF"/>
                </a:solidFill>
                <a:latin typeface="Times New Roman"/>
              </a:rPr>
              <a:t>Generating Image Captions based on Deep Learning and Natural language Processing</a:t>
            </a:r>
            <a:endParaRPr lang="en-IN" sz="1500" b="0" strike="noStrike" spc="-1" dirty="0">
              <a:latin typeface="Arial"/>
            </a:endParaRPr>
          </a:p>
        </p:txBody>
      </p:sp>
      <p:pic>
        <p:nvPicPr>
          <p:cNvPr id="49" name="Picture 5"/>
          <p:cNvPicPr/>
          <p:nvPr/>
        </p:nvPicPr>
        <p:blipFill>
          <a:blip r:embed="rId14"/>
          <a:stretch/>
        </p:blipFill>
        <p:spPr>
          <a:xfrm>
            <a:off x="11506320" y="5956200"/>
            <a:ext cx="685440" cy="685440"/>
          </a:xfrm>
          <a:prstGeom prst="rect">
            <a:avLst/>
          </a:prstGeom>
          <a:ln w="0">
            <a:noFill/>
          </a:ln>
        </p:spPr>
      </p:pic>
      <p:sp>
        <p:nvSpPr>
          <p:cNvPr id="50" name="Date Placeholder 3"/>
          <p:cNvSpPr/>
          <p:nvPr/>
        </p:nvSpPr>
        <p:spPr>
          <a:xfrm>
            <a:off x="0" y="6642720"/>
            <a:ext cx="776880" cy="21492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dirty="0">
                <a:solidFill>
                  <a:srgbClr val="FFFFFF"/>
                </a:solidFill>
                <a:latin typeface="Times New Roman"/>
              </a:rPr>
              <a:t>A - 8</a:t>
            </a:r>
            <a:endParaRPr lang="en-IN" sz="1600" b="0" strike="noStrike" spc="-1" dirty="0">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s://www.irjet.net/archives/V8/i11/IRJET-V8I11152.pdf" TargetMode="External"/><Relationship Id="rId2" Type="http://schemas.openxmlformats.org/officeDocument/2006/relationships/hyperlink" Target="https://www.researchgate.net/publication/358883556_Image_and_audio_caps_automated_captioning_of_background_sounds_and_images_using_deep_learning" TargetMode="External"/><Relationship Id="rId1" Type="http://schemas.openxmlformats.org/officeDocument/2006/relationships/slideLayout" Target="../slideLayouts/slideLayout13.xml"/><Relationship Id="rId5" Type="http://schemas.openxmlformats.org/officeDocument/2006/relationships/hyperlink" Target="https://www.irjet.net/archives/V7/i5/IRJET-V7I51377.pdf" TargetMode="External"/><Relationship Id="rId4" Type="http://schemas.openxmlformats.org/officeDocument/2006/relationships/hyperlink" Target="refernce.pdf"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ubtitle 11"/>
          <p:cNvSpPr/>
          <p:nvPr/>
        </p:nvSpPr>
        <p:spPr>
          <a:xfrm>
            <a:off x="6088684" y="1615320"/>
            <a:ext cx="2441732"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7500" lnSpcReduction="10000"/>
          </a:bodyPr>
          <a:lstStyle/>
          <a:p>
            <a:pPr algn="ctr">
              <a:lnSpc>
                <a:spcPct val="90000"/>
              </a:lnSpc>
              <a:spcBef>
                <a:spcPts val="300"/>
              </a:spcBef>
              <a:tabLst>
                <a:tab pos="0" algn="l"/>
              </a:tabLst>
            </a:pPr>
            <a:r>
              <a:rPr lang="en-US" sz="2290" spc="-1" dirty="0">
                <a:solidFill>
                  <a:srgbClr val="000000"/>
                </a:solidFill>
                <a:latin typeface="Times New Roman"/>
              </a:rPr>
              <a:t>P. Manjusha</a:t>
            </a:r>
            <a:endParaRPr lang="en-IN" sz="229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204G1A0552</a:t>
            </a:r>
            <a:endParaRPr lang="en-IN" sz="1200" b="0" strike="noStrike" spc="-1" dirty="0">
              <a:latin typeface="Arial"/>
            </a:endParaRPr>
          </a:p>
        </p:txBody>
      </p:sp>
      <p:sp>
        <p:nvSpPr>
          <p:cNvPr id="88" name="Subtitle 11"/>
          <p:cNvSpPr/>
          <p:nvPr/>
        </p:nvSpPr>
        <p:spPr>
          <a:xfrm>
            <a:off x="3759480" y="2475720"/>
            <a:ext cx="4672440" cy="8978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gn="ctr">
              <a:lnSpc>
                <a:spcPct val="90000"/>
              </a:lnSpc>
              <a:spcBef>
                <a:spcPts val="300"/>
              </a:spcBef>
              <a:tabLst>
                <a:tab pos="0" algn="l"/>
              </a:tabLst>
            </a:pPr>
            <a:r>
              <a:rPr lang="en-US" sz="1400" b="0" i="1" strike="noStrike" spc="-1" dirty="0">
                <a:solidFill>
                  <a:srgbClr val="000000"/>
                </a:solidFill>
                <a:latin typeface="Times New Roman"/>
              </a:rPr>
              <a:t>Under the guidance of</a:t>
            </a:r>
            <a:endParaRPr lang="en-IN" sz="1400" b="0" strike="noStrike" spc="-1" dirty="0">
              <a:latin typeface="Arial"/>
            </a:endParaRPr>
          </a:p>
          <a:p>
            <a:pPr algn="ctr">
              <a:lnSpc>
                <a:spcPct val="90000"/>
              </a:lnSpc>
              <a:spcBef>
                <a:spcPts val="300"/>
              </a:spcBef>
              <a:tabLst>
                <a:tab pos="0" algn="l"/>
              </a:tabLst>
            </a:pPr>
            <a:r>
              <a:rPr lang="en-US" sz="2400" spc="-1" dirty="0">
                <a:solidFill>
                  <a:srgbClr val="000000"/>
                </a:solidFill>
                <a:latin typeface="Times New Roman"/>
              </a:rPr>
              <a:t>Mrs. P. Rohini</a:t>
            </a:r>
            <a:r>
              <a:rPr lang="en-US" sz="2400" b="0" strike="noStrike" spc="-1" dirty="0">
                <a:solidFill>
                  <a:srgbClr val="000000"/>
                </a:solidFill>
                <a:latin typeface="Times New Roman"/>
              </a:rPr>
              <a:t> </a:t>
            </a:r>
            <a:r>
              <a:rPr lang="en-US" sz="1400" spc="-1" dirty="0">
                <a:solidFill>
                  <a:srgbClr val="000000"/>
                </a:solidFill>
                <a:latin typeface="Times New Roman"/>
              </a:rPr>
              <a:t>M</a:t>
            </a:r>
            <a:r>
              <a:rPr lang="en-US" sz="1400" b="0" strike="noStrike" spc="-1" dirty="0">
                <a:solidFill>
                  <a:srgbClr val="000000"/>
                </a:solidFill>
                <a:latin typeface="Times New Roman"/>
              </a:rPr>
              <a:t>. Tech</a:t>
            </a:r>
            <a:endParaRPr lang="en-IN" sz="1400" b="0" strike="noStrike" spc="-1" dirty="0">
              <a:latin typeface="Arial"/>
            </a:endParaRPr>
          </a:p>
          <a:p>
            <a:pPr algn="ctr">
              <a:lnSpc>
                <a:spcPct val="90000"/>
              </a:lnSpc>
              <a:spcBef>
                <a:spcPts val="201"/>
              </a:spcBef>
              <a:tabLst>
                <a:tab pos="0" algn="l"/>
              </a:tabLst>
            </a:pPr>
            <a:r>
              <a:rPr lang="en-IN" sz="1400" b="0" strike="noStrike" spc="-1" dirty="0">
                <a:solidFill>
                  <a:srgbClr val="000000"/>
                </a:solidFill>
                <a:latin typeface="Times New Roman"/>
              </a:rPr>
              <a:t>Assistant Professor</a:t>
            </a:r>
            <a:endParaRPr lang="en-IN" sz="1400" b="0" strike="noStrike" spc="-1" dirty="0">
              <a:latin typeface="Arial"/>
            </a:endParaRPr>
          </a:p>
        </p:txBody>
      </p:sp>
      <p:sp>
        <p:nvSpPr>
          <p:cNvPr id="89" name="Subtitle 11"/>
          <p:cNvSpPr/>
          <p:nvPr/>
        </p:nvSpPr>
        <p:spPr>
          <a:xfrm>
            <a:off x="1514520" y="5100320"/>
            <a:ext cx="9162720" cy="14887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57000" lnSpcReduction="20000"/>
          </a:bodyPr>
          <a:lstStyle/>
          <a:p>
            <a:pPr algn="ctr">
              <a:lnSpc>
                <a:spcPct val="90000"/>
              </a:lnSpc>
              <a:spcBef>
                <a:spcPts val="499"/>
              </a:spcBef>
              <a:tabLst>
                <a:tab pos="0" algn="l"/>
              </a:tabLst>
            </a:pPr>
            <a:r>
              <a:rPr lang="en-US" sz="4200" b="0" strike="noStrike" spc="-1" dirty="0">
                <a:solidFill>
                  <a:srgbClr val="000000"/>
                </a:solidFill>
                <a:latin typeface="Times New Roman"/>
              </a:rPr>
              <a:t>Department of Computer Science and Engineering      </a:t>
            </a:r>
            <a:endParaRPr lang="en-IN" sz="4200" b="0" strike="noStrike" spc="-1" dirty="0">
              <a:latin typeface="Arial"/>
            </a:endParaRPr>
          </a:p>
          <a:p>
            <a:pPr algn="ctr">
              <a:lnSpc>
                <a:spcPct val="90000"/>
              </a:lnSpc>
              <a:spcBef>
                <a:spcPts val="499"/>
              </a:spcBef>
              <a:tabLst>
                <a:tab pos="0" algn="l"/>
              </a:tabLst>
            </a:pPr>
            <a:r>
              <a:rPr lang="en-US" sz="6500" b="0" strike="noStrike" spc="-1" dirty="0">
                <a:solidFill>
                  <a:srgbClr val="FF0000"/>
                </a:solidFill>
                <a:latin typeface="Times New Roman"/>
              </a:rPr>
              <a:t>Srinivasa Ramanujan Institute of Technology</a:t>
            </a:r>
            <a:endParaRPr lang="en-IN" sz="6500" b="0" strike="noStrike" spc="-1" dirty="0">
              <a:latin typeface="Arial"/>
            </a:endParaRPr>
          </a:p>
          <a:p>
            <a:pPr algn="ctr">
              <a:lnSpc>
                <a:spcPct val="90000"/>
              </a:lnSpc>
              <a:spcBef>
                <a:spcPts val="300"/>
              </a:spcBef>
              <a:tabLst>
                <a:tab pos="0" algn="l"/>
              </a:tabLst>
            </a:pPr>
            <a:r>
              <a:rPr lang="en-US" sz="1800" b="1" strike="noStrike" spc="-1" dirty="0">
                <a:solidFill>
                  <a:srgbClr val="000000"/>
                </a:solidFill>
                <a:latin typeface="Times New Roman"/>
                <a:ea typeface="Times New Roman"/>
              </a:rPr>
              <a:t>(</a:t>
            </a:r>
            <a:r>
              <a:rPr lang="en-US" sz="2000" b="1" strike="noStrike" spc="-1" dirty="0">
                <a:solidFill>
                  <a:srgbClr val="000000"/>
                </a:solidFill>
                <a:latin typeface="Verdana"/>
                <a:ea typeface="Times New Roman"/>
              </a:rPr>
              <a:t>Autonomous)</a:t>
            </a:r>
            <a:endParaRPr lang="en-IN" sz="2000" b="0" strike="noStrike" spc="-1" dirty="0">
              <a:latin typeface="Arial"/>
            </a:endParaRPr>
          </a:p>
          <a:p>
            <a:pPr algn="ctr">
              <a:lnSpc>
                <a:spcPct val="90000"/>
              </a:lnSpc>
              <a:spcBef>
                <a:spcPts val="1001"/>
              </a:spcBef>
              <a:spcAft>
                <a:spcPts val="99"/>
              </a:spcAft>
              <a:tabLst>
                <a:tab pos="0" algn="l"/>
              </a:tabLst>
            </a:pPr>
            <a:r>
              <a:rPr lang="en-US" sz="2500" b="1" strike="noStrike" spc="-1" dirty="0">
                <a:solidFill>
                  <a:srgbClr val="1F4E79"/>
                </a:solidFill>
                <a:latin typeface="Times New Roman"/>
                <a:ea typeface="Times New Roman"/>
              </a:rPr>
              <a:t>2023 - 2024</a:t>
            </a:r>
            <a:endParaRPr lang="en-IN" sz="2500" b="0" strike="noStrike" spc="-1" dirty="0">
              <a:latin typeface="Arial"/>
            </a:endParaRPr>
          </a:p>
          <a:p>
            <a:pPr algn="ctr">
              <a:lnSpc>
                <a:spcPct val="90000"/>
              </a:lnSpc>
              <a:spcBef>
                <a:spcPts val="1001"/>
              </a:spcBef>
              <a:tabLst>
                <a:tab pos="0" algn="l"/>
              </a:tabLst>
            </a:pPr>
            <a:endParaRPr lang="en-IN" sz="2500" b="0" strike="noStrike" spc="-1" dirty="0">
              <a:latin typeface="Arial"/>
            </a:endParaRPr>
          </a:p>
        </p:txBody>
      </p:sp>
      <p:sp>
        <p:nvSpPr>
          <p:cNvPr id="90" name="Subtitle 11"/>
          <p:cNvSpPr/>
          <p:nvPr/>
        </p:nvSpPr>
        <p:spPr>
          <a:xfrm>
            <a:off x="2900516" y="1598760"/>
            <a:ext cx="2595716"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spc="-1" dirty="0">
                <a:solidFill>
                  <a:srgbClr val="000000"/>
                </a:solidFill>
                <a:latin typeface="Times New Roman"/>
              </a:rPr>
              <a:t>G. Jasmin</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  Roll No. 204G1A0542</a:t>
            </a:r>
            <a:endParaRPr lang="en-IN" sz="1200" b="0" strike="noStrike" spc="-1" dirty="0">
              <a:latin typeface="Arial"/>
            </a:endParaRPr>
          </a:p>
        </p:txBody>
      </p:sp>
      <p:sp>
        <p:nvSpPr>
          <p:cNvPr id="91" name="Subtitle 11"/>
          <p:cNvSpPr/>
          <p:nvPr/>
        </p:nvSpPr>
        <p:spPr>
          <a:xfrm>
            <a:off x="8757468" y="1625760"/>
            <a:ext cx="23824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b="0" strike="noStrike" spc="-1" dirty="0">
                <a:solidFill>
                  <a:srgbClr val="000000"/>
                </a:solidFill>
                <a:latin typeface="Times New Roman"/>
              </a:rPr>
              <a:t>A. </a:t>
            </a:r>
            <a:r>
              <a:rPr lang="en-US" sz="2600" b="0" strike="noStrike" spc="-1" dirty="0" err="1">
                <a:solidFill>
                  <a:srgbClr val="000000"/>
                </a:solidFill>
                <a:latin typeface="Times New Roman"/>
              </a:rPr>
              <a:t>Anulekha</a:t>
            </a:r>
            <a:r>
              <a:rPr lang="en-US" sz="2600" b="0" strike="noStrike" spc="-1" dirty="0">
                <a:solidFill>
                  <a:srgbClr val="000000"/>
                </a:solidFill>
                <a:latin typeface="Times New Roman"/>
              </a:rPr>
              <a:t> Sai</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214G5A0504</a:t>
            </a:r>
            <a:endParaRPr lang="en-IN" sz="1200" b="0" strike="noStrike" spc="-1" dirty="0">
              <a:latin typeface="Arial"/>
            </a:endParaRPr>
          </a:p>
        </p:txBody>
      </p:sp>
      <p:sp>
        <p:nvSpPr>
          <p:cNvPr id="92" name="Subtitle 11"/>
          <p:cNvSpPr/>
          <p:nvPr/>
        </p:nvSpPr>
        <p:spPr>
          <a:xfrm>
            <a:off x="320760" y="1598760"/>
            <a:ext cx="2382480"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spc="-1" dirty="0">
                <a:solidFill>
                  <a:srgbClr val="000000"/>
                </a:solidFill>
                <a:latin typeface="Times New Roman"/>
              </a:rPr>
              <a:t>M. Bhargavi</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204G1A0521</a:t>
            </a:r>
            <a:endParaRPr lang="en-IN" sz="1200" b="0" strike="noStrike" spc="-1" dirty="0">
              <a:latin typeface="Arial"/>
            </a:endParaRPr>
          </a:p>
        </p:txBody>
      </p:sp>
      <p:sp>
        <p:nvSpPr>
          <p:cNvPr id="93" name="Rectangle: Rounded Corners 16"/>
          <p:cNvSpPr/>
          <p:nvPr/>
        </p:nvSpPr>
        <p:spPr>
          <a:xfrm>
            <a:off x="754920" y="305663"/>
            <a:ext cx="10527840" cy="857520"/>
          </a:xfrm>
          <a:prstGeom prst="roundRect">
            <a:avLst>
              <a:gd name="adj" fmla="val 16667"/>
            </a:avLst>
          </a:prstGeom>
          <a:solidFill>
            <a:srgbClr val="FF6600"/>
          </a:solidFill>
          <a:ln w="0">
            <a:noFill/>
          </a:ln>
          <a:effectLst>
            <a:outerShdw blurRad="57240" dist="19080" dir="5400000" algn="ctr"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tIns="45000" rIns="90000" bIns="45000" anchor="ctr">
            <a:noAutofit/>
          </a:bodyPr>
          <a:lstStyle/>
          <a:p>
            <a:pPr algn="ctr">
              <a:lnSpc>
                <a:spcPct val="100000"/>
              </a:lnSpc>
            </a:pPr>
            <a:r>
              <a:rPr lang="en-US" sz="3200" spc="-1" dirty="0">
                <a:solidFill>
                  <a:srgbClr val="FFFFFF"/>
                </a:solidFill>
                <a:latin typeface="Times New Roman"/>
              </a:rPr>
              <a:t>Generating Image Captions based on Deep Learning and Natural language Processing</a:t>
            </a:r>
            <a:endParaRPr lang="en-IN" sz="3200" b="0" strike="noStrike" spc="-1" dirty="0">
              <a:latin typeface="Arial"/>
            </a:endParaRPr>
          </a:p>
        </p:txBody>
      </p:sp>
      <p:sp>
        <p:nvSpPr>
          <p:cNvPr id="94" name="Rectangle 17"/>
          <p:cNvSpPr/>
          <p:nvPr/>
        </p:nvSpPr>
        <p:spPr>
          <a:xfrm>
            <a:off x="2714760" y="1261800"/>
            <a:ext cx="6761880" cy="3363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7000"/>
              </a:lnSpc>
              <a:spcBef>
                <a:spcPts val="499"/>
              </a:spcBef>
              <a:spcAft>
                <a:spcPts val="499"/>
              </a:spcAft>
            </a:pPr>
            <a:r>
              <a:rPr lang="en-IN" sz="1600" b="0" i="1" strike="noStrike" spc="-1" dirty="0">
                <a:solidFill>
                  <a:srgbClr val="000000"/>
                </a:solidFill>
                <a:latin typeface="Times New Roman"/>
                <a:ea typeface="Calibri"/>
              </a:rPr>
              <a:t>by</a:t>
            </a:r>
            <a:endParaRPr lang="en-IN" sz="1600" b="0" strike="noStrike" spc="-1" dirty="0">
              <a:latin typeface="Arial"/>
            </a:endParaRPr>
          </a:p>
        </p:txBody>
      </p:sp>
      <p:pic>
        <p:nvPicPr>
          <p:cNvPr id="95" name="Picture 4"/>
          <p:cNvPicPr/>
          <p:nvPr/>
        </p:nvPicPr>
        <p:blipFill>
          <a:blip r:embed="rId2"/>
          <a:stretch/>
        </p:blipFill>
        <p:spPr>
          <a:xfrm>
            <a:off x="5167084" y="3272603"/>
            <a:ext cx="1843200" cy="1685160"/>
          </a:xfrm>
          <a:prstGeom prst="rect">
            <a:avLst/>
          </a:prstGeom>
          <a:ln w="0">
            <a:noFill/>
          </a:ln>
        </p:spPr>
      </p:pic>
      <p:sp>
        <p:nvSpPr>
          <p:cNvPr id="96" name="Subtitle 11"/>
          <p:cNvSpPr/>
          <p:nvPr/>
        </p:nvSpPr>
        <p:spPr>
          <a:xfrm>
            <a:off x="9349920" y="1636560"/>
            <a:ext cx="20170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4500"/>
          </a:bodyPr>
          <a:lstStyle/>
          <a:p>
            <a:pPr algn="ctr">
              <a:lnSpc>
                <a:spcPct val="90000"/>
              </a:lnSpc>
              <a:spcBef>
                <a:spcPts val="300"/>
              </a:spcBef>
              <a:tabLst>
                <a:tab pos="0" algn="l"/>
              </a:tabLst>
            </a:pPr>
            <a:endParaRPr lang="en-IN" sz="12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rgbClr val="FFFFFF"/>
                </a:solidFill>
                <a:latin typeface="Times New Roman"/>
              </a:rPr>
              <a:t>Design and Implementation for first objective </a:t>
            </a:r>
          </a:p>
        </p:txBody>
      </p:sp>
      <p:sp>
        <p:nvSpPr>
          <p:cNvPr id="106" name="PlaceHolder 2"/>
          <p:cNvSpPr>
            <a:spLocks noGrp="1"/>
          </p:cNvSpPr>
          <p:nvPr>
            <p:ph idx="4294967295"/>
          </p:nvPr>
        </p:nvSpPr>
        <p:spPr>
          <a:xfrm>
            <a:off x="297763" y="1834700"/>
            <a:ext cx="11778840" cy="5394600"/>
          </a:xfrm>
          <a:prstGeom prst="rect">
            <a:avLst/>
          </a:prstGeom>
          <a:noFill/>
          <a:ln w="0">
            <a:noFill/>
          </a:ln>
        </p:spPr>
        <p:txBody>
          <a:bodyPr anchor="t">
            <a:normAutofit/>
          </a:bodyPr>
          <a:lstStyle/>
          <a:p>
            <a:pPr marL="0" indent="0" algn="l">
              <a:buNone/>
            </a:pPr>
            <a:r>
              <a:rPr lang="en-US" sz="2800" b="0" strike="noStrike" spc="-1" dirty="0">
                <a:solidFill>
                  <a:srgbClr val="000000"/>
                </a:solidFill>
                <a:latin typeface="Times New Roman"/>
              </a:rPr>
              <a:t>                                                                                                                       </a:t>
            </a:r>
          </a:p>
        </p:txBody>
      </p:sp>
      <p:sp>
        <p:nvSpPr>
          <p:cNvPr id="8" name="TextBox 7">
            <a:extLst>
              <a:ext uri="{FF2B5EF4-FFF2-40B4-BE49-F238E27FC236}">
                <a16:creationId xmlns:a16="http://schemas.microsoft.com/office/drawing/2014/main" id="{57F82ABD-2661-C9DB-6A1A-EA8A4243DA7C}"/>
              </a:ext>
            </a:extLst>
          </p:cNvPr>
          <p:cNvSpPr txBox="1"/>
          <p:nvPr/>
        </p:nvSpPr>
        <p:spPr>
          <a:xfrm>
            <a:off x="497743" y="1585643"/>
            <a:ext cx="5019566" cy="369332"/>
          </a:xfrm>
          <a:prstGeom prst="rect">
            <a:avLst/>
          </a:prstGeom>
          <a:noFill/>
        </p:spPr>
        <p:txBody>
          <a:bodyPr wrap="square" rtlCol="0">
            <a:spAutoFit/>
          </a:bodyPr>
          <a:lstStyle/>
          <a:p>
            <a:r>
              <a:rPr lang="en-IN" dirty="0"/>
              <a:t>Checking captions have mapped correctly</a:t>
            </a:r>
          </a:p>
        </p:txBody>
      </p:sp>
      <p:pic>
        <p:nvPicPr>
          <p:cNvPr id="10" name="Picture 9">
            <a:extLst>
              <a:ext uri="{FF2B5EF4-FFF2-40B4-BE49-F238E27FC236}">
                <a16:creationId xmlns:a16="http://schemas.microsoft.com/office/drawing/2014/main" id="{662BF999-E1E4-7104-7896-FF4EF5554A2A}"/>
              </a:ext>
            </a:extLst>
          </p:cNvPr>
          <p:cNvPicPr>
            <a:picLocks noChangeAspect="1"/>
          </p:cNvPicPr>
          <p:nvPr/>
        </p:nvPicPr>
        <p:blipFill rotWithShape="1">
          <a:blip r:embed="rId2"/>
          <a:srcRect l="20170" t="9981" r="23350" b="7465"/>
          <a:stretch/>
        </p:blipFill>
        <p:spPr>
          <a:xfrm>
            <a:off x="410667" y="2075249"/>
            <a:ext cx="5193719" cy="4270214"/>
          </a:xfrm>
          <a:prstGeom prst="rect">
            <a:avLst/>
          </a:prstGeom>
        </p:spPr>
      </p:pic>
      <p:sp>
        <p:nvSpPr>
          <p:cNvPr id="11" name="TextBox 10">
            <a:extLst>
              <a:ext uri="{FF2B5EF4-FFF2-40B4-BE49-F238E27FC236}">
                <a16:creationId xmlns:a16="http://schemas.microsoft.com/office/drawing/2014/main" id="{D746D7CA-7552-629A-876B-427460E72DAA}"/>
              </a:ext>
            </a:extLst>
          </p:cNvPr>
          <p:cNvSpPr txBox="1"/>
          <p:nvPr/>
        </p:nvSpPr>
        <p:spPr>
          <a:xfrm>
            <a:off x="297763" y="1033793"/>
            <a:ext cx="5053781" cy="523220"/>
          </a:xfrm>
          <a:prstGeom prst="rect">
            <a:avLst/>
          </a:prstGeom>
          <a:noFill/>
        </p:spPr>
        <p:txBody>
          <a:bodyPr wrap="square" rtlCol="0">
            <a:spAutoFit/>
          </a:bodyPr>
          <a:lstStyle/>
          <a:p>
            <a:r>
              <a:rPr lang="en-IN" sz="2800" spc="-1" dirty="0">
                <a:solidFill>
                  <a:srgbClr val="000000"/>
                </a:solidFill>
                <a:latin typeface="Times New Roman"/>
              </a:rPr>
              <a:t>Text and image data processing</a:t>
            </a:r>
          </a:p>
        </p:txBody>
      </p:sp>
      <p:pic>
        <p:nvPicPr>
          <p:cNvPr id="15" name="Picture 14">
            <a:extLst>
              <a:ext uri="{FF2B5EF4-FFF2-40B4-BE49-F238E27FC236}">
                <a16:creationId xmlns:a16="http://schemas.microsoft.com/office/drawing/2014/main" id="{4D2A9BC0-BB8C-10D7-58AD-2A2C2F235722}"/>
              </a:ext>
            </a:extLst>
          </p:cNvPr>
          <p:cNvPicPr>
            <a:picLocks noChangeAspect="1"/>
          </p:cNvPicPr>
          <p:nvPr/>
        </p:nvPicPr>
        <p:blipFill rotWithShape="1">
          <a:blip r:embed="rId3"/>
          <a:srcRect r="41510" b="2699"/>
          <a:stretch/>
        </p:blipFill>
        <p:spPr>
          <a:xfrm>
            <a:off x="5850649" y="1295403"/>
            <a:ext cx="6066767" cy="2040355"/>
          </a:xfrm>
          <a:prstGeom prst="rect">
            <a:avLst/>
          </a:prstGeom>
        </p:spPr>
      </p:pic>
      <p:pic>
        <p:nvPicPr>
          <p:cNvPr id="17" name="Picture 16">
            <a:extLst>
              <a:ext uri="{FF2B5EF4-FFF2-40B4-BE49-F238E27FC236}">
                <a16:creationId xmlns:a16="http://schemas.microsoft.com/office/drawing/2014/main" id="{8A5AA97D-665C-FC90-84F6-40F4C8D10134}"/>
              </a:ext>
            </a:extLst>
          </p:cNvPr>
          <p:cNvPicPr>
            <a:picLocks noChangeAspect="1"/>
          </p:cNvPicPr>
          <p:nvPr/>
        </p:nvPicPr>
        <p:blipFill>
          <a:blip r:embed="rId4"/>
          <a:stretch>
            <a:fillRect/>
          </a:stretch>
        </p:blipFill>
        <p:spPr>
          <a:xfrm>
            <a:off x="5850649" y="3613445"/>
            <a:ext cx="6066767" cy="2409913"/>
          </a:xfrm>
          <a:prstGeom prst="rect">
            <a:avLst/>
          </a:prstGeom>
        </p:spPr>
      </p:pic>
    </p:spTree>
    <p:extLst>
      <p:ext uri="{BB962C8B-B14F-4D97-AF65-F5344CB8AC3E}">
        <p14:creationId xmlns:p14="http://schemas.microsoft.com/office/powerpoint/2010/main" val="3025453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240" y="219272"/>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rgbClr val="FFFFFF"/>
                </a:solidFill>
                <a:latin typeface="Times New Roman"/>
              </a:rPr>
              <a:t>Literature survey for second objective </a:t>
            </a:r>
          </a:p>
        </p:txBody>
      </p:sp>
      <p:sp>
        <p:nvSpPr>
          <p:cNvPr id="108" name="PlaceHolder 2"/>
          <p:cNvSpPr>
            <a:spLocks noGrp="1"/>
          </p:cNvSpPr>
          <p:nvPr>
            <p:ph/>
          </p:nvPr>
        </p:nvSpPr>
        <p:spPr>
          <a:xfrm>
            <a:off x="206700" y="791571"/>
            <a:ext cx="11778840" cy="5673014"/>
          </a:xfrm>
          <a:prstGeom prst="rect">
            <a:avLst/>
          </a:prstGeom>
          <a:noFill/>
          <a:ln w="0">
            <a:noFill/>
          </a:ln>
        </p:spPr>
        <p:txBody>
          <a:bodyPr anchor="t">
            <a:normAutofit/>
          </a:bodyPr>
          <a:lstStyle/>
          <a:p>
            <a:pPr marL="0" indent="0" algn="just">
              <a:spcBef>
                <a:spcPts val="1001"/>
              </a:spcBef>
              <a:buClr>
                <a:srgbClr val="000000"/>
              </a:buClr>
              <a:buNone/>
            </a:pPr>
            <a:r>
              <a:rPr lang="en-US" sz="2800" b="0" strike="noStrike" spc="-1" dirty="0">
                <a:solidFill>
                  <a:srgbClr val="000000"/>
                </a:solidFill>
                <a:latin typeface="Times New Roman"/>
              </a:rPr>
              <a:t>                                                                                                                                                               </a:t>
            </a:r>
            <a:r>
              <a:rPr lang="en-US" spc="-1" dirty="0">
                <a:solidFill>
                  <a:srgbClr val="000000"/>
                </a:solidFill>
                <a:latin typeface="Times New Roman"/>
              </a:rPr>
              <a:t>[3]. The proposed system for the project “Design and implementation of text to speech conversion for visually impaired people" is a sophisticated and versatile solution that developed a useful text-to-speech synthesizer in the form of a simple application that converts inputted text into synthesized speech and reads out to the user.</a:t>
            </a:r>
          </a:p>
          <a:p>
            <a:pPr marL="0" indent="0" algn="just">
              <a:spcBef>
                <a:spcPts val="1001"/>
              </a:spcBef>
              <a:buClr>
                <a:srgbClr val="000000"/>
              </a:buClr>
              <a:buNone/>
            </a:pPr>
            <a:r>
              <a:rPr lang="en-US" spc="-1" dirty="0">
                <a:solidFill>
                  <a:srgbClr val="000000"/>
                </a:solidFill>
                <a:latin typeface="Times New Roman"/>
              </a:rPr>
              <a:t>[4]. The project specifies the use of the Flickr8k dataset for training and testing which is significantly good. The BLEU score is used as an evaluation metric to assess the quality of generated captions.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p:nvPr>
        </p:nvSpPr>
        <p:spPr>
          <a:xfrm>
            <a:off x="199439" y="1025280"/>
            <a:ext cx="11728703" cy="4725280"/>
          </a:xfrm>
          <a:prstGeom prst="rect">
            <a:avLst/>
          </a:prstGeom>
          <a:solidFill>
            <a:srgbClr val="FFFFFF"/>
          </a:solidFill>
          <a:ln w="12600">
            <a:solidFill>
              <a:srgbClr val="FFFFFF"/>
            </a:solidFill>
            <a:miter/>
          </a:ln>
        </p:spPr>
        <p:txBody>
          <a:bodyPr anchor="t">
            <a:normAutofit/>
          </a:bodyPr>
          <a:lstStyle/>
          <a:p>
            <a:pPr algn="just">
              <a:spcBef>
                <a:spcPts val="1001"/>
              </a:spcBef>
              <a:spcAft>
                <a:spcPts val="800"/>
              </a:spcAft>
              <a:buClr>
                <a:srgbClr val="000000"/>
              </a:buClr>
              <a:buFont typeface="Wingdings" panose="05000000000000000000" pitchFamily="2" charset="2"/>
              <a:buChar char="Ø"/>
            </a:pPr>
            <a:r>
              <a:rPr lang="en-US" spc="-1" dirty="0">
                <a:solidFill>
                  <a:srgbClr val="000000"/>
                </a:solidFill>
                <a:latin typeface="Times New Roman"/>
              </a:rPr>
              <a:t>The proposed system for the project "Generating Image Captions based on Deep Learning and Natural language Processing" is a sophisticated and versatile image captioning solution that seamlessly integrates deep learning techniques and NLP to generate accurate, contextually relevant, and linguistically coherent captions for images along with appropriate sounds.</a:t>
            </a:r>
          </a:p>
          <a:p>
            <a:pPr algn="just">
              <a:spcBef>
                <a:spcPts val="1001"/>
              </a:spcBef>
              <a:spcAft>
                <a:spcPts val="800"/>
              </a:spcAft>
              <a:buClr>
                <a:srgbClr val="000000"/>
              </a:buClr>
              <a:buFont typeface="Wingdings" panose="05000000000000000000" pitchFamily="2" charset="2"/>
              <a:buChar char="Ø"/>
            </a:pPr>
            <a:r>
              <a:rPr lang="en-US" spc="-1" dirty="0">
                <a:solidFill>
                  <a:srgbClr val="000000"/>
                </a:solidFill>
                <a:latin typeface="Times New Roman"/>
              </a:rPr>
              <a:t>A image </a:t>
            </a:r>
            <a:r>
              <a:rPr lang="en-US" sz="2800" spc="-1" dirty="0">
                <a:solidFill>
                  <a:srgbClr val="000000"/>
                </a:solidFill>
                <a:latin typeface="Times New Roman"/>
              </a:rPr>
              <a:t>is provided to the CNN analyzes and produce a feature vector. This feature vector is used as input for sigmoid functions and </a:t>
            </a:r>
            <a:r>
              <a:rPr lang="en-US" sz="2800" spc="-1" dirty="0" err="1">
                <a:solidFill>
                  <a:srgbClr val="000000"/>
                </a:solidFill>
                <a:latin typeface="Times New Roman"/>
              </a:rPr>
              <a:t>ReLU</a:t>
            </a:r>
            <a:r>
              <a:rPr lang="en-US" sz="2800" spc="-1" dirty="0">
                <a:solidFill>
                  <a:srgbClr val="000000"/>
                </a:solidFill>
                <a:latin typeface="Times New Roman"/>
              </a:rPr>
              <a:t> functions in th</a:t>
            </a:r>
            <a:r>
              <a:rPr lang="en-US" spc="-1" dirty="0">
                <a:solidFill>
                  <a:srgbClr val="000000"/>
                </a:solidFill>
                <a:latin typeface="Times New Roman"/>
              </a:rPr>
              <a:t>e GRU and LSTM and provide image descriptions and are associated with relevant sounds for the image thereby</a:t>
            </a:r>
            <a:r>
              <a:rPr lang="en-US" sz="2800" spc="-1" dirty="0">
                <a:solidFill>
                  <a:srgbClr val="000000"/>
                </a:solidFill>
                <a:latin typeface="Times New Roman"/>
              </a:rPr>
              <a:t> enhancing the user's perception of the image by providing an auditory context that matches the visual content.</a:t>
            </a:r>
          </a:p>
          <a:p>
            <a:pPr algn="just">
              <a:spcBef>
                <a:spcPts val="1001"/>
              </a:spcBef>
              <a:spcAft>
                <a:spcPts val="800"/>
              </a:spcAft>
              <a:buClr>
                <a:srgbClr val="000000"/>
              </a:buClr>
              <a:buFont typeface="Wingdings" panose="05000000000000000000" pitchFamily="2" charset="2"/>
              <a:buChar char="Ø"/>
            </a:pPr>
            <a:endParaRPr lang="en-IN" spc="-1" dirty="0">
              <a:solidFill>
                <a:srgbClr val="000000"/>
              </a:solidFill>
              <a:latin typeface="Times New Roman"/>
            </a:endParaRPr>
          </a:p>
        </p:txBody>
      </p:sp>
      <p:sp>
        <p:nvSpPr>
          <p:cNvPr id="110" name="PlaceHolder 2"/>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Proposed System</a:t>
            </a:r>
            <a:endParaRPr lang="en-US" sz="4400" b="0" strike="noStrike" spc="-1">
              <a:solidFill>
                <a:srgbClr val="000000"/>
              </a:solidFill>
              <a:latin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0" y="233680"/>
            <a:ext cx="12191760" cy="69352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dirty="0">
                <a:solidFill>
                  <a:srgbClr val="FFFFFF"/>
                </a:solidFill>
                <a:latin typeface="Times New Roman"/>
              </a:rPr>
              <a:t> Reference</a:t>
            </a:r>
            <a:r>
              <a:rPr lang="en-US" sz="4400" b="0" strike="noStrike" spc="-1" dirty="0">
                <a:solidFill>
                  <a:srgbClr val="FFFFFF"/>
                </a:solidFill>
                <a:latin typeface="Times New Roman"/>
              </a:rPr>
              <a:t>s</a:t>
            </a:r>
            <a:endParaRPr lang="en-US" sz="4400" b="0" strike="noStrike" spc="-1" dirty="0">
              <a:solidFill>
                <a:srgbClr val="000000"/>
              </a:solidFill>
              <a:latin typeface="Calibri"/>
            </a:endParaRPr>
          </a:p>
        </p:txBody>
      </p:sp>
      <p:sp>
        <p:nvSpPr>
          <p:cNvPr id="112" name="PlaceHolder 2"/>
          <p:cNvSpPr>
            <a:spLocks noGrp="1"/>
          </p:cNvSpPr>
          <p:nvPr>
            <p:ph/>
          </p:nvPr>
        </p:nvSpPr>
        <p:spPr>
          <a:xfrm>
            <a:off x="117987" y="927200"/>
            <a:ext cx="11752138" cy="5351338"/>
          </a:xfrm>
          <a:prstGeom prst="rect">
            <a:avLst/>
          </a:prstGeom>
          <a:noFill/>
          <a:ln w="0">
            <a:noFill/>
          </a:ln>
        </p:spPr>
        <p:txBody>
          <a:bodyPr anchor="t">
            <a:noAutofit/>
          </a:bodyPr>
          <a:lstStyle/>
          <a:p>
            <a:pPr algn="just">
              <a:spcBef>
                <a:spcPts val="1001"/>
              </a:spcBef>
              <a:spcAft>
                <a:spcPts val="800"/>
              </a:spcAft>
              <a:buClr>
                <a:srgbClr val="000000"/>
              </a:buClr>
              <a:buFont typeface="Wingdings" panose="05000000000000000000" pitchFamily="2" charset="2"/>
              <a:buChar char="Ø"/>
              <a:tabLst>
                <a:tab pos="0" algn="l"/>
              </a:tabLst>
            </a:pPr>
            <a:r>
              <a:rPr lang="en-US" spc="-1" dirty="0">
                <a:solidFill>
                  <a:srgbClr val="000000"/>
                </a:solidFill>
                <a:latin typeface="Times New Roman"/>
              </a:rPr>
              <a:t>[1].M. </a:t>
            </a:r>
            <a:r>
              <a:rPr lang="en-US" spc="-1" dirty="0" err="1">
                <a:solidFill>
                  <a:srgbClr val="000000"/>
                </a:solidFill>
                <a:latin typeface="Times New Roman"/>
              </a:rPr>
              <a:t>Poongodi</a:t>
            </a:r>
            <a:r>
              <a:rPr lang="en-US" spc="-1" dirty="0">
                <a:solidFill>
                  <a:srgbClr val="000000"/>
                </a:solidFill>
                <a:latin typeface="Times New Roman"/>
              </a:rPr>
              <a:t>, Mounir Hamdi, </a:t>
            </a:r>
            <a:r>
              <a:rPr lang="en-US" spc="-1" dirty="0" err="1">
                <a:solidFill>
                  <a:srgbClr val="000000"/>
                </a:solidFill>
                <a:latin typeface="Times New Roman"/>
              </a:rPr>
              <a:t>Huihui</a:t>
            </a:r>
            <a:r>
              <a:rPr lang="en-US" spc="-1" dirty="0">
                <a:solidFill>
                  <a:srgbClr val="000000"/>
                </a:solidFill>
                <a:latin typeface="Times New Roman"/>
              </a:rPr>
              <a:t> wang, “</a:t>
            </a:r>
            <a:r>
              <a:rPr lang="en-US" spc="-1" dirty="0">
                <a:solidFill>
                  <a:srgbClr val="000000"/>
                </a:solidFill>
                <a:latin typeface="Times New Roman"/>
                <a:hlinkClick r:id="rId2"/>
              </a:rPr>
              <a:t>Image and audio caps: automated captioning of background sounds and images using deep learning</a:t>
            </a:r>
            <a:r>
              <a:rPr lang="en-US" spc="-1" dirty="0">
                <a:solidFill>
                  <a:srgbClr val="000000"/>
                </a:solidFill>
                <a:latin typeface="Times New Roman"/>
              </a:rPr>
              <a:t>”, ResearchGate, vol. 83, pp. 17118-17125,  Feb 2022.</a:t>
            </a:r>
          </a:p>
          <a:p>
            <a:pPr algn="just">
              <a:spcBef>
                <a:spcPts val="1001"/>
              </a:spcBef>
              <a:spcAft>
                <a:spcPts val="800"/>
              </a:spcAft>
              <a:buClr>
                <a:srgbClr val="000000"/>
              </a:buClr>
              <a:buFont typeface="Wingdings" panose="05000000000000000000" pitchFamily="2" charset="2"/>
              <a:buChar char="Ø"/>
              <a:tabLst>
                <a:tab pos="0" algn="l"/>
              </a:tabLst>
            </a:pPr>
            <a:r>
              <a:rPr lang="en-US" spc="-1" dirty="0">
                <a:solidFill>
                  <a:srgbClr val="000000"/>
                </a:solidFill>
                <a:latin typeface="Times New Roman"/>
              </a:rPr>
              <a:t>[2].</a:t>
            </a:r>
            <a:r>
              <a:rPr lang="en-US" dirty="0"/>
              <a:t> </a:t>
            </a:r>
            <a:r>
              <a:rPr lang="en-US" spc="-1" dirty="0">
                <a:solidFill>
                  <a:srgbClr val="000000"/>
                </a:solidFill>
                <a:latin typeface="Times New Roman"/>
              </a:rPr>
              <a:t>Chaithra V1, </a:t>
            </a:r>
            <a:r>
              <a:rPr lang="en-US" spc="-1" dirty="0" err="1">
                <a:solidFill>
                  <a:srgbClr val="000000"/>
                </a:solidFill>
                <a:latin typeface="Times New Roman"/>
              </a:rPr>
              <a:t>Charitra</a:t>
            </a:r>
            <a:r>
              <a:rPr lang="en-US" spc="-1" dirty="0">
                <a:solidFill>
                  <a:srgbClr val="000000"/>
                </a:solidFill>
                <a:latin typeface="Times New Roman"/>
              </a:rPr>
              <a:t> Rao2, Deeksha K3 , Shreya4, </a:t>
            </a:r>
            <a:r>
              <a:rPr lang="en-US" spc="-1" dirty="0" err="1">
                <a:solidFill>
                  <a:srgbClr val="000000"/>
                </a:solidFill>
                <a:latin typeface="Times New Roman"/>
              </a:rPr>
              <a:t>Dr.Jagadisha</a:t>
            </a:r>
            <a:r>
              <a:rPr lang="en-US" spc="-1" dirty="0">
                <a:solidFill>
                  <a:srgbClr val="000000"/>
                </a:solidFill>
                <a:latin typeface="Times New Roman"/>
              </a:rPr>
              <a:t> N5 “</a:t>
            </a:r>
            <a:r>
              <a:rPr lang="en-US" spc="-1" dirty="0">
                <a:solidFill>
                  <a:srgbClr val="000000"/>
                </a:solidFill>
                <a:latin typeface="Times New Roman"/>
                <a:hlinkClick r:id="rId3"/>
              </a:rPr>
              <a:t>IMAGE CAPTION GENERATOR USING DEEP LEARNING</a:t>
            </a:r>
            <a:r>
              <a:rPr lang="en-US" spc="-1" dirty="0">
                <a:solidFill>
                  <a:srgbClr val="000000"/>
                </a:solidFill>
                <a:latin typeface="Times New Roman"/>
              </a:rPr>
              <a:t>”, International Research Journal of Engineering and Technology, vol.09, </a:t>
            </a:r>
            <a:r>
              <a:rPr lang="en-US" spc="-1" dirty="0">
                <a:latin typeface="Times New Roman"/>
              </a:rPr>
              <a:t>pp.933-937</a:t>
            </a:r>
            <a:r>
              <a:rPr lang="en-US" spc="-1" dirty="0">
                <a:solidFill>
                  <a:srgbClr val="FF0000"/>
                </a:solidFill>
                <a:latin typeface="Times New Roman"/>
              </a:rPr>
              <a:t>,</a:t>
            </a:r>
            <a:r>
              <a:rPr lang="en-US" spc="-1" dirty="0">
                <a:solidFill>
                  <a:srgbClr val="000000"/>
                </a:solidFill>
                <a:latin typeface="Times New Roman"/>
              </a:rPr>
              <a:t> Nov 2021.</a:t>
            </a:r>
          </a:p>
          <a:p>
            <a:pPr algn="just">
              <a:spcBef>
                <a:spcPts val="1001"/>
              </a:spcBef>
              <a:spcAft>
                <a:spcPts val="800"/>
              </a:spcAft>
              <a:buClr>
                <a:srgbClr val="000000"/>
              </a:buClr>
              <a:buFont typeface="Wingdings" panose="05000000000000000000" pitchFamily="2" charset="2"/>
              <a:buChar char="Ø"/>
              <a:tabLst>
                <a:tab pos="0" algn="l"/>
              </a:tabLst>
            </a:pPr>
            <a:r>
              <a:rPr lang="en-US" spc="-1" dirty="0">
                <a:solidFill>
                  <a:srgbClr val="000000"/>
                </a:solidFill>
                <a:latin typeface="Times New Roman"/>
              </a:rPr>
              <a:t>[3].</a:t>
            </a:r>
            <a:r>
              <a:rPr lang="en-IN" spc="-1" dirty="0">
                <a:solidFill>
                  <a:srgbClr val="000000"/>
                </a:solidFill>
                <a:latin typeface="Times New Roman"/>
              </a:rPr>
              <a:t> </a:t>
            </a:r>
            <a:r>
              <a:rPr lang="en-IN" spc="-1" dirty="0" err="1">
                <a:solidFill>
                  <a:srgbClr val="000000"/>
                </a:solidFill>
                <a:latin typeface="Times New Roman"/>
              </a:rPr>
              <a:t>Itunuoluwa</a:t>
            </a:r>
            <a:r>
              <a:rPr lang="en-IN" spc="-1" dirty="0">
                <a:solidFill>
                  <a:srgbClr val="000000"/>
                </a:solidFill>
                <a:latin typeface="Times New Roman"/>
              </a:rPr>
              <a:t> </a:t>
            </a:r>
            <a:r>
              <a:rPr lang="en-IN" spc="-1" dirty="0" err="1">
                <a:solidFill>
                  <a:srgbClr val="000000"/>
                </a:solidFill>
                <a:latin typeface="Times New Roman"/>
              </a:rPr>
              <a:t>Isewon</a:t>
            </a:r>
            <a:r>
              <a:rPr lang="en-IN" spc="-1" dirty="0">
                <a:solidFill>
                  <a:srgbClr val="000000"/>
                </a:solidFill>
                <a:latin typeface="Times New Roman"/>
              </a:rPr>
              <a:t>, </a:t>
            </a:r>
            <a:r>
              <a:rPr lang="en-IN" spc="-1" dirty="0" err="1">
                <a:solidFill>
                  <a:srgbClr val="000000"/>
                </a:solidFill>
                <a:latin typeface="Times New Roman"/>
              </a:rPr>
              <a:t>Jelili</a:t>
            </a:r>
            <a:r>
              <a:rPr lang="en-IN" spc="-1" dirty="0">
                <a:solidFill>
                  <a:srgbClr val="000000"/>
                </a:solidFill>
                <a:latin typeface="Times New Roman"/>
              </a:rPr>
              <a:t> </a:t>
            </a:r>
            <a:r>
              <a:rPr lang="en-IN" spc="-1" dirty="0" err="1">
                <a:solidFill>
                  <a:srgbClr val="000000"/>
                </a:solidFill>
                <a:latin typeface="Times New Roman"/>
              </a:rPr>
              <a:t>Oyelade</a:t>
            </a:r>
            <a:r>
              <a:rPr lang="en-IN" spc="-1" dirty="0">
                <a:solidFill>
                  <a:srgbClr val="000000"/>
                </a:solidFill>
                <a:latin typeface="Times New Roman"/>
              </a:rPr>
              <a:t>, Olufunke </a:t>
            </a:r>
            <a:r>
              <a:rPr lang="en-IN" spc="-1" dirty="0" err="1">
                <a:solidFill>
                  <a:srgbClr val="000000"/>
                </a:solidFill>
                <a:latin typeface="Times New Roman"/>
              </a:rPr>
              <a:t>Oladipupo</a:t>
            </a:r>
            <a:r>
              <a:rPr lang="en-IN" spc="-1" dirty="0">
                <a:solidFill>
                  <a:srgbClr val="000000"/>
                </a:solidFill>
                <a:latin typeface="Times New Roman"/>
              </a:rPr>
              <a:t>, </a:t>
            </a:r>
            <a:r>
              <a:rPr lang="en-US" spc="-1" dirty="0">
                <a:solidFill>
                  <a:srgbClr val="000000"/>
                </a:solidFill>
                <a:latin typeface="Times New Roman"/>
              </a:rPr>
              <a:t>“</a:t>
            </a:r>
            <a:r>
              <a:rPr lang="en-US" spc="-1" dirty="0">
                <a:solidFill>
                  <a:srgbClr val="000000"/>
                </a:solidFill>
                <a:latin typeface="Times New Roman"/>
                <a:hlinkClick r:id="rId4" action="ppaction://hlinkfile"/>
              </a:rPr>
              <a:t>Design and implementation of text to speech conversion for visually impaired people</a:t>
            </a:r>
            <a:r>
              <a:rPr lang="en-US" spc="-1" dirty="0">
                <a:solidFill>
                  <a:srgbClr val="000000"/>
                </a:solidFill>
                <a:latin typeface="Times New Roman"/>
              </a:rPr>
              <a:t>”, IJAIS, Volume 7– No. 2,  ISSN : 2249-0868,  2023.</a:t>
            </a:r>
          </a:p>
          <a:p>
            <a:pPr algn="just">
              <a:spcBef>
                <a:spcPts val="1001"/>
              </a:spcBef>
              <a:spcAft>
                <a:spcPts val="800"/>
              </a:spcAft>
              <a:buClr>
                <a:srgbClr val="000000"/>
              </a:buClr>
              <a:buFont typeface="Wingdings" panose="05000000000000000000" pitchFamily="2" charset="2"/>
              <a:buChar char="Ø"/>
              <a:tabLst>
                <a:tab pos="0" algn="l"/>
              </a:tabLst>
            </a:pPr>
            <a:r>
              <a:rPr lang="en-US" spc="-1" dirty="0">
                <a:solidFill>
                  <a:srgbClr val="000000"/>
                </a:solidFill>
                <a:latin typeface="Times New Roman"/>
              </a:rPr>
              <a:t>[4].</a:t>
            </a:r>
            <a:r>
              <a:rPr lang="en-IN" dirty="0"/>
              <a:t> </a:t>
            </a:r>
            <a:r>
              <a:rPr lang="en-IN" spc="-1" dirty="0" err="1">
                <a:solidFill>
                  <a:srgbClr val="000000"/>
                </a:solidFill>
                <a:latin typeface="Times New Roman"/>
              </a:rPr>
              <a:t>Dr.</a:t>
            </a:r>
            <a:r>
              <a:rPr lang="en-IN" spc="-1" dirty="0">
                <a:solidFill>
                  <a:srgbClr val="000000"/>
                </a:solidFill>
                <a:latin typeface="Times New Roman"/>
              </a:rPr>
              <a:t> Savita Sangam, Abhijeet Sawant, Abhishek </a:t>
            </a:r>
            <a:r>
              <a:rPr lang="en-IN" spc="-1" dirty="0" err="1">
                <a:solidFill>
                  <a:srgbClr val="000000"/>
                </a:solidFill>
                <a:latin typeface="Times New Roman"/>
              </a:rPr>
              <a:t>Malap</a:t>
            </a:r>
            <a:r>
              <a:rPr lang="en-IN" spc="-1" dirty="0">
                <a:solidFill>
                  <a:srgbClr val="000000"/>
                </a:solidFill>
                <a:latin typeface="Times New Roman"/>
              </a:rPr>
              <a:t>, Deepak Yadav, </a:t>
            </a:r>
            <a:r>
              <a:rPr lang="en-US" spc="-1" dirty="0">
                <a:solidFill>
                  <a:srgbClr val="000000"/>
                </a:solidFill>
                <a:latin typeface="Times New Roman"/>
              </a:rPr>
              <a:t>“</a:t>
            </a:r>
            <a:r>
              <a:rPr lang="en-US" spc="-1" dirty="0">
                <a:solidFill>
                  <a:srgbClr val="000000"/>
                </a:solidFill>
                <a:latin typeface="Times New Roman"/>
                <a:hlinkClick r:id="rId5"/>
              </a:rPr>
              <a:t>Automated Image Captioning Using Deep Learning</a:t>
            </a:r>
            <a:r>
              <a:rPr lang="en-US" spc="-1" dirty="0">
                <a:solidFill>
                  <a:srgbClr val="000000"/>
                </a:solidFill>
                <a:latin typeface="Times New Roman"/>
              </a:rPr>
              <a:t>”, International Research Journal of Engineering and Technology, vol.07, pp.7310-7312, May 2020.</a:t>
            </a:r>
          </a:p>
          <a:p>
            <a:pPr marL="0" indent="0" algn="just">
              <a:spcBef>
                <a:spcPts val="1001"/>
              </a:spcBef>
              <a:spcAft>
                <a:spcPts val="800"/>
              </a:spcAft>
              <a:buClr>
                <a:srgbClr val="000000"/>
              </a:buClr>
              <a:buNone/>
              <a:tabLst>
                <a:tab pos="0" algn="l"/>
              </a:tabLst>
            </a:pPr>
            <a:endParaRPr lang="en-US" spc="-1" dirty="0">
              <a:solidFill>
                <a:srgbClr val="000000"/>
              </a:solidFill>
              <a:latin typeface="Times New Roman"/>
            </a:endParaRPr>
          </a:p>
          <a:p>
            <a:pPr marL="0" indent="0" algn="just">
              <a:lnSpc>
                <a:spcPct val="90000"/>
              </a:lnSpc>
              <a:spcBef>
                <a:spcPts val="1001"/>
              </a:spcBef>
              <a:buNone/>
              <a:tabLst>
                <a:tab pos="0" algn="l"/>
              </a:tabLst>
            </a:pPr>
            <a:endParaRPr lang="en-US" spc="-1" dirty="0">
              <a:solidFill>
                <a:srgbClr val="000000"/>
              </a:solidFill>
              <a:latin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dirty="0">
                <a:solidFill>
                  <a:srgbClr val="FFFFFF"/>
                </a:solidFill>
                <a:latin typeface="Times New Roman"/>
              </a:rPr>
              <a:t>Git Hub </a:t>
            </a:r>
            <a:r>
              <a:rPr lang="en-IN" spc="-1" dirty="0">
                <a:solidFill>
                  <a:srgbClr val="FFFFFF"/>
                </a:solidFill>
                <a:latin typeface="Times New Roman"/>
              </a:rPr>
              <a:t>Dashboard</a:t>
            </a:r>
            <a:endParaRPr lang="en-US" sz="4400" b="0" strike="noStrike" spc="-1" dirty="0">
              <a:solidFill>
                <a:srgbClr val="000000"/>
              </a:solidFill>
              <a:latin typeface="Calibri"/>
            </a:endParaRPr>
          </a:p>
        </p:txBody>
      </p:sp>
      <p:pic>
        <p:nvPicPr>
          <p:cNvPr id="4" name="Picture 3">
            <a:extLst>
              <a:ext uri="{FF2B5EF4-FFF2-40B4-BE49-F238E27FC236}">
                <a16:creationId xmlns:a16="http://schemas.microsoft.com/office/drawing/2014/main" id="{7A27E405-4680-3BB5-90F5-C8956D64C0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955" y="1022554"/>
            <a:ext cx="11159614" cy="547656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
          <p:cNvSpPr/>
          <p:nvPr/>
        </p:nvSpPr>
        <p:spPr>
          <a:xfrm>
            <a:off x="2632680" y="2375640"/>
            <a:ext cx="6848640" cy="16549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7000"/>
              </a:lnSpc>
              <a:spcAft>
                <a:spcPts val="799"/>
              </a:spcAft>
            </a:pPr>
            <a:r>
              <a:rPr lang="en-US" sz="9600" b="0" i="1" strike="noStrike" spc="-1">
                <a:solidFill>
                  <a:srgbClr val="FF6600"/>
                </a:solidFill>
                <a:latin typeface="Times New Roman"/>
                <a:ea typeface="Calibri"/>
              </a:rPr>
              <a:t>Any Queries?</a:t>
            </a:r>
            <a:endParaRPr lang="en-IN" sz="96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Contents</a:t>
            </a:r>
            <a:endParaRPr lang="en-US" sz="4400" b="0" strike="noStrike" spc="-1">
              <a:solidFill>
                <a:srgbClr val="000000"/>
              </a:solidFill>
              <a:latin typeface="Calibri"/>
            </a:endParaRPr>
          </a:p>
        </p:txBody>
      </p:sp>
      <p:sp>
        <p:nvSpPr>
          <p:cNvPr id="98" name="PlaceHolder 2"/>
          <p:cNvSpPr>
            <a:spLocks noGrp="1"/>
          </p:cNvSpPr>
          <p:nvPr>
            <p:ph/>
          </p:nvPr>
        </p:nvSpPr>
        <p:spPr>
          <a:xfrm>
            <a:off x="199440" y="1097280"/>
            <a:ext cx="11778840" cy="5394600"/>
          </a:xfrm>
          <a:prstGeom prst="rect">
            <a:avLst/>
          </a:prstGeom>
          <a:noFill/>
          <a:ln w="0">
            <a:noFill/>
          </a:ln>
        </p:spPr>
        <p:txBody>
          <a:bodyPr anchor="t">
            <a:noAutofit/>
          </a:bodyPr>
          <a:lstStyle/>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ea typeface="DejaVu Sans"/>
              </a:rPr>
              <a:t>Review-0 Comments</a:t>
            </a:r>
            <a:endParaRPr lang="en-US" sz="2800" b="0" strike="noStrike" spc="-1" dirty="0">
              <a:solidFill>
                <a:srgbClr val="000000"/>
              </a:solidFill>
              <a:latin typeface="Arial"/>
            </a:endParaRP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ea typeface="DejaVu Sans"/>
              </a:rPr>
              <a:t>Abstract</a:t>
            </a:r>
            <a:endParaRPr lang="en-US" sz="2800" b="0" strike="noStrike" spc="-1" dirty="0">
              <a:solidFill>
                <a:srgbClr val="000000"/>
              </a:solidFill>
              <a:latin typeface="Arial"/>
            </a:endParaRP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ea typeface="DejaVu Sans"/>
              </a:rPr>
              <a:t>Problem statement</a:t>
            </a:r>
            <a:endParaRPr lang="en-US" sz="2800" b="0" strike="noStrike" spc="-1" dirty="0">
              <a:solidFill>
                <a:srgbClr val="000000"/>
              </a:solidFill>
              <a:latin typeface="Arial"/>
            </a:endParaRP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ea typeface="DejaVu Sans"/>
              </a:rPr>
              <a:t>Objectives of Project</a:t>
            </a:r>
            <a:endParaRPr lang="en-US" sz="2800" b="0" strike="noStrike" spc="-1" dirty="0">
              <a:solidFill>
                <a:srgbClr val="000000"/>
              </a:solidFill>
              <a:latin typeface="Arial"/>
            </a:endParaRP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ea typeface="DejaVu Sans"/>
              </a:rPr>
              <a:t>Literature survey for first objective </a:t>
            </a:r>
            <a:endParaRPr lang="en-US" sz="2800" b="0" strike="noStrike" spc="-1" dirty="0">
              <a:solidFill>
                <a:srgbClr val="000000"/>
              </a:solidFill>
              <a:latin typeface="Arial"/>
            </a:endParaRP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ea typeface="DejaVu Sans"/>
              </a:rPr>
              <a:t>Objective-1(Design &amp; Implementation</a:t>
            </a:r>
            <a:endParaRPr lang="en-US" sz="2800" b="0" strike="noStrike" spc="-1" dirty="0">
              <a:solidFill>
                <a:srgbClr val="000000"/>
              </a:solidFill>
              <a:latin typeface="Arial"/>
            </a:endParaRP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ea typeface="DejaVu Sans"/>
              </a:rPr>
              <a:t>Literature survey for second objective</a:t>
            </a:r>
            <a:endParaRPr lang="en-US" sz="2800" b="0" strike="noStrike" spc="-1" dirty="0">
              <a:solidFill>
                <a:srgbClr val="000000"/>
              </a:solidFill>
              <a:latin typeface="Arial"/>
            </a:endParaRP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ea typeface="DejaVu Sans"/>
              </a:rPr>
              <a:t>Objective-2 (Design &amp; Implementation)</a:t>
            </a:r>
            <a:endParaRPr lang="en-US" sz="2800" b="0" strike="noStrike" spc="-1" dirty="0">
              <a:solidFill>
                <a:srgbClr val="000000"/>
              </a:solidFill>
              <a:latin typeface="Arial"/>
            </a:endParaRP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ea typeface="DejaVu Sans"/>
              </a:rPr>
              <a:t>Proposed Work -(Methods to be followed for proposed system) </a:t>
            </a:r>
            <a:endParaRPr lang="en-US" sz="2800" b="0" strike="noStrike" spc="-1" dirty="0">
              <a:solidFill>
                <a:srgbClr val="000000"/>
              </a:solidFill>
              <a:latin typeface="Arial"/>
            </a:endParaRP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ea typeface="DejaVu Sans"/>
              </a:rPr>
              <a:t>References</a:t>
            </a:r>
            <a:endParaRPr lang="en-US" sz="2800" b="0" strike="noStrike" spc="-1" dirty="0">
              <a:solidFill>
                <a:srgbClr val="000000"/>
              </a:solidFill>
              <a:latin typeface="Arial"/>
            </a:endParaRP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ea typeface="DejaVu Sans"/>
              </a:rPr>
              <a:t>GitHub Link</a:t>
            </a:r>
            <a:endParaRPr lang="en-US" sz="2800" b="0" strike="noStrike" spc="-1" dirty="0">
              <a:solidFill>
                <a:srgbClr val="000000"/>
              </a:solidFill>
              <a:latin typeface="Arial"/>
            </a:endParaRPr>
          </a:p>
          <a:p>
            <a:pPr algn="just">
              <a:lnSpc>
                <a:spcPct val="90000"/>
              </a:lnSpc>
              <a:spcBef>
                <a:spcPts val="1001"/>
              </a:spcBef>
              <a:tabLst>
                <a:tab pos="0" algn="l"/>
              </a:tabLst>
            </a:pPr>
            <a:endParaRPr lang="en-US" sz="2800" b="0" strike="noStrike" spc="-1" dirty="0">
              <a:solidFill>
                <a:srgbClr val="000000"/>
              </a:solidFill>
              <a:latin typeface="Times New Roman"/>
            </a:endParaRPr>
          </a:p>
        </p:txBody>
      </p:sp>
    </p:spTree>
    <p:extLst>
      <p:ext uri="{BB962C8B-B14F-4D97-AF65-F5344CB8AC3E}">
        <p14:creationId xmlns:p14="http://schemas.microsoft.com/office/powerpoint/2010/main" val="2086032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pc="-1" dirty="0">
                <a:solidFill>
                  <a:srgbClr val="FFFFFF"/>
                </a:solidFill>
                <a:latin typeface="Times New Roman"/>
              </a:rPr>
              <a:t>Review-0 Comments</a:t>
            </a:r>
            <a:endParaRPr lang="en-US" sz="4400" b="0" strike="noStrike" spc="-1" dirty="0">
              <a:solidFill>
                <a:srgbClr val="000000"/>
              </a:solidFill>
              <a:latin typeface="Calibri"/>
            </a:endParaRPr>
          </a:p>
        </p:txBody>
      </p:sp>
      <p:sp>
        <p:nvSpPr>
          <p:cNvPr id="98" name="PlaceHolder 2"/>
          <p:cNvSpPr>
            <a:spLocks noGrp="1"/>
          </p:cNvSpPr>
          <p:nvPr>
            <p:ph/>
          </p:nvPr>
        </p:nvSpPr>
        <p:spPr>
          <a:xfrm>
            <a:off x="199440" y="1097280"/>
            <a:ext cx="11778840" cy="5394600"/>
          </a:xfrm>
          <a:prstGeom prst="rect">
            <a:avLst/>
          </a:prstGeom>
          <a:noFill/>
          <a:ln w="0">
            <a:noFill/>
          </a:ln>
        </p:spPr>
        <p:txBody>
          <a:bodyPr anchor="t">
            <a:noAutofit/>
          </a:bodyPr>
          <a:lstStyle/>
          <a:p>
            <a:pPr algn="just">
              <a:lnSpc>
                <a:spcPct val="90000"/>
              </a:lnSpc>
              <a:spcBef>
                <a:spcPts val="1001"/>
              </a:spcBef>
              <a:buSzPct val="100058"/>
              <a:buFont typeface="Wingdings" panose="05000000000000000000" pitchFamily="2" charset="2"/>
              <a:buChar char="Ø"/>
            </a:pPr>
            <a:r>
              <a:rPr lang="en-US" sz="2800" b="0" strike="noStrike" spc="-1" dirty="0">
                <a:solidFill>
                  <a:srgbClr val="000000"/>
                </a:solidFill>
                <a:latin typeface="Times New Roman" panose="02020603050405020304" pitchFamily="18" charset="0"/>
                <a:cs typeface="Times New Roman" panose="02020603050405020304" pitchFamily="18" charset="0"/>
              </a:rPr>
              <a:t>To implement new proposed functionality.</a:t>
            </a:r>
          </a:p>
          <a:p>
            <a:pPr algn="just">
              <a:lnSpc>
                <a:spcPct val="90000"/>
              </a:lnSpc>
              <a:spcBef>
                <a:spcPts val="1001"/>
              </a:spcBef>
              <a:buSzPct val="100058"/>
              <a:buFont typeface="Wingdings" panose="05000000000000000000" pitchFamily="2" charset="2"/>
              <a:buChar char="Ø"/>
            </a:pPr>
            <a:r>
              <a:rPr lang="en-US" spc="-1" dirty="0">
                <a:solidFill>
                  <a:srgbClr val="000000"/>
                </a:solidFill>
                <a:latin typeface="Times New Roman" panose="02020603050405020304" pitchFamily="18" charset="0"/>
                <a:cs typeface="Times New Roman" panose="02020603050405020304" pitchFamily="18" charset="0"/>
              </a:rPr>
              <a:t>Should have idea on literature survey.</a:t>
            </a:r>
            <a:endParaRPr lang="en-US" sz="2800" b="0" strike="noStrike" spc="-1" dirty="0">
              <a:solidFill>
                <a:srgbClr val="000000"/>
              </a:solidFill>
              <a:latin typeface="Times New Roman" panose="02020603050405020304" pitchFamily="18" charset="0"/>
              <a:cs typeface="Times New Roman" panose="02020603050405020304" pitchFamily="18" charset="0"/>
            </a:endParaRPr>
          </a:p>
          <a:p>
            <a:pPr algn="just">
              <a:lnSpc>
                <a:spcPct val="90000"/>
              </a:lnSpc>
              <a:spcBef>
                <a:spcPts val="1001"/>
              </a:spcBef>
              <a:tabLst>
                <a:tab pos="0" algn="l"/>
              </a:tabLst>
            </a:pPr>
            <a:endParaRPr lang="en-US" sz="2800" b="0" strike="noStrike" spc="-1" dirty="0">
              <a:solidFill>
                <a:srgbClr val="000000"/>
              </a:solidFill>
              <a:latin typeface="Times New Roman"/>
            </a:endParaRPr>
          </a:p>
        </p:txBody>
      </p:sp>
    </p:spTree>
    <p:extLst>
      <p:ext uri="{BB962C8B-B14F-4D97-AF65-F5344CB8AC3E}">
        <p14:creationId xmlns:p14="http://schemas.microsoft.com/office/powerpoint/2010/main" val="107352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240" y="22749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spcBef>
                <a:spcPts val="1001"/>
              </a:spcBef>
            </a:pPr>
            <a:r>
              <a:rPr lang="en-US" spc="-1" dirty="0">
                <a:solidFill>
                  <a:srgbClr val="FFFFFF"/>
                </a:solidFill>
                <a:latin typeface="Times New Roman"/>
              </a:rPr>
              <a:t>Abstract</a:t>
            </a:r>
          </a:p>
        </p:txBody>
      </p:sp>
      <p:sp>
        <p:nvSpPr>
          <p:cNvPr id="100" name="PlaceHolder 2"/>
          <p:cNvSpPr>
            <a:spLocks noGrp="1"/>
          </p:cNvSpPr>
          <p:nvPr>
            <p:ph/>
          </p:nvPr>
        </p:nvSpPr>
        <p:spPr>
          <a:xfrm>
            <a:off x="199440" y="1097280"/>
            <a:ext cx="11778840" cy="5394600"/>
          </a:xfrm>
          <a:prstGeom prst="rect">
            <a:avLst/>
          </a:prstGeom>
          <a:noFill/>
          <a:ln w="0">
            <a:noFill/>
          </a:ln>
        </p:spPr>
        <p:txBody>
          <a:bodyPr anchor="t">
            <a:noAutofit/>
          </a:bodyPr>
          <a:lstStyle/>
          <a:p>
            <a:pPr marL="0" indent="0" algn="just">
              <a:lnSpc>
                <a:spcPct val="90000"/>
              </a:lnSpc>
              <a:spcBef>
                <a:spcPts val="1001"/>
              </a:spcBef>
              <a:buNone/>
            </a:pPr>
            <a:r>
              <a:rPr lang="en-US" spc="-1" dirty="0">
                <a:solidFill>
                  <a:srgbClr val="000000"/>
                </a:solidFill>
                <a:latin typeface="Times New Roman"/>
              </a:rPr>
              <a:t>I</a:t>
            </a:r>
            <a:r>
              <a:rPr lang="en-US" sz="2800" b="0" strike="noStrike" spc="-1" dirty="0">
                <a:solidFill>
                  <a:srgbClr val="000000"/>
                </a:solidFill>
                <a:latin typeface="Times New Roman"/>
              </a:rPr>
              <a:t>n today's digital world Image Captioning system connects visual content and human language, this significant project explores the dynamic convergence of Deep Learning and Natural Language Processing (NLP) for improving human-computer interactions, information retrieval, and accessibility.</a:t>
            </a:r>
          </a:p>
          <a:p>
            <a:pPr marL="0" indent="0" algn="just">
              <a:spcBef>
                <a:spcPts val="1001"/>
              </a:spcBef>
              <a:buNone/>
            </a:pPr>
            <a:r>
              <a:rPr lang="en-US" spc="-1" dirty="0">
                <a:solidFill>
                  <a:srgbClr val="000000"/>
                </a:solidFill>
                <a:latin typeface="Times New Roman"/>
              </a:rPr>
              <a:t>The project starts by gathering a substantial dataset of image-description pairs. This dataset serves as the basis for developing and testing the proposed image captioning model. Recurrent Neural Networks (RNNs), including LSTM and Transformer-based models, generate coherent, contextually relevant captions, while Deep Convolutional Neural Networks (CNNs) extract features from images effectively.</a:t>
            </a:r>
          </a:p>
          <a:p>
            <a:pPr marL="0" indent="0" algn="just">
              <a:spcBef>
                <a:spcPts val="1001"/>
              </a:spcBef>
              <a:buNone/>
            </a:pPr>
            <a:endParaRPr lang="en-US" spc="-1" dirty="0">
              <a:solidFill>
                <a:srgbClr val="000000"/>
              </a:solidFill>
              <a:latin typeface="Times New Roman"/>
            </a:endParaRPr>
          </a:p>
          <a:p>
            <a:pPr marL="0" indent="0" algn="just">
              <a:spcBef>
                <a:spcPts val="1001"/>
              </a:spcBef>
              <a:buNone/>
            </a:pPr>
            <a:endParaRPr lang="en-US" spc="-1" dirty="0">
              <a:solidFill>
                <a:srgbClr val="000000"/>
              </a:solidFill>
              <a:latin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Problem Statement</a:t>
            </a:r>
            <a:endParaRPr lang="en-US" sz="4400" b="0" strike="noStrike" spc="-1" dirty="0">
              <a:solidFill>
                <a:srgbClr val="000000"/>
              </a:solidFill>
              <a:latin typeface="Calibri"/>
            </a:endParaRPr>
          </a:p>
        </p:txBody>
      </p:sp>
      <p:sp>
        <p:nvSpPr>
          <p:cNvPr id="102" name="PlaceHolder 2"/>
          <p:cNvSpPr>
            <a:spLocks noGrp="1"/>
          </p:cNvSpPr>
          <p:nvPr>
            <p:ph/>
          </p:nvPr>
        </p:nvSpPr>
        <p:spPr>
          <a:xfrm>
            <a:off x="199440" y="1097280"/>
            <a:ext cx="11892476" cy="5075280"/>
          </a:xfrm>
          <a:prstGeom prst="rect">
            <a:avLst/>
          </a:prstGeom>
          <a:noFill/>
          <a:ln w="0">
            <a:noFill/>
          </a:ln>
        </p:spPr>
        <p:txBody>
          <a:bodyPr anchor="t">
            <a:normAutofit/>
          </a:bodyPr>
          <a:lstStyle/>
          <a:p>
            <a:pPr algn="just">
              <a:spcBef>
                <a:spcPts val="1001"/>
              </a:spcBef>
              <a:spcAft>
                <a:spcPts val="800"/>
              </a:spcAft>
              <a:buFont typeface="Wingdings" panose="05000000000000000000" pitchFamily="2" charset="2"/>
              <a:buChar char="Ø"/>
            </a:pPr>
            <a:r>
              <a:rPr lang="en-US" spc="-1" dirty="0">
                <a:solidFill>
                  <a:srgbClr val="000000"/>
                </a:solidFill>
                <a:latin typeface="Times New Roman"/>
              </a:rPr>
              <a:t>The primary problem addressed by this project is the inadequacy of existing image captioning systems in producing comprehensive and accurate captions.</a:t>
            </a:r>
          </a:p>
          <a:p>
            <a:pPr algn="just">
              <a:spcBef>
                <a:spcPts val="1001"/>
              </a:spcBef>
              <a:spcAft>
                <a:spcPts val="800"/>
              </a:spcAft>
              <a:buFont typeface="Wingdings" panose="05000000000000000000" pitchFamily="2" charset="2"/>
              <a:buChar char="Ø"/>
            </a:pPr>
            <a:r>
              <a:rPr lang="en-US" spc="-1" dirty="0">
                <a:solidFill>
                  <a:srgbClr val="000000"/>
                </a:solidFill>
                <a:latin typeface="Times New Roman"/>
              </a:rPr>
              <a:t>The existing image captioning systems face challenges in generating accurate and contextually relevant descriptions, often resulting in inadequate or inaccurate captions. </a:t>
            </a:r>
          </a:p>
          <a:p>
            <a:pPr algn="just">
              <a:spcBef>
                <a:spcPts val="1001"/>
              </a:spcBef>
              <a:spcAft>
                <a:spcPts val="800"/>
              </a:spcAft>
              <a:buFont typeface="Wingdings" panose="05000000000000000000" pitchFamily="2" charset="2"/>
              <a:buChar char="Ø"/>
            </a:pPr>
            <a:r>
              <a:rPr lang="en-US" spc="-1" dirty="0">
                <a:solidFill>
                  <a:srgbClr val="000000"/>
                </a:solidFill>
                <a:latin typeface="Times New Roman"/>
              </a:rPr>
              <a:t>The main problem addressed by this project is the development of an innovative system to produce comprehensive and precise image captions by exploiting both global and specific image features.</a:t>
            </a:r>
            <a:endParaRPr lang="en-IN" spc="-1" dirty="0">
              <a:solidFill>
                <a:srgbClr val="000000"/>
              </a:solidFill>
              <a:latin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Objectives of Project</a:t>
            </a:r>
            <a:endParaRPr lang="en-US" sz="4400" b="0" strike="noStrike" spc="-1" dirty="0">
              <a:solidFill>
                <a:srgbClr val="000000"/>
              </a:solidFill>
              <a:latin typeface="Calibri"/>
            </a:endParaRPr>
          </a:p>
        </p:txBody>
      </p:sp>
      <p:sp>
        <p:nvSpPr>
          <p:cNvPr id="104" name="PlaceHolder 2"/>
          <p:cNvSpPr>
            <a:spLocks noGrp="1"/>
          </p:cNvSpPr>
          <p:nvPr>
            <p:ph/>
          </p:nvPr>
        </p:nvSpPr>
        <p:spPr>
          <a:xfrm>
            <a:off x="199440" y="1133280"/>
            <a:ext cx="11778840" cy="5394600"/>
          </a:xfrm>
          <a:prstGeom prst="rect">
            <a:avLst/>
          </a:prstGeom>
          <a:noFill/>
          <a:ln w="0">
            <a:noFill/>
          </a:ln>
        </p:spPr>
        <p:txBody>
          <a:bodyPr anchor="t">
            <a:normAutofit/>
          </a:bodyPr>
          <a:lstStyle/>
          <a:p>
            <a:pPr marL="0" indent="0" algn="just">
              <a:spcBef>
                <a:spcPts val="1001"/>
              </a:spcBef>
              <a:spcAft>
                <a:spcPts val="800"/>
              </a:spcAft>
              <a:buNone/>
              <a:tabLst>
                <a:tab pos="0" algn="l"/>
              </a:tabLst>
            </a:pPr>
            <a:r>
              <a:rPr lang="en-US" b="1" spc="-1" dirty="0">
                <a:solidFill>
                  <a:srgbClr val="000000"/>
                </a:solidFill>
                <a:latin typeface="Times New Roman"/>
              </a:rPr>
              <a:t>Research Objective 1: </a:t>
            </a:r>
            <a:r>
              <a:rPr lang="en-US" spc="-1" dirty="0">
                <a:solidFill>
                  <a:srgbClr val="000000"/>
                </a:solidFill>
                <a:latin typeface="Times New Roman"/>
              </a:rPr>
              <a:t>To Develop a deep learning-based image captioning model that surpasses the current state-of-the-art performance in terms of captioning accuracy through train the dataset model efficiently.</a:t>
            </a:r>
          </a:p>
          <a:p>
            <a:pPr marL="0" indent="0" algn="just">
              <a:spcBef>
                <a:spcPts val="1001"/>
              </a:spcBef>
              <a:spcAft>
                <a:spcPts val="800"/>
              </a:spcAft>
              <a:buNone/>
              <a:tabLst>
                <a:tab pos="0" algn="l"/>
              </a:tabLst>
            </a:pPr>
            <a:r>
              <a:rPr lang="en-US" b="1" spc="-1" dirty="0">
                <a:solidFill>
                  <a:srgbClr val="000000"/>
                </a:solidFill>
                <a:latin typeface="Times New Roman"/>
              </a:rPr>
              <a:t>Research Objective 2: </a:t>
            </a:r>
            <a:r>
              <a:rPr lang="en-US" spc="-1" dirty="0">
                <a:solidFill>
                  <a:srgbClr val="000000"/>
                </a:solidFill>
                <a:latin typeface="Times New Roman"/>
              </a:rPr>
              <a:t>The project is designed to convert the generated image caption into audio by using machine learning techniques.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rgbClr val="FFFFFF"/>
                </a:solidFill>
                <a:latin typeface="Times New Roman"/>
              </a:rPr>
              <a:t>Literature survey for first objective </a:t>
            </a:r>
          </a:p>
        </p:txBody>
      </p:sp>
      <p:sp>
        <p:nvSpPr>
          <p:cNvPr id="106" name="PlaceHolder 2"/>
          <p:cNvSpPr>
            <a:spLocks noGrp="1"/>
          </p:cNvSpPr>
          <p:nvPr>
            <p:ph/>
          </p:nvPr>
        </p:nvSpPr>
        <p:spPr>
          <a:xfrm>
            <a:off x="199440" y="1097280"/>
            <a:ext cx="11778840" cy="5394600"/>
          </a:xfrm>
          <a:prstGeom prst="rect">
            <a:avLst/>
          </a:prstGeom>
          <a:noFill/>
          <a:ln w="0">
            <a:noFill/>
          </a:ln>
        </p:spPr>
        <p:txBody>
          <a:bodyPr anchor="t">
            <a:normAutofit/>
          </a:bodyPr>
          <a:lstStyle/>
          <a:p>
            <a:pPr marL="0" indent="0" algn="l">
              <a:buNone/>
            </a:pPr>
            <a:r>
              <a:rPr lang="en-US" sz="2800" b="0" strike="noStrike" spc="-1" dirty="0">
                <a:solidFill>
                  <a:srgbClr val="000000"/>
                </a:solidFill>
                <a:latin typeface="Times New Roman"/>
              </a:rPr>
              <a:t>                                                                                                                                                        </a:t>
            </a:r>
          </a:p>
        </p:txBody>
      </p:sp>
      <p:sp>
        <p:nvSpPr>
          <p:cNvPr id="2" name="TextBox 1"/>
          <p:cNvSpPr txBox="1"/>
          <p:nvPr/>
        </p:nvSpPr>
        <p:spPr>
          <a:xfrm>
            <a:off x="206460" y="1097280"/>
            <a:ext cx="11778840" cy="4401205"/>
          </a:xfrm>
          <a:prstGeom prst="rect">
            <a:avLst/>
          </a:prstGeom>
          <a:noFill/>
        </p:spPr>
        <p:txBody>
          <a:bodyPr wrap="square" rtlCol="0">
            <a:spAutoFit/>
          </a:bodyPr>
          <a:lstStyle/>
          <a:p>
            <a:r>
              <a:rPr lang="en-US" sz="2800" spc="-1" dirty="0">
                <a:solidFill>
                  <a:srgbClr val="000000"/>
                </a:solidFill>
                <a:latin typeface="Times New Roman"/>
              </a:rPr>
              <a:t>[1]. In this paper, Sound recommendation is done by associating recognized image scenes with relevant sounds from a database, enhancing the user's perception of the image by providing an auditory context that matches the visual content.</a:t>
            </a:r>
          </a:p>
          <a:p>
            <a:r>
              <a:rPr lang="en-US" sz="2800" spc="-1" dirty="0">
                <a:solidFill>
                  <a:srgbClr val="000000"/>
                </a:solidFill>
                <a:latin typeface="Times New Roman"/>
              </a:rPr>
              <a:t>[2]. In this paper, A photo is provided to the CNN analyzes and produce a feature vector that is quite dense. This embedding (feature vector) can be used as an input by numerous accessible functions that will provide an image description. It will act as the Long Short Term Memory (LSTM) initial state, which will aid in determining a suitable caption for the entered image.</a:t>
            </a:r>
          </a:p>
          <a:p>
            <a:endParaRPr lang="en-IN" sz="2800" spc="-1" dirty="0">
              <a:solidFill>
                <a:srgbClr val="000000"/>
              </a:solidFill>
              <a:latin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rgbClr val="FFFFFF"/>
                </a:solidFill>
                <a:latin typeface="Times New Roman"/>
              </a:rPr>
              <a:t>Design and Implementation for first objective </a:t>
            </a:r>
          </a:p>
        </p:txBody>
      </p:sp>
      <p:sp>
        <p:nvSpPr>
          <p:cNvPr id="106" name="PlaceHolder 2"/>
          <p:cNvSpPr>
            <a:spLocks noGrp="1"/>
          </p:cNvSpPr>
          <p:nvPr>
            <p:ph idx="4294967295"/>
          </p:nvPr>
        </p:nvSpPr>
        <p:spPr>
          <a:xfrm>
            <a:off x="297762" y="1463400"/>
            <a:ext cx="11778840" cy="5394600"/>
          </a:xfrm>
          <a:prstGeom prst="rect">
            <a:avLst/>
          </a:prstGeom>
          <a:noFill/>
          <a:ln w="0">
            <a:noFill/>
          </a:ln>
        </p:spPr>
        <p:txBody>
          <a:bodyPr anchor="t">
            <a:normAutofit/>
          </a:bodyPr>
          <a:lstStyle/>
          <a:p>
            <a:pPr marL="0" indent="0" algn="l">
              <a:buNone/>
            </a:pPr>
            <a:endParaRPr lang="en-US" spc="-1" dirty="0">
              <a:solidFill>
                <a:srgbClr val="000000"/>
              </a:solidFill>
              <a:latin typeface="Times New Roman"/>
            </a:endParaRPr>
          </a:p>
          <a:p>
            <a:pPr marL="0" indent="0" algn="l">
              <a:buNone/>
            </a:pPr>
            <a:endParaRPr lang="en-US" sz="2800" b="0" strike="noStrike" spc="-1" dirty="0">
              <a:solidFill>
                <a:srgbClr val="000000"/>
              </a:solidFill>
              <a:latin typeface="Times New Roman"/>
            </a:endParaRPr>
          </a:p>
          <a:p>
            <a:pPr marL="0" indent="0" algn="l">
              <a:buNone/>
            </a:pPr>
            <a:endParaRPr lang="en-US" spc="-1" dirty="0">
              <a:solidFill>
                <a:srgbClr val="000000"/>
              </a:solidFill>
              <a:latin typeface="Times New Roman"/>
            </a:endParaRPr>
          </a:p>
          <a:p>
            <a:pPr marL="0" indent="0" algn="l">
              <a:buNone/>
            </a:pPr>
            <a:endParaRPr lang="en-US" sz="2800" b="0" strike="noStrike" spc="-1" dirty="0">
              <a:solidFill>
                <a:srgbClr val="000000"/>
              </a:solidFill>
              <a:latin typeface="Times New Roman"/>
            </a:endParaRPr>
          </a:p>
          <a:p>
            <a:pPr marL="0" indent="0" algn="l">
              <a:buNone/>
            </a:pPr>
            <a:endParaRPr lang="en-US" spc="-1" dirty="0">
              <a:solidFill>
                <a:srgbClr val="000000"/>
              </a:solidFill>
              <a:latin typeface="Times New Roman"/>
            </a:endParaRPr>
          </a:p>
          <a:p>
            <a:pPr marL="0" indent="0" algn="l">
              <a:buNone/>
            </a:pPr>
            <a:endParaRPr lang="en-US" sz="2800" b="0" strike="noStrike" spc="-1" dirty="0">
              <a:solidFill>
                <a:srgbClr val="000000"/>
              </a:solidFill>
              <a:latin typeface="Times New Roman"/>
            </a:endParaRPr>
          </a:p>
          <a:p>
            <a:pPr marL="0" indent="0" algn="l">
              <a:buNone/>
            </a:pPr>
            <a:endParaRPr lang="en-US" spc="-1" dirty="0">
              <a:solidFill>
                <a:srgbClr val="000000"/>
              </a:solidFill>
              <a:latin typeface="Times New Roman"/>
            </a:endParaRPr>
          </a:p>
          <a:p>
            <a:pPr marL="0" indent="0" algn="l">
              <a:buNone/>
            </a:pPr>
            <a:endParaRPr lang="en-US" sz="2800" b="0" strike="noStrike" spc="-1" dirty="0">
              <a:solidFill>
                <a:srgbClr val="000000"/>
              </a:solidFill>
              <a:latin typeface="Times New Roman"/>
            </a:endParaRPr>
          </a:p>
          <a:p>
            <a:pPr marL="0" indent="0" algn="l">
              <a:buNone/>
            </a:pPr>
            <a:endParaRPr lang="en-US" spc="-1" dirty="0">
              <a:solidFill>
                <a:srgbClr val="000000"/>
              </a:solidFill>
              <a:latin typeface="Times New Roman"/>
            </a:endParaRPr>
          </a:p>
          <a:p>
            <a:pPr marL="0" indent="0">
              <a:buNone/>
            </a:pPr>
            <a:r>
              <a:rPr lang="en-US" sz="2800" b="0" strike="noStrike" spc="-1" dirty="0">
                <a:solidFill>
                  <a:srgbClr val="000000"/>
                </a:solidFill>
                <a:latin typeface="Times New Roman"/>
              </a:rPr>
              <a:t>                                             </a:t>
            </a:r>
            <a:r>
              <a:rPr lang="en-US" b="1" spc="-1" dirty="0">
                <a:solidFill>
                  <a:srgbClr val="000000"/>
                </a:solidFill>
                <a:latin typeface="Times New Roman"/>
              </a:rPr>
              <a:t>F</a:t>
            </a:r>
            <a:r>
              <a:rPr lang="en-US" sz="2800" b="1" strike="noStrike" spc="-1" dirty="0">
                <a:solidFill>
                  <a:srgbClr val="000000"/>
                </a:solidFill>
                <a:latin typeface="Times New Roman"/>
              </a:rPr>
              <a:t>ig</a:t>
            </a:r>
            <a:r>
              <a:rPr lang="en-US" b="1" spc="-1" dirty="0">
                <a:solidFill>
                  <a:srgbClr val="000000"/>
                </a:solidFill>
                <a:latin typeface="Times New Roman"/>
              </a:rPr>
              <a:t> </a:t>
            </a:r>
            <a:r>
              <a:rPr lang="en-US" sz="2800" b="1" strike="noStrike" spc="-1" dirty="0">
                <a:solidFill>
                  <a:srgbClr val="000000"/>
                </a:solidFill>
                <a:latin typeface="Times New Roman"/>
              </a:rPr>
              <a:t>1</a:t>
            </a:r>
            <a:r>
              <a:rPr lang="en-US" b="1" spc="-1" dirty="0">
                <a:solidFill>
                  <a:srgbClr val="000000"/>
                </a:solidFill>
                <a:latin typeface="Times New Roman"/>
              </a:rPr>
              <a:t> </a:t>
            </a:r>
            <a:r>
              <a:rPr lang="en-US" sz="2800" b="1" strike="noStrike" spc="-1" dirty="0">
                <a:solidFill>
                  <a:srgbClr val="000000"/>
                </a:solidFill>
                <a:latin typeface="Times New Roman"/>
              </a:rPr>
              <a:t>: Architecture</a:t>
            </a:r>
          </a:p>
        </p:txBody>
      </p:sp>
      <p:pic>
        <p:nvPicPr>
          <p:cNvPr id="8" name="Picture 7">
            <a:extLst>
              <a:ext uri="{FF2B5EF4-FFF2-40B4-BE49-F238E27FC236}">
                <a16:creationId xmlns:a16="http://schemas.microsoft.com/office/drawing/2014/main" id="{4FDF96CF-AAB1-FC48-D3EE-3096910104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2336" y="1327355"/>
            <a:ext cx="3265279" cy="4528829"/>
          </a:xfrm>
          <a:prstGeom prst="rect">
            <a:avLst/>
          </a:prstGeom>
        </p:spPr>
      </p:pic>
    </p:spTree>
    <p:extLst>
      <p:ext uri="{BB962C8B-B14F-4D97-AF65-F5344CB8AC3E}">
        <p14:creationId xmlns:p14="http://schemas.microsoft.com/office/powerpoint/2010/main" val="326469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rgbClr val="FFFFFF"/>
                </a:solidFill>
                <a:latin typeface="Times New Roman"/>
              </a:rPr>
              <a:t>Design and Implementation for first objective </a:t>
            </a:r>
          </a:p>
        </p:txBody>
      </p:sp>
      <p:sp>
        <p:nvSpPr>
          <p:cNvPr id="106" name="PlaceHolder 2"/>
          <p:cNvSpPr>
            <a:spLocks noGrp="1"/>
          </p:cNvSpPr>
          <p:nvPr>
            <p:ph idx="4294967295"/>
          </p:nvPr>
        </p:nvSpPr>
        <p:spPr>
          <a:xfrm>
            <a:off x="297763" y="1834700"/>
            <a:ext cx="11778840" cy="5394600"/>
          </a:xfrm>
          <a:prstGeom prst="rect">
            <a:avLst/>
          </a:prstGeom>
          <a:noFill/>
          <a:ln w="0">
            <a:noFill/>
          </a:ln>
        </p:spPr>
        <p:txBody>
          <a:bodyPr anchor="t">
            <a:normAutofit/>
          </a:bodyPr>
          <a:lstStyle/>
          <a:p>
            <a:pPr marL="0" indent="0" algn="l">
              <a:buNone/>
            </a:pPr>
            <a:r>
              <a:rPr lang="en-US" sz="2800" b="0" strike="noStrike" spc="-1" dirty="0">
                <a:solidFill>
                  <a:srgbClr val="000000"/>
                </a:solidFill>
                <a:latin typeface="Times New Roman"/>
              </a:rPr>
              <a:t>                                                                                                                       </a:t>
            </a:r>
          </a:p>
        </p:txBody>
      </p:sp>
      <p:pic>
        <p:nvPicPr>
          <p:cNvPr id="5" name="Picture 4">
            <a:extLst>
              <a:ext uri="{FF2B5EF4-FFF2-40B4-BE49-F238E27FC236}">
                <a16:creationId xmlns:a16="http://schemas.microsoft.com/office/drawing/2014/main" id="{E31E1339-38F3-94F9-D81C-E2798989BDDD}"/>
              </a:ext>
            </a:extLst>
          </p:cNvPr>
          <p:cNvPicPr>
            <a:picLocks noChangeAspect="1"/>
          </p:cNvPicPr>
          <p:nvPr/>
        </p:nvPicPr>
        <p:blipFill rotWithShape="1">
          <a:blip r:embed="rId2"/>
          <a:srcRect l="20124" t="13243" r="-308" b="6333"/>
          <a:stretch/>
        </p:blipFill>
        <p:spPr>
          <a:xfrm>
            <a:off x="393290" y="1643286"/>
            <a:ext cx="6306519" cy="3951269"/>
          </a:xfrm>
          <a:prstGeom prst="rect">
            <a:avLst/>
          </a:prstGeom>
        </p:spPr>
      </p:pic>
      <p:sp>
        <p:nvSpPr>
          <p:cNvPr id="6" name="TextBox 5">
            <a:extLst>
              <a:ext uri="{FF2B5EF4-FFF2-40B4-BE49-F238E27FC236}">
                <a16:creationId xmlns:a16="http://schemas.microsoft.com/office/drawing/2014/main" id="{5809F336-7710-B83D-BB3B-F8F549CA1318}"/>
              </a:ext>
            </a:extLst>
          </p:cNvPr>
          <p:cNvSpPr txBox="1"/>
          <p:nvPr/>
        </p:nvSpPr>
        <p:spPr>
          <a:xfrm>
            <a:off x="297763" y="1033793"/>
            <a:ext cx="5053781" cy="523220"/>
          </a:xfrm>
          <a:prstGeom prst="rect">
            <a:avLst/>
          </a:prstGeom>
          <a:noFill/>
        </p:spPr>
        <p:txBody>
          <a:bodyPr wrap="square" rtlCol="0">
            <a:spAutoFit/>
          </a:bodyPr>
          <a:lstStyle/>
          <a:p>
            <a:r>
              <a:rPr lang="en-IN" sz="2800" spc="-1" dirty="0">
                <a:solidFill>
                  <a:srgbClr val="000000"/>
                </a:solidFill>
                <a:latin typeface="Times New Roman"/>
              </a:rPr>
              <a:t>Text data processing</a:t>
            </a:r>
          </a:p>
        </p:txBody>
      </p:sp>
      <p:pic>
        <p:nvPicPr>
          <p:cNvPr id="7" name="Picture 6">
            <a:extLst>
              <a:ext uri="{FF2B5EF4-FFF2-40B4-BE49-F238E27FC236}">
                <a16:creationId xmlns:a16="http://schemas.microsoft.com/office/drawing/2014/main" id="{19BC2B42-559E-C4EE-FE0C-025498BB7ECE}"/>
              </a:ext>
            </a:extLst>
          </p:cNvPr>
          <p:cNvPicPr>
            <a:picLocks noChangeAspect="1"/>
          </p:cNvPicPr>
          <p:nvPr/>
        </p:nvPicPr>
        <p:blipFill rotWithShape="1">
          <a:blip r:embed="rId3"/>
          <a:srcRect r="42891"/>
          <a:stretch/>
        </p:blipFill>
        <p:spPr>
          <a:xfrm>
            <a:off x="6958087" y="1724161"/>
            <a:ext cx="4860237" cy="2906832"/>
          </a:xfrm>
          <a:prstGeom prst="rect">
            <a:avLst/>
          </a:prstGeom>
        </p:spPr>
      </p:pic>
    </p:spTree>
    <p:extLst>
      <p:ext uri="{BB962C8B-B14F-4D97-AF65-F5344CB8AC3E}">
        <p14:creationId xmlns:p14="http://schemas.microsoft.com/office/powerpoint/2010/main" val="32819055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3239</TotalTime>
  <Words>932</Words>
  <Application>Microsoft Office PowerPoint</Application>
  <PresentationFormat>Widescreen</PresentationFormat>
  <Paragraphs>79</Paragraphs>
  <Slides>15</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Arial</vt:lpstr>
      <vt:lpstr>Calibri</vt:lpstr>
      <vt:lpstr>Courier New</vt:lpstr>
      <vt:lpstr>Symbol</vt:lpstr>
      <vt:lpstr>Times New Roman</vt:lpstr>
      <vt:lpstr>Verdana</vt:lpstr>
      <vt:lpstr>Wingdings</vt:lpstr>
      <vt:lpstr>Office Theme</vt:lpstr>
      <vt:lpstr>Office Theme</vt:lpstr>
      <vt:lpstr>PowerPoint Presentation</vt:lpstr>
      <vt:lpstr>Contents</vt:lpstr>
      <vt:lpstr>Review-0 Comments</vt:lpstr>
      <vt:lpstr>Abstract</vt:lpstr>
      <vt:lpstr>Problem Statement</vt:lpstr>
      <vt:lpstr>Objectives of Project</vt:lpstr>
      <vt:lpstr>Literature survey for first objective </vt:lpstr>
      <vt:lpstr>Design and Implementation for first objective </vt:lpstr>
      <vt:lpstr>Design and Implementation for first objective </vt:lpstr>
      <vt:lpstr>Design and Implementation for first objective </vt:lpstr>
      <vt:lpstr>Literature survey for second objective </vt:lpstr>
      <vt:lpstr>Proposed System</vt:lpstr>
      <vt:lpstr> References</vt:lpstr>
      <vt:lpstr>Git Hub Dashboard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venkatesh k</dc:creator>
  <dc:description/>
  <cp:lastModifiedBy>Anu Lekha Sai</cp:lastModifiedBy>
  <cp:revision>172</cp:revision>
  <cp:lastPrinted>2023-08-17T06:54:50Z</cp:lastPrinted>
  <dcterms:created xsi:type="dcterms:W3CDTF">2019-06-11T05:35:00Z</dcterms:created>
  <dcterms:modified xsi:type="dcterms:W3CDTF">2024-04-18T02:14:17Z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9BB83942808244A299B002FD6DDC753B</vt:lpwstr>
  </property>
  <property fmtid="{D5CDD505-2E9C-101B-9397-08002B2CF9AE}" pid="3" name="KSOProductBuildVer">
    <vt:lpwstr>1033-11.2.0.10426</vt:lpwstr>
  </property>
  <property fmtid="{D5CDD505-2E9C-101B-9397-08002B2CF9AE}" pid="4" name="PresentationFormat">
    <vt:lpwstr>Widescreen</vt:lpwstr>
  </property>
  <property fmtid="{D5CDD505-2E9C-101B-9397-08002B2CF9AE}" pid="5" name="Slides">
    <vt:i4>8</vt:i4>
  </property>
</Properties>
</file>