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Lst>
  <p:notesMasterIdLst>
    <p:notesMasterId r:id="rId41"/>
  </p:notesMasterIdLst>
  <p:handoutMasterIdLst>
    <p:handoutMasterId r:id="rId42"/>
  </p:handoutMasterIdLst>
  <p:sldIdLst>
    <p:sldId id="256" r:id="rId3"/>
    <p:sldId id="267" r:id="rId4"/>
    <p:sldId id="258" r:id="rId5"/>
    <p:sldId id="297" r:id="rId6"/>
    <p:sldId id="259" r:id="rId7"/>
    <p:sldId id="261" r:id="rId8"/>
    <p:sldId id="262" r:id="rId9"/>
    <p:sldId id="271" r:id="rId10"/>
    <p:sldId id="298" r:id="rId11"/>
    <p:sldId id="272" r:id="rId12"/>
    <p:sldId id="299" r:id="rId13"/>
    <p:sldId id="273" r:id="rId14"/>
    <p:sldId id="281" r:id="rId15"/>
    <p:sldId id="282" r:id="rId16"/>
    <p:sldId id="278" r:id="rId17"/>
    <p:sldId id="280" r:id="rId18"/>
    <p:sldId id="275" r:id="rId19"/>
    <p:sldId id="300" r:id="rId20"/>
    <p:sldId id="283" r:id="rId21"/>
    <p:sldId id="263" r:id="rId22"/>
    <p:sldId id="284" r:id="rId23"/>
    <p:sldId id="285" r:id="rId24"/>
    <p:sldId id="293" r:id="rId25"/>
    <p:sldId id="295" r:id="rId26"/>
    <p:sldId id="294" r:id="rId27"/>
    <p:sldId id="296" r:id="rId28"/>
    <p:sldId id="286" r:id="rId29"/>
    <p:sldId id="287" r:id="rId30"/>
    <p:sldId id="289" r:id="rId31"/>
    <p:sldId id="288" r:id="rId32"/>
    <p:sldId id="290" r:id="rId33"/>
    <p:sldId id="291" r:id="rId34"/>
    <p:sldId id="302" r:id="rId35"/>
    <p:sldId id="292" r:id="rId36"/>
    <p:sldId id="264" r:id="rId37"/>
    <p:sldId id="301" r:id="rId38"/>
    <p:sldId id="265" r:id="rId39"/>
    <p:sldId id="266" r:id="rId40"/>
  </p:sldIdLst>
  <p:sldSz cx="12192000" cy="6858000"/>
  <p:notesSz cx="6629400" cy="883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5033" autoAdjust="0"/>
  </p:normalViewPr>
  <p:slideViewPr>
    <p:cSldViewPr snapToGrid="0">
      <p:cViewPr varScale="1">
        <p:scale>
          <a:sx n="78" d="100"/>
          <a:sy n="78" d="100"/>
        </p:scale>
        <p:origin x="110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C7EE57-9D58-ABCC-F01B-AF7BE82B662A}"/>
              </a:ext>
            </a:extLst>
          </p:cNvPr>
          <p:cNvSpPr>
            <a:spLocks noGrp="1"/>
          </p:cNvSpPr>
          <p:nvPr>
            <p:ph type="hdr" sz="quarter"/>
          </p:nvPr>
        </p:nvSpPr>
        <p:spPr>
          <a:xfrm>
            <a:off x="0" y="0"/>
            <a:ext cx="2873390" cy="443601"/>
          </a:xfrm>
          <a:prstGeom prst="rect">
            <a:avLst/>
          </a:prstGeom>
        </p:spPr>
        <p:txBody>
          <a:bodyPr vert="horz" lIns="77495" tIns="38748" rIns="77495" bIns="38748" rtlCol="0"/>
          <a:lstStyle>
            <a:lvl1pPr algn="l">
              <a:defRPr sz="1000"/>
            </a:lvl1pPr>
          </a:lstStyle>
          <a:p>
            <a:endParaRPr lang="en-IN"/>
          </a:p>
        </p:txBody>
      </p:sp>
      <p:sp>
        <p:nvSpPr>
          <p:cNvPr id="3" name="Date Placeholder 2">
            <a:extLst>
              <a:ext uri="{FF2B5EF4-FFF2-40B4-BE49-F238E27FC236}">
                <a16:creationId xmlns:a16="http://schemas.microsoft.com/office/drawing/2014/main" id="{442FC544-5063-C6EF-9F15-08024B62989F}"/>
              </a:ext>
            </a:extLst>
          </p:cNvPr>
          <p:cNvSpPr>
            <a:spLocks noGrp="1"/>
          </p:cNvSpPr>
          <p:nvPr>
            <p:ph type="dt" sz="quarter" idx="1"/>
          </p:nvPr>
        </p:nvSpPr>
        <p:spPr>
          <a:xfrm>
            <a:off x="3754618" y="0"/>
            <a:ext cx="2873390" cy="443601"/>
          </a:xfrm>
          <a:prstGeom prst="rect">
            <a:avLst/>
          </a:prstGeom>
        </p:spPr>
        <p:txBody>
          <a:bodyPr vert="horz" lIns="77495" tIns="38748" rIns="77495" bIns="38748" rtlCol="0"/>
          <a:lstStyle>
            <a:lvl1pPr algn="r">
              <a:defRPr sz="1000"/>
            </a:lvl1pPr>
          </a:lstStyle>
          <a:p>
            <a:r>
              <a:rPr lang="en-IN"/>
              <a:t>12-08-2023</a:t>
            </a:r>
          </a:p>
        </p:txBody>
      </p:sp>
      <p:sp>
        <p:nvSpPr>
          <p:cNvPr id="4" name="Footer Placeholder 3">
            <a:extLst>
              <a:ext uri="{FF2B5EF4-FFF2-40B4-BE49-F238E27FC236}">
                <a16:creationId xmlns:a16="http://schemas.microsoft.com/office/drawing/2014/main" id="{34825205-3C6F-B00F-52D9-12E5935E31F8}"/>
              </a:ext>
            </a:extLst>
          </p:cNvPr>
          <p:cNvSpPr>
            <a:spLocks noGrp="1"/>
          </p:cNvSpPr>
          <p:nvPr>
            <p:ph type="ftr" sz="quarter" idx="2"/>
          </p:nvPr>
        </p:nvSpPr>
        <p:spPr>
          <a:xfrm>
            <a:off x="0" y="8395600"/>
            <a:ext cx="2873390" cy="443601"/>
          </a:xfrm>
          <a:prstGeom prst="rect">
            <a:avLst/>
          </a:prstGeom>
        </p:spPr>
        <p:txBody>
          <a:bodyPr vert="horz" lIns="77495" tIns="38748" rIns="77495" bIns="38748" rtlCol="0" anchor="b"/>
          <a:lstStyle>
            <a:lvl1pPr algn="l">
              <a:defRPr sz="1000"/>
            </a:lvl1pPr>
          </a:lstStyle>
          <a:p>
            <a:r>
              <a:rPr lang="en-IN"/>
              <a:t>A8</a:t>
            </a:r>
          </a:p>
        </p:txBody>
      </p:sp>
      <p:sp>
        <p:nvSpPr>
          <p:cNvPr id="5" name="Slide Number Placeholder 4">
            <a:extLst>
              <a:ext uri="{FF2B5EF4-FFF2-40B4-BE49-F238E27FC236}">
                <a16:creationId xmlns:a16="http://schemas.microsoft.com/office/drawing/2014/main" id="{2DC11033-5D8A-C20A-0932-BABF4BA7E650}"/>
              </a:ext>
            </a:extLst>
          </p:cNvPr>
          <p:cNvSpPr>
            <a:spLocks noGrp="1"/>
          </p:cNvSpPr>
          <p:nvPr>
            <p:ph type="sldNum" sz="quarter" idx="3"/>
          </p:nvPr>
        </p:nvSpPr>
        <p:spPr>
          <a:xfrm>
            <a:off x="3754618" y="8395600"/>
            <a:ext cx="2873390" cy="443601"/>
          </a:xfrm>
          <a:prstGeom prst="rect">
            <a:avLst/>
          </a:prstGeom>
        </p:spPr>
        <p:txBody>
          <a:bodyPr vert="horz" lIns="77495" tIns="38748" rIns="77495" bIns="38748" rtlCol="0" anchor="b"/>
          <a:lstStyle>
            <a:lvl1pPr algn="r">
              <a:defRPr sz="1000"/>
            </a:lvl1pPr>
          </a:lstStyle>
          <a:p>
            <a:fld id="{E9002C84-419A-4EFF-B3C5-AC7E4895257F}" type="slidenum">
              <a:rPr lang="en-IN" smtClean="0"/>
              <a:t>‹#›</a:t>
            </a:fld>
            <a:endParaRPr lang="en-IN"/>
          </a:p>
        </p:txBody>
      </p:sp>
    </p:spTree>
    <p:extLst>
      <p:ext uri="{BB962C8B-B14F-4D97-AF65-F5344CB8AC3E}">
        <p14:creationId xmlns:p14="http://schemas.microsoft.com/office/powerpoint/2010/main" val="101839869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73390" cy="443601"/>
          </a:xfrm>
          <a:prstGeom prst="rect">
            <a:avLst/>
          </a:prstGeom>
        </p:spPr>
        <p:txBody>
          <a:bodyPr vert="horz" lIns="77495" tIns="38748" rIns="77495" bIns="38748" rtlCol="0"/>
          <a:lstStyle>
            <a:lvl1pPr algn="l">
              <a:defRPr sz="1000"/>
            </a:lvl1pPr>
          </a:lstStyle>
          <a:p>
            <a:endParaRPr lang="en-IN"/>
          </a:p>
        </p:txBody>
      </p:sp>
      <p:sp>
        <p:nvSpPr>
          <p:cNvPr id="3" name="Date Placeholder 2"/>
          <p:cNvSpPr>
            <a:spLocks noGrp="1"/>
          </p:cNvSpPr>
          <p:nvPr>
            <p:ph type="dt" idx="1"/>
          </p:nvPr>
        </p:nvSpPr>
        <p:spPr>
          <a:xfrm>
            <a:off x="3754618" y="0"/>
            <a:ext cx="2873390" cy="443601"/>
          </a:xfrm>
          <a:prstGeom prst="rect">
            <a:avLst/>
          </a:prstGeom>
        </p:spPr>
        <p:txBody>
          <a:bodyPr vert="horz" lIns="77495" tIns="38748" rIns="77495" bIns="38748" rtlCol="0"/>
          <a:lstStyle>
            <a:lvl1pPr algn="r">
              <a:defRPr sz="1000"/>
            </a:lvl1pPr>
          </a:lstStyle>
          <a:p>
            <a:r>
              <a:rPr lang="en-IN"/>
              <a:t>12-08-2023</a:t>
            </a:r>
          </a:p>
        </p:txBody>
      </p:sp>
      <p:sp>
        <p:nvSpPr>
          <p:cNvPr id="4" name="Slide Image Placeholder 3"/>
          <p:cNvSpPr>
            <a:spLocks noGrp="1" noRot="1" noChangeAspect="1"/>
          </p:cNvSpPr>
          <p:nvPr>
            <p:ph type="sldImg" idx="2"/>
          </p:nvPr>
        </p:nvSpPr>
        <p:spPr>
          <a:xfrm>
            <a:off x="663575" y="1104900"/>
            <a:ext cx="5302250" cy="2982913"/>
          </a:xfrm>
          <a:prstGeom prst="rect">
            <a:avLst/>
          </a:prstGeom>
          <a:noFill/>
          <a:ln w="12700">
            <a:solidFill>
              <a:prstClr val="black"/>
            </a:solidFill>
          </a:ln>
        </p:spPr>
        <p:txBody>
          <a:bodyPr vert="horz" lIns="77495" tIns="38748" rIns="77495" bIns="38748" rtlCol="0" anchor="ctr"/>
          <a:lstStyle/>
          <a:p>
            <a:endParaRPr lang="en-IN"/>
          </a:p>
        </p:txBody>
      </p:sp>
      <p:sp>
        <p:nvSpPr>
          <p:cNvPr id="5" name="Notes Placeholder 4"/>
          <p:cNvSpPr>
            <a:spLocks noGrp="1"/>
          </p:cNvSpPr>
          <p:nvPr>
            <p:ph type="body" sz="quarter" idx="3"/>
          </p:nvPr>
        </p:nvSpPr>
        <p:spPr>
          <a:xfrm>
            <a:off x="662662" y="4253578"/>
            <a:ext cx="5304077" cy="3480558"/>
          </a:xfrm>
          <a:prstGeom prst="rect">
            <a:avLst/>
          </a:prstGeom>
        </p:spPr>
        <p:txBody>
          <a:bodyPr vert="horz" lIns="77495" tIns="38748" rIns="77495" bIns="3874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395600"/>
            <a:ext cx="2873390" cy="443601"/>
          </a:xfrm>
          <a:prstGeom prst="rect">
            <a:avLst/>
          </a:prstGeom>
        </p:spPr>
        <p:txBody>
          <a:bodyPr vert="horz" lIns="77495" tIns="38748" rIns="77495" bIns="38748" rtlCol="0" anchor="b"/>
          <a:lstStyle>
            <a:lvl1pPr algn="l">
              <a:defRPr sz="1000"/>
            </a:lvl1pPr>
          </a:lstStyle>
          <a:p>
            <a:r>
              <a:rPr lang="en-IN"/>
              <a:t>A8</a:t>
            </a:r>
          </a:p>
        </p:txBody>
      </p:sp>
      <p:sp>
        <p:nvSpPr>
          <p:cNvPr id="7" name="Slide Number Placeholder 6"/>
          <p:cNvSpPr>
            <a:spLocks noGrp="1"/>
          </p:cNvSpPr>
          <p:nvPr>
            <p:ph type="sldNum" sz="quarter" idx="5"/>
          </p:nvPr>
        </p:nvSpPr>
        <p:spPr>
          <a:xfrm>
            <a:off x="3754618" y="8395600"/>
            <a:ext cx="2873390" cy="443601"/>
          </a:xfrm>
          <a:prstGeom prst="rect">
            <a:avLst/>
          </a:prstGeom>
        </p:spPr>
        <p:txBody>
          <a:bodyPr vert="horz" lIns="77495" tIns="38748" rIns="77495" bIns="38748" rtlCol="0" anchor="b"/>
          <a:lstStyle>
            <a:lvl1pPr algn="r">
              <a:defRPr sz="1000"/>
            </a:lvl1pPr>
          </a:lstStyle>
          <a:p>
            <a:fld id="{46892FCD-C5DB-44CC-8084-2C1B8097B676}" type="slidenum">
              <a:rPr lang="en-IN" smtClean="0"/>
              <a:t>‹#›</a:t>
            </a:fld>
            <a:endParaRPr lang="en-IN"/>
          </a:p>
        </p:txBody>
      </p:sp>
    </p:spTree>
    <p:extLst>
      <p:ext uri="{BB962C8B-B14F-4D97-AF65-F5344CB8AC3E}">
        <p14:creationId xmlns:p14="http://schemas.microsoft.com/office/powerpoint/2010/main" val="39552802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lvl1pPr>
              <a:defRPr/>
            </a:lvl1pPr>
          </a:lstStyle>
          <a:p>
            <a:endParaRPr lang="en-US" sz="1800" b="0" strike="noStrike" spc="-1" dirty="0">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lvl1pPr>
              <a:defRPr/>
            </a:lvl1pPr>
          </a:lstStyle>
          <a:p>
            <a:endParaRPr lang="en-US" sz="1800" b="0" strike="noStrike" spc="-1" dirty="0">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dirty="0">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Click to edit Master title style</a:t>
            </a:r>
            <a:endParaRPr lang="en-US" sz="4400" b="0" strike="noStrike" spc="-1">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Dept. of Computer Science and Engineering</a:t>
            </a:r>
            <a:endParaRPr lang="en-IN" sz="1600" b="0" strike="noStrike" spc="-1">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a:solidFill>
                  <a:srgbClr val="002060"/>
                </a:solidFill>
                <a:latin typeface="Times New Roman"/>
              </a:rPr>
              <a:t>‹#›</a:t>
            </a:fld>
            <a:endParaRPr lang="en-IN" sz="1600" b="0" strike="noStrike" spc="-1">
              <a:latin typeface="Arial"/>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500" b="1" i="1" strike="noStrike" spc="-1" dirty="0">
                <a:solidFill>
                  <a:srgbClr val="FFFFFF"/>
                </a:solidFill>
                <a:latin typeface="Times New Roman"/>
              </a:rPr>
              <a:t>Generating Image Captions based on Deep Learning and Natural language Processing</a:t>
            </a:r>
            <a:endParaRPr lang="en-IN" sz="1500" b="0" strike="noStrike" spc="-1" dirty="0">
              <a:latin typeface="Arial"/>
            </a:endParaRPr>
          </a:p>
        </p:txBody>
      </p:sp>
      <p:pic>
        <p:nvPicPr>
          <p:cNvPr id="49" name="Picture 5"/>
          <p:cNvPicPr/>
          <p:nvPr/>
        </p:nvPicPr>
        <p:blipFill>
          <a:blip r:embed="rId14"/>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A - 8</a:t>
            </a:r>
            <a:endParaRPr lang="en-IN" sz="16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hyperlink" Target="https://www.ripublication.com/ijaer18/ijaerv13n9_102.pdf" TargetMode="External"/><Relationship Id="rId2" Type="http://schemas.openxmlformats.org/officeDocument/2006/relationships/hyperlink" Target="https://ieeexplore.ieee.org/abstract/document/10088345/" TargetMode="External"/><Relationship Id="rId1" Type="http://schemas.openxmlformats.org/officeDocument/2006/relationships/slideLayout" Target="../slideLayouts/slideLayout13.xml"/><Relationship Id="rId4" Type="http://schemas.openxmlformats.org/officeDocument/2006/relationships/hyperlink" Target="refernce.pdf"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www.irjet.net/archives/V7/i5/IRJET-V7I51377.pdf" TargetMode="External"/><Relationship Id="rId2" Type="http://schemas.openxmlformats.org/officeDocument/2006/relationships/hyperlink" Target="https://aclanthology.org/D13-1128.pdf" TargetMode="Externa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6088684" y="1615320"/>
            <a:ext cx="2441732"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7500" lnSpcReduction="10000"/>
          </a:bodyPr>
          <a:lstStyle/>
          <a:p>
            <a:pPr algn="ctr">
              <a:lnSpc>
                <a:spcPct val="90000"/>
              </a:lnSpc>
              <a:spcBef>
                <a:spcPts val="300"/>
              </a:spcBef>
              <a:tabLst>
                <a:tab pos="0" algn="l"/>
              </a:tabLst>
            </a:pPr>
            <a:r>
              <a:rPr lang="en-US" sz="2290" spc="-1" dirty="0">
                <a:solidFill>
                  <a:srgbClr val="000000"/>
                </a:solidFill>
                <a:latin typeface="Times New Roman"/>
              </a:rPr>
              <a:t>P. Manjusha</a:t>
            </a:r>
            <a:endParaRPr lang="en-IN" sz="229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204G1A0552</a:t>
            </a:r>
            <a:endParaRPr lang="en-IN" sz="1200" b="0" strike="noStrike" spc="-1" dirty="0">
              <a:latin typeface="Arial"/>
            </a:endParaRPr>
          </a:p>
        </p:txBody>
      </p:sp>
      <p:sp>
        <p:nvSpPr>
          <p:cNvPr id="88" name="Subtitle 11"/>
          <p:cNvSpPr/>
          <p:nvPr/>
        </p:nvSpPr>
        <p:spPr>
          <a:xfrm>
            <a:off x="3759480" y="2475720"/>
            <a:ext cx="4672440" cy="8978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b="0" strike="noStrike" spc="-1" dirty="0">
              <a:latin typeface="Arial"/>
            </a:endParaRPr>
          </a:p>
          <a:p>
            <a:pPr algn="ctr">
              <a:lnSpc>
                <a:spcPct val="90000"/>
              </a:lnSpc>
              <a:spcBef>
                <a:spcPts val="300"/>
              </a:spcBef>
              <a:tabLst>
                <a:tab pos="0" algn="l"/>
              </a:tabLst>
            </a:pPr>
            <a:r>
              <a:rPr lang="en-US" sz="2400" spc="-1" dirty="0">
                <a:solidFill>
                  <a:srgbClr val="000000"/>
                </a:solidFill>
                <a:latin typeface="Times New Roman"/>
              </a:rPr>
              <a:t>Mrs. P. Rohini</a:t>
            </a:r>
            <a:r>
              <a:rPr lang="en-US" sz="2400" b="0" strike="noStrike" spc="-1" dirty="0">
                <a:solidFill>
                  <a:srgbClr val="000000"/>
                </a:solidFill>
                <a:latin typeface="Times New Roman"/>
              </a:rPr>
              <a:t> </a:t>
            </a:r>
            <a:r>
              <a:rPr lang="en-US" sz="1400" spc="-1" dirty="0">
                <a:solidFill>
                  <a:srgbClr val="000000"/>
                </a:solidFill>
                <a:latin typeface="Times New Roman"/>
              </a:rPr>
              <a:t>M</a:t>
            </a:r>
            <a:r>
              <a:rPr lang="en-US" sz="1400" b="0" strike="noStrike" spc="-1" dirty="0">
                <a:solidFill>
                  <a:srgbClr val="000000"/>
                </a:solidFill>
                <a:latin typeface="Times New Roman"/>
              </a:rPr>
              <a:t>. Tech</a:t>
            </a:r>
            <a:endParaRPr lang="en-IN" sz="1400" b="0" strike="noStrike" spc="-1" dirty="0">
              <a:latin typeface="Arial"/>
            </a:endParaRPr>
          </a:p>
          <a:p>
            <a:pPr algn="ctr">
              <a:lnSpc>
                <a:spcPct val="90000"/>
              </a:lnSpc>
              <a:spcBef>
                <a:spcPts val="201"/>
              </a:spcBef>
              <a:tabLst>
                <a:tab pos="0" algn="l"/>
              </a:tabLst>
            </a:pPr>
            <a:r>
              <a:rPr lang="en-IN" sz="1400" b="0" strike="noStrike" spc="-1" dirty="0">
                <a:solidFill>
                  <a:srgbClr val="000000"/>
                </a:solidFill>
                <a:latin typeface="Times New Roman"/>
              </a:rPr>
              <a:t>Assistant Professor</a:t>
            </a:r>
            <a:endParaRPr lang="en-IN" sz="1400" b="0" strike="noStrike" spc="-1" dirty="0">
              <a:latin typeface="Arial"/>
            </a:endParaRPr>
          </a:p>
        </p:txBody>
      </p:sp>
      <p:sp>
        <p:nvSpPr>
          <p:cNvPr id="89" name="Subtitle 11"/>
          <p:cNvSpPr/>
          <p:nvPr/>
        </p:nvSpPr>
        <p:spPr>
          <a:xfrm>
            <a:off x="1514520" y="5100320"/>
            <a:ext cx="9162720" cy="14887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57000" lnSpcReduction="20000"/>
          </a:bodyPr>
          <a:lstStyle/>
          <a:p>
            <a:pPr algn="ctr">
              <a:lnSpc>
                <a:spcPct val="90000"/>
              </a:lnSpc>
              <a:spcBef>
                <a:spcPts val="499"/>
              </a:spcBef>
              <a:tabLst>
                <a:tab pos="0" algn="l"/>
              </a:tabLst>
            </a:pPr>
            <a:r>
              <a:rPr lang="en-US" sz="4200" b="0" strike="noStrike" spc="-1" dirty="0">
                <a:solidFill>
                  <a:srgbClr val="000000"/>
                </a:solidFill>
                <a:latin typeface="Times New Roman"/>
              </a:rPr>
              <a:t>Department of Computer Science and Engineering      </a:t>
            </a:r>
            <a:endParaRPr lang="en-IN" sz="4200" b="0" strike="noStrike" spc="-1" dirty="0">
              <a:latin typeface="Arial"/>
            </a:endParaRPr>
          </a:p>
          <a:p>
            <a:pPr algn="ctr">
              <a:lnSpc>
                <a:spcPct val="90000"/>
              </a:lnSpc>
              <a:spcBef>
                <a:spcPts val="499"/>
              </a:spcBef>
              <a:tabLst>
                <a:tab pos="0" algn="l"/>
              </a:tabLst>
            </a:pPr>
            <a:r>
              <a:rPr lang="en-US" sz="6500" b="0" strike="noStrike" spc="-1" dirty="0">
                <a:solidFill>
                  <a:srgbClr val="FF0000"/>
                </a:solidFill>
                <a:latin typeface="Times New Roman"/>
              </a:rPr>
              <a:t>Srinivasa Ramanujan Institute of Technology</a:t>
            </a:r>
            <a:endParaRPr lang="en-IN" sz="6500" b="0" strike="noStrike" spc="-1" dirty="0">
              <a:latin typeface="Arial"/>
            </a:endParaRPr>
          </a:p>
          <a:p>
            <a:pPr algn="ctr">
              <a:lnSpc>
                <a:spcPct val="90000"/>
              </a:lnSpc>
              <a:spcBef>
                <a:spcPts val="300"/>
              </a:spcBef>
              <a:tabLst>
                <a:tab pos="0" algn="l"/>
              </a:tabLst>
            </a:pPr>
            <a:r>
              <a:rPr lang="en-US" sz="1800" b="1" strike="noStrike" spc="-1" dirty="0">
                <a:solidFill>
                  <a:srgbClr val="000000"/>
                </a:solidFill>
                <a:latin typeface="Times New Roman"/>
                <a:ea typeface="Times New Roman"/>
              </a:rPr>
              <a:t>(</a:t>
            </a:r>
            <a:r>
              <a:rPr lang="en-US" sz="2000" b="1" strike="noStrike" spc="-1" dirty="0">
                <a:solidFill>
                  <a:srgbClr val="000000"/>
                </a:solidFill>
                <a:latin typeface="Verdana"/>
                <a:ea typeface="Times New Roman"/>
              </a:rPr>
              <a:t>Autonomous)</a:t>
            </a:r>
            <a:endParaRPr lang="en-IN" sz="2000" b="0" strike="noStrike" spc="-1" dirty="0">
              <a:latin typeface="Arial"/>
            </a:endParaRPr>
          </a:p>
          <a:p>
            <a:pPr algn="ctr">
              <a:lnSpc>
                <a:spcPct val="90000"/>
              </a:lnSpc>
              <a:spcBef>
                <a:spcPts val="1001"/>
              </a:spcBef>
              <a:spcAft>
                <a:spcPts val="99"/>
              </a:spcAft>
              <a:tabLst>
                <a:tab pos="0" algn="l"/>
              </a:tabLst>
            </a:pPr>
            <a:r>
              <a:rPr lang="en-US" sz="2500" b="1" strike="noStrike" spc="-1" dirty="0">
                <a:solidFill>
                  <a:srgbClr val="1F4E79"/>
                </a:solidFill>
                <a:latin typeface="Times New Roman"/>
                <a:ea typeface="Times New Roman"/>
              </a:rPr>
              <a:t>2023 - 2024</a:t>
            </a:r>
            <a:endParaRPr lang="en-IN" sz="25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2900516" y="1598760"/>
            <a:ext cx="2595716"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G. Jasmin</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  Roll No. 204G1A0542</a:t>
            </a:r>
            <a:endParaRPr lang="en-IN" sz="1200" b="0" strike="noStrike" spc="-1" dirty="0">
              <a:latin typeface="Arial"/>
            </a:endParaRPr>
          </a:p>
        </p:txBody>
      </p:sp>
      <p:sp>
        <p:nvSpPr>
          <p:cNvPr id="91" name="Subtitle 11"/>
          <p:cNvSpPr/>
          <p:nvPr/>
        </p:nvSpPr>
        <p:spPr>
          <a:xfrm>
            <a:off x="8757468" y="1625760"/>
            <a:ext cx="23824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b="0" strike="noStrike" spc="-1" dirty="0">
                <a:solidFill>
                  <a:srgbClr val="000000"/>
                </a:solidFill>
                <a:latin typeface="Times New Roman"/>
              </a:rPr>
              <a:t>A. </a:t>
            </a:r>
            <a:r>
              <a:rPr lang="en-US" sz="2600" b="0" strike="noStrike" spc="-1" dirty="0" err="1">
                <a:solidFill>
                  <a:srgbClr val="000000"/>
                </a:solidFill>
                <a:latin typeface="Times New Roman"/>
              </a:rPr>
              <a:t>Anulekha</a:t>
            </a:r>
            <a:r>
              <a:rPr lang="en-US" sz="2600" b="0" strike="noStrike" spc="-1" dirty="0">
                <a:solidFill>
                  <a:srgbClr val="000000"/>
                </a:solidFill>
                <a:latin typeface="Times New Roman"/>
              </a:rPr>
              <a:t> Sai</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214G5A0504</a:t>
            </a:r>
            <a:endParaRPr lang="en-IN" sz="1200" b="0" strike="noStrike" spc="-1" dirty="0">
              <a:latin typeface="Arial"/>
            </a:endParaRPr>
          </a:p>
        </p:txBody>
      </p:sp>
      <p:sp>
        <p:nvSpPr>
          <p:cNvPr id="92" name="Subtitle 11"/>
          <p:cNvSpPr/>
          <p:nvPr/>
        </p:nvSpPr>
        <p:spPr>
          <a:xfrm>
            <a:off x="320760" y="1598760"/>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M. Bhargavi</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204G1A0521</a:t>
            </a:r>
            <a:endParaRPr lang="en-IN" sz="1200" b="0" strike="noStrike" spc="-1" dirty="0">
              <a:latin typeface="Arial"/>
            </a:endParaRPr>
          </a:p>
        </p:txBody>
      </p:sp>
      <p:sp>
        <p:nvSpPr>
          <p:cNvPr id="93" name="Rectangle: Rounded Corners 16"/>
          <p:cNvSpPr/>
          <p:nvPr/>
        </p:nvSpPr>
        <p:spPr>
          <a:xfrm>
            <a:off x="754920" y="305663"/>
            <a:ext cx="10527840" cy="857520"/>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pPr>
            <a:r>
              <a:rPr lang="en-US" sz="3200" spc="-1" dirty="0">
                <a:solidFill>
                  <a:srgbClr val="FFFFFF"/>
                </a:solidFill>
                <a:latin typeface="Times New Roman"/>
              </a:rPr>
              <a:t>Generating Image Captions based on Deep Learning and Natural language Processing</a:t>
            </a:r>
            <a:endParaRPr lang="en-IN" sz="3200" b="0" strike="noStrike" spc="-1" dirty="0">
              <a:latin typeface="Arial"/>
            </a:endParaRPr>
          </a:p>
        </p:txBody>
      </p:sp>
      <p:sp>
        <p:nvSpPr>
          <p:cNvPr id="94" name="Rectangle 17"/>
          <p:cNvSpPr/>
          <p:nvPr/>
        </p:nvSpPr>
        <p:spPr>
          <a:xfrm>
            <a:off x="2714760" y="1261800"/>
            <a:ext cx="6761880" cy="3363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dirty="0">
                <a:solidFill>
                  <a:srgbClr val="000000"/>
                </a:solidFill>
                <a:latin typeface="Times New Roman"/>
                <a:ea typeface="Calibri"/>
              </a:rPr>
              <a:t>by</a:t>
            </a:r>
            <a:endParaRPr lang="en-IN" sz="1600" b="0" strike="noStrike" spc="-1" dirty="0">
              <a:latin typeface="Arial"/>
            </a:endParaRPr>
          </a:p>
        </p:txBody>
      </p:sp>
      <p:pic>
        <p:nvPicPr>
          <p:cNvPr id="95" name="Picture 4"/>
          <p:cNvPicPr/>
          <p:nvPr/>
        </p:nvPicPr>
        <p:blipFill>
          <a:blip r:embed="rId2"/>
          <a:stretch/>
        </p:blipFill>
        <p:spPr>
          <a:xfrm>
            <a:off x="5167084" y="3272603"/>
            <a:ext cx="1843200" cy="1685160"/>
          </a:xfrm>
          <a:prstGeom prst="rect">
            <a:avLst/>
          </a:prstGeom>
          <a:ln w="0">
            <a:noFill/>
          </a:ln>
        </p:spPr>
      </p:pic>
      <p:sp>
        <p:nvSpPr>
          <p:cNvPr id="96" name="Subtitle 11"/>
          <p:cNvSpPr/>
          <p:nvPr/>
        </p:nvSpPr>
        <p:spPr>
          <a:xfrm>
            <a:off x="9349920" y="163656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4500"/>
          </a:bodyPr>
          <a:lstStyle/>
          <a:p>
            <a:pPr algn="ctr">
              <a:lnSpc>
                <a:spcPct val="90000"/>
              </a:lnSpc>
              <a:spcBef>
                <a:spcPts val="300"/>
              </a:spcBef>
              <a:tabLst>
                <a:tab pos="0" algn="l"/>
              </a:tabLst>
            </a:pPr>
            <a:endParaRPr lang="en-IN" sz="12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rgbClr val="FFFFFF"/>
                </a:solidFill>
                <a:latin typeface="Times New Roman"/>
              </a:rPr>
              <a:t>Proposed System </a:t>
            </a:r>
          </a:p>
        </p:txBody>
      </p:sp>
      <p:sp>
        <p:nvSpPr>
          <p:cNvPr id="106" name="PlaceHolder 2"/>
          <p:cNvSpPr>
            <a:spLocks noGrp="1"/>
          </p:cNvSpPr>
          <p:nvPr>
            <p:ph idx="4294967295"/>
          </p:nvPr>
        </p:nvSpPr>
        <p:spPr>
          <a:xfrm>
            <a:off x="297763" y="1834700"/>
            <a:ext cx="11778840" cy="5394600"/>
          </a:xfrm>
          <a:prstGeom prst="rect">
            <a:avLst/>
          </a:prstGeom>
          <a:noFill/>
          <a:ln w="0">
            <a:noFill/>
          </a:ln>
        </p:spPr>
        <p:txBody>
          <a:bodyPr anchor="t">
            <a:normAutofit/>
          </a:bodyPr>
          <a:lstStyle/>
          <a:p>
            <a:pPr marL="0" indent="0" algn="l">
              <a:buNone/>
            </a:pPr>
            <a:r>
              <a:rPr lang="en-US" sz="2800" b="0" strike="noStrike" spc="-1" dirty="0">
                <a:solidFill>
                  <a:srgbClr val="000000"/>
                </a:solidFill>
                <a:latin typeface="Times New Roman"/>
              </a:rPr>
              <a:t>                                                                                                                       </a:t>
            </a:r>
          </a:p>
        </p:txBody>
      </p:sp>
      <p:sp>
        <p:nvSpPr>
          <p:cNvPr id="8" name="TextBox 7">
            <a:extLst>
              <a:ext uri="{FF2B5EF4-FFF2-40B4-BE49-F238E27FC236}">
                <a16:creationId xmlns:a16="http://schemas.microsoft.com/office/drawing/2014/main" id="{57F82ABD-2661-C9DB-6A1A-EA8A4243DA7C}"/>
              </a:ext>
            </a:extLst>
          </p:cNvPr>
          <p:cNvSpPr txBox="1"/>
          <p:nvPr/>
        </p:nvSpPr>
        <p:spPr>
          <a:xfrm>
            <a:off x="497743" y="1585643"/>
            <a:ext cx="5019566"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D746D7CA-7552-629A-876B-427460E72DAA}"/>
              </a:ext>
            </a:extLst>
          </p:cNvPr>
          <p:cNvSpPr txBox="1"/>
          <p:nvPr/>
        </p:nvSpPr>
        <p:spPr>
          <a:xfrm>
            <a:off x="115397" y="1033793"/>
            <a:ext cx="11961206" cy="5139869"/>
          </a:xfrm>
          <a:prstGeom prst="rect">
            <a:avLst/>
          </a:prstGeom>
          <a:noFill/>
        </p:spPr>
        <p:txBody>
          <a:bodyPr wrap="square" rtlCol="0">
            <a:spAutoFit/>
          </a:bodyPr>
          <a:lstStyle/>
          <a:p>
            <a:pPr algn="just"/>
            <a:r>
              <a:rPr lang="en-US" sz="2800" spc="-1" dirty="0">
                <a:solidFill>
                  <a:srgbClr val="000000"/>
                </a:solidFill>
                <a:latin typeface="Times New Roman"/>
              </a:rPr>
              <a:t>Our proposed system employs combination of ResNet-50 and LSTM ensures a seamless fusion of visual and linguistic information. The ResNet-50 feature vector serves as a foundation for the LSTM to generate contextually relevant captions, effectively marrying the strengths of both modalities. The proposed architecture aims to overcome challenges associated with understanding complex visual scenes and maintaining linguistic context, ultimately leading to improved image captioning performance. The use of ResNet-50 as a feature extractor and LSTM for sequence modeling represents a state-of-the-art approach in the field, aligning with contemporary advancements in deep learning for multimodal tasks. And our proposed system provides audio for the relevant audio for the generated captions utilizing text-to-speech library which will help to visually impaired people.</a:t>
            </a:r>
          </a:p>
          <a:p>
            <a:pPr algn="just"/>
            <a:endParaRPr lang="en-US" sz="2000" spc="-1" dirty="0">
              <a:solidFill>
                <a:srgbClr val="000000"/>
              </a:solidFill>
              <a:latin typeface="Times New Roman"/>
            </a:endParaRPr>
          </a:p>
        </p:txBody>
      </p:sp>
    </p:spTree>
    <p:extLst>
      <p:ext uri="{BB962C8B-B14F-4D97-AF65-F5344CB8AC3E}">
        <p14:creationId xmlns:p14="http://schemas.microsoft.com/office/powerpoint/2010/main" val="3025453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rgbClr val="FFFFFF"/>
                </a:solidFill>
                <a:latin typeface="Times New Roman"/>
              </a:rPr>
              <a:t>Continue </a:t>
            </a:r>
          </a:p>
        </p:txBody>
      </p:sp>
      <p:sp>
        <p:nvSpPr>
          <p:cNvPr id="106" name="PlaceHolder 2"/>
          <p:cNvSpPr>
            <a:spLocks noGrp="1"/>
          </p:cNvSpPr>
          <p:nvPr>
            <p:ph idx="4294967295"/>
          </p:nvPr>
        </p:nvSpPr>
        <p:spPr>
          <a:xfrm>
            <a:off x="297763" y="1834700"/>
            <a:ext cx="11778840" cy="5394600"/>
          </a:xfrm>
          <a:prstGeom prst="rect">
            <a:avLst/>
          </a:prstGeom>
          <a:noFill/>
          <a:ln w="0">
            <a:noFill/>
          </a:ln>
        </p:spPr>
        <p:txBody>
          <a:bodyPr anchor="t">
            <a:normAutofit/>
          </a:bodyPr>
          <a:lstStyle/>
          <a:p>
            <a:pPr marL="0" indent="0" algn="l">
              <a:buNone/>
            </a:pPr>
            <a:r>
              <a:rPr lang="en-US" sz="2800" b="0" strike="noStrike" spc="-1" dirty="0">
                <a:solidFill>
                  <a:srgbClr val="000000"/>
                </a:solidFill>
                <a:latin typeface="Times New Roman"/>
              </a:rPr>
              <a:t>                                                                                                                       </a:t>
            </a:r>
          </a:p>
        </p:txBody>
      </p:sp>
      <p:sp>
        <p:nvSpPr>
          <p:cNvPr id="8" name="TextBox 7">
            <a:extLst>
              <a:ext uri="{FF2B5EF4-FFF2-40B4-BE49-F238E27FC236}">
                <a16:creationId xmlns:a16="http://schemas.microsoft.com/office/drawing/2014/main" id="{57F82ABD-2661-C9DB-6A1A-EA8A4243DA7C}"/>
              </a:ext>
            </a:extLst>
          </p:cNvPr>
          <p:cNvSpPr txBox="1"/>
          <p:nvPr/>
        </p:nvSpPr>
        <p:spPr>
          <a:xfrm>
            <a:off x="497743" y="1585643"/>
            <a:ext cx="5019566"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D746D7CA-7552-629A-876B-427460E72DAA}"/>
              </a:ext>
            </a:extLst>
          </p:cNvPr>
          <p:cNvSpPr txBox="1"/>
          <p:nvPr/>
        </p:nvSpPr>
        <p:spPr>
          <a:xfrm>
            <a:off x="115397" y="1033793"/>
            <a:ext cx="11961206" cy="6001643"/>
          </a:xfrm>
          <a:prstGeom prst="rect">
            <a:avLst/>
          </a:prstGeom>
          <a:noFill/>
        </p:spPr>
        <p:txBody>
          <a:bodyPr wrap="square" rtlCol="0">
            <a:spAutoFit/>
          </a:bodyPr>
          <a:lstStyle/>
          <a:p>
            <a:pPr algn="just"/>
            <a:r>
              <a:rPr lang="en-US" sz="2800" b="1" spc="-1" dirty="0">
                <a:solidFill>
                  <a:srgbClr val="000000"/>
                </a:solidFill>
                <a:latin typeface="Times New Roman"/>
              </a:rPr>
              <a:t>Advantages:</a:t>
            </a:r>
          </a:p>
          <a:p>
            <a:pPr algn="just"/>
            <a:r>
              <a:rPr lang="en-US" sz="2800" spc="-1" dirty="0">
                <a:solidFill>
                  <a:srgbClr val="000000"/>
                </a:solidFill>
                <a:latin typeface="Times New Roman"/>
              </a:rPr>
              <a:t>1.</a:t>
            </a:r>
            <a:r>
              <a:rPr lang="en-US" sz="2800" b="1" spc="-1" dirty="0">
                <a:solidFill>
                  <a:srgbClr val="000000"/>
                </a:solidFill>
                <a:latin typeface="Times New Roman"/>
              </a:rPr>
              <a:t>Rich Visual Representations:ResNet-50: </a:t>
            </a:r>
            <a:r>
              <a:rPr lang="en-US" sz="2800" spc="-1" dirty="0">
                <a:solidFill>
                  <a:srgbClr val="000000"/>
                </a:solidFill>
                <a:latin typeface="Times New Roman"/>
              </a:rPr>
              <a:t>ResNet-50, a powerful convolutional neural network, excels at capturing rich visual features from images. Its deep architecture allows it to learn hierarchical representations, enabling the extraction of intricate details and patterns.</a:t>
            </a:r>
          </a:p>
          <a:p>
            <a:pPr algn="just"/>
            <a:r>
              <a:rPr lang="en-US" sz="2800" spc="-1" dirty="0">
                <a:solidFill>
                  <a:srgbClr val="000000"/>
                </a:solidFill>
                <a:latin typeface="Times New Roman"/>
              </a:rPr>
              <a:t>2.</a:t>
            </a:r>
            <a:r>
              <a:rPr lang="en-US" sz="2800" b="1" spc="-1" dirty="0">
                <a:solidFill>
                  <a:srgbClr val="000000"/>
                </a:solidFill>
                <a:latin typeface="Times New Roman"/>
              </a:rPr>
              <a:t>High-Level Semantic Features:ResNet-50: </a:t>
            </a:r>
            <a:r>
              <a:rPr lang="en-US" sz="2800" spc="-1" dirty="0">
                <a:solidFill>
                  <a:srgbClr val="000000"/>
                </a:solidFill>
                <a:latin typeface="Times New Roman"/>
              </a:rPr>
              <a:t>ResNet-50 provides high-level semantic features that go beyond simple object detection. This is crucial for generating captions that not only describe objects but also capture the semantic context and relationships within a scene.</a:t>
            </a:r>
          </a:p>
          <a:p>
            <a:pPr algn="just"/>
            <a:r>
              <a:rPr lang="en-US" sz="2800" spc="-1" dirty="0">
                <a:solidFill>
                  <a:srgbClr val="000000"/>
                </a:solidFill>
                <a:latin typeface="Times New Roman"/>
              </a:rPr>
              <a:t>3.</a:t>
            </a:r>
            <a:r>
              <a:rPr lang="en-US" sz="2800" b="1" spc="-1" dirty="0">
                <a:solidFill>
                  <a:srgbClr val="000000"/>
                </a:solidFill>
                <a:latin typeface="Times New Roman"/>
              </a:rPr>
              <a:t>Effective Handling of Varied Image Sizes: </a:t>
            </a:r>
            <a:r>
              <a:rPr lang="en-US" sz="2800" spc="-1" dirty="0">
                <a:solidFill>
                  <a:srgbClr val="000000"/>
                </a:solidFill>
                <a:latin typeface="Times New Roman"/>
              </a:rPr>
              <a:t>ResNet-50: ResNet-50 can handle images of various sizes without requiring manual resizing. This flexibility is advantageous when working with datasets containing images of different resolutions.</a:t>
            </a:r>
          </a:p>
          <a:p>
            <a:pPr algn="just"/>
            <a:endParaRPr lang="en-US" sz="2000" spc="-1" dirty="0">
              <a:solidFill>
                <a:srgbClr val="000000"/>
              </a:solidFill>
              <a:latin typeface="Times New Roman"/>
            </a:endParaRPr>
          </a:p>
        </p:txBody>
      </p:sp>
    </p:spTree>
    <p:extLst>
      <p:ext uri="{BB962C8B-B14F-4D97-AF65-F5344CB8AC3E}">
        <p14:creationId xmlns:p14="http://schemas.microsoft.com/office/powerpoint/2010/main" val="1084836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idx="4294967295"/>
          </p:nvPr>
        </p:nvSpPr>
        <p:spPr>
          <a:xfrm>
            <a:off x="240" y="219272"/>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rgbClr val="FFFFFF"/>
                </a:solidFill>
                <a:latin typeface="Times New Roman"/>
              </a:rPr>
              <a:t>Planning </a:t>
            </a:r>
          </a:p>
        </p:txBody>
      </p:sp>
      <p:sp>
        <p:nvSpPr>
          <p:cNvPr id="108" name="PlaceHolder 2"/>
          <p:cNvSpPr>
            <a:spLocks noGrp="1"/>
          </p:cNvSpPr>
          <p:nvPr>
            <p:ph idx="4294967295"/>
          </p:nvPr>
        </p:nvSpPr>
        <p:spPr>
          <a:xfrm>
            <a:off x="206700" y="933871"/>
            <a:ext cx="11778840" cy="5530713"/>
          </a:xfrm>
          <a:prstGeom prst="rect">
            <a:avLst/>
          </a:prstGeom>
          <a:noFill/>
          <a:ln w="0">
            <a:noFill/>
          </a:ln>
        </p:spPr>
        <p:txBody>
          <a:bodyPr anchor="t">
            <a:normAutofit/>
          </a:bodyPr>
          <a:lstStyle/>
          <a:p>
            <a:pPr algn="just">
              <a:spcBef>
                <a:spcPts val="1001"/>
              </a:spcBef>
              <a:spcAft>
                <a:spcPts val="500"/>
              </a:spcAft>
              <a:buClr>
                <a:srgbClr val="000000"/>
              </a:buClr>
              <a:buFont typeface="Wingdings" panose="05000000000000000000" pitchFamily="2" charset="2"/>
              <a:buChar char="Ø"/>
            </a:pPr>
            <a:r>
              <a:rPr lang="en-US" b="1" spc="-1" dirty="0">
                <a:solidFill>
                  <a:srgbClr val="000000"/>
                </a:solidFill>
                <a:latin typeface="Times New Roman"/>
              </a:rPr>
              <a:t>Objective-1:</a:t>
            </a:r>
            <a:r>
              <a:rPr lang="en-US" spc="-1" dirty="0">
                <a:solidFill>
                  <a:srgbClr val="000000"/>
                </a:solidFill>
                <a:latin typeface="Times New Roman"/>
              </a:rPr>
              <a:t>To develop a deep learning-based image captioning model that surpasses the current state-of –art performance in terms of captioning accuracy. We are using flickr30k model to provide accurate captions.0</a:t>
            </a:r>
          </a:p>
          <a:p>
            <a:pPr algn="just">
              <a:spcBef>
                <a:spcPts val="1001"/>
              </a:spcBef>
              <a:spcAft>
                <a:spcPts val="500"/>
              </a:spcAft>
              <a:buClr>
                <a:srgbClr val="000000"/>
              </a:buClr>
              <a:buFont typeface="Wingdings" panose="05000000000000000000" pitchFamily="2" charset="2"/>
              <a:buChar char="Ø"/>
            </a:pPr>
            <a:r>
              <a:rPr lang="en-US" b="1" spc="-1" dirty="0">
                <a:solidFill>
                  <a:srgbClr val="000000"/>
                </a:solidFill>
                <a:latin typeface="Times New Roman"/>
              </a:rPr>
              <a:t>Objective-2:</a:t>
            </a:r>
            <a:r>
              <a:rPr lang="en-US" spc="-1" dirty="0">
                <a:solidFill>
                  <a:srgbClr val="000000"/>
                </a:solidFill>
                <a:latin typeface="Times New Roman"/>
              </a:rPr>
              <a:t>To provide audio for the generated captions. Generated textual captions into spoken audio using a Text-to-Speech (TTS) system. TTS systems take text input and produce corresponding speech output. </a:t>
            </a:r>
          </a:p>
          <a:p>
            <a:pPr marL="0" indent="0" algn="just">
              <a:spcBef>
                <a:spcPts val="1001"/>
              </a:spcBef>
              <a:spcAft>
                <a:spcPts val="500"/>
              </a:spcAft>
              <a:buClr>
                <a:srgbClr val="000000"/>
              </a:buClr>
              <a:buNone/>
            </a:pPr>
            <a:r>
              <a:rPr lang="en-US" b="1" spc="-1" dirty="0">
                <a:solidFill>
                  <a:srgbClr val="000000"/>
                </a:solidFill>
                <a:latin typeface="Times New Roman"/>
              </a:rPr>
              <a:t>Scope: </a:t>
            </a:r>
            <a:r>
              <a:rPr lang="en-US" spc="-1" dirty="0">
                <a:solidFill>
                  <a:srgbClr val="000000"/>
                </a:solidFill>
                <a:latin typeface="Times New Roman"/>
              </a:rPr>
              <a:t>Scope of this project are:</a:t>
            </a:r>
          </a:p>
          <a:p>
            <a:pPr algn="just">
              <a:spcBef>
                <a:spcPts val="1001"/>
              </a:spcBef>
              <a:spcAft>
                <a:spcPts val="500"/>
              </a:spcAft>
              <a:buClr>
                <a:srgbClr val="000000"/>
              </a:buClr>
            </a:pPr>
            <a:r>
              <a:rPr lang="en-US" spc="-1" dirty="0">
                <a:solidFill>
                  <a:srgbClr val="000000"/>
                </a:solidFill>
                <a:latin typeface="Times New Roman"/>
              </a:rPr>
              <a:t>Accessibility Enhancement</a:t>
            </a:r>
          </a:p>
          <a:p>
            <a:pPr algn="just">
              <a:spcBef>
                <a:spcPts val="1001"/>
              </a:spcBef>
              <a:spcAft>
                <a:spcPts val="500"/>
              </a:spcAft>
              <a:buClr>
                <a:srgbClr val="000000"/>
              </a:buClr>
            </a:pPr>
            <a:r>
              <a:rPr lang="en-US" spc="-1" dirty="0">
                <a:solidFill>
                  <a:srgbClr val="000000"/>
                </a:solidFill>
                <a:latin typeface="Times New Roman"/>
              </a:rPr>
              <a:t>Multimodal AI Development</a:t>
            </a:r>
          </a:p>
          <a:p>
            <a:pPr algn="just">
              <a:spcBef>
                <a:spcPts val="1001"/>
              </a:spcBef>
              <a:spcAft>
                <a:spcPts val="500"/>
              </a:spcAft>
              <a:buClr>
                <a:srgbClr val="000000"/>
              </a:buClr>
            </a:pPr>
            <a:r>
              <a:rPr lang="en-US" spc="-1" dirty="0">
                <a:solidFill>
                  <a:srgbClr val="000000"/>
                </a:solidFill>
                <a:latin typeface="Times New Roman"/>
              </a:rPr>
              <a:t>Real-world Applications</a:t>
            </a:r>
          </a:p>
          <a:p>
            <a:pPr algn="just">
              <a:spcBef>
                <a:spcPts val="1001"/>
              </a:spcBef>
              <a:spcAft>
                <a:spcPts val="500"/>
              </a:spcAft>
              <a:buClr>
                <a:srgbClr val="000000"/>
              </a:buClr>
            </a:pPr>
            <a:r>
              <a:rPr lang="en-US" spc="-1" dirty="0">
                <a:solidFill>
                  <a:srgbClr val="000000"/>
                </a:solidFill>
                <a:latin typeface="Times New Roman"/>
              </a:rPr>
              <a:t>Deep Learning Benchmarking</a:t>
            </a:r>
          </a:p>
          <a:p>
            <a:pPr algn="just">
              <a:spcBef>
                <a:spcPts val="1001"/>
              </a:spcBef>
              <a:spcAft>
                <a:spcPts val="500"/>
              </a:spcAft>
              <a:buClr>
                <a:srgbClr val="000000"/>
              </a:buClr>
            </a:pPr>
            <a:endParaRPr lang="en-US" spc="-1" dirty="0">
              <a:solidFill>
                <a:srgbClr val="000000"/>
              </a:solidFill>
              <a:latin typeface="Times New Roman"/>
            </a:endParaRPr>
          </a:p>
          <a:p>
            <a:pPr marL="0" indent="0" algn="just">
              <a:spcBef>
                <a:spcPts val="1001"/>
              </a:spcBef>
              <a:spcAft>
                <a:spcPts val="500"/>
              </a:spcAft>
              <a:buClr>
                <a:srgbClr val="000000"/>
              </a:buClr>
              <a:buNone/>
            </a:pPr>
            <a:endParaRPr lang="en-US" b="1" spc="-1" dirty="0">
              <a:solidFill>
                <a:srgbClr val="000000"/>
              </a:solidFill>
              <a:latin typeface="Times New Roman"/>
            </a:endParaRPr>
          </a:p>
        </p:txBody>
      </p:sp>
      <p:sp>
        <p:nvSpPr>
          <p:cNvPr id="2" name="Rectangle 1"/>
          <p:cNvSpPr/>
          <p:nvPr/>
        </p:nvSpPr>
        <p:spPr>
          <a:xfrm>
            <a:off x="342900" y="1763160"/>
            <a:ext cx="11642640" cy="646331"/>
          </a:xfrm>
          <a:prstGeom prst="rect">
            <a:avLst/>
          </a:prstGeom>
        </p:spPr>
        <p:txBody>
          <a:bodyPr wrap="square">
            <a:spAutoFit/>
          </a:bodyPr>
          <a:lstStyle/>
          <a:p>
            <a:br>
              <a:rPr lang="en-US" dirty="0"/>
            </a:br>
            <a:endParaRPr lang="en-US" dirty="0"/>
          </a:p>
        </p:txBody>
      </p:sp>
    </p:spTree>
    <p:extLst>
      <p:ext uri="{BB962C8B-B14F-4D97-AF65-F5344CB8AC3E}">
        <p14:creationId xmlns:p14="http://schemas.microsoft.com/office/powerpoint/2010/main" val="2381604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rgbClr val="FFFFFF"/>
                </a:solidFill>
                <a:latin typeface="Times New Roman"/>
              </a:rPr>
              <a:t>Planning </a:t>
            </a:r>
          </a:p>
        </p:txBody>
      </p:sp>
      <p:sp>
        <p:nvSpPr>
          <p:cNvPr id="106" name="PlaceHolder 2"/>
          <p:cNvSpPr>
            <a:spLocks noGrp="1"/>
          </p:cNvSpPr>
          <p:nvPr>
            <p:ph idx="4294967295"/>
          </p:nvPr>
        </p:nvSpPr>
        <p:spPr>
          <a:xfrm>
            <a:off x="199440" y="1097280"/>
            <a:ext cx="11778840" cy="5394600"/>
          </a:xfrm>
          <a:prstGeom prst="rect">
            <a:avLst/>
          </a:prstGeom>
          <a:noFill/>
          <a:ln w="0">
            <a:noFill/>
          </a:ln>
        </p:spPr>
        <p:txBody>
          <a:bodyPr anchor="t">
            <a:normAutofit/>
          </a:bodyPr>
          <a:lstStyle/>
          <a:p>
            <a:pPr marL="0" indent="0" algn="l">
              <a:buNone/>
            </a:pPr>
            <a:r>
              <a:rPr lang="en-US" sz="2800" b="0" strike="noStrike" spc="-1" dirty="0">
                <a:solidFill>
                  <a:srgbClr val="000000"/>
                </a:solidFill>
                <a:latin typeface="Times New Roman"/>
              </a:rPr>
              <a:t>                                                                                                                                                        </a:t>
            </a:r>
          </a:p>
        </p:txBody>
      </p:sp>
      <p:sp>
        <p:nvSpPr>
          <p:cNvPr id="2" name="TextBox 1"/>
          <p:cNvSpPr txBox="1"/>
          <p:nvPr/>
        </p:nvSpPr>
        <p:spPr>
          <a:xfrm>
            <a:off x="0" y="1097280"/>
            <a:ext cx="12191760" cy="6124754"/>
          </a:xfrm>
          <a:prstGeom prst="rect">
            <a:avLst/>
          </a:prstGeom>
          <a:noFill/>
        </p:spPr>
        <p:txBody>
          <a:bodyPr wrap="square" rtlCol="0">
            <a:spAutoFit/>
          </a:bodyPr>
          <a:lstStyle/>
          <a:p>
            <a:r>
              <a:rPr lang="en-US" sz="2800" b="1" spc="-1" dirty="0">
                <a:solidFill>
                  <a:srgbClr val="000000"/>
                </a:solidFill>
                <a:latin typeface="Times New Roman"/>
              </a:rPr>
              <a:t>Functional Requirements:</a:t>
            </a:r>
          </a:p>
          <a:p>
            <a:pPr marL="457200" indent="-457200" algn="just">
              <a:buFont typeface="Arial" panose="020B0604020202020204" pitchFamily="34" charset="0"/>
              <a:buChar char="•"/>
            </a:pPr>
            <a:r>
              <a:rPr lang="en-US" sz="2800" spc="-1" dirty="0">
                <a:solidFill>
                  <a:srgbClr val="000000"/>
                </a:solidFill>
                <a:latin typeface="Times New Roman"/>
              </a:rPr>
              <a:t>Authentication of user whenever he/she logs into the system.</a:t>
            </a:r>
          </a:p>
          <a:p>
            <a:pPr marL="457200" indent="-457200" algn="just">
              <a:buFont typeface="Arial" panose="020B0604020202020204" pitchFamily="34" charset="0"/>
              <a:buChar char="•"/>
            </a:pPr>
            <a:r>
              <a:rPr lang="en-US" sz="2800" spc="-1" dirty="0">
                <a:solidFill>
                  <a:srgbClr val="000000"/>
                </a:solidFill>
                <a:latin typeface="Times New Roman"/>
              </a:rPr>
              <a:t>System shutdown in case of a cyber-attack.</a:t>
            </a:r>
          </a:p>
          <a:p>
            <a:pPr marL="457200" indent="-457200" algn="just">
              <a:buFont typeface="Arial" panose="020B0604020202020204" pitchFamily="34" charset="0"/>
              <a:buChar char="•"/>
            </a:pPr>
            <a:r>
              <a:rPr lang="en-US" sz="2800" spc="-1" dirty="0">
                <a:solidFill>
                  <a:srgbClr val="000000"/>
                </a:solidFill>
                <a:latin typeface="Times New Roman"/>
              </a:rPr>
              <a:t>A verification email is sent to user whenever he/she register for the first time on some software system.</a:t>
            </a:r>
          </a:p>
          <a:p>
            <a:pPr algn="just"/>
            <a:r>
              <a:rPr lang="en-US" sz="2800" b="1" spc="-1" dirty="0">
                <a:solidFill>
                  <a:srgbClr val="000000"/>
                </a:solidFill>
                <a:latin typeface="Times New Roman"/>
              </a:rPr>
              <a:t>Non-functional Requirements:</a:t>
            </a:r>
          </a:p>
          <a:p>
            <a:pPr marL="457200" indent="-457200" algn="just">
              <a:buFont typeface="Arial" panose="020B0604020202020204" pitchFamily="34" charset="0"/>
              <a:buChar char="•"/>
            </a:pPr>
            <a:r>
              <a:rPr lang="en-US" sz="2800" spc="-1" dirty="0">
                <a:solidFill>
                  <a:srgbClr val="000000"/>
                </a:solidFill>
                <a:latin typeface="Times New Roman"/>
              </a:rPr>
              <a:t>Portability</a:t>
            </a:r>
          </a:p>
          <a:p>
            <a:pPr marL="457200" indent="-457200" algn="just">
              <a:buFont typeface="Arial" panose="020B0604020202020204" pitchFamily="34" charset="0"/>
              <a:buChar char="•"/>
            </a:pPr>
            <a:r>
              <a:rPr lang="en-US" sz="2800" spc="-1" dirty="0">
                <a:solidFill>
                  <a:srgbClr val="000000"/>
                </a:solidFill>
                <a:latin typeface="Times New Roman"/>
              </a:rPr>
              <a:t>Security</a:t>
            </a:r>
          </a:p>
          <a:p>
            <a:pPr marL="457200" indent="-457200" algn="just">
              <a:buFont typeface="Arial" panose="020B0604020202020204" pitchFamily="34" charset="0"/>
              <a:buChar char="•"/>
            </a:pPr>
            <a:r>
              <a:rPr lang="en-US" sz="2800" spc="-1" dirty="0">
                <a:solidFill>
                  <a:srgbClr val="000000"/>
                </a:solidFill>
                <a:latin typeface="Times New Roman"/>
              </a:rPr>
              <a:t>Maintainability</a:t>
            </a:r>
          </a:p>
          <a:p>
            <a:pPr marL="457200" indent="-457200" algn="just">
              <a:buFont typeface="Arial" panose="020B0604020202020204" pitchFamily="34" charset="0"/>
              <a:buChar char="•"/>
            </a:pPr>
            <a:r>
              <a:rPr lang="en-US" sz="2800" spc="-1" dirty="0">
                <a:solidFill>
                  <a:srgbClr val="000000"/>
                </a:solidFill>
                <a:latin typeface="Times New Roman"/>
              </a:rPr>
              <a:t>Reliability</a:t>
            </a:r>
          </a:p>
          <a:p>
            <a:pPr marL="457200" indent="-457200" algn="just">
              <a:buFont typeface="Arial" panose="020B0604020202020204" pitchFamily="34" charset="0"/>
              <a:buChar char="•"/>
            </a:pPr>
            <a:r>
              <a:rPr lang="en-US" sz="2800" spc="-1" dirty="0">
                <a:solidFill>
                  <a:srgbClr val="000000"/>
                </a:solidFill>
                <a:latin typeface="Times New Roman"/>
              </a:rPr>
              <a:t>Scalability</a:t>
            </a:r>
          </a:p>
          <a:p>
            <a:pPr marL="457200" indent="-457200" algn="just">
              <a:buFont typeface="Arial" panose="020B0604020202020204" pitchFamily="34" charset="0"/>
              <a:buChar char="•"/>
            </a:pPr>
            <a:r>
              <a:rPr lang="en-US" sz="2800" spc="-1" dirty="0">
                <a:solidFill>
                  <a:srgbClr val="000000"/>
                </a:solidFill>
                <a:latin typeface="Times New Roman"/>
              </a:rPr>
              <a:t>Performance</a:t>
            </a:r>
          </a:p>
          <a:p>
            <a:pPr marL="457200" indent="-457200" algn="just">
              <a:buFont typeface="Arial" panose="020B0604020202020204" pitchFamily="34" charset="0"/>
              <a:buChar char="•"/>
            </a:pPr>
            <a:r>
              <a:rPr lang="en-US" sz="2800" spc="-1" dirty="0">
                <a:solidFill>
                  <a:srgbClr val="000000"/>
                </a:solidFill>
                <a:latin typeface="Times New Roman"/>
              </a:rPr>
              <a:t>Flexibility</a:t>
            </a:r>
          </a:p>
          <a:p>
            <a:pPr algn="just"/>
            <a:endParaRPr lang="en-US" sz="2800" spc="-1" dirty="0">
              <a:solidFill>
                <a:srgbClr val="000000"/>
              </a:solidFill>
              <a:latin typeface="Times New Roman"/>
            </a:endParaRPr>
          </a:p>
        </p:txBody>
      </p:sp>
    </p:spTree>
    <p:extLst>
      <p:ext uri="{BB962C8B-B14F-4D97-AF65-F5344CB8AC3E}">
        <p14:creationId xmlns:p14="http://schemas.microsoft.com/office/powerpoint/2010/main" val="2332497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rgbClr val="FFFFFF"/>
                </a:solidFill>
                <a:latin typeface="Times New Roman"/>
              </a:rPr>
              <a:t>Planning </a:t>
            </a:r>
          </a:p>
        </p:txBody>
      </p:sp>
      <p:sp>
        <p:nvSpPr>
          <p:cNvPr id="106" name="PlaceHolder 2"/>
          <p:cNvSpPr>
            <a:spLocks noGrp="1"/>
          </p:cNvSpPr>
          <p:nvPr>
            <p:ph idx="4294967295"/>
          </p:nvPr>
        </p:nvSpPr>
        <p:spPr>
          <a:xfrm>
            <a:off x="199440" y="1097280"/>
            <a:ext cx="11778840" cy="5394600"/>
          </a:xfrm>
          <a:prstGeom prst="rect">
            <a:avLst/>
          </a:prstGeom>
          <a:noFill/>
          <a:ln w="0">
            <a:noFill/>
          </a:ln>
        </p:spPr>
        <p:txBody>
          <a:bodyPr anchor="t">
            <a:normAutofit/>
          </a:bodyPr>
          <a:lstStyle/>
          <a:p>
            <a:pPr marL="0" indent="0" algn="l">
              <a:buNone/>
            </a:pPr>
            <a:r>
              <a:rPr lang="en-US" sz="2800" b="0" strike="noStrike" spc="-1" dirty="0">
                <a:solidFill>
                  <a:srgbClr val="000000"/>
                </a:solidFill>
                <a:latin typeface="Times New Roman"/>
              </a:rPr>
              <a:t>                                                                                                                                                        </a:t>
            </a:r>
          </a:p>
        </p:txBody>
      </p:sp>
      <p:sp>
        <p:nvSpPr>
          <p:cNvPr id="2" name="TextBox 1"/>
          <p:cNvSpPr txBox="1"/>
          <p:nvPr/>
        </p:nvSpPr>
        <p:spPr>
          <a:xfrm>
            <a:off x="0" y="1097280"/>
            <a:ext cx="12191760" cy="6124754"/>
          </a:xfrm>
          <a:prstGeom prst="rect">
            <a:avLst/>
          </a:prstGeom>
          <a:noFill/>
        </p:spPr>
        <p:txBody>
          <a:bodyPr wrap="square" rtlCol="0">
            <a:spAutoFit/>
          </a:bodyPr>
          <a:lstStyle/>
          <a:p>
            <a:r>
              <a:rPr lang="en-US" sz="2800" b="1" spc="-1" dirty="0">
                <a:solidFill>
                  <a:srgbClr val="000000"/>
                </a:solidFill>
                <a:latin typeface="Times New Roman"/>
              </a:rPr>
              <a:t>Software Requirements:</a:t>
            </a:r>
          </a:p>
          <a:p>
            <a:pPr marL="457200" indent="-457200" algn="just">
              <a:buFont typeface="Arial" panose="020B0604020202020204" pitchFamily="34" charset="0"/>
              <a:buChar char="•"/>
            </a:pPr>
            <a:r>
              <a:rPr lang="en-US" sz="2200" spc="-1" dirty="0">
                <a:solidFill>
                  <a:srgbClr val="000000"/>
                </a:solidFill>
                <a:latin typeface="Times New Roman"/>
              </a:rPr>
              <a:t>Operating System		:  Windows 7+</a:t>
            </a:r>
          </a:p>
          <a:p>
            <a:pPr marL="457200" indent="-457200" algn="just">
              <a:buFont typeface="Arial" panose="020B0604020202020204" pitchFamily="34" charset="0"/>
              <a:buChar char="•"/>
            </a:pPr>
            <a:r>
              <a:rPr lang="en-US" sz="2200" spc="-1" dirty="0">
                <a:solidFill>
                  <a:srgbClr val="000000"/>
                </a:solidFill>
                <a:latin typeface="Times New Roman"/>
              </a:rPr>
              <a:t>Server side Script		:  HTML, CSS, Bootstrap &amp; JS</a:t>
            </a:r>
          </a:p>
          <a:p>
            <a:pPr marL="457200" indent="-457200" algn="just">
              <a:buFont typeface="Arial" panose="020B0604020202020204" pitchFamily="34" charset="0"/>
              <a:buChar char="•"/>
            </a:pPr>
            <a:r>
              <a:rPr lang="en-US" sz="2200" spc="-1" dirty="0">
                <a:solidFill>
                  <a:srgbClr val="000000"/>
                </a:solidFill>
                <a:latin typeface="Times New Roman"/>
              </a:rPr>
              <a:t>Programming Language	:  Python</a:t>
            </a:r>
          </a:p>
          <a:p>
            <a:pPr marL="457200" indent="-457200" algn="just">
              <a:buFont typeface="Arial" panose="020B0604020202020204" pitchFamily="34" charset="0"/>
              <a:buChar char="•"/>
            </a:pPr>
            <a:r>
              <a:rPr lang="en-US" sz="2200" spc="-1" dirty="0">
                <a:solidFill>
                  <a:srgbClr val="000000"/>
                </a:solidFill>
                <a:latin typeface="Times New Roman"/>
              </a:rPr>
              <a:t>Libraries			: Flask, Pandas, </a:t>
            </a:r>
            <a:r>
              <a:rPr lang="en-US" sz="2200" spc="-1" dirty="0" err="1">
                <a:solidFill>
                  <a:srgbClr val="000000"/>
                </a:solidFill>
                <a:latin typeface="Times New Roman"/>
              </a:rPr>
              <a:t>Mysql.connector</a:t>
            </a:r>
            <a:r>
              <a:rPr lang="en-US" sz="2200" spc="-1" dirty="0">
                <a:solidFill>
                  <a:srgbClr val="000000"/>
                </a:solidFill>
                <a:latin typeface="Times New Roman"/>
              </a:rPr>
              <a:t>, </a:t>
            </a:r>
            <a:r>
              <a:rPr lang="en-US" sz="2200" spc="-1" dirty="0" err="1">
                <a:solidFill>
                  <a:srgbClr val="000000"/>
                </a:solidFill>
                <a:latin typeface="Times New Roman"/>
              </a:rPr>
              <a:t>Os</a:t>
            </a:r>
            <a:r>
              <a:rPr lang="en-US" sz="2200" spc="-1" dirty="0">
                <a:solidFill>
                  <a:srgbClr val="000000"/>
                </a:solidFill>
                <a:latin typeface="Times New Roman"/>
              </a:rPr>
              <a:t>, </a:t>
            </a:r>
            <a:r>
              <a:rPr lang="en-US" sz="2200" spc="-1" dirty="0" err="1">
                <a:solidFill>
                  <a:srgbClr val="000000"/>
                </a:solidFill>
                <a:latin typeface="Times New Roman"/>
              </a:rPr>
              <a:t>Smtplib</a:t>
            </a:r>
            <a:r>
              <a:rPr lang="en-US" sz="2200" spc="-1" dirty="0">
                <a:solidFill>
                  <a:srgbClr val="000000"/>
                </a:solidFill>
                <a:latin typeface="Times New Roman"/>
              </a:rPr>
              <a:t>, </a:t>
            </a:r>
            <a:r>
              <a:rPr lang="en-US" sz="2200" spc="-1" dirty="0" err="1">
                <a:solidFill>
                  <a:srgbClr val="000000"/>
                </a:solidFill>
                <a:latin typeface="Times New Roman"/>
              </a:rPr>
              <a:t>Numpy</a:t>
            </a:r>
            <a:endParaRPr lang="en-US" sz="2200" spc="-1" dirty="0">
              <a:solidFill>
                <a:srgbClr val="000000"/>
              </a:solidFill>
              <a:latin typeface="Times New Roman"/>
            </a:endParaRPr>
          </a:p>
          <a:p>
            <a:pPr marL="457200" indent="-457200" algn="just">
              <a:buFont typeface="Arial" panose="020B0604020202020204" pitchFamily="34" charset="0"/>
              <a:buChar char="•"/>
            </a:pPr>
            <a:r>
              <a:rPr lang="en-US" sz="2200" spc="-1" dirty="0">
                <a:solidFill>
                  <a:srgbClr val="000000"/>
                </a:solidFill>
                <a:latin typeface="Times New Roman"/>
              </a:rPr>
              <a:t>IDE/Workbench		:  PyCharm</a:t>
            </a:r>
          </a:p>
          <a:p>
            <a:pPr marL="457200" indent="-457200" algn="just">
              <a:buFont typeface="Arial" panose="020B0604020202020204" pitchFamily="34" charset="0"/>
              <a:buChar char="•"/>
            </a:pPr>
            <a:r>
              <a:rPr lang="en-US" sz="2200" spc="-1" dirty="0">
                <a:solidFill>
                  <a:srgbClr val="000000"/>
                </a:solidFill>
                <a:latin typeface="Times New Roman"/>
              </a:rPr>
              <a:t>Technology			:  Python 3.6+</a:t>
            </a:r>
          </a:p>
          <a:p>
            <a:pPr marL="457200" indent="-457200" algn="just">
              <a:buFont typeface="Arial" panose="020B0604020202020204" pitchFamily="34" charset="0"/>
              <a:buChar char="•"/>
            </a:pPr>
            <a:r>
              <a:rPr lang="en-US" sz="2200" spc="-1" dirty="0">
                <a:solidFill>
                  <a:srgbClr val="000000"/>
                </a:solidFill>
                <a:latin typeface="Times New Roman"/>
              </a:rPr>
              <a:t>Server Deployment		:  </a:t>
            </a:r>
            <a:r>
              <a:rPr lang="en-US" sz="2200" spc="-1" dirty="0" err="1">
                <a:solidFill>
                  <a:srgbClr val="000000"/>
                </a:solidFill>
                <a:latin typeface="Times New Roman"/>
              </a:rPr>
              <a:t>Xampp</a:t>
            </a:r>
            <a:r>
              <a:rPr lang="en-US" sz="2200" spc="-1" dirty="0">
                <a:solidFill>
                  <a:srgbClr val="000000"/>
                </a:solidFill>
                <a:latin typeface="Times New Roman"/>
              </a:rPr>
              <a:t> Server</a:t>
            </a:r>
          </a:p>
          <a:p>
            <a:pPr marL="457200" indent="-457200" algn="just">
              <a:buFont typeface="Arial" panose="020B0604020202020204" pitchFamily="34" charset="0"/>
              <a:buChar char="•"/>
            </a:pPr>
            <a:r>
              <a:rPr lang="en-US" sz="2200" spc="-1" dirty="0">
                <a:solidFill>
                  <a:srgbClr val="000000"/>
                </a:solidFill>
                <a:latin typeface="Times New Roman"/>
              </a:rPr>
              <a:t>Database			:  MySQL</a:t>
            </a:r>
          </a:p>
          <a:p>
            <a:pPr marL="457200" indent="-457200" algn="just">
              <a:buFont typeface="Arial" panose="020B0604020202020204" pitchFamily="34" charset="0"/>
              <a:buChar char="•"/>
            </a:pPr>
            <a:r>
              <a:rPr lang="en-US" sz="2800" b="1" spc="-1" dirty="0">
                <a:solidFill>
                  <a:srgbClr val="000000"/>
                </a:solidFill>
                <a:latin typeface="Times New Roman"/>
              </a:rPr>
              <a:t>Hardware Requirements:</a:t>
            </a:r>
          </a:p>
          <a:p>
            <a:pPr marL="457200" indent="-457200" algn="just">
              <a:buFont typeface="Arial" panose="020B0604020202020204" pitchFamily="34" charset="0"/>
              <a:buChar char="•"/>
            </a:pPr>
            <a:r>
              <a:rPr lang="en-US" sz="2200" spc="-1" dirty="0">
                <a:solidFill>
                  <a:srgbClr val="000000"/>
                </a:solidFill>
                <a:latin typeface="Times New Roman"/>
              </a:rPr>
              <a:t>Processor			- I3/Intel Processor</a:t>
            </a:r>
          </a:p>
          <a:p>
            <a:pPr marL="457200" indent="-457200" algn="just">
              <a:buFont typeface="Arial" panose="020B0604020202020204" pitchFamily="34" charset="0"/>
              <a:buChar char="•"/>
            </a:pPr>
            <a:r>
              <a:rPr lang="en-US" sz="2200" spc="-1" dirty="0">
                <a:solidFill>
                  <a:srgbClr val="000000"/>
                </a:solidFill>
                <a:latin typeface="Times New Roman"/>
              </a:rPr>
              <a:t>Hard Disk			- 160GB</a:t>
            </a:r>
          </a:p>
          <a:p>
            <a:pPr marL="457200" indent="-457200" algn="just">
              <a:buFont typeface="Arial" panose="020B0604020202020204" pitchFamily="34" charset="0"/>
              <a:buChar char="•"/>
            </a:pPr>
            <a:r>
              <a:rPr lang="en-US" sz="2200" spc="-1" dirty="0">
                <a:solidFill>
                  <a:srgbClr val="000000"/>
                </a:solidFill>
                <a:latin typeface="Times New Roman"/>
              </a:rPr>
              <a:t>Key Board			- Standard Windows Keyboard</a:t>
            </a:r>
          </a:p>
          <a:p>
            <a:pPr marL="457200" indent="-457200" algn="just">
              <a:buFont typeface="Arial" panose="020B0604020202020204" pitchFamily="34" charset="0"/>
              <a:buChar char="•"/>
            </a:pPr>
            <a:r>
              <a:rPr lang="en-US" sz="2200" spc="-1" dirty="0">
                <a:solidFill>
                  <a:srgbClr val="000000"/>
                </a:solidFill>
                <a:latin typeface="Times New Roman"/>
              </a:rPr>
              <a:t>Mouse			- Two or Three Button Mouse</a:t>
            </a:r>
          </a:p>
          <a:p>
            <a:pPr marL="457200" indent="-457200" algn="just">
              <a:buFont typeface="Arial" panose="020B0604020202020204" pitchFamily="34" charset="0"/>
              <a:buChar char="•"/>
            </a:pPr>
            <a:r>
              <a:rPr lang="en-US" sz="2200" spc="-1" dirty="0">
                <a:solidFill>
                  <a:srgbClr val="000000"/>
                </a:solidFill>
                <a:latin typeface="Times New Roman"/>
              </a:rPr>
              <a:t>Monitor			- SVGA</a:t>
            </a:r>
          </a:p>
          <a:p>
            <a:pPr marL="457200" indent="-457200" algn="just">
              <a:buFont typeface="Arial" panose="020B0604020202020204" pitchFamily="34" charset="0"/>
              <a:buChar char="•"/>
            </a:pPr>
            <a:r>
              <a:rPr lang="en-US" sz="2200" spc="-1" dirty="0">
                <a:solidFill>
                  <a:srgbClr val="000000"/>
                </a:solidFill>
                <a:latin typeface="Times New Roman"/>
              </a:rPr>
              <a:t>RAM			- 8GB</a:t>
            </a:r>
          </a:p>
          <a:p>
            <a:pPr algn="just"/>
            <a:endParaRPr lang="en-US" sz="2800" spc="-1" dirty="0">
              <a:solidFill>
                <a:srgbClr val="000000"/>
              </a:solidFill>
              <a:latin typeface="Times New Roman"/>
            </a:endParaRPr>
          </a:p>
        </p:txBody>
      </p:sp>
    </p:spTree>
    <p:extLst>
      <p:ext uri="{BB962C8B-B14F-4D97-AF65-F5344CB8AC3E}">
        <p14:creationId xmlns:p14="http://schemas.microsoft.com/office/powerpoint/2010/main" val="1865709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rgbClr val="FFFFFF"/>
                </a:solidFill>
                <a:latin typeface="Times New Roman"/>
              </a:rPr>
              <a:t>Planning </a:t>
            </a:r>
          </a:p>
        </p:txBody>
      </p:sp>
      <p:sp>
        <p:nvSpPr>
          <p:cNvPr id="106" name="PlaceHolder 2"/>
          <p:cNvSpPr>
            <a:spLocks noGrp="1"/>
          </p:cNvSpPr>
          <p:nvPr>
            <p:ph idx="4294967295"/>
          </p:nvPr>
        </p:nvSpPr>
        <p:spPr>
          <a:xfrm>
            <a:off x="199440" y="1097280"/>
            <a:ext cx="11778840" cy="5394600"/>
          </a:xfrm>
          <a:prstGeom prst="rect">
            <a:avLst/>
          </a:prstGeom>
          <a:noFill/>
          <a:ln w="0">
            <a:noFill/>
          </a:ln>
        </p:spPr>
        <p:txBody>
          <a:bodyPr anchor="t">
            <a:normAutofit/>
          </a:bodyPr>
          <a:lstStyle/>
          <a:p>
            <a:pPr marL="0" indent="0" algn="l">
              <a:buNone/>
            </a:pPr>
            <a:r>
              <a:rPr lang="en-US" sz="2800" b="0" strike="noStrike" spc="-1" dirty="0">
                <a:solidFill>
                  <a:srgbClr val="000000"/>
                </a:solidFill>
                <a:latin typeface="Times New Roman"/>
              </a:rPr>
              <a:t>                                                                                                                                                        </a:t>
            </a:r>
          </a:p>
        </p:txBody>
      </p:sp>
      <p:sp>
        <p:nvSpPr>
          <p:cNvPr id="2" name="TextBox 1"/>
          <p:cNvSpPr txBox="1"/>
          <p:nvPr/>
        </p:nvSpPr>
        <p:spPr>
          <a:xfrm>
            <a:off x="0" y="1097280"/>
            <a:ext cx="12191760" cy="6986528"/>
          </a:xfrm>
          <a:prstGeom prst="rect">
            <a:avLst/>
          </a:prstGeom>
          <a:noFill/>
        </p:spPr>
        <p:txBody>
          <a:bodyPr wrap="square" rtlCol="0">
            <a:spAutoFit/>
          </a:bodyPr>
          <a:lstStyle/>
          <a:p>
            <a:pPr algn="ctr"/>
            <a:r>
              <a:rPr lang="en-US" sz="2800" b="1" spc="-1" dirty="0">
                <a:solidFill>
                  <a:srgbClr val="000000"/>
                </a:solidFill>
                <a:latin typeface="Times New Roman"/>
              </a:rPr>
              <a:t>1 Long Short Term Memory:</a:t>
            </a:r>
          </a:p>
          <a:p>
            <a:pPr algn="just"/>
            <a:r>
              <a:rPr lang="en-US" sz="2800" b="1" spc="-1" dirty="0">
                <a:solidFill>
                  <a:srgbClr val="000000"/>
                </a:solidFill>
                <a:latin typeface="Times New Roman"/>
              </a:rPr>
              <a:t>1.1 Sequence Modeling:</a:t>
            </a:r>
          </a:p>
          <a:p>
            <a:pPr algn="just"/>
            <a:r>
              <a:rPr lang="en-US" sz="2800" spc="-1" dirty="0">
                <a:solidFill>
                  <a:srgbClr val="000000"/>
                </a:solidFill>
                <a:latin typeface="Times New Roman"/>
              </a:rPr>
              <a:t>In the context of image captioning, LSTMs are used to model sequential information, such as generating a sequence of words in a sentence. The LSTM is employed as the decoder part of the image captioning model, taking as input the features extracted from the image.</a:t>
            </a:r>
          </a:p>
          <a:p>
            <a:pPr algn="just"/>
            <a:r>
              <a:rPr lang="en-US" sz="2800" b="1" spc="-1" dirty="0">
                <a:solidFill>
                  <a:srgbClr val="000000"/>
                </a:solidFill>
                <a:latin typeface="Times New Roman"/>
              </a:rPr>
              <a:t>1.2 Image Feature </a:t>
            </a:r>
            <a:r>
              <a:rPr lang="en-US" sz="2800" b="1" spc="-1" dirty="0" err="1">
                <a:solidFill>
                  <a:srgbClr val="000000"/>
                </a:solidFill>
                <a:latin typeface="Times New Roman"/>
              </a:rPr>
              <a:t>Input:</a:t>
            </a:r>
            <a:r>
              <a:rPr lang="en-US" sz="2800" spc="-1" dirty="0" err="1">
                <a:solidFill>
                  <a:srgbClr val="000000"/>
                </a:solidFill>
                <a:latin typeface="Times New Roman"/>
              </a:rPr>
              <a:t>The</a:t>
            </a:r>
            <a:r>
              <a:rPr lang="en-US" sz="2800" spc="-1" dirty="0">
                <a:solidFill>
                  <a:srgbClr val="000000"/>
                </a:solidFill>
                <a:latin typeface="Times New Roman"/>
              </a:rPr>
              <a:t> LSTM receives the image features (extracted by a pre-trained CNN like </a:t>
            </a:r>
            <a:r>
              <a:rPr lang="en-US" sz="2800" spc="-1" dirty="0" err="1">
                <a:solidFill>
                  <a:srgbClr val="000000"/>
                </a:solidFill>
                <a:latin typeface="Times New Roman"/>
              </a:rPr>
              <a:t>ResNet</a:t>
            </a:r>
            <a:r>
              <a:rPr lang="en-US" sz="2800" spc="-1" dirty="0">
                <a:solidFill>
                  <a:srgbClr val="000000"/>
                </a:solidFill>
                <a:latin typeface="Times New Roman"/>
              </a:rPr>
              <a:t>) as an initial input.</a:t>
            </a:r>
          </a:p>
          <a:p>
            <a:pPr algn="just"/>
            <a:r>
              <a:rPr lang="en-US" sz="2800" b="1" spc="-1" dirty="0">
                <a:solidFill>
                  <a:srgbClr val="000000"/>
                </a:solidFill>
                <a:latin typeface="Times New Roman"/>
              </a:rPr>
              <a:t>1.3 Word Generation:</a:t>
            </a:r>
          </a:p>
          <a:p>
            <a:pPr algn="just"/>
            <a:r>
              <a:rPr lang="en-US" sz="2800" spc="-1" dirty="0">
                <a:solidFill>
                  <a:srgbClr val="000000"/>
                </a:solidFill>
                <a:latin typeface="Times New Roman"/>
              </a:rPr>
              <a:t>The LSTM generates words one at a time, considering the context provided by the image features and the previously generated words. At each time step, the LSTM produces a probability distribution over the vocabulary, and a word is sampled from this distribution.</a:t>
            </a:r>
          </a:p>
          <a:p>
            <a:pPr algn="just"/>
            <a:endParaRPr lang="en-US" sz="2800" spc="-1" dirty="0">
              <a:solidFill>
                <a:srgbClr val="000000"/>
              </a:solidFill>
              <a:latin typeface="Times New Roman"/>
            </a:endParaRPr>
          </a:p>
          <a:p>
            <a:pPr algn="just"/>
            <a:endParaRPr lang="en-US" sz="2800" b="1" spc="-1" dirty="0">
              <a:solidFill>
                <a:srgbClr val="000000"/>
              </a:solidFill>
              <a:latin typeface="Times New Roman"/>
            </a:endParaRPr>
          </a:p>
          <a:p>
            <a:pPr algn="just"/>
            <a:endParaRPr lang="en-US" sz="2800" spc="-1" dirty="0">
              <a:solidFill>
                <a:srgbClr val="000000"/>
              </a:solidFill>
              <a:latin typeface="Times New Roman"/>
            </a:endParaRPr>
          </a:p>
        </p:txBody>
      </p:sp>
    </p:spTree>
    <p:extLst>
      <p:ext uri="{BB962C8B-B14F-4D97-AF65-F5344CB8AC3E}">
        <p14:creationId xmlns:p14="http://schemas.microsoft.com/office/powerpoint/2010/main" val="3183894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rgbClr val="FFFFFF"/>
                </a:solidFill>
                <a:latin typeface="Times New Roman"/>
              </a:rPr>
              <a:t>Planning </a:t>
            </a:r>
          </a:p>
        </p:txBody>
      </p:sp>
      <p:sp>
        <p:nvSpPr>
          <p:cNvPr id="106" name="PlaceHolder 2"/>
          <p:cNvSpPr>
            <a:spLocks noGrp="1"/>
          </p:cNvSpPr>
          <p:nvPr>
            <p:ph idx="4294967295"/>
          </p:nvPr>
        </p:nvSpPr>
        <p:spPr>
          <a:xfrm>
            <a:off x="199440" y="1097280"/>
            <a:ext cx="11778840" cy="5394600"/>
          </a:xfrm>
          <a:prstGeom prst="rect">
            <a:avLst/>
          </a:prstGeom>
          <a:noFill/>
          <a:ln w="0">
            <a:noFill/>
          </a:ln>
        </p:spPr>
        <p:txBody>
          <a:bodyPr anchor="t">
            <a:normAutofit/>
          </a:bodyPr>
          <a:lstStyle/>
          <a:p>
            <a:pPr marL="0" indent="0" algn="l">
              <a:buNone/>
            </a:pPr>
            <a:r>
              <a:rPr lang="en-US" sz="2800" b="0" strike="noStrike" spc="-1" dirty="0">
                <a:solidFill>
                  <a:srgbClr val="000000"/>
                </a:solidFill>
                <a:latin typeface="Times New Roman"/>
              </a:rPr>
              <a:t>                                                                                                                                                        </a:t>
            </a:r>
          </a:p>
        </p:txBody>
      </p:sp>
      <p:sp>
        <p:nvSpPr>
          <p:cNvPr id="2" name="TextBox 1"/>
          <p:cNvSpPr txBox="1"/>
          <p:nvPr/>
        </p:nvSpPr>
        <p:spPr>
          <a:xfrm>
            <a:off x="0" y="1097280"/>
            <a:ext cx="12191760" cy="3970318"/>
          </a:xfrm>
          <a:prstGeom prst="rect">
            <a:avLst/>
          </a:prstGeom>
          <a:noFill/>
        </p:spPr>
        <p:txBody>
          <a:bodyPr wrap="square" rtlCol="0">
            <a:spAutoFit/>
          </a:bodyPr>
          <a:lstStyle/>
          <a:p>
            <a:pPr algn="just"/>
            <a:r>
              <a:rPr lang="en-US" sz="2800" b="1" spc="-1" dirty="0">
                <a:solidFill>
                  <a:srgbClr val="000000"/>
                </a:solidFill>
                <a:latin typeface="Times New Roman"/>
              </a:rPr>
              <a:t>1.4 Recurrent Connection:</a:t>
            </a:r>
          </a:p>
          <a:p>
            <a:pPr algn="just"/>
            <a:r>
              <a:rPr lang="en-US" sz="2800" spc="-1" dirty="0">
                <a:solidFill>
                  <a:srgbClr val="000000"/>
                </a:solidFill>
                <a:latin typeface="Times New Roman"/>
              </a:rPr>
              <a:t>LSTMs have recurrent connections that allow them to maintain and update an internal memory state, which helps capture long-term dependencies in the sequence.</a:t>
            </a:r>
          </a:p>
          <a:p>
            <a:pPr algn="just"/>
            <a:r>
              <a:rPr lang="en-US" sz="2800" spc="-1" dirty="0">
                <a:solidFill>
                  <a:srgbClr val="000000"/>
                </a:solidFill>
                <a:latin typeface="Times New Roman"/>
              </a:rPr>
              <a:t>The internal state is updated at each time step based on the input features and the previously generated word.</a:t>
            </a:r>
          </a:p>
          <a:p>
            <a:pPr algn="just"/>
            <a:r>
              <a:rPr lang="en-US" sz="2800" b="1" spc="-1" dirty="0">
                <a:solidFill>
                  <a:srgbClr val="000000"/>
                </a:solidFill>
                <a:latin typeface="Times New Roman"/>
              </a:rPr>
              <a:t>1.5 Training: </a:t>
            </a:r>
            <a:r>
              <a:rPr lang="en-US" sz="2800" dirty="0">
                <a:solidFill>
                  <a:srgbClr val="000000"/>
                </a:solidFill>
                <a:effectLst/>
                <a:latin typeface="Times New Roman" panose="02020603050405020304" pitchFamily="18" charset="0"/>
                <a:ea typeface="Calibri" panose="020F0502020204030204" pitchFamily="34" charset="0"/>
              </a:rPr>
              <a:t>During training, the model is optimized to minimize the difference between the predicted caption and the ground truth caption.</a:t>
            </a:r>
            <a:endParaRPr lang="en-US" sz="3200" dirty="0">
              <a:solidFill>
                <a:srgbClr val="333333"/>
              </a:solidFill>
              <a:effectLst/>
              <a:latin typeface="Times New Roman" panose="02020603050405020304" pitchFamily="18" charset="0"/>
              <a:ea typeface="Calibri" panose="020F0502020204030204" pitchFamily="34" charset="0"/>
            </a:endParaRPr>
          </a:p>
          <a:p>
            <a:pPr algn="just"/>
            <a:endParaRPr lang="en-US" sz="2800" b="1" spc="-1" dirty="0">
              <a:solidFill>
                <a:srgbClr val="000000"/>
              </a:solidFill>
              <a:latin typeface="Times New Roman"/>
            </a:endParaRPr>
          </a:p>
          <a:p>
            <a:pPr algn="just"/>
            <a:endParaRPr lang="en-US" sz="2800" spc="-1" dirty="0">
              <a:solidFill>
                <a:srgbClr val="000000"/>
              </a:solidFill>
              <a:latin typeface="Times New Roman"/>
            </a:endParaRPr>
          </a:p>
        </p:txBody>
      </p:sp>
    </p:spTree>
    <p:extLst>
      <p:ext uri="{BB962C8B-B14F-4D97-AF65-F5344CB8AC3E}">
        <p14:creationId xmlns:p14="http://schemas.microsoft.com/office/powerpoint/2010/main" val="2415615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idx="4294967295"/>
          </p:nvPr>
        </p:nvSpPr>
        <p:spPr>
          <a:xfrm>
            <a:off x="240" y="219272"/>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rgbClr val="FFFFFF"/>
                </a:solidFill>
                <a:latin typeface="Times New Roman"/>
              </a:rPr>
              <a:t>Design </a:t>
            </a:r>
          </a:p>
        </p:txBody>
      </p:sp>
      <p:sp>
        <p:nvSpPr>
          <p:cNvPr id="2" name="Rectangle 1"/>
          <p:cNvSpPr/>
          <p:nvPr/>
        </p:nvSpPr>
        <p:spPr>
          <a:xfrm>
            <a:off x="342900" y="1763160"/>
            <a:ext cx="11642640" cy="646331"/>
          </a:xfrm>
          <a:prstGeom prst="rect">
            <a:avLst/>
          </a:prstGeom>
        </p:spPr>
        <p:txBody>
          <a:bodyPr wrap="square">
            <a:spAutoFit/>
          </a:bodyPr>
          <a:lstStyle/>
          <a:p>
            <a:br>
              <a:rPr lang="en-US" dirty="0"/>
            </a:br>
            <a:endParaRPr lang="en-US" dirty="0"/>
          </a:p>
        </p:txBody>
      </p:sp>
      <p:sp>
        <p:nvSpPr>
          <p:cNvPr id="14" name="TextBox 13">
            <a:extLst>
              <a:ext uri="{FF2B5EF4-FFF2-40B4-BE49-F238E27FC236}">
                <a16:creationId xmlns:a16="http://schemas.microsoft.com/office/drawing/2014/main" id="{BFD4A74E-7F01-7CB0-A692-1D293824B5E3}"/>
              </a:ext>
            </a:extLst>
          </p:cNvPr>
          <p:cNvSpPr txBox="1"/>
          <p:nvPr/>
        </p:nvSpPr>
        <p:spPr>
          <a:xfrm>
            <a:off x="2685436" y="5793206"/>
            <a:ext cx="6268064" cy="338554"/>
          </a:xfrm>
          <a:prstGeom prst="rect">
            <a:avLst/>
          </a:prstGeom>
          <a:noFill/>
        </p:spPr>
        <p:txBody>
          <a:bodyPr wrap="square">
            <a:spAutoFit/>
          </a:bodyPr>
          <a:lstStyle/>
          <a:p>
            <a:pPr algn="ctr"/>
            <a:r>
              <a:rPr lang="en-IN" sz="1600" b="1" dirty="0">
                <a:latin typeface="Times New Roman" panose="02020603050405020304" pitchFamily="18" charset="0"/>
                <a:cs typeface="Times New Roman" panose="02020603050405020304" pitchFamily="18" charset="0"/>
              </a:rPr>
              <a:t>Figure1.: Block Diagram</a:t>
            </a:r>
          </a:p>
        </p:txBody>
      </p:sp>
      <p:pic>
        <p:nvPicPr>
          <p:cNvPr id="4" name="Picture 3">
            <a:extLst>
              <a:ext uri="{FF2B5EF4-FFF2-40B4-BE49-F238E27FC236}">
                <a16:creationId xmlns:a16="http://schemas.microsoft.com/office/drawing/2014/main" id="{4FDF96CF-AAB1-FC48-D3EE-3096910104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4702" y="1020569"/>
            <a:ext cx="3265279" cy="4528829"/>
          </a:xfrm>
          <a:prstGeom prst="rect">
            <a:avLst/>
          </a:prstGeom>
        </p:spPr>
      </p:pic>
    </p:spTree>
    <p:extLst>
      <p:ext uri="{BB962C8B-B14F-4D97-AF65-F5344CB8AC3E}">
        <p14:creationId xmlns:p14="http://schemas.microsoft.com/office/powerpoint/2010/main" val="1158812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idx="4294967295"/>
          </p:nvPr>
        </p:nvSpPr>
        <p:spPr>
          <a:xfrm>
            <a:off x="240" y="219272"/>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rgbClr val="FFFFFF"/>
                </a:solidFill>
                <a:latin typeface="Times New Roman"/>
              </a:rPr>
              <a:t>Design </a:t>
            </a:r>
          </a:p>
        </p:txBody>
      </p:sp>
      <p:sp>
        <p:nvSpPr>
          <p:cNvPr id="2" name="Rectangle 1"/>
          <p:cNvSpPr/>
          <p:nvPr/>
        </p:nvSpPr>
        <p:spPr>
          <a:xfrm>
            <a:off x="342900" y="1763160"/>
            <a:ext cx="11642640" cy="646331"/>
          </a:xfrm>
          <a:prstGeom prst="rect">
            <a:avLst/>
          </a:prstGeom>
        </p:spPr>
        <p:txBody>
          <a:bodyPr wrap="square">
            <a:spAutoFit/>
          </a:bodyPr>
          <a:lstStyle/>
          <a:p>
            <a:br>
              <a:rPr lang="en-US" dirty="0"/>
            </a:br>
            <a:endParaRPr lang="en-US" dirty="0"/>
          </a:p>
        </p:txBody>
      </p:sp>
      <p:sp>
        <p:nvSpPr>
          <p:cNvPr id="14" name="TextBox 13">
            <a:extLst>
              <a:ext uri="{FF2B5EF4-FFF2-40B4-BE49-F238E27FC236}">
                <a16:creationId xmlns:a16="http://schemas.microsoft.com/office/drawing/2014/main" id="{BFD4A74E-7F01-7CB0-A692-1D293824B5E3}"/>
              </a:ext>
            </a:extLst>
          </p:cNvPr>
          <p:cNvSpPr txBox="1"/>
          <p:nvPr/>
        </p:nvSpPr>
        <p:spPr>
          <a:xfrm>
            <a:off x="2537952" y="5375766"/>
            <a:ext cx="6268064" cy="461665"/>
          </a:xfrm>
          <a:prstGeom prst="rect">
            <a:avLst/>
          </a:prstGeom>
          <a:noFill/>
        </p:spPr>
        <p:txBody>
          <a:bodyPr wrap="square">
            <a:spAutoFit/>
          </a:bodyPr>
          <a:lstStyle/>
          <a:p>
            <a:pPr algn="ctr"/>
            <a:r>
              <a:rPr lang="en-IN" sz="2400" b="1" dirty="0">
                <a:latin typeface="Times New Roman" panose="02020603050405020304" pitchFamily="18" charset="0"/>
                <a:cs typeface="Times New Roman" panose="02020603050405020304" pitchFamily="18" charset="0"/>
              </a:rPr>
              <a:t>Figure1.: Architecture</a:t>
            </a:r>
          </a:p>
        </p:txBody>
      </p:sp>
      <p:pic>
        <p:nvPicPr>
          <p:cNvPr id="3" name="Picture 2">
            <a:extLst>
              <a:ext uri="{FF2B5EF4-FFF2-40B4-BE49-F238E27FC236}">
                <a16:creationId xmlns:a16="http://schemas.microsoft.com/office/drawing/2014/main" id="{1913E64C-4793-FFE8-70D1-C9C1F5AFE184}"/>
              </a:ext>
            </a:extLst>
          </p:cNvPr>
          <p:cNvPicPr>
            <a:picLocks noChangeAspect="1"/>
          </p:cNvPicPr>
          <p:nvPr/>
        </p:nvPicPr>
        <p:blipFill>
          <a:blip r:embed="rId2"/>
          <a:stretch>
            <a:fillRect/>
          </a:stretch>
        </p:blipFill>
        <p:spPr>
          <a:xfrm>
            <a:off x="3461658" y="1025496"/>
            <a:ext cx="4920660" cy="4489479"/>
          </a:xfrm>
          <a:prstGeom prst="rect">
            <a:avLst/>
          </a:prstGeom>
        </p:spPr>
      </p:pic>
    </p:spTree>
    <p:extLst>
      <p:ext uri="{BB962C8B-B14F-4D97-AF65-F5344CB8AC3E}">
        <p14:creationId xmlns:p14="http://schemas.microsoft.com/office/powerpoint/2010/main" val="4207073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idx="4294967295"/>
          </p:nvPr>
        </p:nvSpPr>
        <p:spPr>
          <a:xfrm>
            <a:off x="240" y="219272"/>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rgbClr val="FFFFFF"/>
                </a:solidFill>
                <a:latin typeface="Times New Roman"/>
              </a:rPr>
              <a:t>Design </a:t>
            </a:r>
          </a:p>
        </p:txBody>
      </p:sp>
      <p:sp>
        <p:nvSpPr>
          <p:cNvPr id="2" name="Rectangle 1"/>
          <p:cNvSpPr/>
          <p:nvPr/>
        </p:nvSpPr>
        <p:spPr>
          <a:xfrm>
            <a:off x="342900" y="1763160"/>
            <a:ext cx="11642640" cy="646331"/>
          </a:xfrm>
          <a:prstGeom prst="rect">
            <a:avLst/>
          </a:prstGeom>
        </p:spPr>
        <p:txBody>
          <a:bodyPr wrap="square">
            <a:spAutoFit/>
          </a:bodyPr>
          <a:lstStyle/>
          <a:p>
            <a:br>
              <a:rPr lang="en-US" dirty="0"/>
            </a:br>
            <a:endParaRPr lang="en-US" dirty="0"/>
          </a:p>
        </p:txBody>
      </p:sp>
      <p:sp>
        <p:nvSpPr>
          <p:cNvPr id="14" name="TextBox 13">
            <a:extLst>
              <a:ext uri="{FF2B5EF4-FFF2-40B4-BE49-F238E27FC236}">
                <a16:creationId xmlns:a16="http://schemas.microsoft.com/office/drawing/2014/main" id="{BFD4A74E-7F01-7CB0-A692-1D293824B5E3}"/>
              </a:ext>
            </a:extLst>
          </p:cNvPr>
          <p:cNvSpPr txBox="1"/>
          <p:nvPr/>
        </p:nvSpPr>
        <p:spPr>
          <a:xfrm>
            <a:off x="2537952" y="5375766"/>
            <a:ext cx="6268064" cy="461665"/>
          </a:xfrm>
          <a:prstGeom prst="rect">
            <a:avLst/>
          </a:prstGeom>
          <a:noFill/>
        </p:spPr>
        <p:txBody>
          <a:bodyPr wrap="square">
            <a:spAutoFit/>
          </a:bodyPr>
          <a:lstStyle/>
          <a:p>
            <a:pPr algn="ctr"/>
            <a:r>
              <a:rPr lang="en-IN" sz="2400" b="1" dirty="0">
                <a:latin typeface="Times New Roman" panose="02020603050405020304" pitchFamily="18" charset="0"/>
                <a:cs typeface="Times New Roman" panose="02020603050405020304" pitchFamily="18" charset="0"/>
              </a:rPr>
              <a:t>Figure: Architecture</a:t>
            </a:r>
          </a:p>
        </p:txBody>
      </p:sp>
      <p:pic>
        <p:nvPicPr>
          <p:cNvPr id="4" name="Picture 3">
            <a:extLst>
              <a:ext uri="{FF2B5EF4-FFF2-40B4-BE49-F238E27FC236}">
                <a16:creationId xmlns:a16="http://schemas.microsoft.com/office/drawing/2014/main" id="{F72E23FB-D143-5DE7-4E75-D15B1734086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44238" y="1094046"/>
            <a:ext cx="7103523" cy="4669908"/>
          </a:xfrm>
          <a:prstGeom prst="rect">
            <a:avLst/>
          </a:prstGeom>
          <a:noFill/>
          <a:ln>
            <a:noFill/>
          </a:ln>
        </p:spPr>
      </p:pic>
      <p:sp>
        <p:nvSpPr>
          <p:cNvPr id="6" name="TextBox 5">
            <a:extLst>
              <a:ext uri="{FF2B5EF4-FFF2-40B4-BE49-F238E27FC236}">
                <a16:creationId xmlns:a16="http://schemas.microsoft.com/office/drawing/2014/main" id="{FAD2F2E0-F8B1-3E47-85F2-9D498E926740}"/>
              </a:ext>
            </a:extLst>
          </p:cNvPr>
          <p:cNvSpPr txBox="1"/>
          <p:nvPr/>
        </p:nvSpPr>
        <p:spPr>
          <a:xfrm>
            <a:off x="5079076" y="5739462"/>
            <a:ext cx="6267796" cy="369332"/>
          </a:xfrm>
          <a:prstGeom prst="rect">
            <a:avLst/>
          </a:prstGeom>
          <a:noFill/>
        </p:spPr>
        <p:txBody>
          <a:bodyPr wrap="square">
            <a:spAutoFit/>
          </a:bodyPr>
          <a:lstStyle/>
          <a:p>
            <a:r>
              <a:rPr lang="en-IN" b="1" dirty="0"/>
              <a:t>Figure2.: </a:t>
            </a:r>
            <a:r>
              <a:rPr lang="en-IN" dirty="0"/>
              <a:t>Use Case Diagram</a:t>
            </a:r>
          </a:p>
        </p:txBody>
      </p:sp>
    </p:spTree>
    <p:extLst>
      <p:ext uri="{BB962C8B-B14F-4D97-AF65-F5344CB8AC3E}">
        <p14:creationId xmlns:p14="http://schemas.microsoft.com/office/powerpoint/2010/main" val="993135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Contents</a:t>
            </a:r>
            <a:endParaRPr lang="en-US" sz="4400" b="0" strike="noStrike" spc="-1">
              <a:solidFill>
                <a:srgbClr val="000000"/>
              </a:solidFill>
              <a:latin typeface="Calibri"/>
            </a:endParaRPr>
          </a:p>
        </p:txBody>
      </p:sp>
      <p:sp>
        <p:nvSpPr>
          <p:cNvPr id="98" name="PlaceHolder 2"/>
          <p:cNvSpPr>
            <a:spLocks noGrp="1"/>
          </p:cNvSpPr>
          <p:nvPr>
            <p:ph/>
          </p:nvPr>
        </p:nvSpPr>
        <p:spPr>
          <a:xfrm>
            <a:off x="199440" y="1097280"/>
            <a:ext cx="11778840" cy="5394600"/>
          </a:xfrm>
          <a:prstGeom prst="rect">
            <a:avLst/>
          </a:prstGeom>
          <a:noFill/>
          <a:ln w="0">
            <a:noFill/>
          </a:ln>
        </p:spPr>
        <p:txBody>
          <a:bodyPr anchor="t">
            <a:noAutofit/>
          </a:bodyPr>
          <a:lstStyle/>
          <a:p>
            <a:pPr marL="462240" indent="-462240" algn="just">
              <a:spcBef>
                <a:spcPts val="1001"/>
              </a:spcBef>
              <a:buSzPct val="100058"/>
              <a:buBlip>
                <a:blip r:embed="rId2"/>
              </a:buBlip>
            </a:pPr>
            <a:r>
              <a:rPr lang="en-US" sz="2400" spc="-1" dirty="0">
                <a:solidFill>
                  <a:srgbClr val="000000"/>
                </a:solidFill>
                <a:latin typeface="Times New Roman"/>
                <a:ea typeface="DejaVu Sans"/>
              </a:rPr>
              <a:t>Abstract</a:t>
            </a:r>
          </a:p>
          <a:p>
            <a:pPr marL="462240" indent="-462240" algn="just">
              <a:spcBef>
                <a:spcPts val="1001"/>
              </a:spcBef>
              <a:buSzPct val="100058"/>
              <a:buBlip>
                <a:blip r:embed="rId2"/>
              </a:buBlip>
            </a:pPr>
            <a:r>
              <a:rPr lang="en-US" sz="2400" spc="-1" dirty="0">
                <a:solidFill>
                  <a:srgbClr val="000000"/>
                </a:solidFill>
                <a:latin typeface="Times New Roman"/>
              </a:rPr>
              <a:t>Introduction</a:t>
            </a:r>
            <a:endParaRPr lang="en-US" sz="2400" spc="-1" dirty="0">
              <a:solidFill>
                <a:srgbClr val="000000"/>
              </a:solidFill>
            </a:endParaRPr>
          </a:p>
          <a:p>
            <a:pPr marL="462240" indent="-462240" algn="just">
              <a:spcBef>
                <a:spcPts val="1001"/>
              </a:spcBef>
              <a:buSzPct val="100058"/>
              <a:buBlip>
                <a:blip r:embed="rId2"/>
              </a:buBlip>
            </a:pPr>
            <a:r>
              <a:rPr lang="en-US" sz="2400" spc="-1" dirty="0">
                <a:solidFill>
                  <a:srgbClr val="000000"/>
                </a:solidFill>
                <a:latin typeface="Times New Roman"/>
                <a:ea typeface="DejaVu Sans"/>
              </a:rPr>
              <a:t>Literature survey</a:t>
            </a:r>
            <a:endParaRPr lang="en-US" sz="2400" spc="-1" dirty="0">
              <a:solidFill>
                <a:srgbClr val="000000"/>
              </a:solidFill>
            </a:endParaRPr>
          </a:p>
          <a:p>
            <a:pPr marL="462240" indent="-462240" algn="just">
              <a:spcBef>
                <a:spcPts val="1001"/>
              </a:spcBef>
              <a:buSzPct val="100058"/>
              <a:buBlip>
                <a:blip r:embed="rId2"/>
              </a:buBlip>
            </a:pPr>
            <a:r>
              <a:rPr lang="en-US" sz="2400" spc="-1" dirty="0">
                <a:solidFill>
                  <a:srgbClr val="000000"/>
                </a:solidFill>
                <a:latin typeface="Times New Roman"/>
              </a:rPr>
              <a:t>Existing System</a:t>
            </a:r>
            <a:endParaRPr lang="en-US" sz="2400" spc="-1" dirty="0">
              <a:solidFill>
                <a:srgbClr val="000000"/>
              </a:solidFill>
            </a:endParaRPr>
          </a:p>
          <a:p>
            <a:pPr marL="462240" indent="-462240" algn="just">
              <a:spcBef>
                <a:spcPts val="1001"/>
              </a:spcBef>
              <a:buSzPct val="100058"/>
              <a:buBlip>
                <a:blip r:embed="rId2"/>
              </a:buBlip>
            </a:pPr>
            <a:r>
              <a:rPr lang="en-US" sz="2400" spc="-1" dirty="0">
                <a:solidFill>
                  <a:srgbClr val="000000"/>
                </a:solidFill>
                <a:latin typeface="Times New Roman"/>
                <a:ea typeface="DejaVu Sans"/>
              </a:rPr>
              <a:t>Proposed System</a:t>
            </a:r>
          </a:p>
          <a:p>
            <a:pPr marL="462240" indent="-462240" algn="just">
              <a:spcBef>
                <a:spcPts val="1001"/>
              </a:spcBef>
              <a:buSzPct val="100058"/>
              <a:buBlip>
                <a:blip r:embed="rId2"/>
              </a:buBlip>
            </a:pPr>
            <a:r>
              <a:rPr lang="en-US" sz="2400" spc="-1" dirty="0">
                <a:solidFill>
                  <a:srgbClr val="000000"/>
                </a:solidFill>
                <a:latin typeface="Times New Roman"/>
              </a:rPr>
              <a:t>Planning </a:t>
            </a:r>
          </a:p>
          <a:p>
            <a:pPr marL="462240" indent="-462240" algn="just">
              <a:spcBef>
                <a:spcPts val="1001"/>
              </a:spcBef>
              <a:buSzPct val="100058"/>
              <a:buBlip>
                <a:blip r:embed="rId2"/>
              </a:buBlip>
            </a:pPr>
            <a:r>
              <a:rPr lang="en-US" sz="2400" spc="-1" dirty="0">
                <a:solidFill>
                  <a:srgbClr val="000000"/>
                </a:solidFill>
                <a:latin typeface="Times New Roman"/>
              </a:rPr>
              <a:t>Design </a:t>
            </a:r>
          </a:p>
          <a:p>
            <a:pPr marL="462240" indent="-462240" algn="just">
              <a:spcBef>
                <a:spcPts val="1001"/>
              </a:spcBef>
              <a:buSzPct val="100058"/>
              <a:buBlip>
                <a:blip r:embed="rId2"/>
              </a:buBlip>
            </a:pPr>
            <a:r>
              <a:rPr lang="en-US" sz="2400" spc="-1" dirty="0">
                <a:solidFill>
                  <a:srgbClr val="000000"/>
                </a:solidFill>
                <a:latin typeface="Times New Roman"/>
              </a:rPr>
              <a:t>Implementation</a:t>
            </a:r>
          </a:p>
          <a:p>
            <a:pPr marL="462240" indent="-462240" algn="just">
              <a:spcBef>
                <a:spcPts val="1001"/>
              </a:spcBef>
              <a:buSzPct val="100058"/>
              <a:buBlip>
                <a:blip r:embed="rId2"/>
              </a:buBlip>
            </a:pPr>
            <a:r>
              <a:rPr lang="en-US" sz="2400" spc="-1" dirty="0">
                <a:solidFill>
                  <a:srgbClr val="000000"/>
                </a:solidFill>
                <a:latin typeface="Times New Roman"/>
              </a:rPr>
              <a:t>Conclusion</a:t>
            </a:r>
          </a:p>
          <a:p>
            <a:pPr marL="462240" indent="-462240" algn="just">
              <a:spcBef>
                <a:spcPts val="1001"/>
              </a:spcBef>
              <a:buSzPct val="100058"/>
              <a:buBlip>
                <a:blip r:embed="rId2"/>
              </a:buBlip>
            </a:pPr>
            <a:r>
              <a:rPr lang="en-US" sz="2400" spc="-1" dirty="0">
                <a:solidFill>
                  <a:srgbClr val="000000"/>
                </a:solidFill>
                <a:latin typeface="Times New Roman"/>
              </a:rPr>
              <a:t>Research Paper</a:t>
            </a:r>
            <a:endParaRPr lang="en-US" sz="2400" spc="-1" dirty="0">
              <a:solidFill>
                <a:srgbClr val="000000"/>
              </a:solidFill>
            </a:endParaRPr>
          </a:p>
          <a:p>
            <a:pPr marL="462240" indent="-462240" algn="just">
              <a:spcBef>
                <a:spcPts val="1001"/>
              </a:spcBef>
              <a:buSzPct val="100058"/>
              <a:buBlip>
                <a:blip r:embed="rId2"/>
              </a:buBlip>
            </a:pPr>
            <a:r>
              <a:rPr lang="en-US" sz="2400" spc="-1" dirty="0">
                <a:solidFill>
                  <a:srgbClr val="000000"/>
                </a:solidFill>
                <a:latin typeface="Times New Roman"/>
                <a:ea typeface="DejaVu Sans"/>
              </a:rPr>
              <a:t>References</a:t>
            </a:r>
            <a:endParaRPr lang="en-US" sz="2400" spc="-1" dirty="0">
              <a:solidFill>
                <a:srgbClr val="000000"/>
              </a:solidFill>
            </a:endParaRPr>
          </a:p>
        </p:txBody>
      </p:sp>
    </p:spTree>
    <p:extLst>
      <p:ext uri="{BB962C8B-B14F-4D97-AF65-F5344CB8AC3E}">
        <p14:creationId xmlns:p14="http://schemas.microsoft.com/office/powerpoint/2010/main" val="2086032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39" y="1025279"/>
            <a:ext cx="11728703" cy="5599801"/>
          </a:xfrm>
          <a:prstGeom prst="rect">
            <a:avLst/>
          </a:prstGeom>
          <a:solidFill>
            <a:srgbClr val="FFFFFF"/>
          </a:solidFill>
          <a:ln w="12600">
            <a:solidFill>
              <a:srgbClr val="FFFFFF"/>
            </a:solidFill>
            <a:miter/>
          </a:ln>
        </p:spPr>
        <p:txBody>
          <a:bodyPr anchor="t">
            <a:normAutofit/>
          </a:bodyPr>
          <a:lstStyle/>
          <a:p>
            <a:pPr marL="0" indent="0" algn="just">
              <a:buNone/>
            </a:pPr>
            <a:r>
              <a:rPr lang="en-US" b="1" spc="-1" dirty="0">
                <a:solidFill>
                  <a:srgbClr val="000000"/>
                </a:solidFill>
                <a:latin typeface="Times New Roman"/>
              </a:rPr>
              <a:t>1 System</a:t>
            </a:r>
          </a:p>
          <a:p>
            <a:pPr algn="just"/>
            <a:r>
              <a:rPr lang="en-US" b="1" spc="-1" dirty="0">
                <a:solidFill>
                  <a:srgbClr val="000000"/>
                </a:solidFill>
                <a:latin typeface="Times New Roman"/>
              </a:rPr>
              <a:t>1.1 Create Dataset: </a:t>
            </a:r>
            <a:r>
              <a:rPr lang="en-US" spc="-1" dirty="0">
                <a:solidFill>
                  <a:srgbClr val="000000"/>
                </a:solidFill>
                <a:latin typeface="Times New Roman"/>
              </a:rPr>
              <a:t>The dataset containing images and text data of the desired objects to be captioned is split into training and testing dataset with the test size of 20-30%.</a:t>
            </a:r>
          </a:p>
          <a:p>
            <a:pPr algn="just"/>
            <a:r>
              <a:rPr lang="en-US" b="1" spc="-1" dirty="0">
                <a:solidFill>
                  <a:srgbClr val="000000"/>
                </a:solidFill>
                <a:latin typeface="Times New Roman"/>
              </a:rPr>
              <a:t>1.2 Pre-Processing: </a:t>
            </a:r>
            <a:r>
              <a:rPr lang="en-US" spc="-1" dirty="0">
                <a:solidFill>
                  <a:srgbClr val="000000"/>
                </a:solidFill>
                <a:latin typeface="Times New Roman"/>
              </a:rPr>
              <a:t>Data preprocessing is a crucial step in the data analysis pipeline where raw data is transformed, cleaned, and organized to make it suitable for analysis by machine learning algorithms. Resizing and reshaping the images into appropriate format to train our model.</a:t>
            </a:r>
          </a:p>
          <a:p>
            <a:pPr algn="just"/>
            <a:r>
              <a:rPr lang="en-US" b="1" spc="-1" dirty="0">
                <a:solidFill>
                  <a:srgbClr val="000000"/>
                </a:solidFill>
                <a:latin typeface="Times New Roman"/>
              </a:rPr>
              <a:t>1.3 Training: </a:t>
            </a:r>
            <a:r>
              <a:rPr lang="en-US" spc="-1" dirty="0">
                <a:solidFill>
                  <a:srgbClr val="000000"/>
                </a:solidFill>
                <a:latin typeface="Times New Roman"/>
              </a:rPr>
              <a:t>Data training, often referred to simply as training, is a fundamental concept in machine learning and artificial intelligence. </a:t>
            </a:r>
            <a:r>
              <a:rPr lang="en-US" dirty="0">
                <a:solidFill>
                  <a:srgbClr val="000000"/>
                </a:solidFill>
                <a:effectLst/>
                <a:latin typeface="Times New Roman" panose="02020603050405020304" pitchFamily="18" charset="0"/>
                <a:ea typeface="Calibri" panose="020F0502020204030204" pitchFamily="34" charset="0"/>
              </a:rPr>
              <a:t>Use the pre-processed training dataset is used to train our model using RESNET-50 and LSTM algorithm.</a:t>
            </a:r>
            <a:endParaRPr lang="en-US" dirty="0">
              <a:solidFill>
                <a:srgbClr val="333333"/>
              </a:solidFill>
              <a:effectLst/>
              <a:latin typeface="Times New Roman" panose="02020603050405020304" pitchFamily="18" charset="0"/>
              <a:ea typeface="Calibri" panose="020F0502020204030204" pitchFamily="34" charset="0"/>
            </a:endParaRPr>
          </a:p>
          <a:p>
            <a:pPr algn="just">
              <a:spcBef>
                <a:spcPts val="1001"/>
              </a:spcBef>
              <a:spcAft>
                <a:spcPts val="800"/>
              </a:spcAft>
              <a:buClr>
                <a:srgbClr val="000000"/>
              </a:buClr>
              <a:buFont typeface="Wingdings" panose="05000000000000000000" pitchFamily="2" charset="2"/>
              <a:buChar char="Ø"/>
            </a:pPr>
            <a:endParaRPr lang="en-IN" spc="-1" dirty="0">
              <a:solidFill>
                <a:srgbClr val="000000"/>
              </a:solidFill>
              <a:latin typeface="Times New Roman"/>
            </a:endParaRPr>
          </a:p>
        </p:txBody>
      </p:sp>
      <p:sp>
        <p:nvSpPr>
          <p:cNvPr id="110" name="PlaceHolder 2"/>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Design</a:t>
            </a:r>
            <a:endParaRPr lang="en-US" sz="4400" b="0" strike="noStrike" spc="-1" dirty="0">
              <a:solidFill>
                <a:srgbClr val="000000"/>
              </a:solidFill>
              <a:latin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39" y="1025280"/>
            <a:ext cx="11845077" cy="4697094"/>
          </a:xfrm>
          <a:prstGeom prst="rect">
            <a:avLst/>
          </a:prstGeom>
          <a:solidFill>
            <a:srgbClr val="FFFFFF"/>
          </a:solidFill>
          <a:ln w="12600">
            <a:solidFill>
              <a:srgbClr val="FFFFFF"/>
            </a:solidFill>
            <a:miter/>
          </a:ln>
        </p:spPr>
        <p:txBody>
          <a:bodyPr anchor="t">
            <a:normAutofit/>
          </a:bodyPr>
          <a:lstStyle/>
          <a:p>
            <a:pPr algn="just"/>
            <a:r>
              <a:rPr lang="en-US" sz="2800" b="1" spc="-1" dirty="0">
                <a:solidFill>
                  <a:srgbClr val="000000"/>
                </a:solidFill>
                <a:latin typeface="Times New Roman"/>
              </a:rPr>
              <a:t>1.4 Pre-Training: </a:t>
            </a:r>
            <a:r>
              <a:rPr lang="en-US" sz="2800" spc="-1" dirty="0">
                <a:solidFill>
                  <a:srgbClr val="000000"/>
                </a:solidFill>
                <a:latin typeface="Times New Roman"/>
              </a:rPr>
              <a:t>The </a:t>
            </a:r>
            <a:r>
              <a:rPr lang="en-US" sz="2800" spc="-1" dirty="0" err="1">
                <a:solidFill>
                  <a:srgbClr val="000000"/>
                </a:solidFill>
                <a:latin typeface="Times New Roman"/>
              </a:rPr>
              <a:t>ResNet</a:t>
            </a:r>
            <a:r>
              <a:rPr lang="en-US" sz="2800" spc="-1" dirty="0">
                <a:solidFill>
                  <a:srgbClr val="000000"/>
                </a:solidFill>
                <a:latin typeface="Times New Roman"/>
              </a:rPr>
              <a:t> model is used as a feature extractor for images. The model is typically pre-trained on a large dataset for image classification tasks (e.g., ImageNet). The weights learned during pre-training capture hierarchical and abstract features in images.</a:t>
            </a:r>
          </a:p>
          <a:p>
            <a:pPr algn="just"/>
            <a:r>
              <a:rPr lang="en-US" sz="2800" b="1" spc="-1" dirty="0">
                <a:solidFill>
                  <a:srgbClr val="000000"/>
                </a:solidFill>
                <a:latin typeface="Times New Roman"/>
              </a:rPr>
              <a:t>1.5 Feature Extraction: </a:t>
            </a:r>
            <a:r>
              <a:rPr lang="en-US" sz="2800" spc="-1" dirty="0">
                <a:solidFill>
                  <a:srgbClr val="000000"/>
                </a:solidFill>
                <a:latin typeface="Times New Roman"/>
              </a:rPr>
              <a:t>Given an input image, the pre-trained </a:t>
            </a:r>
            <a:r>
              <a:rPr lang="en-US" sz="2800" spc="-1" dirty="0" err="1">
                <a:solidFill>
                  <a:srgbClr val="000000"/>
                </a:solidFill>
                <a:latin typeface="Times New Roman"/>
              </a:rPr>
              <a:t>ResNet</a:t>
            </a:r>
            <a:r>
              <a:rPr lang="en-US" sz="2800" spc="-1" dirty="0">
                <a:solidFill>
                  <a:srgbClr val="000000"/>
                </a:solidFill>
                <a:latin typeface="Times New Roman"/>
              </a:rPr>
              <a:t> model is used to extract features from intermediate layers. The features represent high-level visual information present in the image.</a:t>
            </a:r>
          </a:p>
          <a:p>
            <a:pPr algn="just"/>
            <a:r>
              <a:rPr lang="en-US" sz="2800" b="1" spc="-1" dirty="0">
                <a:solidFill>
                  <a:srgbClr val="000000"/>
                </a:solidFill>
                <a:latin typeface="Times New Roman"/>
              </a:rPr>
              <a:t>1.6 Integration with Captioning Model: </a:t>
            </a:r>
            <a:r>
              <a:rPr lang="en-US" sz="2800" spc="-1" dirty="0">
                <a:solidFill>
                  <a:srgbClr val="000000"/>
                </a:solidFill>
                <a:latin typeface="Times New Roman"/>
              </a:rPr>
              <a:t>The extracted image features are then passed to the decoder part of the image captioning model. The decoder, often implemented as a recurrent neural network (RNN) or transformer, generates a textual description of the image based on the input features.</a:t>
            </a:r>
          </a:p>
          <a:p>
            <a:pPr algn="just"/>
            <a:endParaRPr lang="en-US" sz="2800" b="1" spc="-1" dirty="0">
              <a:solidFill>
                <a:srgbClr val="000000"/>
              </a:solidFill>
              <a:latin typeface="Times New Roman"/>
            </a:endParaRPr>
          </a:p>
          <a:p>
            <a:pPr marL="0" indent="0" algn="just">
              <a:spcBef>
                <a:spcPts val="1001"/>
              </a:spcBef>
              <a:spcAft>
                <a:spcPts val="800"/>
              </a:spcAft>
              <a:buClr>
                <a:srgbClr val="000000"/>
              </a:buClr>
              <a:buNone/>
            </a:pPr>
            <a:endParaRPr lang="en-IN" spc="-1" dirty="0">
              <a:solidFill>
                <a:srgbClr val="000000"/>
              </a:solidFill>
              <a:latin typeface="Times New Roman"/>
            </a:endParaRPr>
          </a:p>
        </p:txBody>
      </p:sp>
      <p:sp>
        <p:nvSpPr>
          <p:cNvPr id="110" name="PlaceHolder 2"/>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pc="-1" dirty="0">
                <a:solidFill>
                  <a:srgbClr val="FFFFFF"/>
                </a:solidFill>
                <a:latin typeface="Times New Roman"/>
              </a:rPr>
              <a:t>Design</a:t>
            </a:r>
            <a:endParaRPr lang="en-US" sz="4400" b="0" strike="noStrike" spc="-1" dirty="0">
              <a:solidFill>
                <a:srgbClr val="000000"/>
              </a:solidFill>
              <a:latin typeface="Calibri"/>
            </a:endParaRPr>
          </a:p>
        </p:txBody>
      </p:sp>
    </p:spTree>
    <p:extLst>
      <p:ext uri="{BB962C8B-B14F-4D97-AF65-F5344CB8AC3E}">
        <p14:creationId xmlns:p14="http://schemas.microsoft.com/office/powerpoint/2010/main" val="2861982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39" y="1025280"/>
            <a:ext cx="11845077" cy="4697094"/>
          </a:xfrm>
          <a:prstGeom prst="rect">
            <a:avLst/>
          </a:prstGeom>
          <a:solidFill>
            <a:srgbClr val="FFFFFF"/>
          </a:solidFill>
          <a:ln w="12600">
            <a:solidFill>
              <a:srgbClr val="FFFFFF"/>
            </a:solidFill>
            <a:miter/>
          </a:ln>
        </p:spPr>
        <p:txBody>
          <a:bodyPr anchor="t">
            <a:normAutofit fontScale="25000" lnSpcReduction="20000"/>
          </a:bodyPr>
          <a:lstStyle/>
          <a:p>
            <a:pPr marL="0" indent="0" algn="just">
              <a:buNone/>
            </a:pPr>
            <a:r>
              <a:rPr lang="en-US" sz="11200" b="1" spc="-1" dirty="0">
                <a:solidFill>
                  <a:srgbClr val="000000"/>
                </a:solidFill>
                <a:latin typeface="Times New Roman"/>
              </a:rPr>
              <a:t>2 User</a:t>
            </a:r>
          </a:p>
          <a:p>
            <a:pPr marL="0" indent="0" algn="just">
              <a:buNone/>
            </a:pPr>
            <a:endParaRPr lang="en-US" sz="11200" b="1" spc="-1" dirty="0">
              <a:solidFill>
                <a:srgbClr val="000000"/>
              </a:solidFill>
              <a:latin typeface="Times New Roman"/>
            </a:endParaRPr>
          </a:p>
          <a:p>
            <a:pPr algn="just"/>
            <a:r>
              <a:rPr lang="en-US" sz="11200" b="1" spc="-1" dirty="0">
                <a:solidFill>
                  <a:srgbClr val="000000"/>
                </a:solidFill>
                <a:latin typeface="Times New Roman"/>
              </a:rPr>
              <a:t>2.1 Register: </a:t>
            </a:r>
            <a:r>
              <a:rPr lang="en-US" sz="11200" spc="-1" dirty="0">
                <a:solidFill>
                  <a:srgbClr val="000000"/>
                </a:solidFill>
                <a:latin typeface="Times New Roman"/>
              </a:rPr>
              <a:t>The user needs to register and the data stored database. </a:t>
            </a:r>
          </a:p>
          <a:p>
            <a:pPr algn="just"/>
            <a:r>
              <a:rPr lang="en-US" sz="11200" b="1" spc="-1" dirty="0">
                <a:solidFill>
                  <a:srgbClr val="000000"/>
                </a:solidFill>
                <a:latin typeface="Times New Roman"/>
              </a:rPr>
              <a:t>2.2 Admin login: </a:t>
            </a:r>
            <a:r>
              <a:rPr lang="en-US" sz="11200" spc="-1" dirty="0">
                <a:solidFill>
                  <a:srgbClr val="000000"/>
                </a:solidFill>
                <a:latin typeface="Times New Roman"/>
              </a:rPr>
              <a:t>Admin logs in into the administrator login and views the user registered list, once he accepts the user data only then the user will be allowed to login.</a:t>
            </a:r>
          </a:p>
          <a:p>
            <a:pPr algn="just"/>
            <a:r>
              <a:rPr lang="en-US" sz="11200" b="1" spc="-1" dirty="0">
                <a:solidFill>
                  <a:srgbClr val="000000"/>
                </a:solidFill>
                <a:latin typeface="Times New Roman"/>
              </a:rPr>
              <a:t>2.3 Login: </a:t>
            </a:r>
            <a:r>
              <a:rPr lang="en-US" sz="11200" spc="-1" dirty="0">
                <a:solidFill>
                  <a:srgbClr val="000000"/>
                </a:solidFill>
                <a:latin typeface="Times New Roman"/>
              </a:rPr>
              <a:t>A registered user can login using the valid credentials to the website to use a application.</a:t>
            </a:r>
          </a:p>
          <a:p>
            <a:pPr algn="just"/>
            <a:r>
              <a:rPr lang="en-US" sz="11200" b="1" spc="-1" dirty="0">
                <a:solidFill>
                  <a:srgbClr val="000000"/>
                </a:solidFill>
                <a:latin typeface="Times New Roman"/>
              </a:rPr>
              <a:t>2.4 Upload Image: </a:t>
            </a:r>
            <a:r>
              <a:rPr lang="en-US" sz="11200" spc="-1" dirty="0">
                <a:solidFill>
                  <a:srgbClr val="000000"/>
                </a:solidFill>
                <a:latin typeface="Times New Roman"/>
              </a:rPr>
              <a:t>The user has to upload an image which needs to be Captioned the images.</a:t>
            </a:r>
          </a:p>
          <a:p>
            <a:pPr algn="just"/>
            <a:r>
              <a:rPr lang="en-US" sz="11200" b="1" spc="-1" dirty="0">
                <a:solidFill>
                  <a:srgbClr val="000000"/>
                </a:solidFill>
                <a:latin typeface="Times New Roman"/>
              </a:rPr>
              <a:t>2.5 Prediction: </a:t>
            </a:r>
            <a:r>
              <a:rPr lang="en-US" sz="11200" spc="-1" dirty="0">
                <a:solidFill>
                  <a:srgbClr val="000000"/>
                </a:solidFill>
                <a:latin typeface="Times New Roman"/>
              </a:rPr>
              <a:t>The results of our model will display the caption of image we have assigned to it.</a:t>
            </a:r>
          </a:p>
          <a:p>
            <a:pPr algn="just"/>
            <a:r>
              <a:rPr lang="en-US" sz="11200" b="1" spc="-1" dirty="0">
                <a:solidFill>
                  <a:srgbClr val="000000"/>
                </a:solidFill>
                <a:latin typeface="Times New Roman"/>
              </a:rPr>
              <a:t>2.6 Logout: </a:t>
            </a:r>
            <a:r>
              <a:rPr lang="en-US" sz="11200" spc="-1" dirty="0">
                <a:solidFill>
                  <a:srgbClr val="000000"/>
                </a:solidFill>
                <a:latin typeface="Times New Roman"/>
              </a:rPr>
              <a:t>Once the prediction is over, the user can logout of the application. </a:t>
            </a:r>
          </a:p>
          <a:p>
            <a:pPr marL="0" indent="0" algn="just">
              <a:buNone/>
            </a:pPr>
            <a:endParaRPr lang="en-US" sz="2800" b="1" spc="-1" dirty="0">
              <a:solidFill>
                <a:srgbClr val="000000"/>
              </a:solidFill>
              <a:latin typeface="Times New Roman"/>
            </a:endParaRPr>
          </a:p>
          <a:p>
            <a:pPr marL="0" indent="0" algn="just">
              <a:spcBef>
                <a:spcPts val="1001"/>
              </a:spcBef>
              <a:spcAft>
                <a:spcPts val="800"/>
              </a:spcAft>
              <a:buClr>
                <a:srgbClr val="000000"/>
              </a:buClr>
              <a:buNone/>
            </a:pPr>
            <a:endParaRPr lang="en-IN" spc="-1" dirty="0">
              <a:solidFill>
                <a:srgbClr val="000000"/>
              </a:solidFill>
              <a:latin typeface="Times New Roman"/>
            </a:endParaRPr>
          </a:p>
        </p:txBody>
      </p:sp>
      <p:sp>
        <p:nvSpPr>
          <p:cNvPr id="110" name="PlaceHolder 2"/>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Design</a:t>
            </a:r>
            <a:endParaRPr lang="en-US" sz="4400" b="0" strike="noStrike" spc="-1" dirty="0">
              <a:solidFill>
                <a:srgbClr val="000000"/>
              </a:solidFill>
              <a:latin typeface="Calibri"/>
            </a:endParaRPr>
          </a:p>
        </p:txBody>
      </p:sp>
    </p:spTree>
    <p:extLst>
      <p:ext uri="{BB962C8B-B14F-4D97-AF65-F5344CB8AC3E}">
        <p14:creationId xmlns:p14="http://schemas.microsoft.com/office/powerpoint/2010/main" val="3236814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40" y="1025280"/>
            <a:ext cx="10979838" cy="4647934"/>
          </a:xfrm>
          <a:prstGeom prst="rect">
            <a:avLst/>
          </a:prstGeom>
          <a:solidFill>
            <a:srgbClr val="FFFFFF"/>
          </a:solidFill>
          <a:ln w="12600">
            <a:solidFill>
              <a:srgbClr val="FFFFFF"/>
            </a:solidFill>
            <a:miter/>
          </a:ln>
        </p:spPr>
        <p:txBody>
          <a:bodyPr anchor="t">
            <a:normAutofit/>
          </a:bodyPr>
          <a:lstStyle/>
          <a:p>
            <a:pPr marL="0" indent="0" algn="just">
              <a:buNone/>
            </a:pPr>
            <a:endParaRPr lang="en-US" sz="2800" b="1" spc="-1" dirty="0">
              <a:solidFill>
                <a:srgbClr val="000000"/>
              </a:solidFill>
              <a:latin typeface="Times New Roman"/>
            </a:endParaRPr>
          </a:p>
          <a:p>
            <a:pPr marL="0" indent="0" algn="just">
              <a:spcBef>
                <a:spcPts val="1001"/>
              </a:spcBef>
              <a:spcAft>
                <a:spcPts val="800"/>
              </a:spcAft>
              <a:buClr>
                <a:srgbClr val="000000"/>
              </a:buClr>
              <a:buNone/>
            </a:pPr>
            <a:endParaRPr lang="en-IN" spc="-1" dirty="0">
              <a:solidFill>
                <a:srgbClr val="000000"/>
              </a:solidFill>
              <a:latin typeface="Times New Roman"/>
            </a:endParaRPr>
          </a:p>
        </p:txBody>
      </p:sp>
      <p:sp>
        <p:nvSpPr>
          <p:cNvPr id="110" name="PlaceHolder 2"/>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Implementation</a:t>
            </a:r>
            <a:endParaRPr lang="en-US" sz="4400" b="0" strike="noStrike" spc="-1" dirty="0">
              <a:solidFill>
                <a:srgbClr val="000000"/>
              </a:solidFill>
              <a:latin typeface="Calibri"/>
            </a:endParaRPr>
          </a:p>
        </p:txBody>
      </p:sp>
      <p:sp>
        <p:nvSpPr>
          <p:cNvPr id="4" name="TextBox 3">
            <a:extLst>
              <a:ext uri="{FF2B5EF4-FFF2-40B4-BE49-F238E27FC236}">
                <a16:creationId xmlns:a16="http://schemas.microsoft.com/office/drawing/2014/main" id="{F2E2AA44-1945-4509-2795-D147CD8D2523}"/>
              </a:ext>
            </a:extLst>
          </p:cNvPr>
          <p:cNvSpPr txBox="1"/>
          <p:nvPr/>
        </p:nvSpPr>
        <p:spPr>
          <a:xfrm>
            <a:off x="4726858" y="5832720"/>
            <a:ext cx="6268064" cy="338554"/>
          </a:xfrm>
          <a:prstGeom prst="rect">
            <a:avLst/>
          </a:prstGeom>
          <a:noFill/>
        </p:spPr>
        <p:txBody>
          <a:bodyPr wrap="square">
            <a:spAutoFit/>
          </a:bodyPr>
          <a:lstStyle/>
          <a:p>
            <a:r>
              <a:rPr lang="en-IN" sz="1600" b="1" dirty="0">
                <a:latin typeface="Times New Roman" panose="02020603050405020304" pitchFamily="18" charset="0"/>
                <a:cs typeface="Times New Roman" panose="02020603050405020304" pitchFamily="18" charset="0"/>
              </a:rPr>
              <a:t>Figure.: Importing libraries</a:t>
            </a:r>
          </a:p>
        </p:txBody>
      </p:sp>
      <p:pic>
        <p:nvPicPr>
          <p:cNvPr id="6" name="Picture 5">
            <a:extLst>
              <a:ext uri="{FF2B5EF4-FFF2-40B4-BE49-F238E27FC236}">
                <a16:creationId xmlns:a16="http://schemas.microsoft.com/office/drawing/2014/main" id="{6215A514-DB66-9F0C-1DEB-87E2D14F30BA}"/>
              </a:ext>
            </a:extLst>
          </p:cNvPr>
          <p:cNvPicPr>
            <a:picLocks noChangeAspect="1"/>
          </p:cNvPicPr>
          <p:nvPr/>
        </p:nvPicPr>
        <p:blipFill>
          <a:blip r:embed="rId2"/>
          <a:stretch>
            <a:fillRect/>
          </a:stretch>
        </p:blipFill>
        <p:spPr>
          <a:xfrm>
            <a:off x="199441" y="1025280"/>
            <a:ext cx="6407836" cy="3822023"/>
          </a:xfrm>
          <a:prstGeom prst="rect">
            <a:avLst/>
          </a:prstGeom>
        </p:spPr>
      </p:pic>
      <p:pic>
        <p:nvPicPr>
          <p:cNvPr id="14" name="Picture 13">
            <a:extLst>
              <a:ext uri="{FF2B5EF4-FFF2-40B4-BE49-F238E27FC236}">
                <a16:creationId xmlns:a16="http://schemas.microsoft.com/office/drawing/2014/main" id="{30D55FE4-DA3E-883E-D368-FF65C24DF3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7278" y="1025280"/>
            <a:ext cx="5584722" cy="2403720"/>
          </a:xfrm>
          <a:prstGeom prst="rect">
            <a:avLst/>
          </a:prstGeom>
        </p:spPr>
      </p:pic>
      <p:pic>
        <p:nvPicPr>
          <p:cNvPr id="16" name="Picture 15">
            <a:extLst>
              <a:ext uri="{FF2B5EF4-FFF2-40B4-BE49-F238E27FC236}">
                <a16:creationId xmlns:a16="http://schemas.microsoft.com/office/drawing/2014/main" id="{202345F2-CE9B-F5B3-63D6-95E9E828A770}"/>
              </a:ext>
            </a:extLst>
          </p:cNvPr>
          <p:cNvPicPr>
            <a:picLocks noChangeAspect="1"/>
          </p:cNvPicPr>
          <p:nvPr/>
        </p:nvPicPr>
        <p:blipFill>
          <a:blip r:embed="rId4"/>
          <a:stretch>
            <a:fillRect/>
          </a:stretch>
        </p:blipFill>
        <p:spPr>
          <a:xfrm>
            <a:off x="6607277" y="3445307"/>
            <a:ext cx="5532599" cy="723569"/>
          </a:xfrm>
          <a:prstGeom prst="rect">
            <a:avLst/>
          </a:prstGeom>
        </p:spPr>
      </p:pic>
    </p:spTree>
    <p:extLst>
      <p:ext uri="{BB962C8B-B14F-4D97-AF65-F5344CB8AC3E}">
        <p14:creationId xmlns:p14="http://schemas.microsoft.com/office/powerpoint/2010/main" val="3746345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40" y="1025280"/>
            <a:ext cx="10979838" cy="4647934"/>
          </a:xfrm>
          <a:prstGeom prst="rect">
            <a:avLst/>
          </a:prstGeom>
          <a:solidFill>
            <a:srgbClr val="FFFFFF"/>
          </a:solidFill>
          <a:ln w="12600">
            <a:solidFill>
              <a:srgbClr val="FFFFFF"/>
            </a:solidFill>
            <a:miter/>
          </a:ln>
        </p:spPr>
        <p:txBody>
          <a:bodyPr anchor="t">
            <a:normAutofit/>
          </a:bodyPr>
          <a:lstStyle/>
          <a:p>
            <a:pPr marL="0" indent="0" algn="just">
              <a:buNone/>
            </a:pPr>
            <a:endParaRPr lang="en-US" sz="2800" b="1" spc="-1" dirty="0">
              <a:solidFill>
                <a:srgbClr val="000000"/>
              </a:solidFill>
              <a:latin typeface="Times New Roman"/>
            </a:endParaRPr>
          </a:p>
          <a:p>
            <a:pPr marL="0" indent="0" algn="just">
              <a:spcBef>
                <a:spcPts val="1001"/>
              </a:spcBef>
              <a:spcAft>
                <a:spcPts val="800"/>
              </a:spcAft>
              <a:buClr>
                <a:srgbClr val="000000"/>
              </a:buClr>
              <a:buNone/>
            </a:pPr>
            <a:endParaRPr lang="en-IN" spc="-1" dirty="0">
              <a:solidFill>
                <a:srgbClr val="000000"/>
              </a:solidFill>
              <a:latin typeface="Times New Roman"/>
            </a:endParaRPr>
          </a:p>
        </p:txBody>
      </p:sp>
      <p:sp>
        <p:nvSpPr>
          <p:cNvPr id="110" name="PlaceHolder 2"/>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Implementation</a:t>
            </a:r>
            <a:endParaRPr lang="en-US" sz="4400" b="0" strike="noStrike" spc="-1" dirty="0">
              <a:solidFill>
                <a:srgbClr val="000000"/>
              </a:solidFill>
              <a:latin typeface="Calibri"/>
            </a:endParaRPr>
          </a:p>
        </p:txBody>
      </p:sp>
      <p:pic>
        <p:nvPicPr>
          <p:cNvPr id="2" name="Picture 1">
            <a:extLst>
              <a:ext uri="{FF2B5EF4-FFF2-40B4-BE49-F238E27FC236}">
                <a16:creationId xmlns:a16="http://schemas.microsoft.com/office/drawing/2014/main" id="{E31E1339-38F3-94F9-D81C-E2798989BDDD}"/>
              </a:ext>
            </a:extLst>
          </p:cNvPr>
          <p:cNvPicPr>
            <a:picLocks noChangeAspect="1"/>
          </p:cNvPicPr>
          <p:nvPr/>
        </p:nvPicPr>
        <p:blipFill rotWithShape="1">
          <a:blip r:embed="rId2"/>
          <a:srcRect l="20124" t="13243" r="-308" b="6333"/>
          <a:stretch/>
        </p:blipFill>
        <p:spPr>
          <a:xfrm>
            <a:off x="98324" y="1025280"/>
            <a:ext cx="6626942" cy="4579107"/>
          </a:xfrm>
          <a:prstGeom prst="rect">
            <a:avLst/>
          </a:prstGeom>
        </p:spPr>
      </p:pic>
      <p:sp>
        <p:nvSpPr>
          <p:cNvPr id="4" name="TextBox 3">
            <a:extLst>
              <a:ext uri="{FF2B5EF4-FFF2-40B4-BE49-F238E27FC236}">
                <a16:creationId xmlns:a16="http://schemas.microsoft.com/office/drawing/2014/main" id="{F2E2AA44-1945-4509-2795-D147CD8D2523}"/>
              </a:ext>
            </a:extLst>
          </p:cNvPr>
          <p:cNvSpPr txBox="1"/>
          <p:nvPr/>
        </p:nvSpPr>
        <p:spPr>
          <a:xfrm>
            <a:off x="4726858" y="5832720"/>
            <a:ext cx="6268064" cy="338554"/>
          </a:xfrm>
          <a:prstGeom prst="rect">
            <a:avLst/>
          </a:prstGeom>
          <a:noFill/>
        </p:spPr>
        <p:txBody>
          <a:bodyPr wrap="square">
            <a:spAutoFit/>
          </a:bodyPr>
          <a:lstStyle/>
          <a:p>
            <a:r>
              <a:rPr lang="en-IN" sz="1600" b="1" dirty="0">
                <a:latin typeface="Times New Roman" panose="02020603050405020304" pitchFamily="18" charset="0"/>
                <a:cs typeface="Times New Roman" panose="02020603050405020304" pitchFamily="18" charset="0"/>
              </a:rPr>
              <a:t>Figure.: Text data processing</a:t>
            </a:r>
          </a:p>
        </p:txBody>
      </p:sp>
      <p:pic>
        <p:nvPicPr>
          <p:cNvPr id="3" name="Picture 2">
            <a:extLst>
              <a:ext uri="{FF2B5EF4-FFF2-40B4-BE49-F238E27FC236}">
                <a16:creationId xmlns:a16="http://schemas.microsoft.com/office/drawing/2014/main" id="{19BC2B42-559E-C4EE-FE0C-025498BB7ECE}"/>
              </a:ext>
            </a:extLst>
          </p:cNvPr>
          <p:cNvPicPr>
            <a:picLocks noChangeAspect="1"/>
          </p:cNvPicPr>
          <p:nvPr/>
        </p:nvPicPr>
        <p:blipFill rotWithShape="1">
          <a:blip r:embed="rId3"/>
          <a:srcRect r="42891"/>
          <a:stretch/>
        </p:blipFill>
        <p:spPr>
          <a:xfrm>
            <a:off x="6938232" y="1079988"/>
            <a:ext cx="4860237" cy="3920346"/>
          </a:xfrm>
          <a:prstGeom prst="rect">
            <a:avLst/>
          </a:prstGeom>
        </p:spPr>
      </p:pic>
    </p:spTree>
    <p:extLst>
      <p:ext uri="{BB962C8B-B14F-4D97-AF65-F5344CB8AC3E}">
        <p14:creationId xmlns:p14="http://schemas.microsoft.com/office/powerpoint/2010/main" val="1676404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40" y="1025280"/>
            <a:ext cx="10979838" cy="4647934"/>
          </a:xfrm>
          <a:prstGeom prst="rect">
            <a:avLst/>
          </a:prstGeom>
          <a:solidFill>
            <a:srgbClr val="FFFFFF"/>
          </a:solidFill>
          <a:ln w="12600">
            <a:solidFill>
              <a:srgbClr val="FFFFFF"/>
            </a:solidFill>
            <a:miter/>
          </a:ln>
        </p:spPr>
        <p:txBody>
          <a:bodyPr anchor="t">
            <a:normAutofit/>
          </a:bodyPr>
          <a:lstStyle/>
          <a:p>
            <a:pPr marL="0" indent="0" algn="just">
              <a:buNone/>
            </a:pPr>
            <a:endParaRPr lang="en-US" sz="2800" b="1" spc="-1" dirty="0">
              <a:solidFill>
                <a:srgbClr val="000000"/>
              </a:solidFill>
              <a:latin typeface="Times New Roman"/>
            </a:endParaRPr>
          </a:p>
          <a:p>
            <a:pPr marL="0" indent="0" algn="just">
              <a:spcBef>
                <a:spcPts val="1001"/>
              </a:spcBef>
              <a:spcAft>
                <a:spcPts val="800"/>
              </a:spcAft>
              <a:buClr>
                <a:srgbClr val="000000"/>
              </a:buClr>
              <a:buNone/>
            </a:pPr>
            <a:endParaRPr lang="en-IN" spc="-1" dirty="0">
              <a:solidFill>
                <a:srgbClr val="000000"/>
              </a:solidFill>
              <a:latin typeface="Times New Roman"/>
            </a:endParaRPr>
          </a:p>
        </p:txBody>
      </p:sp>
      <p:sp>
        <p:nvSpPr>
          <p:cNvPr id="110" name="PlaceHolder 2"/>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Implementation</a:t>
            </a:r>
            <a:endParaRPr lang="en-US" sz="4400" b="0" strike="noStrike" spc="-1" dirty="0">
              <a:solidFill>
                <a:srgbClr val="000000"/>
              </a:solidFill>
              <a:latin typeface="Calibri"/>
            </a:endParaRPr>
          </a:p>
        </p:txBody>
      </p:sp>
      <p:sp>
        <p:nvSpPr>
          <p:cNvPr id="4" name="TextBox 3">
            <a:extLst>
              <a:ext uri="{FF2B5EF4-FFF2-40B4-BE49-F238E27FC236}">
                <a16:creationId xmlns:a16="http://schemas.microsoft.com/office/drawing/2014/main" id="{F2E2AA44-1945-4509-2795-D147CD8D2523}"/>
              </a:ext>
            </a:extLst>
          </p:cNvPr>
          <p:cNvSpPr txBox="1"/>
          <p:nvPr/>
        </p:nvSpPr>
        <p:spPr>
          <a:xfrm>
            <a:off x="4166420" y="5910480"/>
            <a:ext cx="6268064" cy="338554"/>
          </a:xfrm>
          <a:prstGeom prst="rect">
            <a:avLst/>
          </a:prstGeom>
          <a:noFill/>
        </p:spPr>
        <p:txBody>
          <a:bodyPr wrap="square">
            <a:spAutoFit/>
          </a:bodyPr>
          <a:lstStyle/>
          <a:p>
            <a:r>
              <a:rPr lang="en-IN" sz="1600" b="1" dirty="0">
                <a:latin typeface="Times New Roman" panose="02020603050405020304" pitchFamily="18" charset="0"/>
                <a:cs typeface="Times New Roman" panose="02020603050405020304" pitchFamily="18" charset="0"/>
              </a:rPr>
              <a:t>Figure.: Mapping captions to the images</a:t>
            </a:r>
          </a:p>
        </p:txBody>
      </p:sp>
      <p:pic>
        <p:nvPicPr>
          <p:cNvPr id="5" name="Picture 4">
            <a:extLst>
              <a:ext uri="{FF2B5EF4-FFF2-40B4-BE49-F238E27FC236}">
                <a16:creationId xmlns:a16="http://schemas.microsoft.com/office/drawing/2014/main" id="{662BF999-E1E4-7104-7896-FF4EF5554A2A}"/>
              </a:ext>
            </a:extLst>
          </p:cNvPr>
          <p:cNvPicPr>
            <a:picLocks noChangeAspect="1"/>
          </p:cNvPicPr>
          <p:nvPr/>
        </p:nvPicPr>
        <p:blipFill rotWithShape="1">
          <a:blip r:embed="rId2"/>
          <a:srcRect l="20170" t="9981" r="23350" b="7465"/>
          <a:stretch/>
        </p:blipFill>
        <p:spPr>
          <a:xfrm>
            <a:off x="199440" y="1025280"/>
            <a:ext cx="6545489" cy="4807440"/>
          </a:xfrm>
          <a:prstGeom prst="rect">
            <a:avLst/>
          </a:prstGeom>
        </p:spPr>
      </p:pic>
      <p:pic>
        <p:nvPicPr>
          <p:cNvPr id="6" name="Picture 5">
            <a:extLst>
              <a:ext uri="{FF2B5EF4-FFF2-40B4-BE49-F238E27FC236}">
                <a16:creationId xmlns:a16="http://schemas.microsoft.com/office/drawing/2014/main" id="{4D2A9BC0-BB8C-10D7-58AD-2A2C2F235722}"/>
              </a:ext>
            </a:extLst>
          </p:cNvPr>
          <p:cNvPicPr>
            <a:picLocks noChangeAspect="1"/>
          </p:cNvPicPr>
          <p:nvPr/>
        </p:nvPicPr>
        <p:blipFill rotWithShape="1">
          <a:blip r:embed="rId3"/>
          <a:srcRect r="41510" b="2699"/>
          <a:stretch/>
        </p:blipFill>
        <p:spPr>
          <a:xfrm>
            <a:off x="6745169" y="1878229"/>
            <a:ext cx="5446831" cy="2583159"/>
          </a:xfrm>
          <a:prstGeom prst="rect">
            <a:avLst/>
          </a:prstGeom>
        </p:spPr>
      </p:pic>
    </p:spTree>
    <p:extLst>
      <p:ext uri="{BB962C8B-B14F-4D97-AF65-F5344CB8AC3E}">
        <p14:creationId xmlns:p14="http://schemas.microsoft.com/office/powerpoint/2010/main" val="1642204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40" y="1025280"/>
            <a:ext cx="10979838" cy="4647934"/>
          </a:xfrm>
          <a:prstGeom prst="rect">
            <a:avLst/>
          </a:prstGeom>
          <a:solidFill>
            <a:srgbClr val="FFFFFF"/>
          </a:solidFill>
          <a:ln w="12600">
            <a:solidFill>
              <a:srgbClr val="FFFFFF"/>
            </a:solidFill>
            <a:miter/>
          </a:ln>
        </p:spPr>
        <p:txBody>
          <a:bodyPr anchor="t">
            <a:normAutofit/>
          </a:bodyPr>
          <a:lstStyle/>
          <a:p>
            <a:pPr marL="0" indent="0" algn="just">
              <a:buNone/>
            </a:pPr>
            <a:endParaRPr lang="en-US" sz="2800" b="1" spc="-1" dirty="0">
              <a:solidFill>
                <a:srgbClr val="000000"/>
              </a:solidFill>
              <a:latin typeface="Times New Roman"/>
            </a:endParaRPr>
          </a:p>
          <a:p>
            <a:pPr marL="0" indent="0" algn="just">
              <a:spcBef>
                <a:spcPts val="1001"/>
              </a:spcBef>
              <a:spcAft>
                <a:spcPts val="800"/>
              </a:spcAft>
              <a:buClr>
                <a:srgbClr val="000000"/>
              </a:buClr>
              <a:buNone/>
            </a:pPr>
            <a:endParaRPr lang="en-IN" spc="-1" dirty="0">
              <a:solidFill>
                <a:srgbClr val="000000"/>
              </a:solidFill>
              <a:latin typeface="Times New Roman"/>
            </a:endParaRPr>
          </a:p>
        </p:txBody>
      </p:sp>
      <p:sp>
        <p:nvSpPr>
          <p:cNvPr id="110" name="PlaceHolder 2"/>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Implementation</a:t>
            </a:r>
            <a:endParaRPr lang="en-US" sz="4400" b="0" strike="noStrike" spc="-1" dirty="0">
              <a:solidFill>
                <a:srgbClr val="000000"/>
              </a:solidFill>
              <a:latin typeface="Calibri"/>
            </a:endParaRPr>
          </a:p>
        </p:txBody>
      </p:sp>
      <p:sp>
        <p:nvSpPr>
          <p:cNvPr id="4" name="TextBox 3">
            <a:extLst>
              <a:ext uri="{FF2B5EF4-FFF2-40B4-BE49-F238E27FC236}">
                <a16:creationId xmlns:a16="http://schemas.microsoft.com/office/drawing/2014/main" id="{F2E2AA44-1945-4509-2795-D147CD8D2523}"/>
              </a:ext>
            </a:extLst>
          </p:cNvPr>
          <p:cNvSpPr txBox="1"/>
          <p:nvPr/>
        </p:nvSpPr>
        <p:spPr>
          <a:xfrm>
            <a:off x="4166420" y="5910480"/>
            <a:ext cx="6268064" cy="338554"/>
          </a:xfrm>
          <a:prstGeom prst="rect">
            <a:avLst/>
          </a:prstGeom>
          <a:noFill/>
        </p:spPr>
        <p:txBody>
          <a:bodyPr wrap="square">
            <a:spAutoFit/>
          </a:bodyPr>
          <a:lstStyle/>
          <a:p>
            <a:r>
              <a:rPr lang="en-IN" sz="1600" b="1" dirty="0">
                <a:latin typeface="Times New Roman" panose="02020603050405020304" pitchFamily="18" charset="0"/>
                <a:cs typeface="Times New Roman" panose="02020603050405020304" pitchFamily="18" charset="0"/>
              </a:rPr>
              <a:t>Figure.: Generating audio for the caption</a:t>
            </a:r>
          </a:p>
        </p:txBody>
      </p:sp>
      <p:pic>
        <p:nvPicPr>
          <p:cNvPr id="2" name="Picture 1">
            <a:extLst>
              <a:ext uri="{FF2B5EF4-FFF2-40B4-BE49-F238E27FC236}">
                <a16:creationId xmlns:a16="http://schemas.microsoft.com/office/drawing/2014/main" id="{C6BDB554-183E-9740-8D8E-2DB6C24C9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8503" y="1389185"/>
            <a:ext cx="5899355" cy="4079630"/>
          </a:xfrm>
          <a:prstGeom prst="rect">
            <a:avLst/>
          </a:prstGeom>
        </p:spPr>
      </p:pic>
    </p:spTree>
    <p:extLst>
      <p:ext uri="{BB962C8B-B14F-4D97-AF65-F5344CB8AC3E}">
        <p14:creationId xmlns:p14="http://schemas.microsoft.com/office/powerpoint/2010/main" val="3912154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39" y="1025280"/>
            <a:ext cx="11845077" cy="4697094"/>
          </a:xfrm>
          <a:prstGeom prst="rect">
            <a:avLst/>
          </a:prstGeom>
          <a:solidFill>
            <a:srgbClr val="FFFFFF"/>
          </a:solidFill>
          <a:ln w="12600">
            <a:solidFill>
              <a:srgbClr val="FFFFFF"/>
            </a:solidFill>
            <a:miter/>
          </a:ln>
        </p:spPr>
        <p:txBody>
          <a:bodyPr anchor="t">
            <a:normAutofit/>
          </a:bodyPr>
          <a:lstStyle/>
          <a:p>
            <a:pPr marL="0" indent="0" algn="just">
              <a:buNone/>
            </a:pPr>
            <a:r>
              <a:rPr lang="en-US" sz="2800" b="1" spc="-1" dirty="0">
                <a:solidFill>
                  <a:srgbClr val="000000"/>
                </a:solidFill>
                <a:latin typeface="Times New Roman"/>
              </a:rPr>
              <a:t>Home Page:</a:t>
            </a:r>
          </a:p>
          <a:p>
            <a:pPr marL="0" indent="0" algn="just">
              <a:buNone/>
            </a:pPr>
            <a:endParaRPr lang="en-US" sz="2800" b="1" spc="-1" dirty="0">
              <a:solidFill>
                <a:srgbClr val="000000"/>
              </a:solidFill>
              <a:latin typeface="Times New Roman"/>
            </a:endParaRPr>
          </a:p>
          <a:p>
            <a:pPr marL="0" indent="0" algn="just">
              <a:spcBef>
                <a:spcPts val="1001"/>
              </a:spcBef>
              <a:spcAft>
                <a:spcPts val="800"/>
              </a:spcAft>
              <a:buClr>
                <a:srgbClr val="000000"/>
              </a:buClr>
              <a:buNone/>
            </a:pPr>
            <a:endParaRPr lang="en-IN" spc="-1" dirty="0">
              <a:solidFill>
                <a:srgbClr val="000000"/>
              </a:solidFill>
              <a:latin typeface="Times New Roman"/>
            </a:endParaRPr>
          </a:p>
        </p:txBody>
      </p:sp>
      <p:sp>
        <p:nvSpPr>
          <p:cNvPr id="110" name="PlaceHolder 2"/>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Results</a:t>
            </a:r>
            <a:endParaRPr lang="en-US" sz="4400" b="0" strike="noStrike" spc="-1" dirty="0">
              <a:solidFill>
                <a:srgbClr val="000000"/>
              </a:solidFill>
              <a:latin typeface="Calibri"/>
            </a:endParaRPr>
          </a:p>
        </p:txBody>
      </p:sp>
      <p:pic>
        <p:nvPicPr>
          <p:cNvPr id="2" name="Picture 1">
            <a:extLst>
              <a:ext uri="{FF2B5EF4-FFF2-40B4-BE49-F238E27FC236}">
                <a16:creationId xmlns:a16="http://schemas.microsoft.com/office/drawing/2014/main" id="{7923A10D-754E-3BF7-04FC-B73526F36C23}"/>
              </a:ext>
            </a:extLst>
          </p:cNvPr>
          <p:cNvPicPr>
            <a:picLocks noChangeAspect="1"/>
          </p:cNvPicPr>
          <p:nvPr/>
        </p:nvPicPr>
        <p:blipFill>
          <a:blip r:embed="rId2"/>
          <a:stretch>
            <a:fillRect/>
          </a:stretch>
        </p:blipFill>
        <p:spPr>
          <a:xfrm>
            <a:off x="1307690" y="1830069"/>
            <a:ext cx="9733936" cy="4697093"/>
          </a:xfrm>
          <a:prstGeom prst="rect">
            <a:avLst/>
          </a:prstGeom>
        </p:spPr>
      </p:pic>
    </p:spTree>
    <p:extLst>
      <p:ext uri="{BB962C8B-B14F-4D97-AF65-F5344CB8AC3E}">
        <p14:creationId xmlns:p14="http://schemas.microsoft.com/office/powerpoint/2010/main" val="34637556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39" y="1025280"/>
            <a:ext cx="11845077" cy="4697094"/>
          </a:xfrm>
          <a:prstGeom prst="rect">
            <a:avLst/>
          </a:prstGeom>
          <a:solidFill>
            <a:srgbClr val="FFFFFF"/>
          </a:solidFill>
          <a:ln w="12600">
            <a:solidFill>
              <a:srgbClr val="FFFFFF"/>
            </a:solidFill>
            <a:miter/>
          </a:ln>
        </p:spPr>
        <p:txBody>
          <a:bodyPr anchor="t">
            <a:normAutofit/>
          </a:bodyPr>
          <a:lstStyle/>
          <a:p>
            <a:pPr marL="0" indent="0" algn="just">
              <a:buNone/>
            </a:pPr>
            <a:r>
              <a:rPr lang="en-US" b="1" spc="-1" dirty="0">
                <a:solidFill>
                  <a:srgbClr val="000000"/>
                </a:solidFill>
                <a:latin typeface="Times New Roman"/>
              </a:rPr>
              <a:t>About Us</a:t>
            </a:r>
            <a:r>
              <a:rPr lang="en-US" sz="2800" b="1" spc="-1" dirty="0">
                <a:solidFill>
                  <a:srgbClr val="000000"/>
                </a:solidFill>
                <a:latin typeface="Times New Roman"/>
              </a:rPr>
              <a:t>:</a:t>
            </a:r>
          </a:p>
          <a:p>
            <a:pPr marL="0" indent="0" algn="just">
              <a:buNone/>
            </a:pPr>
            <a:endParaRPr lang="en-US" sz="2800" b="1" spc="-1" dirty="0">
              <a:solidFill>
                <a:srgbClr val="000000"/>
              </a:solidFill>
              <a:latin typeface="Times New Roman"/>
            </a:endParaRPr>
          </a:p>
          <a:p>
            <a:pPr marL="0" indent="0" algn="just">
              <a:buNone/>
            </a:pPr>
            <a:endParaRPr lang="en-US" sz="2800" b="1" spc="-1" dirty="0">
              <a:solidFill>
                <a:srgbClr val="000000"/>
              </a:solidFill>
              <a:latin typeface="Times New Roman"/>
            </a:endParaRPr>
          </a:p>
          <a:p>
            <a:pPr marL="0" indent="0" algn="just">
              <a:spcBef>
                <a:spcPts val="1001"/>
              </a:spcBef>
              <a:spcAft>
                <a:spcPts val="800"/>
              </a:spcAft>
              <a:buClr>
                <a:srgbClr val="000000"/>
              </a:buClr>
              <a:buNone/>
            </a:pPr>
            <a:endParaRPr lang="en-IN" spc="-1" dirty="0">
              <a:solidFill>
                <a:srgbClr val="000000"/>
              </a:solidFill>
              <a:latin typeface="Times New Roman"/>
            </a:endParaRPr>
          </a:p>
        </p:txBody>
      </p:sp>
      <p:sp>
        <p:nvSpPr>
          <p:cNvPr id="110" name="PlaceHolder 2"/>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Results</a:t>
            </a:r>
            <a:endParaRPr lang="en-US" sz="4400" b="0" strike="noStrike" spc="-1" dirty="0">
              <a:solidFill>
                <a:srgbClr val="000000"/>
              </a:solidFill>
              <a:latin typeface="Calibri"/>
            </a:endParaRPr>
          </a:p>
        </p:txBody>
      </p:sp>
      <p:pic>
        <p:nvPicPr>
          <p:cNvPr id="3" name="Picture 2">
            <a:extLst>
              <a:ext uri="{FF2B5EF4-FFF2-40B4-BE49-F238E27FC236}">
                <a16:creationId xmlns:a16="http://schemas.microsoft.com/office/drawing/2014/main" id="{68507E52-0D12-F3A0-697D-4DD56CB7615E}"/>
              </a:ext>
            </a:extLst>
          </p:cNvPr>
          <p:cNvPicPr>
            <a:picLocks noChangeAspect="1"/>
          </p:cNvPicPr>
          <p:nvPr/>
        </p:nvPicPr>
        <p:blipFill>
          <a:blip r:embed="rId2"/>
          <a:stretch>
            <a:fillRect/>
          </a:stretch>
        </p:blipFill>
        <p:spPr>
          <a:xfrm>
            <a:off x="816076" y="1831340"/>
            <a:ext cx="10579511" cy="4274492"/>
          </a:xfrm>
          <a:prstGeom prst="rect">
            <a:avLst/>
          </a:prstGeom>
        </p:spPr>
      </p:pic>
    </p:spTree>
    <p:extLst>
      <p:ext uri="{BB962C8B-B14F-4D97-AF65-F5344CB8AC3E}">
        <p14:creationId xmlns:p14="http://schemas.microsoft.com/office/powerpoint/2010/main" val="38755140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39" y="1025280"/>
            <a:ext cx="11845077" cy="4697094"/>
          </a:xfrm>
          <a:prstGeom prst="rect">
            <a:avLst/>
          </a:prstGeom>
          <a:solidFill>
            <a:srgbClr val="FFFFFF"/>
          </a:solidFill>
          <a:ln w="12600">
            <a:solidFill>
              <a:srgbClr val="FFFFFF"/>
            </a:solidFill>
            <a:miter/>
          </a:ln>
        </p:spPr>
        <p:txBody>
          <a:bodyPr anchor="t">
            <a:normAutofit/>
          </a:bodyPr>
          <a:lstStyle/>
          <a:p>
            <a:pPr marL="0" indent="0" algn="just">
              <a:buNone/>
            </a:pPr>
            <a:r>
              <a:rPr lang="en-US" sz="2800" b="1" spc="-1" dirty="0">
                <a:solidFill>
                  <a:srgbClr val="000000"/>
                </a:solidFill>
                <a:latin typeface="Times New Roman"/>
              </a:rPr>
              <a:t>R</a:t>
            </a:r>
            <a:r>
              <a:rPr lang="en-US" b="1" spc="-1" dirty="0">
                <a:solidFill>
                  <a:srgbClr val="000000"/>
                </a:solidFill>
                <a:latin typeface="Times New Roman"/>
              </a:rPr>
              <a:t>egister Page</a:t>
            </a:r>
            <a:r>
              <a:rPr lang="en-US" sz="2800" b="1" spc="-1" dirty="0">
                <a:solidFill>
                  <a:srgbClr val="000000"/>
                </a:solidFill>
                <a:latin typeface="Times New Roman"/>
              </a:rPr>
              <a:t>:</a:t>
            </a:r>
          </a:p>
          <a:p>
            <a:pPr marL="0" indent="0" algn="just">
              <a:buNone/>
            </a:pPr>
            <a:endParaRPr lang="en-US" sz="2800" b="1" spc="-1" dirty="0">
              <a:solidFill>
                <a:srgbClr val="000000"/>
              </a:solidFill>
              <a:latin typeface="Times New Roman"/>
            </a:endParaRPr>
          </a:p>
          <a:p>
            <a:pPr marL="0" indent="0" algn="just">
              <a:buNone/>
            </a:pPr>
            <a:endParaRPr lang="en-US" sz="2800" b="1" spc="-1" dirty="0">
              <a:solidFill>
                <a:srgbClr val="000000"/>
              </a:solidFill>
              <a:latin typeface="Times New Roman"/>
            </a:endParaRPr>
          </a:p>
          <a:p>
            <a:pPr marL="0" indent="0" algn="just">
              <a:buNone/>
            </a:pPr>
            <a:endParaRPr lang="en-US" sz="2800" b="1" spc="-1" dirty="0">
              <a:solidFill>
                <a:srgbClr val="000000"/>
              </a:solidFill>
              <a:latin typeface="Times New Roman"/>
            </a:endParaRPr>
          </a:p>
          <a:p>
            <a:pPr marL="0" indent="0" algn="just">
              <a:buNone/>
            </a:pPr>
            <a:endParaRPr lang="en-US" sz="2800" b="1" spc="-1" dirty="0">
              <a:solidFill>
                <a:srgbClr val="000000"/>
              </a:solidFill>
              <a:latin typeface="Times New Roman"/>
            </a:endParaRPr>
          </a:p>
          <a:p>
            <a:pPr marL="0" indent="0" algn="just">
              <a:spcBef>
                <a:spcPts val="1001"/>
              </a:spcBef>
              <a:spcAft>
                <a:spcPts val="800"/>
              </a:spcAft>
              <a:buClr>
                <a:srgbClr val="000000"/>
              </a:buClr>
              <a:buNone/>
            </a:pPr>
            <a:endParaRPr lang="en-IN" spc="-1" dirty="0">
              <a:solidFill>
                <a:srgbClr val="000000"/>
              </a:solidFill>
              <a:latin typeface="Times New Roman"/>
            </a:endParaRPr>
          </a:p>
        </p:txBody>
      </p:sp>
      <p:sp>
        <p:nvSpPr>
          <p:cNvPr id="110" name="PlaceHolder 2"/>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Results</a:t>
            </a:r>
            <a:endParaRPr lang="en-US" sz="4400" b="0" strike="noStrike" spc="-1" dirty="0">
              <a:solidFill>
                <a:srgbClr val="000000"/>
              </a:solidFill>
              <a:latin typeface="Calibri"/>
            </a:endParaRPr>
          </a:p>
        </p:txBody>
      </p:sp>
      <p:pic>
        <p:nvPicPr>
          <p:cNvPr id="4" name="Picture 3">
            <a:extLst>
              <a:ext uri="{FF2B5EF4-FFF2-40B4-BE49-F238E27FC236}">
                <a16:creationId xmlns:a16="http://schemas.microsoft.com/office/drawing/2014/main" id="{3BFE80B1-F612-343A-2920-EF13A227582D}"/>
              </a:ext>
            </a:extLst>
          </p:cNvPr>
          <p:cNvPicPr>
            <a:picLocks noChangeAspect="1"/>
          </p:cNvPicPr>
          <p:nvPr/>
        </p:nvPicPr>
        <p:blipFill>
          <a:blip r:embed="rId2"/>
          <a:stretch>
            <a:fillRect/>
          </a:stretch>
        </p:blipFill>
        <p:spPr>
          <a:xfrm>
            <a:off x="1032386" y="1833562"/>
            <a:ext cx="10176387" cy="4419754"/>
          </a:xfrm>
          <a:prstGeom prst="rect">
            <a:avLst/>
          </a:prstGeom>
        </p:spPr>
      </p:pic>
    </p:spTree>
    <p:extLst>
      <p:ext uri="{BB962C8B-B14F-4D97-AF65-F5344CB8AC3E}">
        <p14:creationId xmlns:p14="http://schemas.microsoft.com/office/powerpoint/2010/main" val="2262187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240" y="22749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spcBef>
                <a:spcPts val="1001"/>
              </a:spcBef>
            </a:pPr>
            <a:r>
              <a:rPr lang="en-US" spc="-1" dirty="0">
                <a:solidFill>
                  <a:srgbClr val="FFFFFF"/>
                </a:solidFill>
                <a:latin typeface="Times New Roman"/>
              </a:rPr>
              <a:t>Abstract</a:t>
            </a:r>
          </a:p>
        </p:txBody>
      </p:sp>
      <p:sp>
        <p:nvSpPr>
          <p:cNvPr id="100" name="PlaceHolder 2"/>
          <p:cNvSpPr>
            <a:spLocks noGrp="1"/>
          </p:cNvSpPr>
          <p:nvPr>
            <p:ph/>
          </p:nvPr>
        </p:nvSpPr>
        <p:spPr>
          <a:xfrm>
            <a:off x="199440" y="1097280"/>
            <a:ext cx="11778840" cy="5394600"/>
          </a:xfrm>
          <a:prstGeom prst="rect">
            <a:avLst/>
          </a:prstGeom>
          <a:noFill/>
          <a:ln w="0">
            <a:noFill/>
          </a:ln>
        </p:spPr>
        <p:txBody>
          <a:bodyPr anchor="t">
            <a:noAutofit/>
          </a:bodyPr>
          <a:lstStyle/>
          <a:p>
            <a:pPr marL="65405" indent="0" algn="just">
              <a:lnSpc>
                <a:spcPct val="116000"/>
              </a:lnSpc>
              <a:spcAft>
                <a:spcPts val="915"/>
              </a:spcAft>
              <a:buNone/>
            </a:pPr>
            <a:r>
              <a:rPr lang="en-IN" kern="100" dirty="0">
                <a:solidFill>
                  <a:srgbClr val="000000"/>
                </a:solidFill>
                <a:effectLst/>
                <a:latin typeface="Times New Roman" panose="02020603050405020304" pitchFamily="18" charset="0"/>
                <a:ea typeface="Times New Roman" panose="02020603050405020304" pitchFamily="18" charset="0"/>
              </a:rPr>
              <a:t>Humans and computers are attempting to communicate because everything in today's society depends on systems like computers, mobile phones, etc. This is how our project is visualized. Our undertaking People with visual impairments can benefit from the creation of image captions. Computers are unable to distinguish objects, things, or activities with the same ease as humans. To recognize them, they require some training. The suggested method is used to identify activities or similar items. We offer several deep neural network-based models for creating captions for images, with a particular emphasis on CNNs (Convolutional Neural Networks) that extract characteristics from the image. </a:t>
            </a:r>
          </a:p>
          <a:p>
            <a:pPr marL="0" indent="0" algn="just">
              <a:spcBef>
                <a:spcPts val="1001"/>
              </a:spcBef>
              <a:buNone/>
            </a:pPr>
            <a:endParaRPr lang="en-US" spc="-1" dirty="0">
              <a:solidFill>
                <a:srgbClr val="000000"/>
              </a:solidFill>
              <a:latin typeface="Times New Roman"/>
            </a:endParaRPr>
          </a:p>
          <a:p>
            <a:pPr marL="0" indent="0" algn="just">
              <a:spcBef>
                <a:spcPts val="1001"/>
              </a:spcBef>
              <a:buNone/>
            </a:pPr>
            <a:endParaRPr lang="en-US" spc="-1" dirty="0">
              <a:solidFill>
                <a:srgbClr val="000000"/>
              </a:solidFill>
              <a:latin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39" y="1025280"/>
            <a:ext cx="11845077" cy="4697094"/>
          </a:xfrm>
          <a:prstGeom prst="rect">
            <a:avLst/>
          </a:prstGeom>
          <a:solidFill>
            <a:srgbClr val="FFFFFF"/>
          </a:solidFill>
          <a:ln w="12600">
            <a:solidFill>
              <a:srgbClr val="FFFFFF"/>
            </a:solidFill>
            <a:miter/>
          </a:ln>
        </p:spPr>
        <p:txBody>
          <a:bodyPr anchor="t">
            <a:normAutofit/>
          </a:bodyPr>
          <a:lstStyle/>
          <a:p>
            <a:pPr marL="0" indent="0" algn="just">
              <a:buNone/>
            </a:pPr>
            <a:r>
              <a:rPr lang="en-US" b="1" spc="-1" dirty="0">
                <a:solidFill>
                  <a:srgbClr val="000000"/>
                </a:solidFill>
                <a:latin typeface="Times New Roman"/>
              </a:rPr>
              <a:t>Login Page</a:t>
            </a:r>
            <a:r>
              <a:rPr lang="en-US" sz="2800" b="1" spc="-1" dirty="0">
                <a:solidFill>
                  <a:srgbClr val="000000"/>
                </a:solidFill>
                <a:latin typeface="Times New Roman"/>
              </a:rPr>
              <a:t>:</a:t>
            </a:r>
          </a:p>
          <a:p>
            <a:pPr marL="0" indent="0" algn="just">
              <a:buNone/>
            </a:pPr>
            <a:endParaRPr lang="en-US" sz="2800" b="1" spc="-1" dirty="0">
              <a:solidFill>
                <a:srgbClr val="000000"/>
              </a:solidFill>
              <a:latin typeface="Times New Roman"/>
            </a:endParaRPr>
          </a:p>
          <a:p>
            <a:pPr marL="0" indent="0" algn="just">
              <a:buNone/>
            </a:pPr>
            <a:endParaRPr lang="en-US" sz="2800" b="1" spc="-1" dirty="0">
              <a:solidFill>
                <a:srgbClr val="000000"/>
              </a:solidFill>
              <a:latin typeface="Times New Roman"/>
            </a:endParaRPr>
          </a:p>
          <a:p>
            <a:pPr marL="0" indent="0" algn="just">
              <a:buNone/>
            </a:pPr>
            <a:endParaRPr lang="en-US" sz="2800" b="1" spc="-1" dirty="0">
              <a:solidFill>
                <a:srgbClr val="000000"/>
              </a:solidFill>
              <a:latin typeface="Times New Roman"/>
            </a:endParaRPr>
          </a:p>
          <a:p>
            <a:pPr marL="0" indent="0" algn="just">
              <a:buNone/>
            </a:pPr>
            <a:endParaRPr lang="en-US" sz="2800" b="1" spc="-1" dirty="0">
              <a:solidFill>
                <a:srgbClr val="000000"/>
              </a:solidFill>
              <a:latin typeface="Times New Roman"/>
            </a:endParaRPr>
          </a:p>
          <a:p>
            <a:pPr marL="0" indent="0" algn="just">
              <a:spcBef>
                <a:spcPts val="1001"/>
              </a:spcBef>
              <a:spcAft>
                <a:spcPts val="800"/>
              </a:spcAft>
              <a:buClr>
                <a:srgbClr val="000000"/>
              </a:buClr>
              <a:buNone/>
            </a:pPr>
            <a:endParaRPr lang="en-IN" spc="-1" dirty="0">
              <a:solidFill>
                <a:srgbClr val="000000"/>
              </a:solidFill>
              <a:latin typeface="Times New Roman"/>
            </a:endParaRPr>
          </a:p>
        </p:txBody>
      </p:sp>
      <p:sp>
        <p:nvSpPr>
          <p:cNvPr id="110" name="PlaceHolder 2"/>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Results</a:t>
            </a:r>
            <a:endParaRPr lang="en-US" sz="4400" b="0" strike="noStrike" spc="-1" dirty="0">
              <a:solidFill>
                <a:srgbClr val="000000"/>
              </a:solidFill>
              <a:latin typeface="Calibri"/>
            </a:endParaRPr>
          </a:p>
        </p:txBody>
      </p:sp>
      <p:pic>
        <p:nvPicPr>
          <p:cNvPr id="5" name="Picture 4">
            <a:extLst>
              <a:ext uri="{FF2B5EF4-FFF2-40B4-BE49-F238E27FC236}">
                <a16:creationId xmlns:a16="http://schemas.microsoft.com/office/drawing/2014/main" id="{2BD14B7B-B9B1-1C96-2F3C-0B1EB915672C}"/>
              </a:ext>
            </a:extLst>
          </p:cNvPr>
          <p:cNvPicPr>
            <a:picLocks noChangeAspect="1"/>
          </p:cNvPicPr>
          <p:nvPr/>
        </p:nvPicPr>
        <p:blipFill>
          <a:blip r:embed="rId2"/>
          <a:stretch>
            <a:fillRect/>
          </a:stretch>
        </p:blipFill>
        <p:spPr>
          <a:xfrm>
            <a:off x="934065" y="1847214"/>
            <a:ext cx="10245212" cy="4386437"/>
          </a:xfrm>
          <a:prstGeom prst="rect">
            <a:avLst/>
          </a:prstGeom>
        </p:spPr>
      </p:pic>
    </p:spTree>
    <p:extLst>
      <p:ext uri="{BB962C8B-B14F-4D97-AF65-F5344CB8AC3E}">
        <p14:creationId xmlns:p14="http://schemas.microsoft.com/office/powerpoint/2010/main" val="33131733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39" y="1025280"/>
            <a:ext cx="11845077" cy="4697094"/>
          </a:xfrm>
          <a:prstGeom prst="rect">
            <a:avLst/>
          </a:prstGeom>
          <a:solidFill>
            <a:srgbClr val="FFFFFF"/>
          </a:solidFill>
          <a:ln w="12600">
            <a:solidFill>
              <a:srgbClr val="FFFFFF"/>
            </a:solidFill>
            <a:miter/>
          </a:ln>
        </p:spPr>
        <p:txBody>
          <a:bodyPr anchor="t">
            <a:normAutofit/>
          </a:bodyPr>
          <a:lstStyle/>
          <a:p>
            <a:pPr marL="0" indent="0" algn="just">
              <a:buNone/>
            </a:pPr>
            <a:r>
              <a:rPr lang="en-US" b="1" spc="-1" dirty="0">
                <a:solidFill>
                  <a:srgbClr val="000000"/>
                </a:solidFill>
                <a:latin typeface="Times New Roman"/>
              </a:rPr>
              <a:t>Upload Page</a:t>
            </a:r>
            <a:r>
              <a:rPr lang="en-US" sz="2800" b="1" spc="-1" dirty="0">
                <a:solidFill>
                  <a:srgbClr val="000000"/>
                </a:solidFill>
                <a:latin typeface="Times New Roman"/>
              </a:rPr>
              <a:t>:</a:t>
            </a:r>
          </a:p>
          <a:p>
            <a:pPr marL="0" indent="0" algn="just">
              <a:buNone/>
            </a:pPr>
            <a:endParaRPr lang="en-US" sz="2800" b="1" spc="-1" dirty="0">
              <a:solidFill>
                <a:srgbClr val="000000"/>
              </a:solidFill>
              <a:latin typeface="Times New Roman"/>
            </a:endParaRPr>
          </a:p>
          <a:p>
            <a:pPr marL="0" indent="0" algn="just">
              <a:buNone/>
            </a:pPr>
            <a:endParaRPr lang="en-US" sz="2800" b="1" spc="-1" dirty="0">
              <a:solidFill>
                <a:srgbClr val="000000"/>
              </a:solidFill>
              <a:latin typeface="Times New Roman"/>
            </a:endParaRPr>
          </a:p>
          <a:p>
            <a:pPr marL="0" indent="0" algn="just">
              <a:buNone/>
            </a:pPr>
            <a:endParaRPr lang="en-US" sz="2800" b="1" spc="-1" dirty="0">
              <a:solidFill>
                <a:srgbClr val="000000"/>
              </a:solidFill>
              <a:latin typeface="Times New Roman"/>
            </a:endParaRPr>
          </a:p>
          <a:p>
            <a:pPr marL="0" indent="0" algn="just">
              <a:buNone/>
            </a:pPr>
            <a:endParaRPr lang="en-US" sz="2800" b="1" spc="-1" dirty="0">
              <a:solidFill>
                <a:srgbClr val="000000"/>
              </a:solidFill>
              <a:latin typeface="Times New Roman"/>
            </a:endParaRPr>
          </a:p>
          <a:p>
            <a:pPr marL="0" indent="0" algn="just">
              <a:spcBef>
                <a:spcPts val="1001"/>
              </a:spcBef>
              <a:spcAft>
                <a:spcPts val="800"/>
              </a:spcAft>
              <a:buClr>
                <a:srgbClr val="000000"/>
              </a:buClr>
              <a:buNone/>
            </a:pPr>
            <a:endParaRPr lang="en-IN" spc="-1" dirty="0">
              <a:solidFill>
                <a:srgbClr val="000000"/>
              </a:solidFill>
              <a:latin typeface="Times New Roman"/>
            </a:endParaRPr>
          </a:p>
        </p:txBody>
      </p:sp>
      <p:sp>
        <p:nvSpPr>
          <p:cNvPr id="110" name="PlaceHolder 2"/>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Results</a:t>
            </a:r>
            <a:endParaRPr lang="en-US" sz="4400" b="0" strike="noStrike" spc="-1" dirty="0">
              <a:solidFill>
                <a:srgbClr val="000000"/>
              </a:solidFill>
              <a:latin typeface="Calibri"/>
            </a:endParaRPr>
          </a:p>
        </p:txBody>
      </p:sp>
      <p:pic>
        <p:nvPicPr>
          <p:cNvPr id="4" name="Picture 3">
            <a:extLst>
              <a:ext uri="{FF2B5EF4-FFF2-40B4-BE49-F238E27FC236}">
                <a16:creationId xmlns:a16="http://schemas.microsoft.com/office/drawing/2014/main" id="{2F0C78D0-8860-B3C4-3916-B94CD85B42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23" y="1000397"/>
            <a:ext cx="11850754" cy="4896533"/>
          </a:xfrm>
          <a:prstGeom prst="rect">
            <a:avLst/>
          </a:prstGeom>
        </p:spPr>
      </p:pic>
    </p:spTree>
    <p:extLst>
      <p:ext uri="{BB962C8B-B14F-4D97-AF65-F5344CB8AC3E}">
        <p14:creationId xmlns:p14="http://schemas.microsoft.com/office/powerpoint/2010/main" val="33610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39" y="1025280"/>
            <a:ext cx="11845077" cy="4697094"/>
          </a:xfrm>
          <a:prstGeom prst="rect">
            <a:avLst/>
          </a:prstGeom>
          <a:solidFill>
            <a:srgbClr val="FFFFFF"/>
          </a:solidFill>
          <a:ln w="12600">
            <a:solidFill>
              <a:srgbClr val="FFFFFF"/>
            </a:solidFill>
            <a:miter/>
          </a:ln>
        </p:spPr>
        <p:txBody>
          <a:bodyPr anchor="t">
            <a:normAutofit/>
          </a:bodyPr>
          <a:lstStyle/>
          <a:p>
            <a:pPr marL="0" indent="0" algn="just">
              <a:buNone/>
            </a:pPr>
            <a:r>
              <a:rPr lang="en-US" sz="2800" b="1" spc="-1" dirty="0">
                <a:solidFill>
                  <a:srgbClr val="000000"/>
                </a:solidFill>
                <a:latin typeface="Times New Roman"/>
              </a:rPr>
              <a:t>Result:</a:t>
            </a:r>
          </a:p>
          <a:p>
            <a:pPr marL="0" indent="0" algn="just">
              <a:buNone/>
            </a:pPr>
            <a:endParaRPr lang="en-US" sz="2800" b="1" spc="-1" dirty="0">
              <a:solidFill>
                <a:srgbClr val="000000"/>
              </a:solidFill>
              <a:latin typeface="Times New Roman"/>
            </a:endParaRPr>
          </a:p>
          <a:p>
            <a:pPr marL="0" indent="0" algn="just">
              <a:buNone/>
            </a:pPr>
            <a:endParaRPr lang="en-US" sz="2800" b="1" spc="-1" dirty="0">
              <a:solidFill>
                <a:srgbClr val="000000"/>
              </a:solidFill>
              <a:latin typeface="Times New Roman"/>
            </a:endParaRPr>
          </a:p>
          <a:p>
            <a:pPr marL="0" indent="0" algn="just">
              <a:buNone/>
            </a:pPr>
            <a:endParaRPr lang="en-US" sz="2800" b="1" spc="-1" dirty="0">
              <a:solidFill>
                <a:srgbClr val="000000"/>
              </a:solidFill>
              <a:latin typeface="Times New Roman"/>
            </a:endParaRPr>
          </a:p>
          <a:p>
            <a:pPr marL="0" indent="0" algn="just">
              <a:buNone/>
            </a:pPr>
            <a:endParaRPr lang="en-US" sz="2800" b="1" spc="-1" dirty="0">
              <a:solidFill>
                <a:srgbClr val="000000"/>
              </a:solidFill>
              <a:latin typeface="Times New Roman"/>
            </a:endParaRPr>
          </a:p>
          <a:p>
            <a:pPr marL="0" indent="0" algn="just">
              <a:spcBef>
                <a:spcPts val="1001"/>
              </a:spcBef>
              <a:spcAft>
                <a:spcPts val="800"/>
              </a:spcAft>
              <a:buClr>
                <a:srgbClr val="000000"/>
              </a:buClr>
              <a:buNone/>
            </a:pPr>
            <a:endParaRPr lang="en-IN" spc="-1" dirty="0">
              <a:solidFill>
                <a:srgbClr val="000000"/>
              </a:solidFill>
              <a:latin typeface="Times New Roman"/>
            </a:endParaRPr>
          </a:p>
        </p:txBody>
      </p:sp>
      <p:sp>
        <p:nvSpPr>
          <p:cNvPr id="110" name="PlaceHolder 2"/>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Results</a:t>
            </a:r>
            <a:endParaRPr lang="en-US" sz="4400" b="0" strike="noStrike" spc="-1" dirty="0">
              <a:solidFill>
                <a:srgbClr val="000000"/>
              </a:solidFill>
              <a:latin typeface="Calibri"/>
            </a:endParaRPr>
          </a:p>
        </p:txBody>
      </p:sp>
      <p:pic>
        <p:nvPicPr>
          <p:cNvPr id="2" name="Picture 1">
            <a:extLst>
              <a:ext uri="{FF2B5EF4-FFF2-40B4-BE49-F238E27FC236}">
                <a16:creationId xmlns:a16="http://schemas.microsoft.com/office/drawing/2014/main" id="{4D440328-51B3-362C-51FC-77A67DC55723}"/>
              </a:ext>
            </a:extLst>
          </p:cNvPr>
          <p:cNvPicPr>
            <a:picLocks noChangeAspect="1"/>
          </p:cNvPicPr>
          <p:nvPr/>
        </p:nvPicPr>
        <p:blipFill>
          <a:blip r:embed="rId2"/>
          <a:stretch>
            <a:fillRect/>
          </a:stretch>
        </p:blipFill>
        <p:spPr>
          <a:xfrm>
            <a:off x="855406" y="1693874"/>
            <a:ext cx="10412362" cy="4697094"/>
          </a:xfrm>
          <a:prstGeom prst="rect">
            <a:avLst/>
          </a:prstGeom>
        </p:spPr>
      </p:pic>
    </p:spTree>
    <p:extLst>
      <p:ext uri="{BB962C8B-B14F-4D97-AF65-F5344CB8AC3E}">
        <p14:creationId xmlns:p14="http://schemas.microsoft.com/office/powerpoint/2010/main" val="32773302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39" y="1025280"/>
            <a:ext cx="11845077" cy="4697094"/>
          </a:xfrm>
          <a:prstGeom prst="rect">
            <a:avLst/>
          </a:prstGeom>
          <a:solidFill>
            <a:srgbClr val="FFFFFF"/>
          </a:solidFill>
          <a:ln w="12600">
            <a:solidFill>
              <a:srgbClr val="FFFFFF"/>
            </a:solidFill>
            <a:miter/>
          </a:ln>
        </p:spPr>
        <p:txBody>
          <a:bodyPr anchor="t">
            <a:normAutofit/>
          </a:bodyPr>
          <a:lstStyle/>
          <a:p>
            <a:pPr marL="0" indent="0" algn="just">
              <a:buNone/>
            </a:pPr>
            <a:r>
              <a:rPr lang="en-IN" kern="100" dirty="0">
                <a:solidFill>
                  <a:srgbClr val="000000"/>
                </a:solidFill>
                <a:effectLst/>
                <a:latin typeface="Times New Roman" panose="02020603050405020304" pitchFamily="18" charset="0"/>
                <a:ea typeface="Times New Roman" panose="02020603050405020304" pitchFamily="18" charset="0"/>
              </a:rPr>
              <a:t>The issue of creating meaningful captions for images has been found to be powerfully and effectively solved by the image caption generator that combines Long Short-Term Memory (LSTM) networks with Convolutional Neural Networks (CNNs). Using CNN layers to obtain relevant characteristics and capture spatial information, the CNN-LSTM model showed how to generate contextually relevant captions by efficiently utilizing LSTM layers. Visual perception and sequential data processing work together to address the problems of picture understanding and natural language synthesis through the integration of these two architectures. This work emphasizes the need of merging all the layers to produce better results from challenging tasks like image captioning.</a:t>
            </a:r>
          </a:p>
          <a:p>
            <a:pPr marL="0" indent="0" algn="just">
              <a:buNone/>
            </a:pPr>
            <a:endParaRPr lang="en-US" sz="2800" b="1" spc="-1" dirty="0">
              <a:solidFill>
                <a:srgbClr val="000000"/>
              </a:solidFill>
              <a:latin typeface="Times New Roman"/>
            </a:endParaRPr>
          </a:p>
          <a:p>
            <a:pPr marL="0" indent="0" algn="just">
              <a:buNone/>
            </a:pPr>
            <a:endParaRPr lang="en-US" sz="2800" b="1" spc="-1" dirty="0">
              <a:solidFill>
                <a:srgbClr val="000000"/>
              </a:solidFill>
              <a:latin typeface="Times New Roman"/>
            </a:endParaRPr>
          </a:p>
          <a:p>
            <a:pPr marL="0" indent="0" algn="just">
              <a:buNone/>
            </a:pPr>
            <a:endParaRPr lang="en-US" sz="2800" b="1" spc="-1" dirty="0">
              <a:solidFill>
                <a:srgbClr val="000000"/>
              </a:solidFill>
              <a:latin typeface="Times New Roman"/>
            </a:endParaRPr>
          </a:p>
          <a:p>
            <a:pPr marL="0" indent="0" algn="just">
              <a:buNone/>
            </a:pPr>
            <a:endParaRPr lang="en-US" sz="2800" b="1" spc="-1" dirty="0">
              <a:solidFill>
                <a:srgbClr val="000000"/>
              </a:solidFill>
              <a:latin typeface="Times New Roman"/>
            </a:endParaRPr>
          </a:p>
          <a:p>
            <a:pPr marL="0" indent="0" algn="just">
              <a:spcBef>
                <a:spcPts val="1001"/>
              </a:spcBef>
              <a:spcAft>
                <a:spcPts val="800"/>
              </a:spcAft>
              <a:buClr>
                <a:srgbClr val="000000"/>
              </a:buClr>
              <a:buNone/>
            </a:pPr>
            <a:endParaRPr lang="en-IN" spc="-1" dirty="0">
              <a:solidFill>
                <a:srgbClr val="000000"/>
              </a:solidFill>
              <a:latin typeface="Times New Roman"/>
            </a:endParaRPr>
          </a:p>
        </p:txBody>
      </p:sp>
      <p:sp>
        <p:nvSpPr>
          <p:cNvPr id="110" name="PlaceHolder 2"/>
          <p:cNvSpPr>
            <a:spLocks noGrp="1"/>
          </p:cNvSpPr>
          <p:nvPr>
            <p:ph type="title"/>
          </p:nvPr>
        </p:nvSpPr>
        <p:spPr>
          <a:xfrm>
            <a:off x="0" y="213255"/>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chemeClr val="bg1"/>
                </a:solidFill>
                <a:latin typeface="Calibri"/>
              </a:rPr>
              <a:t>conclusion</a:t>
            </a:r>
          </a:p>
        </p:txBody>
      </p:sp>
    </p:spTree>
    <p:extLst>
      <p:ext uri="{BB962C8B-B14F-4D97-AF65-F5344CB8AC3E}">
        <p14:creationId xmlns:p14="http://schemas.microsoft.com/office/powerpoint/2010/main" val="14146616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39" y="6144263"/>
            <a:ext cx="11172372" cy="302075"/>
          </a:xfrm>
          <a:prstGeom prst="rect">
            <a:avLst/>
          </a:prstGeom>
          <a:solidFill>
            <a:srgbClr val="FFFFFF"/>
          </a:solidFill>
          <a:ln w="12600">
            <a:solidFill>
              <a:srgbClr val="FFFFFF"/>
            </a:solidFill>
            <a:miter/>
          </a:ln>
        </p:spPr>
        <p:txBody>
          <a:bodyPr anchor="t">
            <a:normAutofit fontScale="62500" lnSpcReduction="20000"/>
          </a:bodyPr>
          <a:lstStyle/>
          <a:p>
            <a:pPr marL="0" indent="0" algn="just">
              <a:buNone/>
            </a:pPr>
            <a:r>
              <a:rPr lang="en-US" b="1" spc="-1" dirty="0">
                <a:solidFill>
                  <a:srgbClr val="000000"/>
                </a:solidFill>
                <a:latin typeface="Times New Roman"/>
              </a:rPr>
              <a:t>                               Acceptance from CBIT                                                                            Payment Proof</a:t>
            </a:r>
            <a:endParaRPr lang="en-IN" spc="-1" dirty="0">
              <a:solidFill>
                <a:srgbClr val="000000"/>
              </a:solidFill>
              <a:latin typeface="Times New Roman"/>
            </a:endParaRPr>
          </a:p>
        </p:txBody>
      </p:sp>
      <p:sp>
        <p:nvSpPr>
          <p:cNvPr id="110" name="PlaceHolder 2"/>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pc="-1" dirty="0">
                <a:solidFill>
                  <a:srgbClr val="FFFFFF"/>
                </a:solidFill>
                <a:latin typeface="Times New Roman"/>
              </a:rPr>
              <a:t>Research Paper</a:t>
            </a:r>
            <a:endParaRPr lang="en-US" sz="4400" b="0" strike="noStrike" spc="-1" dirty="0">
              <a:solidFill>
                <a:srgbClr val="000000"/>
              </a:solidFill>
              <a:latin typeface="Calibri"/>
            </a:endParaRPr>
          </a:p>
        </p:txBody>
      </p:sp>
      <p:pic>
        <p:nvPicPr>
          <p:cNvPr id="4" name="Picture 3">
            <a:extLst>
              <a:ext uri="{FF2B5EF4-FFF2-40B4-BE49-F238E27FC236}">
                <a16:creationId xmlns:a16="http://schemas.microsoft.com/office/drawing/2014/main" id="{FDA6F005-A69B-EBA0-BA53-19D5F49355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95535" y="1025280"/>
            <a:ext cx="4076276" cy="4903572"/>
          </a:xfrm>
          <a:prstGeom prst="rect">
            <a:avLst/>
          </a:prstGeom>
        </p:spPr>
      </p:pic>
      <p:pic>
        <p:nvPicPr>
          <p:cNvPr id="6" name="Picture 5">
            <a:extLst>
              <a:ext uri="{FF2B5EF4-FFF2-40B4-BE49-F238E27FC236}">
                <a16:creationId xmlns:a16="http://schemas.microsoft.com/office/drawing/2014/main" id="{950FE298-7F1E-5D23-FA68-50B0FCF31F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3666" y="1025280"/>
            <a:ext cx="3677264" cy="5041223"/>
          </a:xfrm>
          <a:prstGeom prst="rect">
            <a:avLst/>
          </a:prstGeom>
        </p:spPr>
      </p:pic>
    </p:spTree>
    <p:extLst>
      <p:ext uri="{BB962C8B-B14F-4D97-AF65-F5344CB8AC3E}">
        <p14:creationId xmlns:p14="http://schemas.microsoft.com/office/powerpoint/2010/main" val="335832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0" y="233680"/>
            <a:ext cx="12191760" cy="69352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rgbClr val="FFFFFF"/>
                </a:solidFill>
                <a:latin typeface="Times New Roman"/>
              </a:rPr>
              <a:t> Reference</a:t>
            </a:r>
            <a:r>
              <a:rPr lang="en-US" sz="4400" b="0" strike="noStrike" spc="-1" dirty="0">
                <a:solidFill>
                  <a:srgbClr val="FFFFFF"/>
                </a:solidFill>
                <a:latin typeface="Times New Roman"/>
              </a:rPr>
              <a:t>s</a:t>
            </a:r>
            <a:endParaRPr lang="en-US" sz="4400" b="0" strike="noStrike" spc="-1" dirty="0">
              <a:solidFill>
                <a:srgbClr val="000000"/>
              </a:solidFill>
              <a:latin typeface="Calibri"/>
            </a:endParaRPr>
          </a:p>
        </p:txBody>
      </p:sp>
      <p:sp>
        <p:nvSpPr>
          <p:cNvPr id="112" name="PlaceHolder 2"/>
          <p:cNvSpPr>
            <a:spLocks noGrp="1"/>
          </p:cNvSpPr>
          <p:nvPr>
            <p:ph/>
          </p:nvPr>
        </p:nvSpPr>
        <p:spPr>
          <a:xfrm>
            <a:off x="117987" y="927200"/>
            <a:ext cx="11752138" cy="5351338"/>
          </a:xfrm>
          <a:prstGeom prst="rect">
            <a:avLst/>
          </a:prstGeom>
          <a:noFill/>
          <a:ln w="0">
            <a:noFill/>
          </a:ln>
        </p:spPr>
        <p:txBody>
          <a:bodyPr anchor="t">
            <a:noAutofit/>
          </a:bodyPr>
          <a:lstStyle/>
          <a:p>
            <a:pPr lvl="0" algn="just">
              <a:lnSpc>
                <a:spcPct val="116000"/>
              </a:lnSpc>
              <a:spcAft>
                <a:spcPts val="865"/>
              </a:spcAft>
              <a:buFont typeface="Wingdings" panose="05000000000000000000" pitchFamily="2" charset="2"/>
              <a:buChar char="Ø"/>
            </a:pPr>
            <a:r>
              <a:rPr lang="en-US" spc="-1" dirty="0">
                <a:solidFill>
                  <a:srgbClr val="000000"/>
                </a:solidFill>
                <a:latin typeface="Times New Roman"/>
              </a:rPr>
              <a:t>[1].</a:t>
            </a:r>
            <a:r>
              <a:rPr lang="en-IN" sz="1800" kern="100" spc="-1" dirty="0">
                <a:solidFill>
                  <a:srgbClr val="000000"/>
                </a:solidFill>
                <a:latin typeface="Times New Roman" panose="02020603050405020304" pitchFamily="18" charset="0"/>
              </a:rPr>
              <a:t> </a:t>
            </a:r>
            <a:r>
              <a:rPr lang="en-IN" kern="100" dirty="0">
                <a:solidFill>
                  <a:srgbClr val="000000"/>
                </a:solidFill>
                <a:effectLst/>
                <a:latin typeface="Times New Roman" panose="02020603050405020304" pitchFamily="18" charset="0"/>
                <a:ea typeface="Times New Roman" panose="02020603050405020304" pitchFamily="18" charset="0"/>
              </a:rPr>
              <a:t>M Sailaja, K Harika, B Sridhar. Rajan Singh, “</a:t>
            </a:r>
            <a:r>
              <a:rPr lang="en-IN" u="sng" kern="100" dirty="0">
                <a:solidFill>
                  <a:srgbClr val="000000"/>
                </a:solidFill>
                <a:effectLst/>
                <a:latin typeface="Times New Roman" panose="02020603050405020304" pitchFamily="18" charset="0"/>
                <a:ea typeface="Times New Roman" panose="02020603050405020304" pitchFamily="18" charset="0"/>
                <a:hlinkClick r:id="rId2"/>
              </a:rPr>
              <a:t>Image Caption Generator using Deep Learning</a:t>
            </a:r>
            <a:r>
              <a:rPr lang="en-IN" kern="100" dirty="0">
                <a:solidFill>
                  <a:srgbClr val="000000"/>
                </a:solidFill>
                <a:effectLst/>
                <a:latin typeface="Times New Roman" panose="02020603050405020304" pitchFamily="18" charset="0"/>
                <a:ea typeface="Times New Roman" panose="02020603050405020304" pitchFamily="18" charset="0"/>
              </a:rPr>
              <a:t>”, 2022 International Conference on Advancements in Smart, Secure and Intelligent Computing (ASSIC).</a:t>
            </a:r>
          </a:p>
          <a:p>
            <a:pPr lvl="0" algn="just">
              <a:lnSpc>
                <a:spcPct val="116000"/>
              </a:lnSpc>
              <a:spcAft>
                <a:spcPts val="865"/>
              </a:spcAft>
              <a:buFont typeface="Wingdings" panose="05000000000000000000" pitchFamily="2" charset="2"/>
              <a:buChar char="Ø"/>
            </a:pPr>
            <a:r>
              <a:rPr lang="en-IN" kern="100" dirty="0">
                <a:solidFill>
                  <a:srgbClr val="000000"/>
                </a:solidFill>
                <a:latin typeface="Times New Roman" panose="02020603050405020304" pitchFamily="18" charset="0"/>
                <a:ea typeface="Times New Roman" panose="02020603050405020304" pitchFamily="18" charset="0"/>
              </a:rPr>
              <a:t>[2]. </a:t>
            </a:r>
            <a:r>
              <a:rPr lang="en-IN" kern="100" dirty="0">
                <a:solidFill>
                  <a:srgbClr val="000000"/>
                </a:solidFill>
                <a:effectLst/>
                <a:latin typeface="Times New Roman" panose="02020603050405020304" pitchFamily="18" charset="0"/>
                <a:ea typeface="Times New Roman" panose="02020603050405020304" pitchFamily="18" charset="0"/>
              </a:rPr>
              <a:t>Lakshmi </a:t>
            </a:r>
            <a:r>
              <a:rPr lang="en-IN" kern="100" dirty="0">
                <a:solidFill>
                  <a:srgbClr val="000000"/>
                </a:solidFill>
                <a:latin typeface="Times New Roman" panose="02020603050405020304" pitchFamily="18" charset="0"/>
                <a:ea typeface="Times New Roman" panose="02020603050405020304" pitchFamily="18" charset="0"/>
              </a:rPr>
              <a:t>N</a:t>
            </a:r>
            <a:r>
              <a:rPr lang="en-IN" kern="100" dirty="0">
                <a:solidFill>
                  <a:srgbClr val="000000"/>
                </a:solidFill>
                <a:effectLst/>
                <a:latin typeface="Times New Roman" panose="02020603050405020304" pitchFamily="18" charset="0"/>
                <a:ea typeface="Times New Roman" panose="02020603050405020304" pitchFamily="18" charset="0"/>
              </a:rPr>
              <a:t>arasimhan Srinivasan, Dinesh </a:t>
            </a:r>
            <a:r>
              <a:rPr lang="en-IN" kern="100" dirty="0" err="1">
                <a:solidFill>
                  <a:srgbClr val="000000"/>
                </a:solidFill>
                <a:effectLst/>
                <a:latin typeface="Times New Roman" panose="02020603050405020304" pitchFamily="18" charset="0"/>
                <a:ea typeface="Times New Roman" panose="02020603050405020304" pitchFamily="18" charset="0"/>
              </a:rPr>
              <a:t>Sreekanthan</a:t>
            </a:r>
            <a:r>
              <a:rPr lang="en-IN" kern="100" dirty="0">
                <a:solidFill>
                  <a:srgbClr val="000000"/>
                </a:solidFill>
                <a:effectLst/>
                <a:latin typeface="Times New Roman" panose="02020603050405020304" pitchFamily="18" charset="0"/>
                <a:ea typeface="Times New Roman" panose="02020603050405020304" pitchFamily="18" charset="0"/>
              </a:rPr>
              <a:t> and A.L </a:t>
            </a:r>
            <a:r>
              <a:rPr lang="en-IN" kern="100" dirty="0" err="1">
                <a:solidFill>
                  <a:srgbClr val="000000"/>
                </a:solidFill>
                <a:effectLst/>
                <a:latin typeface="Times New Roman" panose="02020603050405020304" pitchFamily="18" charset="0"/>
                <a:ea typeface="Times New Roman" panose="02020603050405020304" pitchFamily="18" charset="0"/>
              </a:rPr>
              <a:t>Amutha</a:t>
            </a:r>
            <a:r>
              <a:rPr lang="en-IN" kern="100" dirty="0">
                <a:solidFill>
                  <a:srgbClr val="000000"/>
                </a:solidFill>
                <a:effectLst/>
                <a:latin typeface="Times New Roman" panose="02020603050405020304" pitchFamily="18" charset="0"/>
                <a:ea typeface="Times New Roman" panose="02020603050405020304" pitchFamily="18" charset="0"/>
              </a:rPr>
              <a:t>, “</a:t>
            </a:r>
            <a:r>
              <a:rPr lang="en-IN" u="sng" kern="100" dirty="0">
                <a:solidFill>
                  <a:srgbClr val="000000"/>
                </a:solidFill>
                <a:effectLst/>
                <a:latin typeface="Times New Roman" panose="02020603050405020304" pitchFamily="18" charset="0"/>
                <a:ea typeface="Times New Roman" panose="02020603050405020304" pitchFamily="18" charset="0"/>
                <a:hlinkClick r:id="rId3"/>
              </a:rPr>
              <a:t>Image captioning - A Deep Learning Approach</a:t>
            </a:r>
            <a:r>
              <a:rPr lang="en-IN" kern="100" dirty="0">
                <a:solidFill>
                  <a:srgbClr val="000000"/>
                </a:solidFill>
                <a:effectLst/>
                <a:latin typeface="Times New Roman" panose="02020603050405020304" pitchFamily="18" charset="0"/>
                <a:ea typeface="Times New Roman" panose="02020603050405020304" pitchFamily="18" charset="0"/>
              </a:rPr>
              <a:t>”, International Journal of Applied Engineering Research ISSN 0973-4562 Volume 13, Number 9 (2018) pp.</a:t>
            </a:r>
            <a:r>
              <a:rPr lang="en-IN" b="1" kern="100" dirty="0">
                <a:solidFill>
                  <a:srgbClr val="000000"/>
                </a:solidFill>
                <a:effectLst/>
                <a:latin typeface="Times New Roman" panose="02020603050405020304" pitchFamily="18" charset="0"/>
                <a:ea typeface="Times New Roman" panose="02020603050405020304" pitchFamily="18" charset="0"/>
              </a:rPr>
              <a:t> </a:t>
            </a:r>
            <a:endParaRPr lang="en-IN" kern="100" dirty="0">
              <a:solidFill>
                <a:srgbClr val="000000"/>
              </a:solidFill>
              <a:effectLst/>
              <a:latin typeface="Times New Roman" panose="02020603050405020304" pitchFamily="18" charset="0"/>
              <a:ea typeface="Times New Roman" panose="02020603050405020304" pitchFamily="18" charset="0"/>
            </a:endParaRPr>
          </a:p>
          <a:p>
            <a:pPr algn="just">
              <a:spcBef>
                <a:spcPts val="1001"/>
              </a:spcBef>
              <a:spcAft>
                <a:spcPts val="800"/>
              </a:spcAft>
              <a:buClr>
                <a:srgbClr val="000000"/>
              </a:buClr>
              <a:buFont typeface="Wingdings" panose="05000000000000000000" pitchFamily="2" charset="2"/>
              <a:buChar char="Ø"/>
              <a:tabLst>
                <a:tab pos="0" algn="l"/>
              </a:tabLst>
            </a:pPr>
            <a:r>
              <a:rPr lang="en-US" spc="-1" dirty="0">
                <a:solidFill>
                  <a:srgbClr val="000000"/>
                </a:solidFill>
                <a:latin typeface="Times New Roman"/>
              </a:rPr>
              <a:t>[3].</a:t>
            </a:r>
            <a:r>
              <a:rPr lang="en-IN" spc="-1" dirty="0">
                <a:solidFill>
                  <a:srgbClr val="000000"/>
                </a:solidFill>
                <a:latin typeface="Times New Roman"/>
              </a:rPr>
              <a:t> </a:t>
            </a:r>
            <a:r>
              <a:rPr lang="en-IN" spc="-1" dirty="0" err="1">
                <a:solidFill>
                  <a:srgbClr val="000000"/>
                </a:solidFill>
                <a:latin typeface="Times New Roman"/>
              </a:rPr>
              <a:t>Itunuoluwa</a:t>
            </a:r>
            <a:r>
              <a:rPr lang="en-IN" spc="-1" dirty="0">
                <a:solidFill>
                  <a:srgbClr val="000000"/>
                </a:solidFill>
                <a:latin typeface="Times New Roman"/>
              </a:rPr>
              <a:t> </a:t>
            </a:r>
            <a:r>
              <a:rPr lang="en-IN" spc="-1" dirty="0" err="1">
                <a:solidFill>
                  <a:srgbClr val="000000"/>
                </a:solidFill>
                <a:latin typeface="Times New Roman"/>
              </a:rPr>
              <a:t>Isewon</a:t>
            </a:r>
            <a:r>
              <a:rPr lang="en-IN" spc="-1" dirty="0">
                <a:solidFill>
                  <a:srgbClr val="000000"/>
                </a:solidFill>
                <a:latin typeface="Times New Roman"/>
              </a:rPr>
              <a:t>, </a:t>
            </a:r>
            <a:r>
              <a:rPr lang="en-IN" spc="-1" dirty="0" err="1">
                <a:solidFill>
                  <a:srgbClr val="000000"/>
                </a:solidFill>
                <a:latin typeface="Times New Roman"/>
              </a:rPr>
              <a:t>Jelili</a:t>
            </a:r>
            <a:r>
              <a:rPr lang="en-IN" spc="-1" dirty="0">
                <a:solidFill>
                  <a:srgbClr val="000000"/>
                </a:solidFill>
                <a:latin typeface="Times New Roman"/>
              </a:rPr>
              <a:t> </a:t>
            </a:r>
            <a:r>
              <a:rPr lang="en-IN" spc="-1" dirty="0" err="1">
                <a:solidFill>
                  <a:srgbClr val="000000"/>
                </a:solidFill>
                <a:latin typeface="Times New Roman"/>
              </a:rPr>
              <a:t>Oyelade</a:t>
            </a:r>
            <a:r>
              <a:rPr lang="en-IN" spc="-1" dirty="0">
                <a:solidFill>
                  <a:srgbClr val="000000"/>
                </a:solidFill>
                <a:latin typeface="Times New Roman"/>
              </a:rPr>
              <a:t>, Olufunke </a:t>
            </a:r>
            <a:r>
              <a:rPr lang="en-IN" spc="-1" dirty="0" err="1">
                <a:solidFill>
                  <a:srgbClr val="000000"/>
                </a:solidFill>
                <a:latin typeface="Times New Roman"/>
              </a:rPr>
              <a:t>Oladipupo</a:t>
            </a:r>
            <a:r>
              <a:rPr lang="en-IN" spc="-1" dirty="0">
                <a:solidFill>
                  <a:srgbClr val="000000"/>
                </a:solidFill>
                <a:latin typeface="Times New Roman"/>
              </a:rPr>
              <a:t>, </a:t>
            </a:r>
            <a:r>
              <a:rPr lang="en-US" spc="-1" dirty="0">
                <a:solidFill>
                  <a:srgbClr val="000000"/>
                </a:solidFill>
                <a:latin typeface="Times New Roman"/>
              </a:rPr>
              <a:t>“</a:t>
            </a:r>
            <a:r>
              <a:rPr lang="en-US" spc="-1" dirty="0">
                <a:solidFill>
                  <a:srgbClr val="000000"/>
                </a:solidFill>
                <a:latin typeface="Times New Roman"/>
                <a:hlinkClick r:id="rId4" action="ppaction://hlinkfile"/>
              </a:rPr>
              <a:t>Design and implementation of text to speech conversion for visually impaired people</a:t>
            </a:r>
            <a:r>
              <a:rPr lang="en-US" spc="-1" dirty="0">
                <a:solidFill>
                  <a:srgbClr val="000000"/>
                </a:solidFill>
                <a:latin typeface="Times New Roman"/>
              </a:rPr>
              <a:t>”, IJAIS, Volume 7– No. 2,  ISSN : 2249-0868,  2023.</a:t>
            </a:r>
          </a:p>
          <a:p>
            <a:pPr marL="0" indent="0" algn="just">
              <a:spcBef>
                <a:spcPts val="1001"/>
              </a:spcBef>
              <a:spcAft>
                <a:spcPts val="800"/>
              </a:spcAft>
              <a:buClr>
                <a:srgbClr val="000000"/>
              </a:buClr>
              <a:buNone/>
              <a:tabLst>
                <a:tab pos="0" algn="l"/>
              </a:tabLst>
            </a:pPr>
            <a:endParaRPr lang="en-US" spc="-1" dirty="0">
              <a:solidFill>
                <a:srgbClr val="000000"/>
              </a:solidFill>
              <a:latin typeface="Times New Roman"/>
            </a:endParaRPr>
          </a:p>
          <a:p>
            <a:pPr marL="0" indent="0" algn="just">
              <a:lnSpc>
                <a:spcPct val="90000"/>
              </a:lnSpc>
              <a:spcBef>
                <a:spcPts val="1001"/>
              </a:spcBef>
              <a:buNone/>
              <a:tabLst>
                <a:tab pos="0" algn="l"/>
              </a:tabLst>
            </a:pPr>
            <a:endParaRPr lang="en-US" spc="-1" dirty="0">
              <a:solidFill>
                <a:srgbClr val="000000"/>
              </a:solidFill>
              <a:latin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0" y="233680"/>
            <a:ext cx="12191760" cy="69352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rgbClr val="FFFFFF"/>
                </a:solidFill>
                <a:latin typeface="Times New Roman"/>
              </a:rPr>
              <a:t> Reference</a:t>
            </a:r>
            <a:r>
              <a:rPr lang="en-US" sz="4400" b="0" strike="noStrike" spc="-1" dirty="0">
                <a:solidFill>
                  <a:srgbClr val="FFFFFF"/>
                </a:solidFill>
                <a:latin typeface="Times New Roman"/>
              </a:rPr>
              <a:t>s</a:t>
            </a:r>
            <a:endParaRPr lang="en-US" sz="4400" b="0" strike="noStrike" spc="-1" dirty="0">
              <a:solidFill>
                <a:srgbClr val="000000"/>
              </a:solidFill>
              <a:latin typeface="Calibri"/>
            </a:endParaRPr>
          </a:p>
        </p:txBody>
      </p:sp>
      <p:sp>
        <p:nvSpPr>
          <p:cNvPr id="112" name="PlaceHolder 2"/>
          <p:cNvSpPr>
            <a:spLocks noGrp="1"/>
          </p:cNvSpPr>
          <p:nvPr>
            <p:ph/>
          </p:nvPr>
        </p:nvSpPr>
        <p:spPr>
          <a:xfrm>
            <a:off x="117987" y="927200"/>
            <a:ext cx="11752138" cy="5351338"/>
          </a:xfrm>
          <a:prstGeom prst="rect">
            <a:avLst/>
          </a:prstGeom>
          <a:noFill/>
          <a:ln w="0">
            <a:noFill/>
          </a:ln>
        </p:spPr>
        <p:txBody>
          <a:bodyPr anchor="t">
            <a:noAutofit/>
          </a:bodyPr>
          <a:lstStyle/>
          <a:p>
            <a:pPr algn="just">
              <a:lnSpc>
                <a:spcPct val="116000"/>
              </a:lnSpc>
              <a:spcAft>
                <a:spcPts val="865"/>
              </a:spcAft>
              <a:buFont typeface="Wingdings" panose="05000000000000000000" pitchFamily="2" charset="2"/>
              <a:buChar char="Ø"/>
            </a:pPr>
            <a:r>
              <a:rPr lang="en-US" spc="-1" dirty="0">
                <a:solidFill>
                  <a:srgbClr val="000000"/>
                </a:solidFill>
                <a:latin typeface="Times New Roman"/>
              </a:rPr>
              <a:t>[4].</a:t>
            </a:r>
            <a:r>
              <a:rPr lang="en-IN" dirty="0"/>
              <a:t> </a:t>
            </a:r>
            <a:r>
              <a:rPr lang="en-IN" kern="100" dirty="0">
                <a:solidFill>
                  <a:srgbClr val="000000"/>
                </a:solidFill>
                <a:effectLst/>
                <a:latin typeface="Times New Roman" panose="02020603050405020304" pitchFamily="18" charset="0"/>
                <a:ea typeface="Times New Roman" panose="02020603050405020304" pitchFamily="18" charset="0"/>
              </a:rPr>
              <a:t>D. Elliott, F. Keller, “Image Description using Visual Dependency Representations”, </a:t>
            </a:r>
            <a:r>
              <a:rPr lang="en-IN" u="sng" kern="100" dirty="0">
                <a:solidFill>
                  <a:srgbClr val="000000"/>
                </a:solidFill>
                <a:effectLst/>
                <a:latin typeface="Times New Roman" panose="02020603050405020304" pitchFamily="18" charset="0"/>
                <a:ea typeface="Times New Roman" panose="02020603050405020304" pitchFamily="18" charset="0"/>
                <a:hlinkClick r:id="rId2"/>
              </a:rPr>
              <a:t>Conference on Empirical Methods in Natural Language Processing</a:t>
            </a:r>
            <a:r>
              <a:rPr lang="en-IN" kern="100" dirty="0">
                <a:solidFill>
                  <a:srgbClr val="000000"/>
                </a:solidFill>
                <a:effectLst/>
                <a:latin typeface="Times New Roman" panose="02020603050405020304" pitchFamily="18" charset="0"/>
                <a:ea typeface="Times New Roman" panose="02020603050405020304" pitchFamily="18" charset="0"/>
              </a:rPr>
              <a:t>.</a:t>
            </a:r>
          </a:p>
          <a:p>
            <a:pPr algn="just">
              <a:lnSpc>
                <a:spcPct val="116000"/>
              </a:lnSpc>
              <a:spcAft>
                <a:spcPts val="865"/>
              </a:spcAft>
              <a:buFont typeface="Wingdings" panose="05000000000000000000" pitchFamily="2" charset="2"/>
              <a:buChar char="Ø"/>
            </a:pPr>
            <a:r>
              <a:rPr lang="en-IN" spc="-1" dirty="0">
                <a:solidFill>
                  <a:srgbClr val="000000"/>
                </a:solidFill>
                <a:latin typeface="Times New Roman"/>
              </a:rPr>
              <a:t>[5]. </a:t>
            </a:r>
            <a:r>
              <a:rPr lang="en-IN" spc="-1" dirty="0" err="1">
                <a:solidFill>
                  <a:srgbClr val="000000"/>
                </a:solidFill>
                <a:latin typeface="Times New Roman"/>
              </a:rPr>
              <a:t>Dr.</a:t>
            </a:r>
            <a:r>
              <a:rPr lang="en-IN" spc="-1" dirty="0">
                <a:solidFill>
                  <a:srgbClr val="000000"/>
                </a:solidFill>
                <a:latin typeface="Times New Roman"/>
              </a:rPr>
              <a:t> Savita Sangam, Abhijeet Sawant, Abhishek </a:t>
            </a:r>
            <a:r>
              <a:rPr lang="en-IN" spc="-1" dirty="0" err="1">
                <a:solidFill>
                  <a:srgbClr val="000000"/>
                </a:solidFill>
                <a:latin typeface="Times New Roman"/>
              </a:rPr>
              <a:t>Malap</a:t>
            </a:r>
            <a:r>
              <a:rPr lang="en-IN" spc="-1" dirty="0">
                <a:solidFill>
                  <a:srgbClr val="000000"/>
                </a:solidFill>
                <a:latin typeface="Times New Roman"/>
              </a:rPr>
              <a:t>, Deepak Yadav, </a:t>
            </a:r>
            <a:r>
              <a:rPr lang="en-US" spc="-1" dirty="0">
                <a:solidFill>
                  <a:srgbClr val="000000"/>
                </a:solidFill>
                <a:latin typeface="Times New Roman"/>
              </a:rPr>
              <a:t>“</a:t>
            </a:r>
            <a:r>
              <a:rPr lang="en-US" spc="-1" dirty="0">
                <a:solidFill>
                  <a:srgbClr val="000000"/>
                </a:solidFill>
                <a:latin typeface="Times New Roman"/>
                <a:hlinkClick r:id="rId3"/>
              </a:rPr>
              <a:t>Automated Image Captioning Using Deep Learning</a:t>
            </a:r>
            <a:r>
              <a:rPr lang="en-US" spc="-1" dirty="0">
                <a:solidFill>
                  <a:srgbClr val="000000"/>
                </a:solidFill>
                <a:latin typeface="Times New Roman"/>
              </a:rPr>
              <a:t>”, International Research Journal of Engineering and Technology, vol.07, pp.7310-7312, May 2020.</a:t>
            </a:r>
          </a:p>
          <a:p>
            <a:pPr lvl="0" algn="just">
              <a:lnSpc>
                <a:spcPct val="116000"/>
              </a:lnSpc>
              <a:spcAft>
                <a:spcPts val="865"/>
              </a:spcAft>
              <a:buFont typeface="Wingdings" panose="05000000000000000000" pitchFamily="2" charset="2"/>
              <a:buChar char="Ø"/>
            </a:pPr>
            <a:endParaRPr lang="en-IN" kern="100" dirty="0">
              <a:solidFill>
                <a:srgbClr val="000000"/>
              </a:solidFill>
              <a:effectLst/>
              <a:latin typeface="Times New Roman" panose="02020603050405020304" pitchFamily="18" charset="0"/>
              <a:ea typeface="Times New Roman" panose="02020603050405020304" pitchFamily="18" charset="0"/>
            </a:endParaRPr>
          </a:p>
          <a:p>
            <a:pPr marL="0" indent="0" algn="just">
              <a:spcBef>
                <a:spcPts val="1001"/>
              </a:spcBef>
              <a:spcAft>
                <a:spcPts val="800"/>
              </a:spcAft>
              <a:buClr>
                <a:srgbClr val="000000"/>
              </a:buClr>
              <a:buNone/>
              <a:tabLst>
                <a:tab pos="0" algn="l"/>
              </a:tabLst>
            </a:pPr>
            <a:endParaRPr lang="en-US" spc="-1" dirty="0">
              <a:solidFill>
                <a:srgbClr val="000000"/>
              </a:solidFill>
              <a:latin typeface="Times New Roman"/>
            </a:endParaRPr>
          </a:p>
          <a:p>
            <a:pPr marL="0" indent="0" algn="just">
              <a:lnSpc>
                <a:spcPct val="90000"/>
              </a:lnSpc>
              <a:spcBef>
                <a:spcPts val="1001"/>
              </a:spcBef>
              <a:buNone/>
              <a:tabLst>
                <a:tab pos="0" algn="l"/>
              </a:tabLst>
            </a:pPr>
            <a:endParaRPr lang="en-US" spc="-1" dirty="0">
              <a:solidFill>
                <a:srgbClr val="000000"/>
              </a:solidFill>
              <a:latin typeface="Times New Roman"/>
            </a:endParaRPr>
          </a:p>
        </p:txBody>
      </p:sp>
    </p:spTree>
    <p:extLst>
      <p:ext uri="{BB962C8B-B14F-4D97-AF65-F5344CB8AC3E}">
        <p14:creationId xmlns:p14="http://schemas.microsoft.com/office/powerpoint/2010/main" val="40532495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rgbClr val="FFFFFF"/>
                </a:solidFill>
                <a:latin typeface="Times New Roman"/>
              </a:rPr>
              <a:t>Git Hub </a:t>
            </a:r>
            <a:r>
              <a:rPr lang="en-IN" spc="-1" dirty="0">
                <a:solidFill>
                  <a:srgbClr val="FFFFFF"/>
                </a:solidFill>
                <a:latin typeface="Times New Roman"/>
              </a:rPr>
              <a:t>Dashboard</a:t>
            </a:r>
            <a:endParaRPr lang="en-US" sz="4400" b="0" strike="noStrike" spc="-1" dirty="0">
              <a:solidFill>
                <a:srgbClr val="000000"/>
              </a:solidFill>
              <a:latin typeface="Calibri"/>
            </a:endParaRPr>
          </a:p>
        </p:txBody>
      </p:sp>
      <p:pic>
        <p:nvPicPr>
          <p:cNvPr id="4" name="Picture 3">
            <a:extLst>
              <a:ext uri="{FF2B5EF4-FFF2-40B4-BE49-F238E27FC236}">
                <a16:creationId xmlns:a16="http://schemas.microsoft.com/office/drawing/2014/main" id="{7A27E405-4680-3BB5-90F5-C8956D64C0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955" y="1022554"/>
            <a:ext cx="11159614" cy="5476569"/>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a:solidFill>
                  <a:srgbClr val="FF6600"/>
                </a:solidFill>
                <a:latin typeface="Times New Roman"/>
                <a:ea typeface="Calibri"/>
              </a:rPr>
              <a:t>Any Queries?</a:t>
            </a:r>
            <a:endParaRPr lang="en-IN" sz="96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240" y="227490"/>
            <a:ext cx="12191760" cy="677078"/>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spcBef>
                <a:spcPts val="1001"/>
              </a:spcBef>
            </a:pPr>
            <a:r>
              <a:rPr lang="en-US" spc="-1" dirty="0">
                <a:solidFill>
                  <a:srgbClr val="FFFFFF"/>
                </a:solidFill>
                <a:latin typeface="Times New Roman"/>
              </a:rPr>
              <a:t>Continue….</a:t>
            </a:r>
          </a:p>
        </p:txBody>
      </p:sp>
      <p:sp>
        <p:nvSpPr>
          <p:cNvPr id="100" name="PlaceHolder 2"/>
          <p:cNvSpPr>
            <a:spLocks noGrp="1"/>
          </p:cNvSpPr>
          <p:nvPr>
            <p:ph/>
          </p:nvPr>
        </p:nvSpPr>
        <p:spPr>
          <a:xfrm>
            <a:off x="0" y="757084"/>
            <a:ext cx="12191760" cy="5734796"/>
          </a:xfrm>
          <a:prstGeom prst="rect">
            <a:avLst/>
          </a:prstGeom>
          <a:noFill/>
          <a:ln w="0">
            <a:noFill/>
          </a:ln>
        </p:spPr>
        <p:txBody>
          <a:bodyPr anchor="t">
            <a:noAutofit/>
          </a:bodyPr>
          <a:lstStyle/>
          <a:p>
            <a:pPr marL="65405" indent="0" algn="just">
              <a:lnSpc>
                <a:spcPct val="116000"/>
              </a:lnSpc>
              <a:spcAft>
                <a:spcPts val="915"/>
              </a:spcAft>
              <a:buNone/>
            </a:pPr>
            <a:r>
              <a:rPr lang="en-IN" kern="100" dirty="0">
                <a:solidFill>
                  <a:srgbClr val="000000"/>
                </a:solidFill>
                <a:effectLst/>
                <a:latin typeface="Times New Roman" panose="02020603050405020304" pitchFamily="18" charset="0"/>
                <a:ea typeface="Times New Roman" panose="02020603050405020304" pitchFamily="18" charset="0"/>
              </a:rPr>
              <a:t>Using LSTM (Long Short-Term Memory) techniques, RNNs (Recurrent Neural Networks) create captions based on the image's attributes. and examining how they affect the construction of sentences. Here, encoder-decoders are used to create a link between descriptions from natural language processing and visual information such as image features. The process of generating a caption's sequence is handled by the decoder, while the encoder extracts features. In order to determine which feature extraction and encoder model produces the best results and accuracy, we have also created captions for sample photos and compared them with one another. We also introduce Deep Voice, a text-to-speech system of production quality that uses only deep neural networks to generate captions based on visual attributes. The evaluation of our project will be conducted utilizing several machine learning methods and Python.</a:t>
            </a:r>
            <a:endParaRPr lang="en-US" spc="-1" dirty="0">
              <a:solidFill>
                <a:srgbClr val="000000"/>
              </a:solidFill>
              <a:latin typeface="Times New Roman"/>
            </a:endParaRPr>
          </a:p>
        </p:txBody>
      </p:sp>
    </p:spTree>
    <p:extLst>
      <p:ext uri="{BB962C8B-B14F-4D97-AF65-F5344CB8AC3E}">
        <p14:creationId xmlns:p14="http://schemas.microsoft.com/office/powerpoint/2010/main" val="2470072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pc="-1" dirty="0">
                <a:solidFill>
                  <a:srgbClr val="FFFFFF"/>
                </a:solidFill>
                <a:latin typeface="Times New Roman"/>
              </a:rPr>
              <a:t>Introduction</a:t>
            </a:r>
            <a:endParaRPr lang="en-US" sz="4400" b="0" strike="noStrike" spc="-1" dirty="0">
              <a:solidFill>
                <a:srgbClr val="000000"/>
              </a:solidFill>
              <a:latin typeface="Calibri"/>
            </a:endParaRPr>
          </a:p>
        </p:txBody>
      </p:sp>
      <p:sp>
        <p:nvSpPr>
          <p:cNvPr id="102" name="PlaceHolder 2"/>
          <p:cNvSpPr>
            <a:spLocks noGrp="1"/>
          </p:cNvSpPr>
          <p:nvPr>
            <p:ph/>
          </p:nvPr>
        </p:nvSpPr>
        <p:spPr>
          <a:xfrm>
            <a:off x="0" y="947520"/>
            <a:ext cx="12091916" cy="5677560"/>
          </a:xfrm>
          <a:prstGeom prst="rect">
            <a:avLst/>
          </a:prstGeom>
          <a:noFill/>
          <a:ln w="0">
            <a:noFill/>
          </a:ln>
        </p:spPr>
        <p:txBody>
          <a:bodyPr anchor="t">
            <a:normAutofit/>
          </a:bodyPr>
          <a:lstStyle/>
          <a:p>
            <a:pPr algn="just">
              <a:spcBef>
                <a:spcPts val="1001"/>
              </a:spcBef>
              <a:spcAft>
                <a:spcPts val="800"/>
              </a:spcAft>
              <a:buFont typeface="Wingdings" panose="05000000000000000000" pitchFamily="2" charset="2"/>
              <a:buChar char="Ø"/>
            </a:pPr>
            <a:r>
              <a:rPr lang="en-US" spc="-1" dirty="0">
                <a:solidFill>
                  <a:srgbClr val="000000"/>
                </a:solidFill>
                <a:latin typeface="Times New Roman"/>
              </a:rPr>
              <a:t>It is relatively easy for humans to describe the environments they are living. It is normal for a human to be able to quickly describe a vast amount of information about an image. This is a fundamental human ability. The ability to identify objects and describe images is facilitated by the human brain. Artificial Intelligence introduces numerous algorithms that are based on the architecture of the brain. To allow a computer to automatically explains an image, Image captioning came into picture.</a:t>
            </a:r>
          </a:p>
          <a:p>
            <a:pPr algn="just">
              <a:spcBef>
                <a:spcPts val="1001"/>
              </a:spcBef>
              <a:spcAft>
                <a:spcPts val="800"/>
              </a:spcAft>
              <a:buFont typeface="Wingdings" panose="05000000000000000000" pitchFamily="2" charset="2"/>
              <a:buChar char="Ø"/>
            </a:pPr>
            <a:r>
              <a:rPr lang="en-US" spc="-1" dirty="0">
                <a:solidFill>
                  <a:srgbClr val="000000"/>
                </a:solidFill>
                <a:latin typeface="Times New Roman"/>
              </a:rPr>
              <a:t>The existing image captioning systems face challenges in generating accurate and contextually relevant descriptions, often resulting in inadequate or inaccurate captions. </a:t>
            </a:r>
          </a:p>
          <a:p>
            <a:pPr algn="just">
              <a:spcBef>
                <a:spcPts val="1001"/>
              </a:spcBef>
              <a:spcAft>
                <a:spcPts val="800"/>
              </a:spcAft>
              <a:buFont typeface="Wingdings" panose="05000000000000000000" pitchFamily="2" charset="2"/>
              <a:buChar char="Ø"/>
            </a:pPr>
            <a:r>
              <a:rPr lang="en-US" spc="-1" dirty="0">
                <a:solidFill>
                  <a:srgbClr val="000000"/>
                </a:solidFill>
                <a:latin typeface="Times New Roman"/>
              </a:rPr>
              <a:t>The main problem addressed by this project is the development of an innovative system to produce comprehensive and precise image captions by exploiting both global and specific image features. Also, provide the audio for the captions.</a:t>
            </a:r>
            <a:endParaRPr lang="en-IN" spc="-1" dirty="0">
              <a:solidFill>
                <a:srgbClr val="000000"/>
              </a:solidFill>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651983"/>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rgbClr val="FFFFFF"/>
                </a:solidFill>
                <a:latin typeface="Times New Roman"/>
              </a:rPr>
              <a:t>Literature survey </a:t>
            </a: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marL="0" indent="0" algn="l">
              <a:buNone/>
            </a:pPr>
            <a:r>
              <a:rPr lang="en-US" sz="2800" b="0" strike="noStrike" spc="-1" dirty="0">
                <a:solidFill>
                  <a:srgbClr val="000000"/>
                </a:solidFill>
                <a:latin typeface="Times New Roman"/>
              </a:rPr>
              <a:t>                                                                                                                                                        </a:t>
            </a:r>
          </a:p>
        </p:txBody>
      </p:sp>
      <p:sp>
        <p:nvSpPr>
          <p:cNvPr id="2" name="TextBox 1"/>
          <p:cNvSpPr txBox="1"/>
          <p:nvPr/>
        </p:nvSpPr>
        <p:spPr>
          <a:xfrm>
            <a:off x="0" y="1116944"/>
            <a:ext cx="12192000" cy="5693866"/>
          </a:xfrm>
          <a:prstGeom prst="rect">
            <a:avLst/>
          </a:prstGeom>
          <a:noFill/>
        </p:spPr>
        <p:txBody>
          <a:bodyPr wrap="square" rtlCol="0">
            <a:spAutoFit/>
          </a:bodyPr>
          <a:lstStyle/>
          <a:p>
            <a:pPr algn="just"/>
            <a:r>
              <a:rPr lang="en-US" sz="2800" spc="-1" dirty="0">
                <a:solidFill>
                  <a:srgbClr val="000000"/>
                </a:solidFill>
                <a:latin typeface="Times New Roman"/>
              </a:rPr>
              <a:t>[1]. In this paper, deep neural networks have enabled the captioning of images. Based on the dataset, the photo caption generator assigns a suitable title to an applied input image. The proposed study suggests a deep learning-based model and applies it to produce a caption for the input image. The model uses both CNN and LSTM algorithms. This CNN model recognizes the objects in the picture, and the Long Short-Term Memory (LSTM) algorithm generates text as well as caption that fits the project. Thus, the proposed model combines both object recognition and title generation for the input images.</a:t>
            </a:r>
            <a:endParaRPr lang="en-US" sz="2200" spc="-1" dirty="0">
              <a:solidFill>
                <a:srgbClr val="000000"/>
              </a:solidFill>
              <a:latin typeface="Times New Roman"/>
            </a:endParaRPr>
          </a:p>
          <a:p>
            <a:pPr algn="just"/>
            <a:r>
              <a:rPr lang="en-US" sz="2800" spc="-1" dirty="0">
                <a:solidFill>
                  <a:srgbClr val="000000"/>
                </a:solidFill>
                <a:latin typeface="Times New Roman"/>
              </a:rPr>
              <a:t>[2]. In this paper, The </a:t>
            </a:r>
            <a:r>
              <a:rPr lang="en-US" sz="2800" spc="-1" dirty="0" err="1">
                <a:solidFill>
                  <a:srgbClr val="000000"/>
                </a:solidFill>
                <a:latin typeface="Times New Roman"/>
              </a:rPr>
              <a:t>keras</a:t>
            </a:r>
            <a:r>
              <a:rPr lang="en-US" sz="2800" spc="-1" dirty="0">
                <a:solidFill>
                  <a:srgbClr val="000000"/>
                </a:solidFill>
                <a:latin typeface="Times New Roman"/>
              </a:rPr>
              <a:t> framework's TensorFlow backend has been utilized in this study's model evaluation. Utilizing assessment measures that were appropriate for the problem's nature allowed for an understanding of how The model has made correct predictions. This paper presents the results of mathematical computations performed on the confusion matrix.</a:t>
            </a:r>
            <a:endParaRPr lang="en-IN" sz="2800" spc="-1" dirty="0">
              <a:solidFill>
                <a:srgbClr val="000000"/>
              </a:solidFill>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240" y="219272"/>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rgbClr val="FFFFFF"/>
                </a:solidFill>
                <a:latin typeface="Times New Roman"/>
              </a:rPr>
              <a:t>Literature survey </a:t>
            </a:r>
          </a:p>
        </p:txBody>
      </p:sp>
      <p:sp>
        <p:nvSpPr>
          <p:cNvPr id="108" name="PlaceHolder 2"/>
          <p:cNvSpPr>
            <a:spLocks noGrp="1"/>
          </p:cNvSpPr>
          <p:nvPr>
            <p:ph/>
          </p:nvPr>
        </p:nvSpPr>
        <p:spPr>
          <a:xfrm>
            <a:off x="206700" y="791571"/>
            <a:ext cx="11778840" cy="5673014"/>
          </a:xfrm>
          <a:prstGeom prst="rect">
            <a:avLst/>
          </a:prstGeom>
          <a:noFill/>
          <a:ln w="0">
            <a:noFill/>
          </a:ln>
        </p:spPr>
        <p:txBody>
          <a:bodyPr anchor="t">
            <a:normAutofit lnSpcReduction="10000"/>
          </a:bodyPr>
          <a:lstStyle/>
          <a:p>
            <a:pPr marL="0" indent="0" algn="just">
              <a:spcBef>
                <a:spcPts val="1001"/>
              </a:spcBef>
              <a:buClr>
                <a:srgbClr val="000000"/>
              </a:buClr>
              <a:buNone/>
            </a:pPr>
            <a:r>
              <a:rPr lang="en-US" sz="2800" b="0" strike="noStrike" spc="-1" dirty="0">
                <a:solidFill>
                  <a:srgbClr val="000000"/>
                </a:solidFill>
                <a:latin typeface="Times New Roman"/>
              </a:rPr>
              <a:t>                                                                                                                                                           </a:t>
            </a:r>
            <a:r>
              <a:rPr lang="en-US" spc="-1" dirty="0">
                <a:solidFill>
                  <a:srgbClr val="000000"/>
                </a:solidFill>
                <a:latin typeface="Times New Roman"/>
              </a:rPr>
              <a:t>[3]. The proposed system for the project “Design and implementation of text to speech conversion for visually impaired people" is a sophisticated and versatile solution that developed a useful text-to-speech synthesizer in the form of a simple application that converts inputted text into synthesized speech and reads out to the user.</a:t>
            </a:r>
          </a:p>
          <a:p>
            <a:pPr marL="0" indent="0" algn="just">
              <a:spcBef>
                <a:spcPts val="1001"/>
              </a:spcBef>
              <a:buClr>
                <a:srgbClr val="000000"/>
              </a:buClr>
              <a:buNone/>
            </a:pPr>
            <a:r>
              <a:rPr lang="en-US" spc="-1" dirty="0">
                <a:solidFill>
                  <a:srgbClr val="000000"/>
                </a:solidFill>
                <a:latin typeface="Times New Roman"/>
              </a:rPr>
              <a:t>[4]. The main difficulties in this research include identifying the objects in an image and their characteristics, which are challenging computer vision problems, as well as figuring out how the objects interact and what relationships exist between them. Automatic image description is not without its difficulties. To improve the model's performance, the authors trained it over several layers (or levels) using CNN .</a:t>
            </a:r>
          </a:p>
          <a:p>
            <a:pPr marL="0" indent="0" algn="just">
              <a:spcBef>
                <a:spcPts val="1001"/>
              </a:spcBef>
              <a:buClr>
                <a:srgbClr val="000000"/>
              </a:buClr>
              <a:buNone/>
            </a:pPr>
            <a:r>
              <a:rPr lang="en-US" spc="-1" dirty="0">
                <a:solidFill>
                  <a:srgbClr val="000000"/>
                </a:solidFill>
                <a:latin typeface="Times New Roman"/>
              </a:rPr>
              <a:t>[5]. The project specifies the use of the Flickr8k dataset for training and testing which is significantly good. The BLEU score is used as an evaluation metric to assess the quality of generated captions.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rgbClr val="FFFFFF"/>
                </a:solidFill>
                <a:latin typeface="Times New Roman"/>
              </a:rPr>
              <a:t>Existing System </a:t>
            </a:r>
          </a:p>
        </p:txBody>
      </p:sp>
      <p:sp>
        <p:nvSpPr>
          <p:cNvPr id="106" name="PlaceHolder 2"/>
          <p:cNvSpPr>
            <a:spLocks noGrp="1"/>
          </p:cNvSpPr>
          <p:nvPr>
            <p:ph idx="4294967295"/>
          </p:nvPr>
        </p:nvSpPr>
        <p:spPr>
          <a:xfrm>
            <a:off x="297763" y="1834700"/>
            <a:ext cx="11778840" cy="5394600"/>
          </a:xfrm>
          <a:prstGeom prst="rect">
            <a:avLst/>
          </a:prstGeom>
          <a:noFill/>
          <a:ln w="0">
            <a:noFill/>
          </a:ln>
        </p:spPr>
        <p:txBody>
          <a:bodyPr anchor="t">
            <a:normAutofit/>
          </a:bodyPr>
          <a:lstStyle/>
          <a:p>
            <a:pPr marL="0" indent="0" algn="l">
              <a:buNone/>
            </a:pPr>
            <a:r>
              <a:rPr lang="en-US" sz="2800" b="0" strike="noStrike" spc="-1" dirty="0">
                <a:solidFill>
                  <a:srgbClr val="000000"/>
                </a:solidFill>
                <a:latin typeface="Times New Roman"/>
              </a:rPr>
              <a:t>                                                                                                                       </a:t>
            </a:r>
          </a:p>
        </p:txBody>
      </p:sp>
      <p:sp>
        <p:nvSpPr>
          <p:cNvPr id="6" name="TextBox 5">
            <a:extLst>
              <a:ext uri="{FF2B5EF4-FFF2-40B4-BE49-F238E27FC236}">
                <a16:creationId xmlns:a16="http://schemas.microsoft.com/office/drawing/2014/main" id="{5809F336-7710-B83D-BB3B-F8F549CA1318}"/>
              </a:ext>
            </a:extLst>
          </p:cNvPr>
          <p:cNvSpPr txBox="1"/>
          <p:nvPr/>
        </p:nvSpPr>
        <p:spPr>
          <a:xfrm>
            <a:off x="0" y="1033793"/>
            <a:ext cx="12076603" cy="6124754"/>
          </a:xfrm>
          <a:prstGeom prst="rect">
            <a:avLst/>
          </a:prstGeom>
          <a:noFill/>
        </p:spPr>
        <p:txBody>
          <a:bodyPr wrap="square" rtlCol="0">
            <a:spAutoFit/>
          </a:bodyPr>
          <a:lstStyle/>
          <a:p>
            <a:pPr algn="just"/>
            <a:r>
              <a:rPr lang="en-US" sz="2800" spc="-1" dirty="0">
                <a:solidFill>
                  <a:srgbClr val="000000"/>
                </a:solidFill>
                <a:latin typeface="Times New Roman"/>
              </a:rPr>
              <a:t>In the existing system, image captioning typically involves a two-step process: feature extraction using Convolutional Neural Networks (CNNs) and caption generation utilizing recurrent neural networks (RNNs).</a:t>
            </a:r>
          </a:p>
          <a:p>
            <a:pPr algn="just"/>
            <a:r>
              <a:rPr lang="en-US" sz="2800" b="1" spc="-1" dirty="0">
                <a:solidFill>
                  <a:srgbClr val="000000"/>
                </a:solidFill>
                <a:latin typeface="Times New Roman"/>
              </a:rPr>
              <a:t>DISADVANTAGES</a:t>
            </a:r>
          </a:p>
          <a:p>
            <a:pPr marL="457200" indent="-457200" algn="just">
              <a:buFont typeface="Arial" panose="020B0604020202020204" pitchFamily="34" charset="0"/>
              <a:buChar char="•"/>
            </a:pPr>
            <a:r>
              <a:rPr lang="en-US" sz="2800" b="1" spc="-1" dirty="0">
                <a:solidFill>
                  <a:srgbClr val="000000"/>
                </a:solidFill>
                <a:latin typeface="Times New Roman"/>
              </a:rPr>
              <a:t>Limited Understanding of Long-Term Dependencies</a:t>
            </a:r>
            <a:r>
              <a:rPr lang="en-US" sz="2800" spc="-1" dirty="0">
                <a:solidFill>
                  <a:srgbClr val="000000"/>
                </a:solidFill>
                <a:latin typeface="Times New Roman"/>
              </a:rPr>
              <a:t>: RNNs suffer from difficulties in capturing long-term dependencies in sequential data. In the context of image captioning, where the relationship between words in a sentence is crucial, this limitation may result in the model struggling to maintain context over extended captions.</a:t>
            </a:r>
          </a:p>
          <a:p>
            <a:pPr marL="457200" indent="-457200" algn="just">
              <a:buFont typeface="Arial" panose="020B0604020202020204" pitchFamily="34" charset="0"/>
              <a:buChar char="•"/>
            </a:pPr>
            <a:r>
              <a:rPr lang="en-US" sz="2800" b="1" spc="-1" dirty="0">
                <a:solidFill>
                  <a:srgbClr val="000000"/>
                </a:solidFill>
                <a:latin typeface="Times New Roman"/>
              </a:rPr>
              <a:t>Inability to Capture Global Context:</a:t>
            </a:r>
            <a:r>
              <a:rPr lang="en-US" sz="2800" spc="-1" dirty="0">
                <a:solidFill>
                  <a:srgbClr val="000000"/>
                </a:solidFill>
                <a:latin typeface="Times New Roman"/>
              </a:rPr>
              <a:t> CNNs are excellent at extracting local features from images, but they might lack the ability to capture global context and relationships between different objects or scenes within an image. </a:t>
            </a:r>
          </a:p>
          <a:p>
            <a:pPr marL="457200" indent="-457200">
              <a:buFont typeface="Arial" panose="020B0604020202020204" pitchFamily="34" charset="0"/>
              <a:buChar char="•"/>
            </a:pPr>
            <a:endParaRPr lang="en-US" sz="2800" spc="-1" dirty="0">
              <a:solidFill>
                <a:srgbClr val="000000"/>
              </a:solidFill>
              <a:latin typeface="Times New Roman"/>
            </a:endParaRPr>
          </a:p>
          <a:p>
            <a:endParaRPr lang="en-IN" sz="2800" spc="-1" dirty="0">
              <a:solidFill>
                <a:srgbClr val="000000"/>
              </a:solidFill>
              <a:latin typeface="Times New Roman"/>
            </a:endParaRPr>
          </a:p>
        </p:txBody>
      </p:sp>
    </p:spTree>
    <p:extLst>
      <p:ext uri="{BB962C8B-B14F-4D97-AF65-F5344CB8AC3E}">
        <p14:creationId xmlns:p14="http://schemas.microsoft.com/office/powerpoint/2010/main" val="3281905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rgbClr val="FFFFFF"/>
                </a:solidFill>
                <a:latin typeface="Times New Roman"/>
              </a:rPr>
              <a:t>Continue… </a:t>
            </a:r>
          </a:p>
        </p:txBody>
      </p:sp>
      <p:sp>
        <p:nvSpPr>
          <p:cNvPr id="106" name="PlaceHolder 2"/>
          <p:cNvSpPr>
            <a:spLocks noGrp="1"/>
          </p:cNvSpPr>
          <p:nvPr>
            <p:ph idx="4294967295"/>
          </p:nvPr>
        </p:nvSpPr>
        <p:spPr>
          <a:xfrm>
            <a:off x="297763" y="1834700"/>
            <a:ext cx="11778840" cy="5394600"/>
          </a:xfrm>
          <a:prstGeom prst="rect">
            <a:avLst/>
          </a:prstGeom>
          <a:noFill/>
          <a:ln w="0">
            <a:noFill/>
          </a:ln>
        </p:spPr>
        <p:txBody>
          <a:bodyPr anchor="t">
            <a:normAutofit/>
          </a:bodyPr>
          <a:lstStyle/>
          <a:p>
            <a:pPr marL="0" indent="0" algn="l">
              <a:buNone/>
            </a:pPr>
            <a:r>
              <a:rPr lang="en-US" sz="2800" b="0" strike="noStrike" spc="-1" dirty="0">
                <a:solidFill>
                  <a:srgbClr val="000000"/>
                </a:solidFill>
                <a:latin typeface="Times New Roman"/>
              </a:rPr>
              <a:t>                                                                                                                       </a:t>
            </a:r>
          </a:p>
        </p:txBody>
      </p:sp>
      <p:sp>
        <p:nvSpPr>
          <p:cNvPr id="6" name="TextBox 5">
            <a:extLst>
              <a:ext uri="{FF2B5EF4-FFF2-40B4-BE49-F238E27FC236}">
                <a16:creationId xmlns:a16="http://schemas.microsoft.com/office/drawing/2014/main" id="{5809F336-7710-B83D-BB3B-F8F549CA1318}"/>
              </a:ext>
            </a:extLst>
          </p:cNvPr>
          <p:cNvSpPr txBox="1"/>
          <p:nvPr/>
        </p:nvSpPr>
        <p:spPr>
          <a:xfrm>
            <a:off x="0" y="1033793"/>
            <a:ext cx="12076603" cy="5693866"/>
          </a:xfrm>
          <a:prstGeom prst="rect">
            <a:avLst/>
          </a:prstGeom>
          <a:noFill/>
        </p:spPr>
        <p:txBody>
          <a:bodyPr wrap="square" rtlCol="0">
            <a:spAutoFit/>
          </a:bodyPr>
          <a:lstStyle/>
          <a:p>
            <a:r>
              <a:rPr lang="en-US" sz="2800" spc="-1" dirty="0">
                <a:solidFill>
                  <a:srgbClr val="000000"/>
                </a:solidFill>
                <a:latin typeface="Times New Roman"/>
              </a:rPr>
              <a:t>This limitation can impact the model's understanding of complex visual scenes, potentially leading to inaccurate or incomplete captions. </a:t>
            </a:r>
          </a:p>
          <a:p>
            <a:pPr marL="457200" indent="-457200">
              <a:buFont typeface="Arial" panose="020B0604020202020204" pitchFamily="34" charset="0"/>
              <a:buChar char="•"/>
            </a:pPr>
            <a:r>
              <a:rPr lang="en-US" sz="2800" b="1" spc="-1" dirty="0">
                <a:solidFill>
                  <a:srgbClr val="000000"/>
                </a:solidFill>
                <a:latin typeface="Times New Roman"/>
              </a:rPr>
              <a:t>Fixed-size Image Representations: </a:t>
            </a:r>
            <a:r>
              <a:rPr lang="en-US" sz="2800" spc="-1" dirty="0">
                <a:solidFill>
                  <a:srgbClr val="000000"/>
                </a:solidFill>
                <a:latin typeface="Times New Roman"/>
              </a:rPr>
              <a:t>CNNs produce fixed-size feature vectors regardless of the input image size. This fixed-size representation may not fully capture the diversity of visual content, leading to information loss for images with varying complexities or compositions.</a:t>
            </a:r>
          </a:p>
          <a:p>
            <a:pPr marL="457200" indent="-457200">
              <a:buFont typeface="Arial" panose="020B0604020202020204" pitchFamily="34" charset="0"/>
              <a:buChar char="•"/>
            </a:pPr>
            <a:r>
              <a:rPr lang="en-US" sz="2800" b="1" spc="-1" dirty="0">
                <a:solidFill>
                  <a:srgbClr val="000000"/>
                </a:solidFill>
                <a:latin typeface="Times New Roman"/>
              </a:rPr>
              <a:t>Difficulty in Handling Rare Words: </a:t>
            </a:r>
            <a:r>
              <a:rPr lang="en-US" sz="2800" spc="-1" dirty="0">
                <a:solidFill>
                  <a:srgbClr val="000000"/>
                </a:solidFill>
                <a:latin typeface="Times New Roman"/>
              </a:rPr>
              <a:t>RNNs may struggle with generating rare or unseen words, as they heavily rely on the training data. Uncommon words or specific vocabulary may not be adequately represented in the training set, leading to challenges in captioning novel or specialized images.</a:t>
            </a:r>
          </a:p>
          <a:p>
            <a:pPr marL="457200" indent="-457200">
              <a:buFont typeface="Arial" panose="020B0604020202020204" pitchFamily="34" charset="0"/>
              <a:buChar char="•"/>
            </a:pPr>
            <a:endParaRPr lang="en-US" sz="2800" spc="-1" dirty="0">
              <a:solidFill>
                <a:srgbClr val="000000"/>
              </a:solidFill>
              <a:latin typeface="Times New Roman"/>
            </a:endParaRPr>
          </a:p>
          <a:p>
            <a:pPr marL="457200" indent="-457200">
              <a:buFont typeface="Arial" panose="020B0604020202020204" pitchFamily="34" charset="0"/>
              <a:buChar char="•"/>
            </a:pPr>
            <a:endParaRPr lang="en-US" sz="2800" spc="-1" dirty="0">
              <a:solidFill>
                <a:srgbClr val="000000"/>
              </a:solidFill>
              <a:latin typeface="Times New Roman"/>
            </a:endParaRPr>
          </a:p>
          <a:p>
            <a:endParaRPr lang="en-IN" sz="2800" spc="-1" dirty="0">
              <a:solidFill>
                <a:srgbClr val="000000"/>
              </a:solidFill>
              <a:latin typeface="Times New Roman"/>
            </a:endParaRPr>
          </a:p>
        </p:txBody>
      </p:sp>
    </p:spTree>
    <p:extLst>
      <p:ext uri="{BB962C8B-B14F-4D97-AF65-F5344CB8AC3E}">
        <p14:creationId xmlns:p14="http://schemas.microsoft.com/office/powerpoint/2010/main" val="298478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4126</TotalTime>
  <Words>2616</Words>
  <Application>Microsoft Office PowerPoint</Application>
  <PresentationFormat>Widescreen</PresentationFormat>
  <Paragraphs>200</Paragraphs>
  <Slides>38</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38</vt:i4>
      </vt:variant>
    </vt:vector>
  </HeadingPairs>
  <TitlesOfParts>
    <vt:vector size="47" baseType="lpstr">
      <vt:lpstr>Arial</vt:lpstr>
      <vt:lpstr>Calibri</vt:lpstr>
      <vt:lpstr>Courier New</vt:lpstr>
      <vt:lpstr>Symbol</vt:lpstr>
      <vt:lpstr>Times New Roman</vt:lpstr>
      <vt:lpstr>Verdana</vt:lpstr>
      <vt:lpstr>Wingdings</vt:lpstr>
      <vt:lpstr>Office Theme</vt:lpstr>
      <vt:lpstr>Office Theme</vt:lpstr>
      <vt:lpstr>PowerPoint Presentation</vt:lpstr>
      <vt:lpstr>Contents</vt:lpstr>
      <vt:lpstr>Abstract</vt:lpstr>
      <vt:lpstr>Continue….</vt:lpstr>
      <vt:lpstr>Introduction</vt:lpstr>
      <vt:lpstr>Literature survey </vt:lpstr>
      <vt:lpstr>Literature survey </vt:lpstr>
      <vt:lpstr>Existing System </vt:lpstr>
      <vt:lpstr>Continue… </vt:lpstr>
      <vt:lpstr>Proposed System </vt:lpstr>
      <vt:lpstr>Continue </vt:lpstr>
      <vt:lpstr>Planning </vt:lpstr>
      <vt:lpstr>Planning </vt:lpstr>
      <vt:lpstr>Planning </vt:lpstr>
      <vt:lpstr>Planning </vt:lpstr>
      <vt:lpstr>Planning </vt:lpstr>
      <vt:lpstr>Design </vt:lpstr>
      <vt:lpstr>Design </vt:lpstr>
      <vt:lpstr>Design </vt:lpstr>
      <vt:lpstr>Design</vt:lpstr>
      <vt:lpstr>Design</vt:lpstr>
      <vt:lpstr>Design</vt:lpstr>
      <vt:lpstr>Implementation</vt:lpstr>
      <vt:lpstr>Implementation</vt:lpstr>
      <vt:lpstr>Implementation</vt:lpstr>
      <vt:lpstr>Implementation</vt:lpstr>
      <vt:lpstr>Results</vt:lpstr>
      <vt:lpstr>Results</vt:lpstr>
      <vt:lpstr>Results</vt:lpstr>
      <vt:lpstr>Results</vt:lpstr>
      <vt:lpstr>Results</vt:lpstr>
      <vt:lpstr>Results</vt:lpstr>
      <vt:lpstr>conclusion</vt:lpstr>
      <vt:lpstr>Research Paper</vt:lpstr>
      <vt:lpstr> References</vt:lpstr>
      <vt:lpstr> References</vt:lpstr>
      <vt:lpstr>Git Hub Dashboard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venkatesh k</dc:creator>
  <dc:description/>
  <cp:lastModifiedBy>Anu Lekha Sai</cp:lastModifiedBy>
  <cp:revision>186</cp:revision>
  <cp:lastPrinted>2023-08-17T06:54:50Z</cp:lastPrinted>
  <dcterms:created xsi:type="dcterms:W3CDTF">2019-06-11T05:35:00Z</dcterms:created>
  <dcterms:modified xsi:type="dcterms:W3CDTF">2024-04-07T05:03:21Z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