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320"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01" r:id="rId37"/>
    <p:sldId id="302" r:id="rId38"/>
    <p:sldId id="303" r:id="rId39"/>
    <p:sldId id="30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196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1645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33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92082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5972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25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5434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4110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3089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8932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8636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24-04-2023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246831893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Feedforward_neural_network" TargetMode="External"/><Relationship Id="rId1" Type="http://schemas.openxmlformats.org/officeDocument/2006/relationships/slideLayout" Target="../slideLayouts/slideLayout7.xml"/><Relationship Id="rId5" Type="http://schemas.openxmlformats.org/officeDocument/2006/relationships/hyperlink" Target="https://en.wikipedia.org/wiki/Multilayer_perceptron#Terminology" TargetMode="External"/><Relationship Id="rId4" Type="http://schemas.openxmlformats.org/officeDocument/2006/relationships/hyperlink" Target="https://en.wikipedia.org/wiki/Perceptr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Perceptron" TargetMode="External"/><Relationship Id="rId3" Type="http://schemas.openxmlformats.org/officeDocument/2006/relationships/hyperlink" Target="https://en.wikipedia.org/wiki/Activation_function" TargetMode="External"/><Relationship Id="rId7" Type="http://schemas.openxmlformats.org/officeDocument/2006/relationships/hyperlink" Target="https://en.wikipedia.org/wiki/Multilayer_perceptron#cite_note-3" TargetMode="External"/><Relationship Id="rId2" Type="http://schemas.openxmlformats.org/officeDocument/2006/relationships/hyperlink" Target="https://en.wikipedia.org/wiki/Layer_(deep_learning)" TargetMode="External"/><Relationship Id="rId1" Type="http://schemas.openxmlformats.org/officeDocument/2006/relationships/slideLayout" Target="../slideLayouts/slideLayout7.xml"/><Relationship Id="rId6" Type="http://schemas.openxmlformats.org/officeDocument/2006/relationships/hyperlink" Target="https://en.wikipedia.org/wiki/Multilayer_perceptron#cite_note-2" TargetMode="External"/><Relationship Id="rId5" Type="http://schemas.openxmlformats.org/officeDocument/2006/relationships/hyperlink" Target="https://en.wikipedia.org/wiki/Backpropagation" TargetMode="External"/><Relationship Id="rId10" Type="http://schemas.openxmlformats.org/officeDocument/2006/relationships/hyperlink" Target="https://en.wikipedia.org/wiki/Heaviside_step_function" TargetMode="External"/><Relationship Id="rId4" Type="http://schemas.openxmlformats.org/officeDocument/2006/relationships/hyperlink" Target="https://en.wikipedia.org/wiki/Supervised_learning" TargetMode="External"/><Relationship Id="rId9" Type="http://schemas.openxmlformats.org/officeDocument/2006/relationships/hyperlink" Target="https://en.wikipedia.org/wiki/Linear_separabil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664478"/>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MACHINE LEARNING-BASED ANALYSIS OF CRYPTO CURRENCY MARKET FINANCIAL RISK MANAGEMENT</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433584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25316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211277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103050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426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372165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863" y="436739"/>
            <a:ext cx="2719271" cy="400110"/>
          </a:xfrm>
          <a:prstGeom prst="rect">
            <a:avLst/>
          </a:prstGeom>
        </p:spPr>
        <p:txBody>
          <a:bodyPr wrap="none">
            <a:spAutoFit/>
          </a:bodyPr>
          <a:lstStyle/>
          <a:p>
            <a:r>
              <a:rPr lang="en-US" sz="2000" b="1" dirty="0">
                <a:solidFill>
                  <a:srgbClr val="222222"/>
                </a:solidFill>
                <a:latin typeface="Times New Roman" panose="02020603050405020304" pitchFamily="18" charset="0"/>
                <a:cs typeface="Times New Roman" panose="02020603050405020304" pitchFamily="18" charset="0"/>
              </a:rPr>
              <a:t>3</a:t>
            </a:r>
            <a:r>
              <a:rPr lang="en-US" sz="2000" b="1" dirty="0" smtClean="0">
                <a:solidFill>
                  <a:srgbClr val="222222"/>
                </a:solidFill>
                <a:latin typeface="Times New Roman" panose="02020603050405020304" pitchFamily="18" charset="0"/>
                <a:cs typeface="Times New Roman" panose="02020603050405020304" pitchFamily="18" charset="0"/>
              </a:rPr>
              <a:t>.AdaBoost </a:t>
            </a:r>
            <a:r>
              <a:rPr lang="en-US" sz="2000" b="1" dirty="0" smtClean="0">
                <a:solidFill>
                  <a:srgbClr val="222222"/>
                </a:solidFill>
                <a:latin typeface="Times New Roman" panose="02020603050405020304" pitchFamily="18" charset="0"/>
                <a:cs typeface="Times New Roman" panose="02020603050405020304" pitchFamily="18" charset="0"/>
              </a:rPr>
              <a:t>Algorithm:</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38863" y="1160918"/>
            <a:ext cx="10839244" cy="1406988"/>
          </a:xfrm>
          <a:prstGeom prst="rect">
            <a:avLst/>
          </a:prstGeom>
        </p:spPr>
        <p:txBody>
          <a:bodyPr wrap="square">
            <a:spAutoFit/>
          </a:bodyPr>
          <a:lstStyle/>
          <a:p>
            <a:pPr algn="just">
              <a:lnSpc>
                <a:spcPct val="200000"/>
              </a:lnSpc>
            </a:pP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also called Adaptive Boosting is a technique in Machine Learning used as an Ensemble Method. The most common algorithm used with </a:t>
            </a: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is decision trees with one level that means with Decision trees with only 1 split. These trees are also called Decision Stumps.</a:t>
            </a:r>
            <a:endParaRPr lang="en-US" sz="1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90" y="2678538"/>
            <a:ext cx="6828589" cy="3632111"/>
          </a:xfrm>
          <a:prstGeom prst="rect">
            <a:avLst/>
          </a:prstGeom>
        </p:spPr>
      </p:pic>
    </p:spTree>
    <p:extLst>
      <p:ext uri="{BB962C8B-B14F-4D97-AF65-F5344CB8AC3E}">
        <p14:creationId xmlns:p14="http://schemas.microsoft.com/office/powerpoint/2010/main" val="243275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500516"/>
            <a:ext cx="10972800" cy="2330318"/>
          </a:xfrm>
          <a:prstGeom prst="rect">
            <a:avLst/>
          </a:prstGeom>
        </p:spPr>
        <p:txBody>
          <a:bodyPr wrap="square">
            <a:spAutoFit/>
          </a:bodyPr>
          <a:lstStyle/>
          <a:p>
            <a:pPr algn="just">
              <a:lnSpc>
                <a:spcPct val="200000"/>
              </a:lnSpc>
            </a:pPr>
            <a:r>
              <a:rPr lang="en-US" sz="1500" dirty="0" err="1" smtClean="0">
                <a:solidFill>
                  <a:srgbClr val="444444"/>
                </a:solidFill>
                <a:latin typeface="Times New Roman" panose="02020603050405020304" pitchFamily="18" charset="0"/>
                <a:cs typeface="Times New Roman" panose="02020603050405020304" pitchFamily="18" charset="0"/>
              </a:rPr>
              <a:t>AdaBoost</a:t>
            </a:r>
            <a:r>
              <a:rPr lang="en-US" sz="1500" dirty="0" smtClean="0">
                <a:solidFill>
                  <a:srgbClr val="444444"/>
                </a:solidFill>
                <a:latin typeface="Times New Roman" panose="02020603050405020304" pitchFamily="18" charset="0"/>
                <a:cs typeface="Times New Roman" panose="02020603050405020304" pitchFamily="18" charset="0"/>
              </a:rPr>
              <a:t> </a:t>
            </a:r>
            <a:r>
              <a:rPr lang="en-US" sz="1500" dirty="0">
                <a:solidFill>
                  <a:srgbClr val="444444"/>
                </a:solidFill>
                <a:latin typeface="Times New Roman" panose="02020603050405020304" pitchFamily="18" charset="0"/>
                <a:cs typeface="Times New Roman" panose="02020603050405020304" pitchFamily="18" charset="0"/>
              </a:rPr>
              <a:t>algorithm, short for Adaptive Boosting, is a </a:t>
            </a:r>
            <a:r>
              <a:rPr lang="en-US" sz="1500" dirty="0">
                <a:latin typeface="Times New Roman" panose="02020603050405020304" pitchFamily="18" charset="0"/>
                <a:cs typeface="Times New Roman" panose="02020603050405020304" pitchFamily="18" charset="0"/>
              </a:rPr>
              <a:t>Boosting technique</a:t>
            </a:r>
            <a:r>
              <a:rPr lang="en-US" sz="1500" dirty="0">
                <a:solidFill>
                  <a:srgbClr val="444444"/>
                </a:solidFill>
                <a:latin typeface="Times New Roman" panose="02020603050405020304" pitchFamily="18" charset="0"/>
                <a:cs typeface="Times New Roman" panose="02020603050405020304" pitchFamily="18" charset="0"/>
              </a:rPr>
              <a:t> used as an Ensemble Method in </a:t>
            </a:r>
            <a:r>
              <a:rPr lang="en-US" sz="1500" dirty="0">
                <a:latin typeface="Times New Roman" panose="02020603050405020304" pitchFamily="18" charset="0"/>
                <a:cs typeface="Times New Roman" panose="02020603050405020304" pitchFamily="18" charset="0"/>
              </a:rPr>
              <a:t>Machine Learning</a:t>
            </a:r>
            <a:r>
              <a:rPr lang="en-US" sz="1500" dirty="0">
                <a:solidFill>
                  <a:srgbClr val="444444"/>
                </a:solidFill>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 Boosting is used to reduce bias as well as variance for </a:t>
            </a:r>
            <a:r>
              <a:rPr lang="en-US" sz="1500" dirty="0">
                <a:latin typeface="Times New Roman" panose="02020603050405020304" pitchFamily="18" charset="0"/>
                <a:cs typeface="Times New Roman" panose="02020603050405020304" pitchFamily="18" charset="0"/>
              </a:rPr>
              <a:t>supervised learning</a:t>
            </a:r>
            <a:r>
              <a:rPr lang="en-US" sz="1500" dirty="0">
                <a:solidFill>
                  <a:srgbClr val="444444"/>
                </a:solidFill>
                <a:latin typeface="Times New Roman" panose="02020603050405020304" pitchFamily="18" charset="0"/>
                <a:cs typeface="Times New Roman" panose="02020603050405020304" pitchFamily="18" charset="0"/>
              </a:rPr>
              <a:t>. It works on the principle of learners growing sequentially. Except for the first, each subsequent learner is grown from previously grown learners. In simple words, weak learners are converted into strong ones. The </a:t>
            </a:r>
            <a:r>
              <a:rPr lang="en-US" sz="1500" dirty="0" err="1">
                <a:solidFill>
                  <a:srgbClr val="444444"/>
                </a:solidFill>
                <a:latin typeface="Times New Roman" panose="02020603050405020304" pitchFamily="18" charset="0"/>
                <a:cs typeface="Times New Roman" panose="02020603050405020304" pitchFamily="18" charset="0"/>
              </a:rPr>
              <a:t>AdaBoost</a:t>
            </a:r>
            <a:r>
              <a:rPr lang="en-US" sz="1500" dirty="0">
                <a:solidFill>
                  <a:srgbClr val="444444"/>
                </a:solidFill>
                <a:latin typeface="Times New Roman" panose="02020603050405020304" pitchFamily="18" charset="0"/>
                <a:cs typeface="Times New Roman" panose="02020603050405020304" pitchFamily="18" charset="0"/>
              </a:rPr>
              <a:t> algorithm works on the same principle as boosting with a slight difference. Let’s discuss this difference in detail.</a:t>
            </a:r>
            <a:endParaRPr lang="en-US" sz="1500" dirty="0">
              <a:latin typeface="Times New Roman" panose="02020603050405020304" pitchFamily="18" charset="0"/>
              <a:cs typeface="Times New Roman" panose="02020603050405020304" pitchFamily="18" charset="0"/>
            </a:endParaRPr>
          </a:p>
        </p:txBody>
      </p:sp>
      <p:sp>
        <p:nvSpPr>
          <p:cNvPr id="3" name="Rectangle 2"/>
          <p:cNvSpPr/>
          <p:nvPr/>
        </p:nvSpPr>
        <p:spPr>
          <a:xfrm>
            <a:off x="437882" y="3036082"/>
            <a:ext cx="10972800" cy="3715312"/>
          </a:xfrm>
          <a:prstGeom prst="rect">
            <a:avLst/>
          </a:prstGeom>
        </p:spPr>
        <p:txBody>
          <a:bodyPr wrap="square">
            <a:spAutoFit/>
          </a:bodyPr>
          <a:lstStyle/>
          <a:p>
            <a:pPr algn="just">
              <a:lnSpc>
                <a:spcPct val="200000"/>
              </a:lnSpc>
            </a:pPr>
            <a:r>
              <a:rPr lang="en-US" sz="1500" dirty="0" smtClean="0">
                <a:solidFill>
                  <a:srgbClr val="444444"/>
                </a:solidFill>
                <a:latin typeface="Times New Roman" panose="02020603050405020304" pitchFamily="18" charset="0"/>
                <a:cs typeface="Times New Roman" panose="02020603050405020304" pitchFamily="18" charset="0"/>
              </a:rPr>
              <a:t>Let </a:t>
            </a:r>
            <a:r>
              <a:rPr lang="en-US" sz="1500" dirty="0">
                <a:solidFill>
                  <a:srgbClr val="444444"/>
                </a:solidFill>
                <a:latin typeface="Times New Roman" panose="02020603050405020304" pitchFamily="18" charset="0"/>
                <a:cs typeface="Times New Roman" panose="02020603050405020304" pitchFamily="18" charset="0"/>
              </a:rPr>
              <a:t>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r>
              <a:rPr lang="en-US" sz="1500" dirty="0" smtClean="0">
                <a:solidFill>
                  <a:srgbClr val="444444"/>
                </a:solidFill>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These data science challenges give a global forum for learning, researching, and solving corporate and government problems. Boosting algorithms combine many low accuracy (weak) models to produce high accuracy (strong) models. It may be used in a variety of fields, including credit, insurance, marketing, and sales. Machine learning techniques such as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Gradient Boosting, and </a:t>
            </a:r>
            <a:r>
              <a:rPr lang="en-IN" sz="1500" dirty="0" err="1">
                <a:latin typeface="Times New Roman" panose="02020603050405020304" pitchFamily="18" charset="0"/>
                <a:cs typeface="Times New Roman" panose="02020603050405020304" pitchFamily="18" charset="0"/>
              </a:rPr>
              <a:t>XGBoost</a:t>
            </a:r>
            <a:r>
              <a:rPr lang="en-IN" sz="1500" dirty="0">
                <a:latin typeface="Times New Roman" panose="02020603050405020304" pitchFamily="18" charset="0"/>
                <a:cs typeface="Times New Roman" panose="02020603050405020304" pitchFamily="18" charset="0"/>
              </a:rPr>
              <a:t> are extensively utilized to win data science contests. In this course, you will learn about the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ensemble boosting method.</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38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1424007"/>
            <a:ext cx="11153104" cy="4801314"/>
          </a:xfrm>
          <a:prstGeom prst="rect">
            <a:avLst/>
          </a:prstGeom>
        </p:spPr>
        <p:txBody>
          <a:bodyPr wrap="square">
            <a:spAutoFit/>
          </a:bodyPr>
          <a:lstStyle/>
          <a:p>
            <a:pPr algn="just" fontAlgn="base">
              <a:lnSpc>
                <a:spcPct val="150000"/>
              </a:lnSpc>
            </a:pPr>
            <a:r>
              <a:rPr lang="en-US" sz="1700" b="1" dirty="0">
                <a:solidFill>
                  <a:srgbClr val="273239"/>
                </a:solidFill>
                <a:latin typeface="Times New Roman" panose="02020603050405020304" pitchFamily="18" charset="0"/>
                <a:cs typeface="Times New Roman" panose="02020603050405020304" pitchFamily="18" charset="0"/>
              </a:rPr>
              <a:t>(Extra Trees Classifier)</a:t>
            </a:r>
            <a:r>
              <a:rPr lang="en-US" sz="1700" dirty="0">
                <a:solidFill>
                  <a:srgbClr val="273239"/>
                </a:solidFill>
                <a:latin typeface="Times New Roman" panose="02020603050405020304" pitchFamily="18" charset="0"/>
                <a:cs typeface="Times New Roman" panose="02020603050405020304" pitchFamily="18" charset="0"/>
              </a:rPr>
              <a:t>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p>
          <a:p>
            <a:pPr algn="just" fontAlgn="base">
              <a:lnSpc>
                <a:spcPct val="150000"/>
              </a:lnSpc>
            </a:pPr>
            <a:r>
              <a:rPr lang="en-US" sz="1700" dirty="0">
                <a:solidFill>
                  <a:srgbClr val="273239"/>
                </a:solidFill>
                <a:latin typeface="Times New Roman" panose="02020603050405020304" pitchFamily="18" charset="0"/>
                <a:cs typeface="Times New Roman" panose="02020603050405020304" pitchFamily="18" charset="0"/>
              </a:rPr>
              <a:t>Each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This random sample of features leads to the creation of multiple de-correlated decision trees.</a:t>
            </a:r>
          </a:p>
          <a:p>
            <a:pPr algn="just" fontAlgn="base">
              <a:lnSpc>
                <a:spcPct val="150000"/>
              </a:lnSpc>
            </a:pPr>
            <a:r>
              <a:rPr lang="en-US" sz="1700" dirty="0">
                <a:solidFill>
                  <a:srgbClr val="273239"/>
                </a:solidFill>
                <a:latin typeface="Times New Roman" panose="02020603050405020304" pitchFamily="18" charset="0"/>
                <a:cs typeface="Times New Roman" panose="02020603050405020304" pitchFamily="18" charset="0"/>
              </a:rPr>
              <a:t>To perform feature selection using the above forest structure, during the construction of the forest, for each feature, the normalized total reduction in the mathematical criteria used in the decision of feature of split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if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is used in the construction of the forest) is computed. This value is called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Importance of the feature. To perform feature selection, each feature is ordered in descending order according to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Importance of each feature and the user selects the top k features according to his/her choice.</a:t>
            </a:r>
            <a:endParaRPr lang="en-US" sz="1700" b="0" i="0" dirty="0">
              <a:solidFill>
                <a:srgbClr val="273239"/>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656823" y="758712"/>
            <a:ext cx="3309624" cy="369332"/>
          </a:xfrm>
          <a:prstGeom prst="rect">
            <a:avLst/>
          </a:prstGeom>
        </p:spPr>
        <p:txBody>
          <a:bodyPr wrap="none">
            <a:spAutoFit/>
          </a:bodyPr>
          <a:lstStyle/>
          <a:p>
            <a:pPr algn="just"/>
            <a:r>
              <a:rPr lang="en-US" b="1" dirty="0" smtClean="0">
                <a:solidFill>
                  <a:srgbClr val="273239"/>
                </a:solidFill>
                <a:latin typeface="Times New Roman" panose="02020603050405020304" pitchFamily="18" charset="0"/>
                <a:cs typeface="Times New Roman" panose="02020603050405020304" pitchFamily="18" charset="0"/>
              </a:rPr>
              <a:t>EXTRA TREES CLASSIFIER:</a:t>
            </a:r>
            <a:endParaRPr lang="en-US" dirty="0"/>
          </a:p>
        </p:txBody>
      </p:sp>
    </p:spTree>
    <p:extLst>
      <p:ext uri="{BB962C8B-B14F-4D97-AF65-F5344CB8AC3E}">
        <p14:creationId xmlns:p14="http://schemas.microsoft.com/office/powerpoint/2010/main" val="401722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803" y="757886"/>
            <a:ext cx="10075572" cy="4247317"/>
          </a:xfrm>
          <a:prstGeom prst="rect">
            <a:avLst/>
          </a:prstGeom>
        </p:spPr>
        <p:txBody>
          <a:bodyPr wrap="square">
            <a:spAutoFit/>
          </a:bodyPr>
          <a:lstStyle/>
          <a:p>
            <a:pPr algn="just">
              <a:lnSpc>
                <a:spcPct val="150000"/>
              </a:lnSpc>
            </a:pPr>
            <a:r>
              <a:rPr lang="en-US" dirty="0">
                <a:solidFill>
                  <a:srgbClr val="4C4C4C"/>
                </a:solidFill>
                <a:latin typeface="Times New Roman" panose="02020603050405020304" pitchFamily="18" charset="0"/>
                <a:cs typeface="Times New Roman" panose="02020603050405020304" pitchFamily="18" charset="0"/>
              </a:rPr>
              <a:t>Extra trees (short for extremely randomized trees) is an ensemble supervised machine learning method that uses decision trees and is used by the Train Using </a:t>
            </a:r>
            <a:r>
              <a:rPr lang="en-US" dirty="0" err="1">
                <a:solidFill>
                  <a:srgbClr val="4C4C4C"/>
                </a:solidFill>
                <a:latin typeface="Times New Roman" panose="02020603050405020304" pitchFamily="18" charset="0"/>
                <a:cs typeface="Times New Roman" panose="02020603050405020304" pitchFamily="18" charset="0"/>
              </a:rPr>
              <a:t>AutoML</a:t>
            </a:r>
            <a:r>
              <a:rPr lang="en-US" dirty="0">
                <a:solidFill>
                  <a:srgbClr val="4C4C4C"/>
                </a:solidFill>
                <a:latin typeface="Times New Roman" panose="02020603050405020304" pitchFamily="18" charset="0"/>
                <a:cs typeface="Times New Roman" panose="02020603050405020304" pitchFamily="18" charset="0"/>
              </a:rPr>
              <a:t> tool. See </a:t>
            </a:r>
            <a:r>
              <a:rPr lang="en-US" dirty="0">
                <a:latin typeface="Times New Roman" panose="02020603050405020304" pitchFamily="18" charset="0"/>
                <a:cs typeface="Times New Roman" panose="02020603050405020304" pitchFamily="18" charset="0"/>
              </a:rPr>
              <a:t>Decision trees classification and regression </a:t>
            </a:r>
            <a:r>
              <a:rPr lang="en-US" dirty="0" smtClean="0">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for information about how decision trees work. This method is similar to random forests but can be faster.</a:t>
            </a:r>
          </a:p>
          <a:p>
            <a:pPr algn="just">
              <a:lnSpc>
                <a:spcPct val="150000"/>
              </a:lnSpc>
            </a:pPr>
            <a:r>
              <a:rPr lang="en-US" dirty="0">
                <a:solidFill>
                  <a:srgbClr val="4C4C4C"/>
                </a:solidFill>
                <a:latin typeface="Times New Roman" panose="02020603050405020304" pitchFamily="18" charset="0"/>
                <a:cs typeface="Times New Roman" panose="02020603050405020304" pitchFamily="18" charset="0"/>
              </a:rPr>
              <a:t>The extra trees algorithm, like the random forests algorithm, creates many decision trees, but the sampling for each tree is random, without replacement. This creates a dataset for each tree with unique samples. A specific number of features, from the total set of features, are also selected randomly for each tree. The most important and unique characteristic of extra trees is the random selection of a splitting value for a feature. Instead of calculating a locally optimal value using </a:t>
            </a:r>
            <a:r>
              <a:rPr lang="en-US" dirty="0" err="1">
                <a:solidFill>
                  <a:srgbClr val="4C4C4C"/>
                </a:solidFill>
                <a:latin typeface="Times New Roman" panose="02020603050405020304" pitchFamily="18" charset="0"/>
                <a:cs typeface="Times New Roman" panose="02020603050405020304" pitchFamily="18" charset="0"/>
              </a:rPr>
              <a:t>Gini</a:t>
            </a:r>
            <a:r>
              <a:rPr lang="en-US" dirty="0">
                <a:solidFill>
                  <a:srgbClr val="4C4C4C"/>
                </a:solidFill>
                <a:latin typeface="Times New Roman" panose="02020603050405020304" pitchFamily="18" charset="0"/>
                <a:cs typeface="Times New Roman" panose="02020603050405020304" pitchFamily="18" charset="0"/>
              </a:rPr>
              <a:t> or entropy to split the data, the algorithm randomly selects a split value. This makes the trees diversified and uncorrelated.</a:t>
            </a:r>
            <a:endParaRPr lang="en-US" b="0" i="0" dirty="0">
              <a:solidFill>
                <a:srgbClr val="4C4C4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79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6" y="28566"/>
            <a:ext cx="11436824" cy="6829434"/>
          </a:xfrm>
          <a:prstGeom prst="rect">
            <a:avLst/>
          </a:prstGeom>
        </p:spPr>
        <p:txBody>
          <a:bodyPr wrap="square">
            <a:spAutoFit/>
          </a:bodyPr>
          <a:lstStyle/>
          <a:p>
            <a:pPr algn="just">
              <a:lnSpc>
                <a:spcPct val="200000"/>
              </a:lnSpc>
              <a:spcAft>
                <a:spcPts val="800"/>
              </a:spcAft>
            </a:pPr>
            <a:r>
              <a:rPr lang="en-IN" sz="16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MULTILAYER PERCEPTRON: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In the world of deep learning,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TensorFlow</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Keras</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Microsoft Cognitive Toolkit (CNTK), and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PyTorch</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are very popular. Most of us may not realise that the very popular machine learning library </a:t>
            </a:r>
            <a:r>
              <a:rPr lang="en-IN" sz="1600" b="1"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Scikit</a:t>
            </a:r>
            <a:r>
              <a:rPr lang="en-IN" sz="16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-learn</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is also capable of a basic deep learning modelling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Salient points of Multilayer Perceptron (MLP)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Scikit</a:t>
            </a:r>
            <a:r>
              <a:rPr lang="en-IN" sz="1600" dirty="0">
                <a:latin typeface="Times New Roman" panose="02020603050405020304" pitchFamily="18" charset="0"/>
                <a:ea typeface="Calibri" panose="020F0502020204030204" pitchFamily="34" charset="0"/>
                <a:cs typeface="Times New Roman" panose="02020603050405020304" pitchFamily="18" charset="0"/>
              </a:rPr>
              <a:t>-learn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There is no activation function in the output layer.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For regression scenarios, the square error is the loss function, and cross-entropy is the loss function for the classification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It can work with single as well as multiple target values regression.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80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Unlike other popular packages, likes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Keras</a:t>
            </a:r>
            <a:r>
              <a:rPr lang="en-IN" sz="1600" dirty="0">
                <a:latin typeface="Times New Roman" panose="02020603050405020304" pitchFamily="18" charset="0"/>
                <a:ea typeface="Calibri" panose="020F0502020204030204" pitchFamily="34" charset="0"/>
                <a:cs typeface="Times New Roman" panose="02020603050405020304" pitchFamily="18" charset="0"/>
              </a:rPr>
              <a:t> the implementation of MLP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Scikit</a:t>
            </a:r>
            <a:r>
              <a:rPr lang="en-IN" sz="1600" dirty="0">
                <a:latin typeface="Times New Roman" panose="02020603050405020304" pitchFamily="18" charset="0"/>
                <a:ea typeface="Calibri" panose="020F0502020204030204" pitchFamily="34" charset="0"/>
                <a:cs typeface="Times New Roman" panose="02020603050405020304" pitchFamily="18" charset="0"/>
              </a:rPr>
              <a:t> doesn’t support GPU.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We cannot fine-tune the parameters like different activation functions, weight initializers etc. for each layer.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A multilayer perceptron (MLP) is a class of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2" tooltip="Feedforward neural network"/>
              </a:rPr>
              <a:t>feedforward</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tooltip="Artificial neural network"/>
              </a:rPr>
              <a:t>artificial neural network</a:t>
            </a:r>
            <a:r>
              <a:rPr lang="en-IN" sz="1600" dirty="0">
                <a:latin typeface="Times New Roman" panose="02020603050405020304" pitchFamily="18" charset="0"/>
                <a:ea typeface="Calibri" panose="020F0502020204030204" pitchFamily="34" charset="0"/>
                <a:cs typeface="Times New Roman" panose="02020603050405020304" pitchFamily="18" charset="0"/>
              </a:rPr>
              <a:t> (ANN). The term MLP is used ambiguously, sometimes loosely to mean any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feedforward</a:t>
            </a:r>
            <a:r>
              <a:rPr lang="en-IN" sz="1600" dirty="0">
                <a:latin typeface="Times New Roman" panose="02020603050405020304" pitchFamily="18" charset="0"/>
                <a:ea typeface="Calibri" panose="020F0502020204030204" pitchFamily="34" charset="0"/>
                <a:cs typeface="Times New Roman" panose="02020603050405020304" pitchFamily="18" charset="0"/>
              </a:rPr>
              <a:t> ANN, sometimes strictly to refer to networks composed of multiple layers of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4" tooltip="Perceptron"/>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(with threshold activation); see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5"/>
              </a:rPr>
              <a:t>§ Terminology</a:t>
            </a:r>
            <a:r>
              <a:rPr lang="en-IN" sz="1600" dirty="0">
                <a:latin typeface="Times New Roman" panose="02020603050405020304" pitchFamily="18" charset="0"/>
                <a:ea typeface="Calibri" panose="020F0502020204030204" pitchFamily="34" charset="0"/>
                <a:cs typeface="Times New Roman" panose="02020603050405020304" pitchFamily="18" charset="0"/>
              </a:rPr>
              <a:t>. Multilayer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sometimes colloquially referred to as "vanilla" neural networks, especially when they have a single hidden layer.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18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0806" y="60050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323830" y="1423820"/>
            <a:ext cx="9608027" cy="5434180"/>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Crypto currency is a well-known financial state in the globe, posing a variety of dangers that have an impact on the intrinsic risk assessment of risk auditors. Since its inception, the rise of crypto currencies has presented financial institutions with a wide range of risks in terms of money laundering. In the institution of financial supports such as anti-money laundering, banks, and bank secrecy, continue as a risk specialist, bank manager, and compliance officer who has a provocation for the connected transaction through crypto currencies and the users who conceal the illicit funds. In this study, the crypto currency framework was subjected to Hierarchical Risk Parity and unsupervised machine learning. The professional accounting procedure in terms of the inherent risk associated with bit-coin. The professional crypto currency experience in transaction cause the lower risk comparing the less experienced one. The Hierarchical Risk Parity gives the better output in term of returning the adjusted risk tail to get the better risk management result. The result section shows the proposed model is robust to various intervals which are re-balanced and the co-variance window estimation.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903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233751"/>
            <a:ext cx="10358651" cy="6624249"/>
          </a:xfrm>
          <a:prstGeom prst="rect">
            <a:avLst/>
          </a:prstGeom>
        </p:spPr>
        <p:txBody>
          <a:bodyPr wrap="square">
            <a:spAutoFit/>
          </a:bodyPr>
          <a:lstStyle/>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An MLP consists of at least three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layers</a:t>
            </a:r>
            <a:r>
              <a:rPr lang="en-IN" sz="1600" dirty="0">
                <a:latin typeface="Times New Roman" panose="02020603050405020304" pitchFamily="18" charset="0"/>
                <a:ea typeface="Calibri" panose="020F0502020204030204" pitchFamily="34" charset="0"/>
                <a:cs typeface="Times New Roman" panose="02020603050405020304" pitchFamily="18" charset="0"/>
              </a:rPr>
              <a:t> of nodes: an input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a hidden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and an output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Except for the input nodes, each node is a neuron that uses a nonlinear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tooltip="Activation function"/>
              </a:rPr>
              <a:t>activation function</a:t>
            </a:r>
            <a:r>
              <a:rPr lang="en-IN" sz="1600" dirty="0">
                <a:latin typeface="Times New Roman" panose="02020603050405020304" pitchFamily="18" charset="0"/>
                <a:ea typeface="Calibri" panose="020F0502020204030204" pitchFamily="34" charset="0"/>
                <a:cs typeface="Times New Roman" panose="02020603050405020304" pitchFamily="18" charset="0"/>
              </a:rPr>
              <a:t>. MLP utilizes a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4" tooltip="Supervised learning"/>
              </a:rPr>
              <a:t>supervised learning</a:t>
            </a:r>
            <a:r>
              <a:rPr lang="en-IN" sz="1600" dirty="0">
                <a:latin typeface="Times New Roman" panose="02020603050405020304" pitchFamily="18" charset="0"/>
                <a:ea typeface="Calibri" panose="020F0502020204030204" pitchFamily="34" charset="0"/>
                <a:cs typeface="Times New Roman" panose="02020603050405020304" pitchFamily="18" charset="0"/>
              </a:rPr>
              <a:t> technique called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5" tooltip="Backpropagation"/>
              </a:rPr>
              <a:t>backpropagation</a:t>
            </a:r>
            <a:r>
              <a:rPr lang="en-IN" sz="1600" dirty="0">
                <a:latin typeface="Times New Roman" panose="02020603050405020304" pitchFamily="18" charset="0"/>
                <a:ea typeface="Calibri" panose="020F0502020204030204" pitchFamily="34" charset="0"/>
                <a:cs typeface="Times New Roman" panose="02020603050405020304" pitchFamily="18" charset="0"/>
              </a:rPr>
              <a:t> for training.</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6"/>
              </a:rPr>
              <a:t>[2]</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7"/>
              </a:rPr>
              <a:t>[3]</a:t>
            </a:r>
            <a:r>
              <a:rPr lang="en-IN" sz="1600" dirty="0">
                <a:latin typeface="Times New Roman" panose="02020603050405020304" pitchFamily="18" charset="0"/>
                <a:ea typeface="Calibri" panose="020F0502020204030204" pitchFamily="34" charset="0"/>
                <a:cs typeface="Times New Roman" panose="02020603050405020304" pitchFamily="18" charset="0"/>
              </a:rPr>
              <a:t> Its multiple layers and non-linear activation distinguish MLP from a linear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8" tooltip="Perceptron"/>
              </a:rPr>
              <a:t>perceptron</a:t>
            </a:r>
            <a:r>
              <a:rPr lang="en-IN" sz="1600" dirty="0">
                <a:latin typeface="Times New Roman" panose="02020603050405020304" pitchFamily="18" charset="0"/>
                <a:ea typeface="Calibri" panose="020F0502020204030204" pitchFamily="34" charset="0"/>
                <a:cs typeface="Times New Roman" panose="02020603050405020304" pitchFamily="18" charset="0"/>
              </a:rPr>
              <a:t>. It can distinguish data that is not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9" tooltip="Linear separability"/>
              </a:rPr>
              <a:t>linearly separable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term "multilayer perceptron" does not refer to a single perceptron that has multiple layers. Rather, it contains many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that are organized into layers. An alternative is "multilayer perceptron network". Moreover, MLP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not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in the strictest possible sense. True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formally a special case of artificial neurons that use a threshold activation function such as the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10" tooltip="Heaviside step function"/>
              </a:rPr>
              <a:t>Heaviside step function</a:t>
            </a:r>
            <a:r>
              <a:rPr lang="en-IN" sz="1600" dirty="0">
                <a:latin typeface="Times New Roman" panose="02020603050405020304" pitchFamily="18" charset="0"/>
                <a:ea typeface="Calibri" panose="020F0502020204030204" pitchFamily="34" charset="0"/>
                <a:cs typeface="Times New Roman" panose="02020603050405020304" pitchFamily="18" charset="0"/>
              </a:rPr>
              <a:t>. MLP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can employ arbitrary activation functions. A true perceptron performs binary classification, an MLP neuron is free to either perform classification or regression, depending upon its activation function.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term "multilayer perceptron" later was applied without respect to nature of the nodes/layers, which can be composed of arbitrarily defined artificial neurons, and not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specifically. This interpretation avoids the loosening of the definition of "perceptron" to mean an artificial neuron in general.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531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Flask, 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55015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2949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637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110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1419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3064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8926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1252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5308" y="379485"/>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15057" y="1042267"/>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Financial market is one of the complex systems that the definition of complexity didn’t get accepted from </a:t>
            </a:r>
            <a:r>
              <a:rPr lang="en-US" sz="1600" dirty="0" err="1"/>
              <a:t>universities</a:t>
            </a:r>
            <a:r>
              <a:rPr lang="en-US" sz="1600" dirty="0"/>
              <a:t> and this cause the agreement in term of interacting the elements of complex systems together. Complex system modeling is similar to daunting task which the structure of this system organized based on hierarchical manner that </a:t>
            </a:r>
            <a:r>
              <a:rPr lang="en-US" sz="1600" dirty="0" err="1"/>
              <a:t>collected</a:t>
            </a:r>
            <a:r>
              <a:rPr lang="en-US" sz="1600" dirty="0"/>
              <a:t> their own subsystems [1]–[3]. This resources extracted by the name of hierarchical models. Unfortunately, in the process of portfolio construction there is a hug challenge regarding the lack of correlation matrix in hierarchical </a:t>
            </a:r>
            <a:r>
              <a:rPr lang="en-US" sz="1600" dirty="0" err="1"/>
              <a:t>structure</a:t>
            </a:r>
            <a:r>
              <a:rPr lang="en-US" sz="1600" dirty="0"/>
              <a:t>. This issue worsen the matrices for large covariance. In recent decades, around 2500 type of </a:t>
            </a:r>
            <a:r>
              <a:rPr lang="en-US" sz="1600" dirty="0" err="1"/>
              <a:t>cryptocurrencies</a:t>
            </a:r>
            <a:r>
              <a:rPr lang="en-US" sz="1600" dirty="0"/>
              <a:t> which contains the 252.5 trillion dollar of trading in this market [4]–[6]. The </a:t>
            </a:r>
            <a:r>
              <a:rPr lang="en-US" sz="1600" dirty="0" err="1"/>
              <a:t>cryptocurrency</a:t>
            </a:r>
            <a:r>
              <a:rPr lang="en-US" sz="1600" dirty="0"/>
              <a:t> reverberation transpire in, out of order environment [7]–[10]. Even news publishers had more interest and closer attention to the price changes and the large remote of actions to the soar unmitigated. Rules set up is for investors protecting and try to stop the money laundry. Similarly, stop the crowd for the fiat </a:t>
            </a:r>
            <a:r>
              <a:rPr lang="en-US" sz="1600" dirty="0" err="1"/>
              <a:t>currency</a:t>
            </a:r>
            <a:r>
              <a:rPr lang="en-US" sz="1600" dirty="0"/>
              <a:t>. Regarding all the mentioned good wills, </a:t>
            </a:r>
            <a:r>
              <a:rPr lang="en-US" sz="1600" dirty="0" err="1"/>
              <a:t>implementation</a:t>
            </a:r>
            <a:r>
              <a:rPr lang="en-US" sz="1600" dirty="0"/>
              <a:t> and theories shows the dedicated movement of price of </a:t>
            </a:r>
            <a:r>
              <a:rPr lang="en-US" sz="1600" dirty="0" err="1"/>
              <a:t>cryptocurrency</a:t>
            </a:r>
            <a:r>
              <a:rPr lang="en-US" sz="1600" dirty="0"/>
              <a:t> market. </a:t>
            </a:r>
            <a:r>
              <a:rPr lang="en-US" sz="1600" dirty="0" err="1"/>
              <a:t>Lahre</a:t>
            </a:r>
            <a:r>
              <a:rPr lang="en-US" sz="1600" dirty="0"/>
              <a:t> et al.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063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2714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1585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7773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3844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1141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8447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2" y="1564359"/>
            <a:ext cx="9403308" cy="4247317"/>
          </a:xfrm>
          <a:prstGeom prst="rect">
            <a:avLst/>
          </a:prstGeom>
        </p:spPr>
        <p:txBody>
          <a:bodyPr wrap="square">
            <a:spAutoFit/>
          </a:bodyPr>
          <a:lstStyle/>
          <a:p>
            <a:pPr algn="just">
              <a:lnSpc>
                <a:spcPct val="200000"/>
              </a:lnSpc>
            </a:pPr>
            <a:r>
              <a:rPr lang="en-IN" sz="1500" dirty="0" smtClean="0">
                <a:latin typeface="Times New Roman" panose="02020603050405020304" pitchFamily="18" charset="0"/>
                <a:cs typeface="Times New Roman" panose="02020603050405020304" pitchFamily="18" charset="0"/>
              </a:rPr>
              <a:t>By using AI intelligence we have implemented machine learning techniques through detection of criminal cases and civil cases beyond court analysis here we are going to predicting whether it is a criminal case or civil case,I have implemented random forest,decision tree and logistic regression to get accuracy,based on which algorithm gets best accuracy,we are going to try prediction using input varaibles to get the outcome by using past data predicting the future data.</a:t>
            </a:r>
            <a:r>
              <a:rPr lang="en-US" sz="1500" dirty="0">
                <a:latin typeface="Times New Roman" panose="02020603050405020304" pitchFamily="18" charset="0"/>
                <a:cs typeface="Times New Roman" panose="02020603050405020304" pitchFamily="18" charset="0"/>
              </a:rPr>
              <a:t> The remainder of the paper is organized into sections. Including the dataset used as well as the analysis techniques used to detect the most important factors influencing crime. This section also includes information about testing the model on a validation database. It concludes the work done, as well as a discussion of future work to create a standard model that can be applied to all datasets. Criminal case materials not only contain a lot of information such as time, place, parties, and </a:t>
            </a:r>
            <a:r>
              <a:rPr lang="en-US" sz="1500" dirty="0" smtClean="0">
                <a:latin typeface="Times New Roman" panose="02020603050405020304" pitchFamily="18" charset="0"/>
                <a:cs typeface="Times New Roman" panose="02020603050405020304" pitchFamily="18" charset="0"/>
              </a:rPr>
              <a:t>description.</a:t>
            </a:r>
            <a:endParaRPr lang="en-IN" sz="1500" dirty="0">
              <a:latin typeface="Times New Roman" panose="02020603050405020304" pitchFamily="18" charset="0"/>
              <a:cs typeface="Times New Roman" panose="02020603050405020304" pitchFamily="18" charset="0"/>
            </a:endParaRPr>
          </a:p>
        </p:txBody>
      </p:sp>
      <p:sp>
        <p:nvSpPr>
          <p:cNvPr id="4" name="Rectangle 3"/>
          <p:cNvSpPr/>
          <p:nvPr/>
        </p:nvSpPr>
        <p:spPr>
          <a:xfrm>
            <a:off x="4620506" y="845863"/>
            <a:ext cx="1826141"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2266" y="492300"/>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17785" y="1244376"/>
            <a:ext cx="10678095" cy="514500"/>
          </a:xfrm>
          <a:prstGeom prst="rect">
            <a:avLst/>
          </a:prstGeom>
        </p:spPr>
        <p:txBody>
          <a:bodyPr wrap="square">
            <a:spAutoFit/>
          </a:bodyPr>
          <a:lstStyle/>
          <a:p>
            <a:pPr algn="just">
              <a:lnSpc>
                <a:spcPct val="200000"/>
              </a:lnSpc>
            </a:pPr>
            <a:r>
              <a:rPr lang="en-US" sz="1600" dirty="0" smtClean="0"/>
              <a:t>  </a:t>
            </a:r>
            <a:endParaRPr lang="en-US" sz="1500" dirty="0">
              <a:latin typeface="Times New Roman" panose="02020603050405020304" pitchFamily="18" charset="0"/>
              <a:cs typeface="Times New Roman" panose="02020603050405020304" pitchFamily="18" charset="0"/>
            </a:endParaRPr>
          </a:p>
        </p:txBody>
      </p:sp>
      <p:sp>
        <p:nvSpPr>
          <p:cNvPr id="4" name="Rectangle 3"/>
          <p:cNvSpPr/>
          <p:nvPr/>
        </p:nvSpPr>
        <p:spPr>
          <a:xfrm>
            <a:off x="867909" y="1244376"/>
            <a:ext cx="10377845" cy="444929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[1] C. Y. Kim and K. Lee, ‘‘Risk management to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exchange and investors guidelines to prevent potential threats,’’ in Proc. Int. Conf. Platform Technol. Service (</a:t>
            </a:r>
            <a:r>
              <a:rPr lang="en-US" sz="1600" dirty="0" err="1">
                <a:latin typeface="Times New Roman" panose="02020603050405020304" pitchFamily="18" charset="0"/>
                <a:cs typeface="Times New Roman" panose="02020603050405020304" pitchFamily="18" charset="0"/>
              </a:rPr>
              <a:t>PlatCon</a:t>
            </a:r>
            <a:r>
              <a:rPr lang="en-US" sz="1600" dirty="0">
                <a:latin typeface="Times New Roman" panose="02020603050405020304" pitchFamily="18" charset="0"/>
                <a:cs typeface="Times New Roman" panose="02020603050405020304" pitchFamily="18" charset="0"/>
              </a:rPr>
              <a:t>), Jan. 2018, pp. 1–6</a:t>
            </a:r>
            <a:r>
              <a:rPr lang="en-US" sz="1600" dirty="0" smtClean="0">
                <a:latin typeface="Times New Roman" panose="02020603050405020304" pitchFamily="18" charset="0"/>
                <a:cs typeface="Times New Roman" panose="02020603050405020304" pitchFamily="18" charset="0"/>
              </a:rPr>
              <a:t>.</a:t>
            </a:r>
          </a:p>
          <a:p>
            <a:pPr algn="just">
              <a:lnSpc>
                <a:spcPct val="20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 I. U. </a:t>
            </a:r>
            <a:r>
              <a:rPr lang="en-US" sz="1600" dirty="0" err="1">
                <a:latin typeface="Times New Roman" panose="02020603050405020304" pitchFamily="18" charset="0"/>
                <a:cs typeface="Times New Roman" panose="02020603050405020304" pitchFamily="18" charset="0"/>
              </a:rPr>
              <a:t>Haq</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Maneengam</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Chupradit</a:t>
            </a:r>
            <a:r>
              <a:rPr lang="en-US" sz="1600" dirty="0">
                <a:latin typeface="Times New Roman" panose="02020603050405020304" pitchFamily="18" charset="0"/>
                <a:cs typeface="Times New Roman" panose="02020603050405020304" pitchFamily="18" charset="0"/>
              </a:rPr>
              <a:t>, W. </a:t>
            </a:r>
            <a:r>
              <a:rPr lang="en-US" sz="1600" dirty="0" err="1">
                <a:latin typeface="Times New Roman" panose="02020603050405020304" pitchFamily="18" charset="0"/>
                <a:cs typeface="Times New Roman" panose="02020603050405020304" pitchFamily="18" charset="0"/>
              </a:rPr>
              <a:t>Suksatan</a:t>
            </a:r>
            <a:r>
              <a:rPr lang="en-US" sz="1600" dirty="0">
                <a:latin typeface="Times New Roman" panose="02020603050405020304" pitchFamily="18" charset="0"/>
                <a:cs typeface="Times New Roman" panose="02020603050405020304" pitchFamily="18" charset="0"/>
              </a:rPr>
              <a:t>, and C. </a:t>
            </a:r>
            <a:r>
              <a:rPr lang="en-US" sz="1600" dirty="0" err="1">
                <a:latin typeface="Times New Roman" panose="02020603050405020304" pitchFamily="18" charset="0"/>
                <a:cs typeface="Times New Roman" panose="02020603050405020304" pitchFamily="18" charset="0"/>
              </a:rPr>
              <a:t>Huo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Economic</a:t>
            </a:r>
            <a:r>
              <a:rPr lang="en-US" sz="1600" dirty="0">
                <a:latin typeface="Times New Roman" panose="02020603050405020304" pitchFamily="18" charset="0"/>
                <a:cs typeface="Times New Roman" panose="02020603050405020304" pitchFamily="18" charset="0"/>
              </a:rPr>
              <a:t> policy uncertainty and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as a risk management avenue: A systematic review,’’ Risks, vol. 9, no. 9, p. 163, Sep. 2021</a:t>
            </a:r>
            <a:r>
              <a:rPr lang="en-US" sz="1600" dirty="0" smtClean="0">
                <a:latin typeface="Times New Roman" panose="02020603050405020304" pitchFamily="18" charset="0"/>
                <a:cs typeface="Times New Roman" panose="02020603050405020304" pitchFamily="18" charset="0"/>
              </a:rPr>
              <a:t>.</a:t>
            </a:r>
          </a:p>
          <a:p>
            <a:pPr algn="just">
              <a:lnSpc>
                <a:spcPct val="20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 J. Gold and S. D. </a:t>
            </a:r>
            <a:r>
              <a:rPr lang="en-US" sz="1600" dirty="0" err="1">
                <a:latin typeface="Times New Roman" panose="02020603050405020304" pitchFamily="18" charset="0"/>
                <a:cs typeface="Times New Roman" panose="02020603050405020304" pitchFamily="18" charset="0"/>
              </a:rPr>
              <a:t>Palley</a:t>
            </a:r>
            <a:r>
              <a:rPr lang="en-US" sz="1600" dirty="0">
                <a:latin typeface="Times New Roman" panose="02020603050405020304" pitchFamily="18" charset="0"/>
                <a:cs typeface="Times New Roman" panose="02020603050405020304" pitchFamily="18" charset="0"/>
              </a:rPr>
              <a:t>, ‘‘Protecting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assets,’’ Risk </a:t>
            </a:r>
            <a:r>
              <a:rPr lang="en-US" sz="1600" dirty="0" err="1">
                <a:latin typeface="Times New Roman" panose="02020603050405020304" pitchFamily="18" charset="0"/>
                <a:cs typeface="Times New Roman" panose="02020603050405020304" pitchFamily="18" charset="0"/>
              </a:rPr>
              <a:t>Manage</a:t>
            </a:r>
            <a:r>
              <a:rPr lang="en-US" sz="1600" dirty="0">
                <a:latin typeface="Times New Roman" panose="02020603050405020304" pitchFamily="18" charset="0"/>
                <a:cs typeface="Times New Roman" panose="02020603050405020304" pitchFamily="18" charset="0"/>
              </a:rPr>
              <a:t>., vol. 68, no. 3, pp. 12–13, 2021</a:t>
            </a:r>
            <a:r>
              <a:rPr lang="en-US" sz="1600" dirty="0" smtClean="0">
                <a:latin typeface="Times New Roman" panose="02020603050405020304" pitchFamily="18" charset="0"/>
                <a:cs typeface="Times New Roman" panose="02020603050405020304" pitchFamily="18" charset="0"/>
              </a:rPr>
              <a:t>.</a:t>
            </a:r>
          </a:p>
          <a:p>
            <a:pPr algn="just">
              <a:lnSpc>
                <a:spcPct val="20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[4] I. </a:t>
            </a:r>
            <a:r>
              <a:rPr lang="en-US" sz="1600" dirty="0" err="1">
                <a:latin typeface="Times New Roman" panose="02020603050405020304" pitchFamily="18" charset="0"/>
                <a:cs typeface="Times New Roman" panose="02020603050405020304" pitchFamily="18" charset="0"/>
              </a:rPr>
              <a:t>Barkai</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Shushi</a:t>
            </a:r>
            <a:r>
              <a:rPr lang="en-US" sz="1600" dirty="0">
                <a:latin typeface="Times New Roman" panose="02020603050405020304" pitchFamily="18" charset="0"/>
                <a:cs typeface="Times New Roman" panose="02020603050405020304" pitchFamily="18" charset="0"/>
              </a:rPr>
              <a:t>, and R. Yosef, ‘‘A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risk–return analysis for bull and bear regimes,’’ J. Alternative Investments, vol. 24, no. 1, pp. 95–118, Jun. 2021</a:t>
            </a:r>
            <a:r>
              <a:rPr lang="en-US" sz="1600" dirty="0" smtClean="0">
                <a:latin typeface="Times New Roman" panose="02020603050405020304" pitchFamily="18" charset="0"/>
                <a:cs typeface="Times New Roman" panose="02020603050405020304" pitchFamily="18" charset="0"/>
              </a:rPr>
              <a:t>.</a:t>
            </a:r>
          </a:p>
          <a:p>
            <a:pPr algn="just">
              <a:lnSpc>
                <a:spcPct val="20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[5] V. </a:t>
            </a:r>
            <a:r>
              <a:rPr lang="en-US" sz="1600" dirty="0" err="1">
                <a:latin typeface="Times New Roman" panose="02020603050405020304" pitchFamily="18" charset="0"/>
                <a:cs typeface="Times New Roman" panose="02020603050405020304" pitchFamily="18" charset="0"/>
              </a:rPr>
              <a:t>Boiko</a:t>
            </a:r>
            <a:r>
              <a:rPr lang="en-US" sz="1600" dirty="0">
                <a:latin typeface="Times New Roman" panose="02020603050405020304" pitchFamily="18" charset="0"/>
                <a:cs typeface="Times New Roman" panose="02020603050405020304" pitchFamily="18" charset="0"/>
              </a:rPr>
              <a:t>, Y. </a:t>
            </a:r>
            <a:r>
              <a:rPr lang="en-US" sz="1600" dirty="0" err="1">
                <a:latin typeface="Times New Roman" panose="02020603050405020304" pitchFamily="18" charset="0"/>
                <a:cs typeface="Times New Roman" panose="02020603050405020304" pitchFamily="18" charset="0"/>
              </a:rPr>
              <a:t>Tymoshenko</a:t>
            </a:r>
            <a:r>
              <a:rPr lang="en-US" sz="1600" dirty="0">
                <a:latin typeface="Times New Roman" panose="02020603050405020304" pitchFamily="18" charset="0"/>
                <a:cs typeface="Times New Roman" panose="02020603050405020304" pitchFamily="18" charset="0"/>
              </a:rPr>
              <a:t>, R. Y. </a:t>
            </a:r>
            <a:r>
              <a:rPr lang="en-US" sz="1600" dirty="0" err="1">
                <a:latin typeface="Times New Roman" panose="02020603050405020304" pitchFamily="18" charset="0"/>
                <a:cs typeface="Times New Roman" panose="02020603050405020304" pitchFamily="18" charset="0"/>
              </a:rPr>
              <a:t>Kononenko</a:t>
            </a:r>
            <a:r>
              <a:rPr lang="en-US" sz="1600" dirty="0">
                <a:latin typeface="Times New Roman" panose="02020603050405020304" pitchFamily="18" charset="0"/>
                <a:cs typeface="Times New Roman" panose="02020603050405020304" pitchFamily="18" charset="0"/>
              </a:rPr>
              <a:t>, and D. </a:t>
            </a:r>
            <a:r>
              <a:rPr lang="en-US" sz="1600" dirty="0" err="1">
                <a:latin typeface="Times New Roman" panose="02020603050405020304" pitchFamily="18" charset="0"/>
                <a:cs typeface="Times New Roman" panose="02020603050405020304" pitchFamily="18" charset="0"/>
              </a:rPr>
              <a:t>Goncharov</a:t>
            </a:r>
            <a:r>
              <a:rPr lang="en-US" sz="1600" dirty="0">
                <a:latin typeface="Times New Roman" panose="02020603050405020304" pitchFamily="18" charset="0"/>
                <a:cs typeface="Times New Roman" panose="02020603050405020304" pitchFamily="18" charset="0"/>
              </a:rPr>
              <a:t>, ‘‘The </a:t>
            </a:r>
            <a:r>
              <a:rPr lang="en-US" sz="1600" dirty="0" err="1">
                <a:latin typeface="Times New Roman" panose="02020603050405020304" pitchFamily="18" charset="0"/>
                <a:cs typeface="Times New Roman" panose="02020603050405020304" pitchFamily="18" charset="0"/>
              </a:rPr>
              <a:t>optimization</a:t>
            </a:r>
            <a:r>
              <a:rPr lang="en-US" sz="1600" dirty="0">
                <a:latin typeface="Times New Roman" panose="02020603050405020304" pitchFamily="18" charset="0"/>
                <a:cs typeface="Times New Roman" panose="02020603050405020304" pitchFamily="18" charset="0"/>
              </a:rPr>
              <a:t> of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 in view of the risks,’’ J. Manage. Inf. </a:t>
            </a:r>
            <a:r>
              <a:rPr lang="en-US" sz="1600" dirty="0" err="1">
                <a:latin typeface="Times New Roman" panose="02020603050405020304" pitchFamily="18" charset="0"/>
                <a:cs typeface="Times New Roman" panose="02020603050405020304" pitchFamily="18" charset="0"/>
              </a:rPr>
              <a:t>Decis</a:t>
            </a:r>
            <a:r>
              <a:rPr lang="en-US" sz="1600" dirty="0">
                <a:latin typeface="Times New Roman" panose="02020603050405020304" pitchFamily="18" charset="0"/>
                <a:cs typeface="Times New Roman" panose="02020603050405020304" pitchFamily="18" charset="0"/>
              </a:rPr>
              <a:t>. Sci., vol. 24, pp. 1–9, Sep. 2021.</a:t>
            </a:r>
          </a:p>
        </p:txBody>
      </p:sp>
    </p:spTree>
    <p:extLst>
      <p:ext uri="{BB962C8B-B14F-4D97-AF65-F5344CB8AC3E}">
        <p14:creationId xmlns:p14="http://schemas.microsoft.com/office/powerpoint/2010/main" val="641679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457" y="1091821"/>
            <a:ext cx="10475299" cy="5016758"/>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[6] G. </a:t>
            </a:r>
            <a:r>
              <a:rPr lang="en-US" sz="1600" dirty="0" err="1">
                <a:latin typeface="Times New Roman" panose="02020603050405020304" pitchFamily="18" charset="0"/>
                <a:cs typeface="Times New Roman" panose="02020603050405020304" pitchFamily="18" charset="0"/>
              </a:rPr>
              <a:t>Köchling</a:t>
            </a:r>
            <a:r>
              <a:rPr lang="en-US" sz="1600" dirty="0">
                <a:latin typeface="Times New Roman" panose="02020603050405020304" pitchFamily="18" charset="0"/>
                <a:cs typeface="Times New Roman" panose="02020603050405020304" pitchFamily="18" charset="0"/>
              </a:rPr>
              <a:t>, ‘‘Essays in finance: Corporate hedging, mutual fund </a:t>
            </a:r>
            <a:r>
              <a:rPr lang="en-US" sz="1600" dirty="0" err="1">
                <a:latin typeface="Times New Roman" panose="02020603050405020304" pitchFamily="18" charset="0"/>
                <a:cs typeface="Times New Roman" panose="02020603050405020304" pitchFamily="18" charset="0"/>
              </a:rPr>
              <a:t>managers</a:t>
            </a:r>
            <a:r>
              <a:rPr lang="en-US" sz="1600" dirty="0">
                <a:latin typeface="Times New Roman" panose="02020603050405020304" pitchFamily="18" charset="0"/>
                <a:cs typeface="Times New Roman" panose="02020603050405020304" pitchFamily="18" charset="0"/>
              </a:rPr>
              <a:t>’ behavior, and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markets,’’ M.S. thesis, </a:t>
            </a:r>
            <a:r>
              <a:rPr lang="en-US" sz="1600" dirty="0" err="1">
                <a:latin typeface="Times New Roman" panose="02020603050405020304" pitchFamily="18" charset="0"/>
                <a:cs typeface="Times New Roman" panose="02020603050405020304" pitchFamily="18" charset="0"/>
              </a:rPr>
              <a:t>Universitätsbibliothek</a:t>
            </a:r>
            <a:r>
              <a:rPr lang="en-US" sz="1600" dirty="0">
                <a:latin typeface="Times New Roman" panose="02020603050405020304" pitchFamily="18" charset="0"/>
                <a:cs typeface="Times New Roman" panose="02020603050405020304" pitchFamily="18" charset="0"/>
              </a:rPr>
              <a:t> Dortmund, Dortmund, Germany, 2021. </a:t>
            </a:r>
            <a:endParaRPr lang="en-US" sz="1600" dirty="0" smtClean="0">
              <a:latin typeface="Times New Roman" panose="02020603050405020304" pitchFamily="18" charset="0"/>
              <a:cs typeface="Times New Roman" panose="02020603050405020304" pitchFamily="18" charset="0"/>
            </a:endParaRPr>
          </a:p>
          <a:p>
            <a:pPr algn="just">
              <a:lnSpc>
                <a:spcPct val="200000"/>
              </a:lnSpc>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7] Z. Umar, N. </a:t>
            </a:r>
            <a:r>
              <a:rPr lang="en-US" sz="1600" dirty="0" err="1">
                <a:latin typeface="Times New Roman" panose="02020603050405020304" pitchFamily="18" charset="0"/>
                <a:cs typeface="Times New Roman" panose="02020603050405020304" pitchFamily="18" charset="0"/>
              </a:rPr>
              <a:t>Trabelsi</a:t>
            </a:r>
            <a:r>
              <a:rPr lang="en-US" sz="1600" dirty="0">
                <a:latin typeface="Times New Roman" panose="02020603050405020304" pitchFamily="18" charset="0"/>
                <a:cs typeface="Times New Roman" panose="02020603050405020304" pitchFamily="18" charset="0"/>
              </a:rPr>
              <a:t>, and F. </a:t>
            </a:r>
            <a:r>
              <a:rPr lang="en-US" sz="1600" dirty="0" err="1">
                <a:latin typeface="Times New Roman" panose="02020603050405020304" pitchFamily="18" charset="0"/>
                <a:cs typeface="Times New Roman" panose="02020603050405020304" pitchFamily="18" charset="0"/>
              </a:rPr>
              <a:t>Alqahtani</a:t>
            </a:r>
            <a:r>
              <a:rPr lang="en-US" sz="1600" dirty="0">
                <a:latin typeface="Times New Roman" panose="02020603050405020304" pitchFamily="18" charset="0"/>
                <a:cs typeface="Times New Roman" panose="02020603050405020304" pitchFamily="18" charset="0"/>
              </a:rPr>
              <a:t>, ‘‘Connectedness between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and technology sectors: International evidence,’’ Int. Rev. Econ. Finance, vol. 71, pp. 910–922, Jan. 2021. </a:t>
            </a:r>
            <a:endParaRPr lang="en-US" sz="1600" dirty="0" smtClean="0">
              <a:latin typeface="Times New Roman" panose="02020603050405020304" pitchFamily="18" charset="0"/>
              <a:cs typeface="Times New Roman" panose="02020603050405020304" pitchFamily="18" charset="0"/>
            </a:endParaRPr>
          </a:p>
          <a:p>
            <a:pPr algn="just">
              <a:lnSpc>
                <a:spcPct val="200000"/>
              </a:lnSpc>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8] T. Kurosaki and Y. S. Kim,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 optimization with multivariate normal tempered stable processes and foster-hart risk,’’ Finance Res. </a:t>
            </a:r>
            <a:r>
              <a:rPr lang="en-US" sz="1600" dirty="0" err="1">
                <a:latin typeface="Times New Roman" panose="02020603050405020304" pitchFamily="18" charset="0"/>
                <a:cs typeface="Times New Roman" panose="02020603050405020304" pitchFamily="18" charset="0"/>
              </a:rPr>
              <a:t>Lett</a:t>
            </a:r>
            <a:r>
              <a:rPr lang="en-US" sz="1600" dirty="0">
                <a:latin typeface="Times New Roman" panose="02020603050405020304" pitchFamily="18" charset="0"/>
                <a:cs typeface="Times New Roman" panose="02020603050405020304" pitchFamily="18" charset="0"/>
              </a:rPr>
              <a:t>., vol. 45, Mar. 2022, Art. no. 102143</a:t>
            </a:r>
            <a:r>
              <a:rPr lang="en-US" sz="1600" dirty="0" smtClean="0">
                <a:latin typeface="Times New Roman" panose="02020603050405020304" pitchFamily="18" charset="0"/>
                <a:cs typeface="Times New Roman" panose="02020603050405020304" pitchFamily="18" charset="0"/>
              </a:rPr>
              <a:t>.</a:t>
            </a:r>
          </a:p>
          <a:p>
            <a:pPr algn="just">
              <a:lnSpc>
                <a:spcPct val="20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[9] A. </a:t>
            </a:r>
            <a:r>
              <a:rPr lang="en-US" sz="1600" dirty="0" err="1">
                <a:latin typeface="Times New Roman" panose="02020603050405020304" pitchFamily="18" charset="0"/>
                <a:cs typeface="Times New Roman" panose="02020603050405020304" pitchFamily="18" charset="0"/>
              </a:rPr>
              <a:t>Masharsky</a:t>
            </a:r>
            <a:r>
              <a:rPr lang="en-US" sz="1600" dirty="0">
                <a:latin typeface="Times New Roman" panose="02020603050405020304" pitchFamily="18" charset="0"/>
                <a:cs typeface="Times New Roman" panose="02020603050405020304" pitchFamily="18" charset="0"/>
              </a:rPr>
              <a:t> and I. </a:t>
            </a:r>
            <a:r>
              <a:rPr lang="en-US" sz="1600" dirty="0" err="1">
                <a:latin typeface="Times New Roman" panose="02020603050405020304" pitchFamily="18" charset="0"/>
                <a:cs typeface="Times New Roman" panose="02020603050405020304" pitchFamily="18" charset="0"/>
              </a:rPr>
              <a:t>Skvortsov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development in Latvia and the Baltic states,’’ Eur. Cooperation, vol. 1, no. 49, pp. 7–22, 2021. </a:t>
            </a:r>
            <a:endParaRPr lang="en-US" sz="1600" dirty="0" smtClean="0">
              <a:latin typeface="Times New Roman" panose="02020603050405020304" pitchFamily="18" charset="0"/>
              <a:cs typeface="Times New Roman" panose="02020603050405020304" pitchFamily="18" charset="0"/>
            </a:endParaRPr>
          </a:p>
          <a:p>
            <a:pPr algn="just">
              <a:lnSpc>
                <a:spcPct val="200000"/>
              </a:lnSpc>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10] S. Bhattacharya and K. </a:t>
            </a:r>
            <a:r>
              <a:rPr lang="en-US" sz="1600" dirty="0" err="1">
                <a:latin typeface="Times New Roman" panose="02020603050405020304" pitchFamily="18" charset="0"/>
                <a:cs typeface="Times New Roman" panose="02020603050405020304" pitchFamily="18" charset="0"/>
              </a:rPr>
              <a:t>Rana</a:t>
            </a:r>
            <a:r>
              <a:rPr lang="en-US" sz="1600" dirty="0">
                <a:latin typeface="Times New Roman" panose="02020603050405020304" pitchFamily="18" charset="0"/>
                <a:cs typeface="Times New Roman" panose="02020603050405020304" pitchFamily="18" charset="0"/>
              </a:rPr>
              <a:t>, ‘‘A case study on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driven euphoria in 2020-21,’’ Int. J. Res. Eng., Sci. Manage., vol. 4, no. 3, pp. 9–11, 2021.</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812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0" y="0"/>
            <a:ext cx="12192000" cy="6902369"/>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3510" y="750627"/>
            <a:ext cx="11062204" cy="491319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Markowitz optimization with the high ratio. </a:t>
            </a:r>
            <a:r>
              <a:rPr lang="en-US" sz="1600" dirty="0" err="1"/>
              <a:t>Walid</a:t>
            </a:r>
            <a:r>
              <a:rPr lang="en-US" sz="1600" dirty="0"/>
              <a:t> et al. [15] proposed the relationship between </a:t>
            </a:r>
            <a:r>
              <a:rPr lang="en-US" sz="1600" dirty="0" err="1"/>
              <a:t>cryptocurrencies</a:t>
            </a:r>
            <a:r>
              <a:rPr lang="en-US" sz="1600" dirty="0"/>
              <a:t> based on the highest frequency. The presented system gives the output of useful marketing insights and gives the allowance to the agent to improve the system stability. </a:t>
            </a:r>
            <a:r>
              <a:rPr lang="en-US" sz="1600" dirty="0" err="1"/>
              <a:t>Platanakis</a:t>
            </a:r>
            <a:r>
              <a:rPr lang="en-US" sz="1600" dirty="0"/>
              <a:t> et al. [16], demonstrates the estimation error in term of return </a:t>
            </a:r>
            <a:r>
              <a:rPr lang="en-US" sz="1600" dirty="0" err="1"/>
              <a:t>estimation</a:t>
            </a:r>
            <a:r>
              <a:rPr lang="en-US" sz="1600" dirty="0"/>
              <a:t> rather than naively diversified (1/N) strategy. </a:t>
            </a:r>
            <a:r>
              <a:rPr lang="en-US" sz="1600" dirty="0" smtClean="0"/>
              <a:t>Similarly</a:t>
            </a:r>
            <a:r>
              <a:rPr lang="en-US" sz="1600" dirty="0"/>
              <a:t>, they used [17] the model of Black </a:t>
            </a:r>
            <a:r>
              <a:rPr lang="en-US" sz="1600" dirty="0" err="1"/>
              <a:t>Litterman</a:t>
            </a:r>
            <a:r>
              <a:rPr lang="en-US" sz="1600" dirty="0"/>
              <a:t> based on the variance constraints to support the sophisticated </a:t>
            </a:r>
            <a:r>
              <a:rPr lang="en-US" sz="1600" dirty="0" err="1"/>
              <a:t>portfolio</a:t>
            </a:r>
            <a:r>
              <a:rPr lang="en-US" sz="1600" dirty="0"/>
              <a:t> technique for estimation control of the simple </a:t>
            </a:r>
            <a:r>
              <a:rPr lang="en-US" sz="1600" dirty="0" err="1"/>
              <a:t>methods</a:t>
            </a:r>
            <a:r>
              <a:rPr lang="en-US" sz="1600" dirty="0"/>
              <a:t> to manage the </a:t>
            </a:r>
            <a:r>
              <a:rPr lang="en-US" sz="1600" dirty="0" err="1"/>
              <a:t>cryptocurrency</a:t>
            </a:r>
            <a:r>
              <a:rPr lang="en-US" sz="1600" dirty="0"/>
              <a:t>. Saba et al. [18] applied the wavelet-based analysis for </a:t>
            </a:r>
            <a:r>
              <a:rPr lang="en-US" sz="1600" dirty="0" err="1"/>
              <a:t>cryptocurrency</a:t>
            </a:r>
            <a:r>
              <a:rPr lang="en-US" sz="1600" dirty="0"/>
              <a:t> multi-scale dynamic interdependence between the liquid </a:t>
            </a:r>
            <a:r>
              <a:rPr lang="en-US" sz="1600" dirty="0" err="1"/>
              <a:t>cryptocurrencies</a:t>
            </a:r>
            <a:r>
              <a:rPr lang="en-US" sz="1600" dirty="0"/>
              <a:t> to count the traders and investors heterogeneous </a:t>
            </a:r>
            <a:r>
              <a:rPr lang="en-US" sz="1600" dirty="0" err="1"/>
              <a:t>behaviour</a:t>
            </a:r>
            <a:r>
              <a:rPr lang="en-US" sz="1600" dirty="0"/>
              <a:t>. </a:t>
            </a:r>
            <a:r>
              <a:rPr lang="en-US" sz="1600" dirty="0" err="1"/>
              <a:t>Corbet</a:t>
            </a:r>
            <a:r>
              <a:rPr lang="en-US" sz="1600" dirty="0"/>
              <a:t> et al. [19] compare the different rules of trading in term of average-oscillator to breakout the range of trading strategies. Based on the reports of </a:t>
            </a:r>
            <a:r>
              <a:rPr lang="en-US" sz="1600" dirty="0" err="1"/>
              <a:t>cryptocurrency</a:t>
            </a:r>
            <a:r>
              <a:rPr lang="en-US" sz="1600" dirty="0"/>
              <a:t> related audit considerations and Chartered Professional Accountants </a:t>
            </a:r>
            <a:r>
              <a:rPr lang="en-US" sz="1600" dirty="0" err="1"/>
              <a:t>Cananda</a:t>
            </a:r>
            <a:r>
              <a:rPr lang="en-US" sz="1600" dirty="0"/>
              <a:t> (CPAC), building the general </a:t>
            </a:r>
            <a:r>
              <a:rPr lang="en-US" sz="1600" dirty="0" err="1"/>
              <a:t>awareness</a:t>
            </a:r>
            <a:r>
              <a:rPr lang="en-US" sz="1600" dirty="0"/>
              <a:t> for the intrinsic risks of the ecosystem of digital assets recommended. I</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936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23610" y="914949"/>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Jan. 2018, pp. 1–6.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 Y. Kim and K. Lee,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‘‘Risk management to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exchange</a:t>
                      </a:r>
                    </a:p>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and investors guidelines to prevent potential threats,’’</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Investment and interest in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 vol. 9, no. 9, p. 163, Sep. 2021</a:t>
                      </a:r>
                      <a:endParaRPr lang="fr-FR" sz="16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 I. U. Haq, A. Maneengam, S. Chupradit, W. Suksatan, and C. Huo</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‘‘Economic policy  uncertainty and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market as a risk management avenue: A systematic review,’’</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literature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vol. 68, no. 3, pp. 12–13, 2021</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 J. Gold and S. D. </a:t>
                      </a:r>
                      <a:r>
                        <a:rPr lang="en-US" sz="1600" b="0" dirty="0" err="1" smtClean="0">
                          <a:latin typeface="Times New Roman" panose="02020603050405020304" pitchFamily="18" charset="0"/>
                          <a:cs typeface="Times New Roman" panose="02020603050405020304" pitchFamily="18" charset="0"/>
                        </a:rPr>
                        <a:t>Palley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‘‘Protecting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assets,’’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wallets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 vol. 24, no. 1, pp. 95–118, Jun. 2021.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I. </a:t>
                      </a:r>
                      <a:r>
                        <a:rPr lang="en-US" sz="1600" dirty="0" err="1" smtClean="0"/>
                        <a:t>Barkai</a:t>
                      </a:r>
                      <a:r>
                        <a:rPr lang="en-US" sz="1600" dirty="0" smtClean="0"/>
                        <a:t>, T. </a:t>
                      </a:r>
                      <a:r>
                        <a:rPr lang="en-US" sz="1600" dirty="0" err="1" smtClean="0"/>
                        <a:t>Shushi</a:t>
                      </a:r>
                      <a:r>
                        <a:rPr lang="en-US" sz="1600" dirty="0" smtClean="0"/>
                        <a:t>, and R. Yosef</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risk–return analysis for bull and bear regimes,’’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bitcoin</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litecoin</a:t>
                      </a:r>
                      <a:r>
                        <a:rPr lang="en-US" sz="1600" b="0" dirty="0" smtClean="0">
                          <a:latin typeface="Times New Roman" panose="02020603050405020304" pitchFamily="18" charset="0"/>
                          <a:cs typeface="Times New Roman" panose="02020603050405020304" pitchFamily="18" charset="0"/>
                        </a:rPr>
                        <a:t>, ripple, and </a:t>
                      </a:r>
                      <a:r>
                        <a:rPr lang="en-US" sz="1600" b="0" dirty="0" err="1" smtClean="0">
                          <a:latin typeface="Times New Roman" panose="02020603050405020304" pitchFamily="18" charset="0"/>
                          <a:cs typeface="Times New Roman" panose="02020603050405020304" pitchFamily="18" charset="0"/>
                        </a:rPr>
                        <a:t>ethereum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135774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47280"/>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The RL was compared to existing research works and the most frequent benchmarks in this area, the two management portfolio algorithms and the basic DQN of the trading system. In terms of bit-coin risk management, the proposed RL algorithms are compared to other existing studies.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285224"/>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2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1494640"/>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Proposed several machine learning models to classify machine learning-based analysis of crypto currency market financial risk management. Also, similar studies that have proposed models for evaluation of such performance .Therefore, we propose a </a:t>
            </a:r>
            <a:r>
              <a:rPr lang="en-IN" sz="1600" dirty="0">
                <a:latin typeface="Times New Roman" panose="02020603050405020304" pitchFamily="18" charset="0"/>
                <a:cs typeface="Times New Roman" panose="02020603050405020304" pitchFamily="18" charset="0"/>
              </a:rPr>
              <a:t>Decision tree, Random Forest, MLP Classifier, Ada boost  , Extra tree Classifier </a:t>
            </a:r>
            <a:r>
              <a:rPr lang="en-US" sz="1600" dirty="0">
                <a:latin typeface="Times New Roman" panose="02020603050405020304" pitchFamily="18" charset="0"/>
                <a:cs typeface="Times New Roman" panose="02020603050405020304" pitchFamily="18" charset="0"/>
              </a:rPr>
              <a:t>to predict the risks.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3022955"/>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718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610743" y="1852826"/>
            <a:ext cx="3657600" cy="3752850"/>
          </a:xfrm>
          <a:prstGeom prst="rect">
            <a:avLst/>
          </a:prstGeom>
        </p:spPr>
      </p:pic>
    </p:spTree>
    <p:extLst>
      <p:ext uri="{BB962C8B-B14F-4D97-AF65-F5344CB8AC3E}">
        <p14:creationId xmlns:p14="http://schemas.microsoft.com/office/powerpoint/2010/main" val="373285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04364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3618</Words>
  <Application>Microsoft Office PowerPoint</Application>
  <PresentationFormat>Widescreen</PresentationFormat>
  <Paragraphs>164</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55</cp:revision>
  <dcterms:created xsi:type="dcterms:W3CDTF">2022-04-13T10:05:01Z</dcterms:created>
  <dcterms:modified xsi:type="dcterms:W3CDTF">2023-04-24T06:37:50Z</dcterms:modified>
</cp:coreProperties>
</file>