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81" r:id="rId6"/>
    <p:sldId id="265" r:id="rId7"/>
    <p:sldId id="266" r:id="rId8"/>
    <p:sldId id="267" r:id="rId9"/>
    <p:sldId id="268" r:id="rId10"/>
    <p:sldId id="269" r:id="rId11"/>
    <p:sldId id="271" r:id="rId12"/>
    <p:sldId id="272" r:id="rId13"/>
    <p:sldId id="273" r:id="rId14"/>
    <p:sldId id="274" r:id="rId15"/>
    <p:sldId id="282" r:id="rId16"/>
    <p:sldId id="283" r:id="rId17"/>
    <p:sldId id="284" r:id="rId18"/>
    <p:sldId id="285" r:id="rId19"/>
    <p:sldId id="286" r:id="rId20"/>
    <p:sldId id="287"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4862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3415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2569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786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242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4674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3076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7059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703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9057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6502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24-04-2023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2383804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Feedforward_neural_network" TargetMode="External"/><Relationship Id="rId1" Type="http://schemas.openxmlformats.org/officeDocument/2006/relationships/slideLayout" Target="../slideLayouts/slideLayout7.xml"/><Relationship Id="rId5" Type="http://schemas.openxmlformats.org/officeDocument/2006/relationships/hyperlink" Target="https://en.wikipedia.org/wiki/Multilayer_perceptron#Terminology" TargetMode="External"/><Relationship Id="rId4" Type="http://schemas.openxmlformats.org/officeDocument/2006/relationships/hyperlink" Target="https://en.wikipedia.org/wiki/Perceptr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Perceptron" TargetMode="External"/><Relationship Id="rId3" Type="http://schemas.openxmlformats.org/officeDocument/2006/relationships/hyperlink" Target="https://en.wikipedia.org/wiki/Activation_function" TargetMode="External"/><Relationship Id="rId7" Type="http://schemas.openxmlformats.org/officeDocument/2006/relationships/hyperlink" Target="https://en.wikipedia.org/wiki/Multilayer_perceptron#cite_note-3" TargetMode="External"/><Relationship Id="rId2" Type="http://schemas.openxmlformats.org/officeDocument/2006/relationships/hyperlink" Target="https://en.wikipedia.org/wiki/Layer_(deep_learning)" TargetMode="External"/><Relationship Id="rId1" Type="http://schemas.openxmlformats.org/officeDocument/2006/relationships/slideLayout" Target="../slideLayouts/slideLayout7.xml"/><Relationship Id="rId6" Type="http://schemas.openxmlformats.org/officeDocument/2006/relationships/hyperlink" Target="https://en.wikipedia.org/wiki/Multilayer_perceptron#cite_note-2" TargetMode="External"/><Relationship Id="rId5" Type="http://schemas.openxmlformats.org/officeDocument/2006/relationships/hyperlink" Target="https://en.wikipedia.org/wiki/Backpropagation" TargetMode="External"/><Relationship Id="rId10" Type="http://schemas.openxmlformats.org/officeDocument/2006/relationships/hyperlink" Target="https://en.wikipedia.org/wiki/Heaviside_step_function" TargetMode="External"/><Relationship Id="rId4" Type="http://schemas.openxmlformats.org/officeDocument/2006/relationships/hyperlink" Target="https://en.wikipedia.org/wiki/Supervised_learning" TargetMode="External"/><Relationship Id="rId9" Type="http://schemas.openxmlformats.org/officeDocument/2006/relationships/hyperlink" Target="https://en.wikipedia.org/wiki/Linear_separabil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0795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76091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74175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15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9932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a:solidFill>
                  <a:srgbClr val="222222"/>
                </a:solidFill>
                <a:latin typeface="Times New Roman" panose="02020603050405020304" pitchFamily="18" charset="0"/>
                <a:cs typeface="Times New Roman" panose="02020603050405020304" pitchFamily="18" charset="0"/>
              </a:rPr>
              <a:t>3</a:t>
            </a:r>
            <a:r>
              <a:rPr lang="en-US" sz="2000" b="1" dirty="0" smtClean="0">
                <a:solidFill>
                  <a:srgbClr val="222222"/>
                </a:solidFill>
                <a:latin typeface="Times New Roman" panose="02020603050405020304" pitchFamily="18" charset="0"/>
                <a:cs typeface="Times New Roman" panose="02020603050405020304" pitchFamily="18" charset="0"/>
              </a:rPr>
              <a:t>.AdaBoost </a:t>
            </a:r>
            <a:r>
              <a:rPr lang="en-US" sz="2000" b="1" dirty="0" smtClean="0">
                <a:solidFill>
                  <a:srgbClr val="222222"/>
                </a:solidFill>
                <a:latin typeface="Times New Roman" panose="02020603050405020304" pitchFamily="18" charset="0"/>
                <a:cs typeface="Times New Roman" panose="02020603050405020304" pitchFamily="18" charset="0"/>
              </a:rPr>
              <a:t>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304959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52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1424007"/>
            <a:ext cx="11153104" cy="4801314"/>
          </a:xfrm>
          <a:prstGeom prst="rect">
            <a:avLst/>
          </a:prstGeom>
        </p:spPr>
        <p:txBody>
          <a:bodyPr wrap="square">
            <a:spAutoFit/>
          </a:bodyPr>
          <a:lstStyle/>
          <a:p>
            <a:pPr algn="just" fontAlgn="base">
              <a:lnSpc>
                <a:spcPct val="150000"/>
              </a:lnSpc>
            </a:pPr>
            <a:r>
              <a:rPr lang="en-US" sz="1700" b="1" dirty="0">
                <a:solidFill>
                  <a:srgbClr val="273239"/>
                </a:solidFill>
                <a:latin typeface="Times New Roman" panose="02020603050405020304" pitchFamily="18" charset="0"/>
                <a:cs typeface="Times New Roman" panose="02020603050405020304" pitchFamily="18" charset="0"/>
              </a:rPr>
              <a:t>(Extra Trees Classifier)</a:t>
            </a:r>
            <a:r>
              <a:rPr lang="en-US" sz="1700" dirty="0">
                <a:solidFill>
                  <a:srgbClr val="273239"/>
                </a:solidFill>
                <a:latin typeface="Times New Roman" panose="02020603050405020304" pitchFamily="18" charset="0"/>
                <a:cs typeface="Times New Roman" panose="02020603050405020304" pitchFamily="18" charset="0"/>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Each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This random sample of features leads to the creation of multiple de-correlated decision trees.</a:t>
            </a:r>
          </a:p>
          <a:p>
            <a:pPr algn="just" fontAlgn="base">
              <a:lnSpc>
                <a:spcPct val="150000"/>
              </a:lnSpc>
            </a:pPr>
            <a:r>
              <a:rPr lang="en-US" sz="1700" dirty="0">
                <a:solidFill>
                  <a:srgbClr val="273239"/>
                </a:solidFill>
                <a:latin typeface="Times New Roman" panose="02020603050405020304" pitchFamily="18" charset="0"/>
                <a:cs typeface="Times New Roman" panose="02020603050405020304" pitchFamily="18" charset="0"/>
              </a:rPr>
              <a:t>To perform feature selection using the above forest structure, during the construction of the forest, for each feature, the normalized total reduction in the mathematical criteria used in the decision of feature of split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if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Index is used in the construction of the forest) is computed. This value is called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US" sz="1700" dirty="0" err="1">
                <a:solidFill>
                  <a:srgbClr val="273239"/>
                </a:solidFill>
                <a:latin typeface="Times New Roman" panose="02020603050405020304" pitchFamily="18" charset="0"/>
                <a:cs typeface="Times New Roman" panose="02020603050405020304" pitchFamily="18" charset="0"/>
              </a:rPr>
              <a:t>Gini</a:t>
            </a:r>
            <a:r>
              <a:rPr lang="en-US" sz="1700" dirty="0">
                <a:solidFill>
                  <a:srgbClr val="273239"/>
                </a:solidFill>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700" b="0" i="0" dirty="0">
              <a:solidFill>
                <a:srgbClr val="273239"/>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656823" y="758712"/>
            <a:ext cx="3309624" cy="369332"/>
          </a:xfrm>
          <a:prstGeom prst="rect">
            <a:avLst/>
          </a:prstGeom>
        </p:spPr>
        <p:txBody>
          <a:bodyPr wrap="none">
            <a:spAutoFit/>
          </a:bodyPr>
          <a:lstStyle/>
          <a:p>
            <a:pPr algn="just"/>
            <a:r>
              <a:rPr lang="en-US" b="1" dirty="0" smtClean="0">
                <a:solidFill>
                  <a:srgbClr val="273239"/>
                </a:solidFill>
                <a:latin typeface="Times New Roman" panose="02020603050405020304" pitchFamily="18" charset="0"/>
                <a:cs typeface="Times New Roman" panose="02020603050405020304" pitchFamily="18" charset="0"/>
              </a:rPr>
              <a:t>EXTRA TREES CLASSIFIER:</a:t>
            </a:r>
            <a:endParaRPr lang="en-US" dirty="0"/>
          </a:p>
        </p:txBody>
      </p:sp>
    </p:spTree>
    <p:extLst>
      <p:ext uri="{BB962C8B-B14F-4D97-AF65-F5344CB8AC3E}">
        <p14:creationId xmlns:p14="http://schemas.microsoft.com/office/powerpoint/2010/main" val="11300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803" y="757886"/>
            <a:ext cx="10075572" cy="4247317"/>
          </a:xfrm>
          <a:prstGeom prst="rect">
            <a:avLst/>
          </a:prstGeom>
        </p:spPr>
        <p:txBody>
          <a:bodyPr wrap="square">
            <a:spAutoFit/>
          </a:bodyPr>
          <a:lstStyle/>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Extra trees (short for extremely randomized trees) is an ensemble supervised machine learning method that uses decision trees and is used by the Train Using </a:t>
            </a:r>
            <a:r>
              <a:rPr lang="en-US" dirty="0" err="1">
                <a:solidFill>
                  <a:srgbClr val="4C4C4C"/>
                </a:solidFill>
                <a:latin typeface="Times New Roman" panose="02020603050405020304" pitchFamily="18" charset="0"/>
                <a:cs typeface="Times New Roman" panose="02020603050405020304" pitchFamily="18" charset="0"/>
              </a:rPr>
              <a:t>AutoML</a:t>
            </a:r>
            <a:r>
              <a:rPr lang="en-US" dirty="0">
                <a:solidFill>
                  <a:srgbClr val="4C4C4C"/>
                </a:solidFill>
                <a:latin typeface="Times New Roman" panose="02020603050405020304" pitchFamily="18" charset="0"/>
                <a:cs typeface="Times New Roman" panose="02020603050405020304" pitchFamily="18" charset="0"/>
              </a:rPr>
              <a:t> tool. See </a:t>
            </a:r>
            <a:r>
              <a:rPr lang="en-US" dirty="0">
                <a:latin typeface="Times New Roman" panose="02020603050405020304" pitchFamily="18" charset="0"/>
                <a:cs typeface="Times New Roman" panose="02020603050405020304" pitchFamily="18" charset="0"/>
              </a:rPr>
              <a:t>Decision trees classification and regression </a:t>
            </a:r>
            <a:r>
              <a:rPr lang="en-US" dirty="0" smtClean="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for information about how decision trees work. This method is similar to random forests but can be faster.</a:t>
            </a:r>
          </a:p>
          <a:p>
            <a:pPr algn="just">
              <a:lnSpc>
                <a:spcPct val="150000"/>
              </a:lnSpc>
            </a:pPr>
            <a:r>
              <a:rPr lang="en-US" dirty="0">
                <a:solidFill>
                  <a:srgbClr val="4C4C4C"/>
                </a:solidFill>
                <a:latin typeface="Times New Roman" panose="02020603050405020304" pitchFamily="18" charset="0"/>
                <a:cs typeface="Times New Roman" panose="02020603050405020304" pitchFamily="18" charset="0"/>
              </a:rPr>
              <a:t>The extra trees algorithm, like the random forests algorithm, creates many decision trees, but the sampling for each tree is random, without replacement. This creates a dataset for each tree with unique samples. A specific number of features, from the total set of features, are also selected randomly for each tree. The most important and unique characteristic of extra trees is the random selection of a splitting value for a feature. Instead of calculating a locally optimal value using </a:t>
            </a:r>
            <a:r>
              <a:rPr lang="en-US" dirty="0" err="1">
                <a:solidFill>
                  <a:srgbClr val="4C4C4C"/>
                </a:solidFill>
                <a:latin typeface="Times New Roman" panose="02020603050405020304" pitchFamily="18" charset="0"/>
                <a:cs typeface="Times New Roman" panose="02020603050405020304" pitchFamily="18" charset="0"/>
              </a:rPr>
              <a:t>Gini</a:t>
            </a:r>
            <a:r>
              <a:rPr lang="en-US" dirty="0">
                <a:solidFill>
                  <a:srgbClr val="4C4C4C"/>
                </a:solidFill>
                <a:latin typeface="Times New Roman" panose="02020603050405020304" pitchFamily="18" charset="0"/>
                <a:cs typeface="Times New Roman" panose="02020603050405020304" pitchFamily="18" charset="0"/>
              </a:rPr>
              <a:t> or entropy to split the data, the algorithm randomly selects a split value. This makes the trees diversified and uncorrelated.</a:t>
            </a:r>
            <a:endParaRPr lang="en-US" b="0" i="0" dirty="0">
              <a:solidFill>
                <a:srgbClr val="4C4C4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541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6" y="28566"/>
            <a:ext cx="11436824" cy="6829434"/>
          </a:xfrm>
          <a:prstGeom prst="rect">
            <a:avLst/>
          </a:prstGeom>
        </p:spPr>
        <p:txBody>
          <a:bodyPr wrap="square">
            <a:spAutoFit/>
          </a:bodyPr>
          <a:lstStyle/>
          <a:p>
            <a:pPr algn="just">
              <a:lnSpc>
                <a:spcPct val="200000"/>
              </a:lnSpc>
              <a:spcAft>
                <a:spcPts val="800"/>
              </a:spcAft>
            </a:pP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In the world of deep learning,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TensorFlow</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Keras</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Microsoft Cognitive Toolkit (CNTK), and </a:t>
            </a:r>
            <a:r>
              <a:rPr lang="en-IN" sz="1600"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PyTorch</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are very popular. Most of us may not realise that the very popular machine learning library </a:t>
            </a:r>
            <a:r>
              <a:rPr lang="en-IN" sz="1600" b="1"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Scikit</a:t>
            </a:r>
            <a:r>
              <a:rPr lang="en-IN" sz="16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-learn</a:t>
            </a:r>
            <a:r>
              <a:rPr lang="en-IN" sz="16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is also capable of a basic deep learning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Salient points of Multilayer Perceptron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-learn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There is no activation function in the output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For regression scenarios, the square error is the loss function, and cross-entropy is the loss function for the classification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It can work with single as well as multiple target values regression.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800"/>
              </a:spcAft>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Unlike other popular packages, likes </a:t>
            </a:r>
            <a:r>
              <a:rPr lang="en-IN" sz="1600" dirty="0" err="1">
                <a:latin typeface="Times New Roman" panose="02020603050405020304" pitchFamily="18" charset="0"/>
                <a:ea typeface="Calibri" panose="020F0502020204030204" pitchFamily="34" charset="0"/>
                <a:cs typeface="Times New Roman" panose="02020603050405020304" pitchFamily="18" charset="0"/>
              </a:rPr>
              <a:t>Keras</a:t>
            </a:r>
            <a:r>
              <a:rPr lang="en-IN" sz="1600" dirty="0">
                <a:latin typeface="Times New Roman" panose="02020603050405020304" pitchFamily="18" charset="0"/>
                <a:ea typeface="Calibri" panose="020F0502020204030204" pitchFamily="34" charset="0"/>
                <a:cs typeface="Times New Roman" panose="02020603050405020304" pitchFamily="18" charset="0"/>
              </a:rPr>
              <a:t> the implementation of MLP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Scikit</a:t>
            </a:r>
            <a:r>
              <a:rPr lang="en-IN" sz="1600" dirty="0">
                <a:latin typeface="Times New Roman" panose="02020603050405020304" pitchFamily="18" charset="0"/>
                <a:ea typeface="Calibri" panose="020F0502020204030204" pitchFamily="34" charset="0"/>
                <a:cs typeface="Times New Roman" panose="02020603050405020304" pitchFamily="18" charset="0"/>
              </a:rPr>
              <a:t> doesn’t support GPU.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cannot fine-tune the parameters like different activation functions, weight initializers etc. for each layer.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A multilayer perceptron (MLP) is a class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2" tooltip="Feedforward neural network"/>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rtificial neural network"/>
              </a:rPr>
              <a:t>artificial neural network</a:t>
            </a:r>
            <a:r>
              <a:rPr lang="en-IN" sz="1600" dirty="0">
                <a:latin typeface="Times New Roman" panose="02020603050405020304" pitchFamily="18" charset="0"/>
                <a:ea typeface="Calibri" panose="020F0502020204030204" pitchFamily="34" charset="0"/>
                <a:cs typeface="Times New Roman" panose="02020603050405020304" pitchFamily="18" charset="0"/>
              </a:rPr>
              <a:t> (ANN). The term MLP is used ambiguously, sometimes loosely to mean 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feedforward</a:t>
            </a:r>
            <a:r>
              <a:rPr lang="en-IN" sz="1600" dirty="0">
                <a:latin typeface="Times New Roman" panose="02020603050405020304" pitchFamily="18" charset="0"/>
                <a:ea typeface="Calibri" panose="020F0502020204030204" pitchFamily="34" charset="0"/>
                <a:cs typeface="Times New Roman" panose="02020603050405020304" pitchFamily="18" charset="0"/>
              </a:rPr>
              <a:t> ANN, sometimes strictly to refer to networks composed of multiple layers of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4" tooltip="Perceptron"/>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(with threshold activation); see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5"/>
              </a:rPr>
              <a:t>§ Terminology</a:t>
            </a:r>
            <a:r>
              <a:rPr lang="en-IN" sz="1600" dirty="0">
                <a:latin typeface="Times New Roman" panose="02020603050405020304" pitchFamily="18" charset="0"/>
                <a:ea typeface="Calibri" panose="020F0502020204030204" pitchFamily="34" charset="0"/>
                <a:cs typeface="Times New Roman" panose="02020603050405020304" pitchFamily="18" charset="0"/>
              </a:rPr>
              <a:t>. Multilayer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sometimes colloquially referred to as "vanilla" neural networks, especially when they have a single hidden layer.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33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6" y="60050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323830" y="1423820"/>
            <a:ext cx="9608027" cy="5434180"/>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1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233751"/>
            <a:ext cx="10358651" cy="6624249"/>
          </a:xfrm>
          <a:prstGeom prst="rect">
            <a:avLst/>
          </a:prstGeom>
        </p:spPr>
        <p:txBody>
          <a:bodyPr wrap="square">
            <a:spAutoFit/>
          </a:bodyPr>
          <a:lstStyle/>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An MLP consists of at least three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layers</a:t>
            </a:r>
            <a:r>
              <a:rPr lang="en-IN" sz="1600" dirty="0">
                <a:latin typeface="Times New Roman" panose="02020603050405020304" pitchFamily="18" charset="0"/>
                <a:ea typeface="Calibri" panose="020F0502020204030204" pitchFamily="34" charset="0"/>
                <a:cs typeface="Times New Roman" panose="02020603050405020304" pitchFamily="18" charset="0"/>
              </a:rPr>
              <a:t> of nodes: an input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 hidden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and an output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2" tooltip="Layer (deep learning)"/>
              </a:rPr>
              <a:t>layer</a:t>
            </a:r>
            <a:r>
              <a:rPr lang="en-IN" sz="1600" dirty="0">
                <a:latin typeface="Times New Roman" panose="02020603050405020304" pitchFamily="18" charset="0"/>
                <a:ea typeface="Calibri" panose="020F0502020204030204" pitchFamily="34" charset="0"/>
                <a:cs typeface="Times New Roman" panose="02020603050405020304" pitchFamily="18" charset="0"/>
              </a:rPr>
              <a:t>. Except for the input nodes, each node is a neuron that uses a nonlinear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tooltip="Activation function"/>
              </a:rPr>
              <a:t>activation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utilizes a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4" tooltip="Supervised learning"/>
              </a:rPr>
              <a:t>supervised learning</a:t>
            </a:r>
            <a:r>
              <a:rPr lang="en-IN" sz="1600" dirty="0">
                <a:latin typeface="Times New Roman" panose="02020603050405020304" pitchFamily="18" charset="0"/>
                <a:ea typeface="Calibri" panose="020F0502020204030204" pitchFamily="34" charset="0"/>
                <a:cs typeface="Times New Roman" panose="02020603050405020304" pitchFamily="18" charset="0"/>
              </a:rPr>
              <a:t> technique called </a:t>
            </a:r>
            <a:r>
              <a:rPr lang="en-IN" sz="1600" dirty="0" err="1">
                <a:latin typeface="Times New Roman" panose="02020603050405020304" pitchFamily="18" charset="0"/>
                <a:ea typeface="Calibri" panose="020F0502020204030204" pitchFamily="34" charset="0"/>
                <a:cs typeface="Times New Roman" panose="02020603050405020304" pitchFamily="18" charset="0"/>
                <a:hlinkClick r:id="rId5" tooltip="Backpropagation"/>
              </a:rPr>
              <a:t>backpropagation</a:t>
            </a:r>
            <a:r>
              <a:rPr lang="en-IN" sz="1600" dirty="0">
                <a:latin typeface="Times New Roman" panose="02020603050405020304" pitchFamily="18" charset="0"/>
                <a:ea typeface="Calibri" panose="020F0502020204030204" pitchFamily="34" charset="0"/>
                <a:cs typeface="Times New Roman" panose="02020603050405020304" pitchFamily="18" charset="0"/>
              </a:rPr>
              <a:t> for training.</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6"/>
              </a:rPr>
              <a:t>[2]</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7"/>
              </a:rPr>
              <a:t>[3]</a:t>
            </a:r>
            <a:r>
              <a:rPr lang="en-IN" sz="1600" dirty="0">
                <a:latin typeface="Times New Roman" panose="02020603050405020304" pitchFamily="18" charset="0"/>
                <a:ea typeface="Calibri" panose="020F0502020204030204" pitchFamily="34" charset="0"/>
                <a:cs typeface="Times New Roman" panose="02020603050405020304" pitchFamily="18" charset="0"/>
              </a:rPr>
              <a:t> Its multiple layers and non-linear activation distinguish MLP from a linear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8" tooltip="Perceptron"/>
              </a:rPr>
              <a:t>perceptron</a:t>
            </a:r>
            <a:r>
              <a:rPr lang="en-IN" sz="1600" dirty="0">
                <a:latin typeface="Times New Roman" panose="02020603050405020304" pitchFamily="18" charset="0"/>
                <a:ea typeface="Calibri" panose="020F0502020204030204" pitchFamily="34" charset="0"/>
                <a:cs typeface="Times New Roman" panose="02020603050405020304" pitchFamily="18" charset="0"/>
              </a:rPr>
              <a:t>. It can distinguish data that is not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9" tooltip="Linear separability"/>
              </a:rPr>
              <a:t>linearly separable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does not refer to a single perceptron that has multiple layers. Rather, it contains many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that are organized into layers. An alternative is "multilayer perceptron network". Moreover,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in the strictest possible sense. True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are formally a special case of artificial neurons that use a threshold activation function such as the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10" tooltip="Heaviside step function"/>
              </a:rPr>
              <a:t>Heaviside step function</a:t>
            </a:r>
            <a:r>
              <a:rPr lang="en-IN" sz="1600" dirty="0">
                <a:latin typeface="Times New Roman" panose="02020603050405020304" pitchFamily="18" charset="0"/>
                <a:ea typeface="Calibri" panose="020F0502020204030204" pitchFamily="34" charset="0"/>
                <a:cs typeface="Times New Roman" panose="02020603050405020304" pitchFamily="18" charset="0"/>
              </a:rPr>
              <a:t>. MLP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can employ arbitrary activation functions. A true perceptron performs binary classification, an MLP neuron is free to either perform classification or regression, depending upon its activation function.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term "multilayer perceptron" later was applied without respect to nature of the nodes/layers, which can be composed of arbitrarily defined artificial neurons, and not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perceptrons</a:t>
            </a:r>
            <a:r>
              <a:rPr lang="en-IN" sz="1600" dirty="0">
                <a:latin typeface="Times New Roman" panose="02020603050405020304" pitchFamily="18" charset="0"/>
                <a:ea typeface="Calibri" panose="020F0502020204030204" pitchFamily="34" charset="0"/>
                <a:cs typeface="Times New Roman" panose="02020603050405020304" pitchFamily="18" charset="0"/>
              </a:rPr>
              <a:t> specifically. This interpretation avoids the loosening of the definition of "perceptron" to mean an artificial neuron in general.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045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15057" y="104226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13510" y="750627"/>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a:t>
            </a:r>
            <a:r>
              <a:rPr lang="en-US" sz="1600" dirty="0" smtClean="0"/>
              <a:t>Similarly</a:t>
            </a:r>
            <a:r>
              <a:rPr lang="en-US" sz="1600" dirty="0"/>
              <a:t>,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55681838"/>
              </p:ext>
            </p:extLst>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Jan. 2018, pp. 1–6.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 vol. 9, no. 9, p. 163, Sep. 2021</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‘‘Economic policy  uncertainty and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market as a risk management avenue: A systematic review,’’</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literature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J. Gold and S. D. </a:t>
                      </a:r>
                      <a:r>
                        <a:rPr lang="en-US" sz="1600" b="0" dirty="0" err="1" smtClean="0">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‘‘Protecting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assets,’’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wallets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I. </a:t>
                      </a:r>
                      <a:r>
                        <a:rPr lang="en-US" sz="1600" dirty="0" err="1" smtClean="0"/>
                        <a:t>Barkai</a:t>
                      </a:r>
                      <a:r>
                        <a:rPr lang="en-US" sz="1600" dirty="0" smtClean="0"/>
                        <a:t>, T. </a:t>
                      </a:r>
                      <a:r>
                        <a:rPr lang="en-US" sz="1600" dirty="0" err="1" smtClean="0"/>
                        <a:t>Shushi</a:t>
                      </a:r>
                      <a:r>
                        <a:rPr lang="en-US" sz="1600" dirty="0" smtClean="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a:t>
                      </a:r>
                      <a:r>
                        <a:rPr lang="en-US" sz="1600" b="0" dirty="0" err="1" smtClean="0">
                          <a:latin typeface="Times New Roman" panose="02020603050405020304" pitchFamily="18" charset="0"/>
                          <a:cs typeface="Times New Roman" panose="02020603050405020304" pitchFamily="18" charset="0"/>
                        </a:rPr>
                        <a:t>cryptocurrency</a:t>
                      </a:r>
                      <a:r>
                        <a:rPr lang="en-US" sz="1600" b="0" dirty="0" smtClean="0">
                          <a:latin typeface="Times New Roman" panose="02020603050405020304" pitchFamily="18" charset="0"/>
                          <a:cs typeface="Times New Roman" panose="02020603050405020304" pitchFamily="18" charset="0"/>
                        </a:rPr>
                        <a:t> risk–return analysis for bull and bear regimes,’’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bitcoin</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litecoin</a:t>
                      </a:r>
                      <a:r>
                        <a:rPr lang="en-US" sz="1600" b="0" dirty="0" smtClean="0">
                          <a:latin typeface="Times New Roman" panose="02020603050405020304" pitchFamily="18" charset="0"/>
                          <a:cs typeface="Times New Roman" panose="02020603050405020304" pitchFamily="18" charset="0"/>
                        </a:rPr>
                        <a:t>, ripple, and </a:t>
                      </a:r>
                      <a:r>
                        <a:rPr lang="en-US" sz="1600" b="0" dirty="0" err="1" smtClean="0">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394068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The RL was compared to existing research works and the most frequent benchmarks in this area, the two management portfolio algorithms and the basic DQN of the trading system. In terms of bit-coin risk management, the proposed RL algorithms are compared to other existing studies.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1494640"/>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machine learning-based analysis of crypto currency market financial risk management. Also, similar studies that have proposed models for evaluation of such performance .Therefore, we propose a </a:t>
            </a:r>
            <a:r>
              <a:rPr lang="en-IN" sz="1600" dirty="0">
                <a:latin typeface="Times New Roman" panose="02020603050405020304" pitchFamily="18" charset="0"/>
                <a:cs typeface="Times New Roman" panose="02020603050405020304" pitchFamily="18" charset="0"/>
              </a:rPr>
              <a:t>Decision tree, Random Forest, MLP Classifier, Ada boost  , Extra tree Classifier </a:t>
            </a:r>
            <a:r>
              <a:rPr lang="en-US" sz="1600" dirty="0">
                <a:latin typeface="Times New Roman" panose="02020603050405020304" pitchFamily="18" charset="0"/>
                <a:cs typeface="Times New Roman" panose="02020603050405020304" pitchFamily="18" charset="0"/>
              </a:rPr>
              <a:t>to predict the risks.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022955"/>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14875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5594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2149</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42</cp:revision>
  <dcterms:created xsi:type="dcterms:W3CDTF">2022-04-13T10:05:01Z</dcterms:created>
  <dcterms:modified xsi:type="dcterms:W3CDTF">2023-04-24T06:37:57Z</dcterms:modified>
</cp:coreProperties>
</file>