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99" r:id="rId2"/>
    <p:sldId id="300" r:id="rId3"/>
    <p:sldId id="301" r:id="rId4"/>
    <p:sldId id="302" r:id="rId5"/>
    <p:sldId id="303" r:id="rId6"/>
    <p:sldId id="304" r:id="rId7"/>
    <p:sldId id="305" r:id="rId8"/>
    <p:sldId id="306" r:id="rId9"/>
    <p:sldId id="307" r:id="rId10"/>
    <p:sldId id="308" r:id="rId11"/>
    <p:sldId id="309" r:id="rId12"/>
    <p:sldId id="310" r:id="rId13"/>
    <p:sldId id="311" r:id="rId14"/>
    <p:sldId id="312" r:id="rId15"/>
    <p:sldId id="313" r:id="rId16"/>
    <p:sldId id="314" r:id="rId17"/>
    <p:sldId id="315" r:id="rId18"/>
    <p:sldId id="316" r:id="rId19"/>
    <p:sldId id="317" r:id="rId20"/>
    <p:sldId id="318" r:id="rId21"/>
    <p:sldId id="319" r:id="rId22"/>
    <p:sldId id="320" r:id="rId23"/>
    <p:sldId id="321" r:id="rId24"/>
    <p:sldId id="322" r:id="rId25"/>
    <p:sldId id="323" r:id="rId26"/>
    <p:sldId id="324" r:id="rId27"/>
    <p:sldId id="325" r:id="rId28"/>
    <p:sldId id="326" r:id="rId29"/>
    <p:sldId id="327" r:id="rId30"/>
    <p:sldId id="328" r:id="rId31"/>
    <p:sldId id="329" r:id="rId32"/>
    <p:sldId id="330" r:id="rId33"/>
    <p:sldId id="331" r:id="rId34"/>
    <p:sldId id="332" r:id="rId35"/>
    <p:sldId id="333"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6CA271C-94AB-4F01-9154-9BAB15E4C5DB}" type="datetimeFigureOut">
              <a:rPr lang="en-IN" smtClean="0"/>
              <a:t>24-04-2023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3532423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CA271C-94AB-4F01-9154-9BAB15E4C5DB}" type="datetimeFigureOut">
              <a:rPr lang="en-IN" smtClean="0"/>
              <a:t>24-04-2023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4132366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CA271C-94AB-4F01-9154-9BAB15E4C5DB}" type="datetimeFigureOut">
              <a:rPr lang="en-IN" smtClean="0"/>
              <a:t>24-04-2023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1274816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CA271C-94AB-4F01-9154-9BAB15E4C5DB}" type="datetimeFigureOut">
              <a:rPr lang="en-IN" smtClean="0"/>
              <a:t>24-04-2023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3954050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CA271C-94AB-4F01-9154-9BAB15E4C5DB}" type="datetimeFigureOut">
              <a:rPr lang="en-IN" smtClean="0"/>
              <a:t>24-04-2023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1135780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6CA271C-94AB-4F01-9154-9BAB15E4C5DB}" type="datetimeFigureOut">
              <a:rPr lang="en-IN" smtClean="0"/>
              <a:t>24-04-2023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3672702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6CA271C-94AB-4F01-9154-9BAB15E4C5DB}" type="datetimeFigureOut">
              <a:rPr lang="en-IN" smtClean="0"/>
              <a:t>24-04-2023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1019807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6CA271C-94AB-4F01-9154-9BAB15E4C5DB}" type="datetimeFigureOut">
              <a:rPr lang="en-IN" smtClean="0"/>
              <a:t>24-04-2023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3110303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CA271C-94AB-4F01-9154-9BAB15E4C5DB}" type="datetimeFigureOut">
              <a:rPr lang="en-IN" smtClean="0"/>
              <a:t>24-04-2023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1547874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CA271C-94AB-4F01-9154-9BAB15E4C5DB}" type="datetimeFigureOut">
              <a:rPr lang="en-IN" smtClean="0"/>
              <a:t>24-04-2023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878447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CA271C-94AB-4F01-9154-9BAB15E4C5DB}" type="datetimeFigureOut">
              <a:rPr lang="en-IN" smtClean="0"/>
              <a:t>24-04-2023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161741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CA271C-94AB-4F01-9154-9BAB15E4C5DB}" type="datetimeFigureOut">
              <a:rPr lang="en-IN" smtClean="0"/>
              <a:t>24-04-2023</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8FC130-8D73-43DA-9F1A-B2F7AD225EF8}" type="slidenum">
              <a:rPr lang="en-IN" smtClean="0"/>
              <a:t>‹#›</a:t>
            </a:fld>
            <a:endParaRPr lang="en-IN" dirty="0"/>
          </a:p>
        </p:txBody>
      </p:sp>
    </p:spTree>
    <p:extLst>
      <p:ext uri="{BB962C8B-B14F-4D97-AF65-F5344CB8AC3E}">
        <p14:creationId xmlns:p14="http://schemas.microsoft.com/office/powerpoint/2010/main" val="174517609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Artificial_neural_network" TargetMode="External"/><Relationship Id="rId2" Type="http://schemas.openxmlformats.org/officeDocument/2006/relationships/hyperlink" Target="https://en.wikipedia.org/wiki/Feedforward_neural_network" TargetMode="External"/><Relationship Id="rId1" Type="http://schemas.openxmlformats.org/officeDocument/2006/relationships/slideLayout" Target="../slideLayouts/slideLayout7.xml"/><Relationship Id="rId5" Type="http://schemas.openxmlformats.org/officeDocument/2006/relationships/hyperlink" Target="https://en.wikipedia.org/wiki/Multilayer_perceptron#Terminology" TargetMode="External"/><Relationship Id="rId4" Type="http://schemas.openxmlformats.org/officeDocument/2006/relationships/hyperlink" Target="https://en.wikipedia.org/wiki/Perceptr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en.wikipedia.org/wiki/Perceptron" TargetMode="External"/><Relationship Id="rId3" Type="http://schemas.openxmlformats.org/officeDocument/2006/relationships/hyperlink" Target="https://en.wikipedia.org/wiki/Activation_function" TargetMode="External"/><Relationship Id="rId7" Type="http://schemas.openxmlformats.org/officeDocument/2006/relationships/hyperlink" Target="https://en.wikipedia.org/wiki/Multilayer_perceptron#cite_note-3" TargetMode="External"/><Relationship Id="rId2" Type="http://schemas.openxmlformats.org/officeDocument/2006/relationships/hyperlink" Target="https://en.wikipedia.org/wiki/Layer_(deep_learning)" TargetMode="External"/><Relationship Id="rId1" Type="http://schemas.openxmlformats.org/officeDocument/2006/relationships/slideLayout" Target="../slideLayouts/slideLayout7.xml"/><Relationship Id="rId6" Type="http://schemas.openxmlformats.org/officeDocument/2006/relationships/hyperlink" Target="https://en.wikipedia.org/wiki/Multilayer_perceptron#cite_note-2" TargetMode="External"/><Relationship Id="rId5" Type="http://schemas.openxmlformats.org/officeDocument/2006/relationships/hyperlink" Target="https://en.wikipedia.org/wiki/Backpropagation" TargetMode="External"/><Relationship Id="rId10" Type="http://schemas.openxmlformats.org/officeDocument/2006/relationships/hyperlink" Target="https://en.wikipedia.org/wiki/Heaviside_step_function" TargetMode="External"/><Relationship Id="rId4" Type="http://schemas.openxmlformats.org/officeDocument/2006/relationships/hyperlink" Target="https://en.wikipedia.org/wiki/Supervised_learning" TargetMode="External"/><Relationship Id="rId9" Type="http://schemas.openxmlformats.org/officeDocument/2006/relationships/hyperlink" Target="https://en.wikipedia.org/wiki/Linear_separability"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p:cNvSpPr txBox="1">
            <a:spLocks noChangeArrowheads="1"/>
          </p:cNvSpPr>
          <p:nvPr/>
        </p:nvSpPr>
        <p:spPr bwMode="auto">
          <a:xfrm>
            <a:off x="1073134" y="2664478"/>
            <a:ext cx="10694630" cy="1825635"/>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r>
              <a:rPr lang="en-IN" sz="3600" b="1" dirty="0"/>
              <a:t>MACHINE LEARNING-BASED ANALYSIS OF CRYPTO CURRENCY MARKET FINANCIAL RISK MANAGEMENT</a:t>
            </a:r>
            <a:endParaRPr lang="en-US" sz="3600" dirty="0"/>
          </a:p>
        </p:txBody>
      </p:sp>
      <p:sp>
        <p:nvSpPr>
          <p:cNvPr id="5" name="Rounded Rectangle 1"/>
          <p:cNvSpPr>
            <a:spLocks noChangeArrowheads="1"/>
          </p:cNvSpPr>
          <p:nvPr/>
        </p:nvSpPr>
        <p:spPr bwMode="auto">
          <a:xfrm>
            <a:off x="1073134" y="210972"/>
            <a:ext cx="3273579" cy="960048"/>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Domain  ML</a:t>
            </a: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 Python</a:t>
            </a:r>
          </a:p>
        </p:txBody>
      </p:sp>
    </p:spTree>
    <p:extLst>
      <p:ext uri="{BB962C8B-B14F-4D97-AF65-F5344CB8AC3E}">
        <p14:creationId xmlns:p14="http://schemas.microsoft.com/office/powerpoint/2010/main" val="3537777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3849ADF2-8BD4-42B1-8FE2-723BE94079AF}"/>
              </a:ext>
            </a:extLst>
          </p:cNvPr>
          <p:cNvSpPr txBox="1"/>
          <p:nvPr/>
        </p:nvSpPr>
        <p:spPr>
          <a:xfrm>
            <a:off x="971563" y="186356"/>
            <a:ext cx="10230730" cy="3510128"/>
          </a:xfrm>
          <a:prstGeom prst="rect">
            <a:avLst/>
          </a:prstGeom>
          <a:noFill/>
        </p:spPr>
        <p:txBody>
          <a:bodyPr wrap="square">
            <a:spAutoFit/>
          </a:bodyPr>
          <a:lstStyle/>
          <a:p>
            <a:pPr algn="just">
              <a:lnSpc>
                <a:spcPct val="200000"/>
              </a:lnSpc>
              <a:spcAft>
                <a:spcPts val="1000"/>
              </a:spcAft>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basic idea behind any decision tree algorithm is as follows:</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200000"/>
              </a:lnSpc>
              <a:buFont typeface="+mj-lt"/>
              <a:buAutoNum type="arabicPeriod"/>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Select the best attribute using Attribute Selection Measures (ASM) to split the records.</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200000"/>
              </a:lnSpc>
              <a:buFont typeface="+mj-lt"/>
              <a:buAutoNum type="arabicPeriod"/>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Make that attribute a decision node and breaks the dataset into smaller subsets.</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200000"/>
              </a:lnSpc>
              <a:buFont typeface="+mj-lt"/>
              <a:buAutoNum type="arabicPeriod"/>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Starts tree building by repeating this process recursively for each child until one of the conditions will match:</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200000"/>
              </a:lnSpc>
              <a:buFont typeface="Symbol" panose="05050102010706020507" pitchFamily="18" charset="2"/>
              <a:buChar char=""/>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All the tuples belong to the same attribute value.</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200000"/>
              </a:lnSpc>
              <a:spcAft>
                <a:spcPts val="1000"/>
              </a:spcAft>
              <a:buFont typeface="Symbol" panose="05050102010706020507" pitchFamily="18" charset="2"/>
              <a:buChar char=""/>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There are no more remaining attributes.</a:t>
            </a:r>
          </a:p>
          <a:p>
            <a:pPr marL="342900" indent="-342900" algn="just">
              <a:lnSpc>
                <a:spcPct val="200000"/>
              </a:lnSpc>
              <a:spcAft>
                <a:spcPts val="1000"/>
              </a:spcAft>
              <a:buFont typeface="Symbol" panose="05050102010706020507" pitchFamily="18" charset="2"/>
              <a:buChar char=""/>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There are no more instances.</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xmlns="" id="{B8CBB50F-1484-49AE-AE47-17AFE4E485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7372" y="3814722"/>
            <a:ext cx="7539111" cy="2852209"/>
          </a:xfrm>
          <a:prstGeom prst="rect">
            <a:avLst/>
          </a:prstGeom>
          <a:effectLst>
            <a:glow rad="127000">
              <a:schemeClr val="accent1">
                <a:lumMod val="60000"/>
                <a:lumOff val="40000"/>
              </a:schemeClr>
            </a:glow>
          </a:effectLst>
        </p:spPr>
      </p:pic>
    </p:spTree>
    <p:extLst>
      <p:ext uri="{BB962C8B-B14F-4D97-AF65-F5344CB8AC3E}">
        <p14:creationId xmlns:p14="http://schemas.microsoft.com/office/powerpoint/2010/main" val="1537389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402AF80D-1D77-4B13-A6B9-F753FE16F61C}"/>
              </a:ext>
            </a:extLst>
          </p:cNvPr>
          <p:cNvSpPr/>
          <p:nvPr/>
        </p:nvSpPr>
        <p:spPr>
          <a:xfrm>
            <a:off x="696036" y="285703"/>
            <a:ext cx="4271750" cy="410882"/>
          </a:xfrm>
          <a:prstGeom prst="rect">
            <a:avLst/>
          </a:prstGeom>
        </p:spPr>
        <p:txBody>
          <a:bodyPr wrap="square">
            <a:spAutoFit/>
          </a:bodyPr>
          <a:lstStyle/>
          <a:p>
            <a:pPr>
              <a:lnSpc>
                <a:spcPct val="115000"/>
              </a:lnSpc>
              <a:spcAft>
                <a:spcPts val="1000"/>
              </a:spcAft>
              <a:tabLst>
                <a:tab pos="2000250" algn="l"/>
              </a:tabLst>
            </a:pPr>
            <a:r>
              <a:rPr lang="en-IN" b="1" dirty="0">
                <a:latin typeface="Times New Roman" panose="02020603050405020304" pitchFamily="18" charset="0"/>
                <a:ea typeface="Calibri" panose="020F0502020204030204" pitchFamily="34" charset="0"/>
                <a:cs typeface="Times New Roman" panose="02020603050405020304" pitchFamily="18" charset="0"/>
              </a:rPr>
              <a:t>2</a:t>
            </a:r>
            <a:r>
              <a:rPr lang="en-IN" b="1" dirty="0" smtClean="0">
                <a:latin typeface="Times New Roman" panose="02020603050405020304" pitchFamily="18" charset="0"/>
                <a:ea typeface="Calibri" panose="020F0502020204030204" pitchFamily="34" charset="0"/>
                <a:cs typeface="Times New Roman" panose="02020603050405020304" pitchFamily="18" charset="0"/>
              </a:rPr>
              <a:t>. </a:t>
            </a:r>
            <a:r>
              <a:rPr lang="en-IN" b="1" dirty="0" smtClean="0">
                <a:latin typeface="Times New Roman" panose="02020603050405020304" pitchFamily="18" charset="0"/>
                <a:ea typeface="Calibri" panose="020F0502020204030204" pitchFamily="34" charset="0"/>
                <a:cs typeface="Times New Roman" panose="02020603050405020304" pitchFamily="18" charset="0"/>
              </a:rPr>
              <a:t>RANDOM FOREST </a:t>
            </a:r>
            <a:r>
              <a:rPr lang="en-IN" b="1" dirty="0">
                <a:latin typeface="Times New Roman" panose="02020603050405020304" pitchFamily="18" charset="0"/>
                <a:ea typeface="Calibri" panose="020F0502020204030204" pitchFamily="34" charset="0"/>
                <a:cs typeface="Times New Roman" panose="02020603050405020304" pitchFamily="18" charset="0"/>
              </a:rPr>
              <a:t>CLASSIFIER: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xmlns="" id="{1C561637-1F16-43A8-8F35-E3C310C85C24}"/>
              </a:ext>
            </a:extLst>
          </p:cNvPr>
          <p:cNvSpPr txBox="1"/>
          <p:nvPr/>
        </p:nvSpPr>
        <p:spPr>
          <a:xfrm>
            <a:off x="696036" y="1126764"/>
            <a:ext cx="10727350" cy="4449295"/>
          </a:xfrm>
          <a:prstGeom prst="rect">
            <a:avLst/>
          </a:prstGeom>
          <a:noFill/>
        </p:spPr>
        <p:txBody>
          <a:bodyPr wrap="square" rtlCol="0">
            <a:spAutoFit/>
          </a:bodyPr>
          <a:lstStyle/>
          <a:p>
            <a:pPr algn="just">
              <a:lnSpc>
                <a:spcPct val="200000"/>
              </a:lnSpc>
            </a:pPr>
            <a:r>
              <a:rPr lang="en-US" sz="1600" dirty="0">
                <a:latin typeface="Times New Roman" panose="02020603050405020304" pitchFamily="18" charset="0"/>
                <a:ea typeface="Times New Roman" panose="02020603050405020304" pitchFamily="18" charset="0"/>
              </a:rPr>
              <a:t>A random forest is a machine learning technique that’s used to solve regression and classification problems. It utilizes ensemble learning, which is a technique that combines many classifiers to provide solutions to complex problems.</a:t>
            </a:r>
          </a:p>
          <a:p>
            <a:pPr algn="just">
              <a:lnSpc>
                <a:spcPct val="200000"/>
              </a:lnSpc>
            </a:pPr>
            <a:r>
              <a:rPr lang="en-US" sz="1600" dirty="0">
                <a:latin typeface="Times New Roman" panose="02020603050405020304" pitchFamily="18" charset="0"/>
                <a:ea typeface="Times New Roman" panose="02020603050405020304" pitchFamily="18" charset="0"/>
              </a:rPr>
              <a:t>A random forest algorithm consists of many decision trees. The ‘forest’ generated by the random forest algorithm is trained through bagging or bootstrap aggregating. Bagging is an ensemble meta-algorithm that improves the accuracy of machine learning algorithms.</a:t>
            </a:r>
          </a:p>
          <a:p>
            <a:pPr algn="just">
              <a:lnSpc>
                <a:spcPct val="200000"/>
              </a:lnSpc>
            </a:pPr>
            <a:r>
              <a:rPr lang="en-US" sz="1600" dirty="0">
                <a:latin typeface="Times New Roman" panose="02020603050405020304" pitchFamily="18" charset="0"/>
                <a:ea typeface="Times New Roman" panose="02020603050405020304" pitchFamily="18" charset="0"/>
              </a:rPr>
              <a:t>The (random forest) algorithm establishes the outcome based on the predictions of the decision trees. It predicts by taking the average or mean of the output from various trees. Increasing the number of trees increases the precision of the outcome.</a:t>
            </a:r>
          </a:p>
          <a:p>
            <a:pPr algn="just">
              <a:lnSpc>
                <a:spcPct val="200000"/>
              </a:lnSpc>
            </a:pPr>
            <a:r>
              <a:rPr lang="en-US" sz="1600" dirty="0">
                <a:latin typeface="Times New Roman" panose="02020603050405020304" pitchFamily="18" charset="0"/>
                <a:ea typeface="Times New Roman" panose="02020603050405020304" pitchFamily="18" charset="0"/>
              </a:rPr>
              <a:t>A random forest eradicates the limitations of a decision tree algorithm. It reduces the over fitting of datasets and increases precision. It generates predictions without requiring many configurations in packages (like Scikit-learn).</a:t>
            </a:r>
          </a:p>
        </p:txBody>
      </p:sp>
    </p:spTree>
    <p:extLst>
      <p:ext uri="{BB962C8B-B14F-4D97-AF65-F5344CB8AC3E}">
        <p14:creationId xmlns:p14="http://schemas.microsoft.com/office/powerpoint/2010/main" val="4257996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EC6B10CD-DF22-49BD-BCA4-8861721B2D80}"/>
              </a:ext>
            </a:extLst>
          </p:cNvPr>
          <p:cNvSpPr txBox="1"/>
          <p:nvPr/>
        </p:nvSpPr>
        <p:spPr>
          <a:xfrm>
            <a:off x="504965" y="3122094"/>
            <a:ext cx="11316515" cy="3253648"/>
          </a:xfrm>
          <a:prstGeom prst="rect">
            <a:avLst/>
          </a:prstGeom>
          <a:noFill/>
        </p:spPr>
        <p:txBody>
          <a:bodyPr wrap="square">
            <a:spAutoFit/>
          </a:bodyPr>
          <a:lstStyle/>
          <a:p>
            <a:pPr algn="just">
              <a:lnSpc>
                <a:spcPct val="200000"/>
              </a:lnSpc>
            </a:pPr>
            <a:r>
              <a:rPr lang="en-IN" sz="1500" dirty="0">
                <a:latin typeface="Times New Roman" panose="02020603050405020304" pitchFamily="18" charset="0"/>
                <a:cs typeface="Times New Roman" panose="02020603050405020304" pitchFamily="18" charset="0"/>
              </a:rPr>
              <a:t>Decision trees are the building blocks of a random forest algorithm. A decision tree is a decision support technique that forms a tree-like structure. An overview of decision trees will help us understand how random forest algorithms work.</a:t>
            </a:r>
          </a:p>
          <a:p>
            <a:pPr algn="just">
              <a:lnSpc>
                <a:spcPct val="200000"/>
              </a:lnSpc>
            </a:pPr>
            <a:r>
              <a:rPr lang="en-IN" sz="1500" dirty="0">
                <a:latin typeface="Times New Roman" panose="02020603050405020304" pitchFamily="18" charset="0"/>
                <a:cs typeface="Times New Roman" panose="02020603050405020304" pitchFamily="18" charset="0"/>
              </a:rPr>
              <a:t>A decision tree consists of three components: decision nodes, leaf nodes, and a root node. A decision tree algorithm divides a training dataset into branches, which further segregate into other branches. This sequence continues until a leaf node is attained. The leaf node cannot be segregated further.</a:t>
            </a:r>
          </a:p>
          <a:p>
            <a:pPr algn="just">
              <a:lnSpc>
                <a:spcPct val="200000"/>
              </a:lnSpc>
            </a:pPr>
            <a:r>
              <a:rPr lang="en-IN" sz="1500" dirty="0">
                <a:latin typeface="Times New Roman" panose="02020603050405020304" pitchFamily="18" charset="0"/>
                <a:cs typeface="Times New Roman" panose="02020603050405020304" pitchFamily="18" charset="0"/>
              </a:rPr>
              <a:t>The nodes in the decision tree represent attributes that are used for predicting the outcome. Decision nodes provide a link to the leaves. The following diagram shows the three types of nodes in a decision tree.</a:t>
            </a:r>
          </a:p>
        </p:txBody>
      </p:sp>
      <p:sp>
        <p:nvSpPr>
          <p:cNvPr id="3" name="TextBox 2">
            <a:extLst>
              <a:ext uri="{FF2B5EF4-FFF2-40B4-BE49-F238E27FC236}">
                <a16:creationId xmlns:a16="http://schemas.microsoft.com/office/drawing/2014/main" xmlns="" id="{162A46BD-2668-4B9F-BFC7-A778EBB5D66A}"/>
              </a:ext>
            </a:extLst>
          </p:cNvPr>
          <p:cNvSpPr txBox="1"/>
          <p:nvPr/>
        </p:nvSpPr>
        <p:spPr>
          <a:xfrm>
            <a:off x="504965" y="0"/>
            <a:ext cx="11316514" cy="2791983"/>
          </a:xfrm>
          <a:prstGeom prst="rect">
            <a:avLst/>
          </a:prstGeom>
          <a:noFill/>
        </p:spPr>
        <p:txBody>
          <a:bodyPr wrap="square">
            <a:spAutoFit/>
          </a:bodyPr>
          <a:lstStyle/>
          <a:p>
            <a:pPr algn="just">
              <a:lnSpc>
                <a:spcPct val="200000"/>
              </a:lnSpc>
            </a:pPr>
            <a:r>
              <a:rPr lang="en-US" sz="1500" dirty="0">
                <a:latin typeface="Times New Roman" panose="02020603050405020304" pitchFamily="18" charset="0"/>
                <a:ea typeface="Times New Roman" panose="02020603050405020304" pitchFamily="18" charset="0"/>
              </a:rPr>
              <a:t>Features of a Random Forest Algorithm:</a:t>
            </a:r>
          </a:p>
          <a:p>
            <a:pPr marL="285750" indent="-285750" algn="just">
              <a:lnSpc>
                <a:spcPct val="200000"/>
              </a:lnSpc>
              <a:buFont typeface="Wingdings" panose="05000000000000000000" pitchFamily="2" charset="2"/>
              <a:buChar char="Ø"/>
            </a:pPr>
            <a:r>
              <a:rPr lang="en-US" sz="1500" dirty="0" smtClean="0">
                <a:latin typeface="Times New Roman" panose="02020603050405020304" pitchFamily="18" charset="0"/>
                <a:ea typeface="Times New Roman" panose="02020603050405020304" pitchFamily="18" charset="0"/>
              </a:rPr>
              <a:t>It’s </a:t>
            </a:r>
            <a:r>
              <a:rPr lang="en-US" sz="1500" dirty="0">
                <a:latin typeface="Times New Roman" panose="02020603050405020304" pitchFamily="18" charset="0"/>
                <a:ea typeface="Times New Roman" panose="02020603050405020304" pitchFamily="18" charset="0"/>
              </a:rPr>
              <a:t>more accurate than the decision tree algorithm.</a:t>
            </a:r>
          </a:p>
          <a:p>
            <a:pPr marL="285750" indent="-285750" algn="just">
              <a:lnSpc>
                <a:spcPct val="200000"/>
              </a:lnSpc>
              <a:buFont typeface="Wingdings" panose="05000000000000000000" pitchFamily="2" charset="2"/>
              <a:buChar char="Ø"/>
            </a:pPr>
            <a:r>
              <a:rPr lang="en-US" sz="1500" dirty="0" smtClean="0">
                <a:latin typeface="Times New Roman" panose="02020603050405020304" pitchFamily="18" charset="0"/>
                <a:ea typeface="Times New Roman" panose="02020603050405020304" pitchFamily="18" charset="0"/>
              </a:rPr>
              <a:t>It </a:t>
            </a:r>
            <a:r>
              <a:rPr lang="en-US" sz="1500" dirty="0">
                <a:latin typeface="Times New Roman" panose="02020603050405020304" pitchFamily="18" charset="0"/>
                <a:ea typeface="Times New Roman" panose="02020603050405020304" pitchFamily="18" charset="0"/>
              </a:rPr>
              <a:t>provides an effective way of handling missing data.</a:t>
            </a:r>
          </a:p>
          <a:p>
            <a:pPr marL="285750" indent="-285750" algn="just">
              <a:lnSpc>
                <a:spcPct val="200000"/>
              </a:lnSpc>
              <a:buFont typeface="Wingdings" panose="05000000000000000000" pitchFamily="2" charset="2"/>
              <a:buChar char="Ø"/>
            </a:pPr>
            <a:r>
              <a:rPr lang="en-US" sz="1500" dirty="0" smtClean="0">
                <a:latin typeface="Times New Roman" panose="02020603050405020304" pitchFamily="18" charset="0"/>
                <a:ea typeface="Times New Roman" panose="02020603050405020304" pitchFamily="18" charset="0"/>
              </a:rPr>
              <a:t>It </a:t>
            </a:r>
            <a:r>
              <a:rPr lang="en-US" sz="1500" dirty="0">
                <a:latin typeface="Times New Roman" panose="02020603050405020304" pitchFamily="18" charset="0"/>
                <a:ea typeface="Times New Roman" panose="02020603050405020304" pitchFamily="18" charset="0"/>
              </a:rPr>
              <a:t>can produce a reasonable prediction without hyper-parameter tuning.</a:t>
            </a:r>
          </a:p>
          <a:p>
            <a:pPr marL="285750" indent="-285750" algn="just">
              <a:lnSpc>
                <a:spcPct val="200000"/>
              </a:lnSpc>
              <a:buFont typeface="Wingdings" panose="05000000000000000000" pitchFamily="2" charset="2"/>
              <a:buChar char="Ø"/>
            </a:pPr>
            <a:r>
              <a:rPr lang="en-US" sz="1500" dirty="0" smtClean="0">
                <a:latin typeface="Times New Roman" panose="02020603050405020304" pitchFamily="18" charset="0"/>
                <a:ea typeface="Times New Roman" panose="02020603050405020304" pitchFamily="18" charset="0"/>
              </a:rPr>
              <a:t>It </a:t>
            </a:r>
            <a:r>
              <a:rPr lang="en-US" sz="1500" dirty="0">
                <a:latin typeface="Times New Roman" panose="02020603050405020304" pitchFamily="18" charset="0"/>
                <a:ea typeface="Times New Roman" panose="02020603050405020304" pitchFamily="18" charset="0"/>
              </a:rPr>
              <a:t>solves the issue of over fitting in decision trees.</a:t>
            </a:r>
          </a:p>
          <a:p>
            <a:pPr marL="285750" indent="-285750" algn="just">
              <a:lnSpc>
                <a:spcPct val="200000"/>
              </a:lnSpc>
              <a:buFont typeface="Wingdings" panose="05000000000000000000" pitchFamily="2" charset="2"/>
              <a:buChar char="Ø"/>
            </a:pPr>
            <a:r>
              <a:rPr lang="en-US" sz="1500" dirty="0" smtClean="0">
                <a:latin typeface="Times New Roman" panose="02020603050405020304" pitchFamily="18" charset="0"/>
                <a:ea typeface="Times New Roman" panose="02020603050405020304" pitchFamily="18" charset="0"/>
              </a:rPr>
              <a:t>In </a:t>
            </a:r>
            <a:r>
              <a:rPr lang="en-US" sz="1500" dirty="0">
                <a:latin typeface="Times New Roman" panose="02020603050405020304" pitchFamily="18" charset="0"/>
                <a:ea typeface="Times New Roman" panose="02020603050405020304" pitchFamily="18" charset="0"/>
              </a:rPr>
              <a:t>every random forest tree, a subset of features is selected randomly at the node’s splitting point.</a:t>
            </a:r>
          </a:p>
        </p:txBody>
      </p:sp>
    </p:spTree>
    <p:extLst>
      <p:ext uri="{BB962C8B-B14F-4D97-AF65-F5344CB8AC3E}">
        <p14:creationId xmlns:p14="http://schemas.microsoft.com/office/powerpoint/2010/main" val="2681924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ecision Tree Nodes"/>
          <p:cNvPicPr/>
          <p:nvPr/>
        </p:nvPicPr>
        <p:blipFill>
          <a:blip r:embed="rId2">
            <a:extLst>
              <a:ext uri="{28A0092B-C50C-407E-A947-70E740481C1C}">
                <a14:useLocalDpi xmlns:a14="http://schemas.microsoft.com/office/drawing/2010/main" val="0"/>
              </a:ext>
            </a:extLst>
          </a:blip>
          <a:srcRect/>
          <a:stretch>
            <a:fillRect/>
          </a:stretch>
        </p:blipFill>
        <p:spPr bwMode="auto">
          <a:xfrm>
            <a:off x="1856096" y="186519"/>
            <a:ext cx="7356143" cy="2461147"/>
          </a:xfrm>
          <a:prstGeom prst="rect">
            <a:avLst/>
          </a:prstGeom>
          <a:noFill/>
          <a:ln>
            <a:noFill/>
          </a:ln>
        </p:spPr>
      </p:pic>
      <p:sp>
        <p:nvSpPr>
          <p:cNvPr id="3" name="Rectangle 2"/>
          <p:cNvSpPr/>
          <p:nvPr/>
        </p:nvSpPr>
        <p:spPr>
          <a:xfrm>
            <a:off x="368489" y="3053772"/>
            <a:ext cx="11423177" cy="3323987"/>
          </a:xfrm>
          <a:prstGeom prst="rect">
            <a:avLst/>
          </a:prstGeom>
        </p:spPr>
        <p:txBody>
          <a:bodyPr wrap="square">
            <a:spAutoFit/>
          </a:bodyPr>
          <a:lstStyle/>
          <a:p>
            <a:pPr algn="just">
              <a:lnSpc>
                <a:spcPct val="200000"/>
              </a:lnSpc>
              <a:spcAft>
                <a:spcPts val="0"/>
              </a:spcAft>
            </a:pPr>
            <a:r>
              <a:rPr lang="en-IN" sz="1500" dirty="0">
                <a:latin typeface="Times New Roman" panose="02020603050405020304" pitchFamily="18" charset="0"/>
                <a:ea typeface="Calibri" panose="020F0502020204030204" pitchFamily="34" charset="0"/>
                <a:cs typeface="Times New Roman" panose="02020603050405020304" pitchFamily="18" charset="0"/>
              </a:rPr>
              <a:t>The information theory can provide more information on how decision trees work. Entropy and information gain are the building blocks of decision trees. An overview of these fundamental concepts will improve our understanding of how decision trees are built.</a:t>
            </a:r>
          </a:p>
          <a:p>
            <a:pPr algn="just">
              <a:lnSpc>
                <a:spcPct val="200000"/>
              </a:lnSpc>
              <a:spcAft>
                <a:spcPts val="0"/>
              </a:spcAft>
            </a:pPr>
            <a:r>
              <a:rPr lang="en-IN" sz="1500" dirty="0">
                <a:latin typeface="Times New Roman" panose="02020603050405020304" pitchFamily="18" charset="0"/>
                <a:ea typeface="Calibri" panose="020F0502020204030204" pitchFamily="34" charset="0"/>
                <a:cs typeface="Times New Roman" panose="02020603050405020304" pitchFamily="18" charset="0"/>
              </a:rPr>
              <a:t>Entropy is a metric for calculating uncertainty. Information gain is a measure of how uncertainty in the target variable is reduced, given a set of independent variables.</a:t>
            </a:r>
          </a:p>
          <a:p>
            <a:pPr algn="just">
              <a:lnSpc>
                <a:spcPct val="200000"/>
              </a:lnSpc>
              <a:spcAft>
                <a:spcPts val="0"/>
              </a:spcAft>
            </a:pPr>
            <a:r>
              <a:rPr lang="en-IN" sz="1500" dirty="0">
                <a:latin typeface="Times New Roman" panose="02020603050405020304" pitchFamily="18" charset="0"/>
                <a:ea typeface="Calibri" panose="020F0502020204030204" pitchFamily="34" charset="0"/>
                <a:cs typeface="Times New Roman" panose="02020603050405020304" pitchFamily="18" charset="0"/>
              </a:rPr>
              <a:t>The information gain concept involves using independent variables (features) to gain information about a target variable (class). The entropy of the target variable (Y) and the conditional entropy of Y (given X) are used to estimate the information gain. In this case, the conditional entropy is subtracted from the entropy of Y.</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79101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6603" y="395491"/>
            <a:ext cx="11491415" cy="3253198"/>
          </a:xfrm>
          <a:prstGeom prst="rect">
            <a:avLst/>
          </a:prstGeom>
        </p:spPr>
        <p:txBody>
          <a:bodyPr wrap="square">
            <a:spAutoFit/>
          </a:bodyPr>
          <a:lstStyle/>
          <a:p>
            <a:pPr algn="just">
              <a:lnSpc>
                <a:spcPct val="200000"/>
              </a:lnSpc>
              <a:spcAft>
                <a:spcPts val="0"/>
              </a:spcAft>
            </a:pPr>
            <a:r>
              <a:rPr lang="en-IN" sz="1500" dirty="0">
                <a:latin typeface="Times New Roman" panose="02020603050405020304" pitchFamily="18" charset="0"/>
                <a:ea typeface="Calibri" panose="020F0502020204030204" pitchFamily="34" charset="0"/>
                <a:cs typeface="Times New Roman" panose="02020603050405020304" pitchFamily="18" charset="0"/>
              </a:rPr>
              <a:t>Information gain is used in the training of decision trees. It helps in reducing uncertainty in these trees. A high information gain means that a high degree of uncertainty (information entropy) has been removed. Entropy and information gain are important in splitting branches, which is an important activity in the construction of decision trees.</a:t>
            </a:r>
            <a:endParaRPr lang="en-IN" sz="15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200000"/>
              </a:lnSpc>
              <a:spcAft>
                <a:spcPts val="0"/>
              </a:spcAft>
            </a:pPr>
            <a:r>
              <a:rPr lang="en-IN" sz="1500" dirty="0">
                <a:latin typeface="Times New Roman" panose="02020603050405020304" pitchFamily="18" charset="0"/>
                <a:ea typeface="Calibri" panose="020F0502020204030204" pitchFamily="34" charset="0"/>
                <a:cs typeface="Times New Roman" panose="02020603050405020304" pitchFamily="18" charset="0"/>
              </a:rPr>
              <a:t>Let’s take a simple example of how a decision tree works. Suppose we want to predict if a customer will purchase a mobile phone or not. The features of the phone form the basis of his decision. This analysis can be presented in a decision tree diagram.</a:t>
            </a:r>
            <a:endParaRPr lang="en-IN" sz="15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200000"/>
              </a:lnSpc>
            </a:pPr>
            <a:r>
              <a:rPr lang="en-IN" sz="1500" dirty="0">
                <a:latin typeface="Times New Roman" panose="02020603050405020304" pitchFamily="18" charset="0"/>
                <a:ea typeface="Calibri" panose="020F0502020204030204" pitchFamily="34" charset="0"/>
              </a:rPr>
              <a:t>The root node and decision nodes of the decision represent the features of the phone mentioned above. The leaf node represents the final output, either </a:t>
            </a:r>
            <a:r>
              <a:rPr lang="en-IN" sz="1500" i="1" dirty="0">
                <a:latin typeface="Times New Roman" panose="02020603050405020304" pitchFamily="18" charset="0"/>
                <a:ea typeface="Calibri" panose="020F0502020204030204" pitchFamily="34" charset="0"/>
              </a:rPr>
              <a:t>buying</a:t>
            </a:r>
            <a:r>
              <a:rPr lang="en-IN" sz="1500" dirty="0">
                <a:latin typeface="Times New Roman" panose="02020603050405020304" pitchFamily="18" charset="0"/>
                <a:ea typeface="Calibri" panose="020F0502020204030204" pitchFamily="34" charset="0"/>
              </a:rPr>
              <a:t> or </a:t>
            </a:r>
            <a:r>
              <a:rPr lang="en-IN" sz="1500" i="1" dirty="0">
                <a:latin typeface="Times New Roman" panose="02020603050405020304" pitchFamily="18" charset="0"/>
                <a:ea typeface="Calibri" panose="020F0502020204030204" pitchFamily="34" charset="0"/>
              </a:rPr>
              <a:t>not buying</a:t>
            </a:r>
            <a:r>
              <a:rPr lang="en-IN" sz="1500" dirty="0">
                <a:latin typeface="Times New Roman" panose="02020603050405020304" pitchFamily="18" charset="0"/>
                <a:ea typeface="Calibri" panose="020F0502020204030204" pitchFamily="34" charset="0"/>
              </a:rPr>
              <a:t>. The main features </a:t>
            </a:r>
            <a:endParaRPr lang="en-IN" sz="1500" dirty="0"/>
          </a:p>
        </p:txBody>
      </p:sp>
      <p:pic>
        <p:nvPicPr>
          <p:cNvPr id="3" name="Picture 2" descr="Example of Decision Tree"/>
          <p:cNvPicPr/>
          <p:nvPr/>
        </p:nvPicPr>
        <p:blipFill>
          <a:blip r:embed="rId2">
            <a:extLst>
              <a:ext uri="{28A0092B-C50C-407E-A947-70E740481C1C}">
                <a14:useLocalDpi xmlns:a14="http://schemas.microsoft.com/office/drawing/2010/main" val="0"/>
              </a:ext>
            </a:extLst>
          </a:blip>
          <a:srcRect/>
          <a:stretch>
            <a:fillRect/>
          </a:stretch>
        </p:blipFill>
        <p:spPr bwMode="auto">
          <a:xfrm>
            <a:off x="2789403" y="3967162"/>
            <a:ext cx="5657850" cy="2581275"/>
          </a:xfrm>
          <a:prstGeom prst="rect">
            <a:avLst/>
          </a:prstGeom>
          <a:noFill/>
          <a:ln>
            <a:noFill/>
          </a:ln>
        </p:spPr>
      </p:pic>
    </p:spTree>
    <p:extLst>
      <p:ext uri="{BB962C8B-B14F-4D97-AF65-F5344CB8AC3E}">
        <p14:creationId xmlns:p14="http://schemas.microsoft.com/office/powerpoint/2010/main" val="1348999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8863" y="436739"/>
            <a:ext cx="2719271" cy="400110"/>
          </a:xfrm>
          <a:prstGeom prst="rect">
            <a:avLst/>
          </a:prstGeom>
        </p:spPr>
        <p:txBody>
          <a:bodyPr wrap="none">
            <a:spAutoFit/>
          </a:bodyPr>
          <a:lstStyle/>
          <a:p>
            <a:r>
              <a:rPr lang="en-US" sz="2000" b="1" dirty="0">
                <a:solidFill>
                  <a:srgbClr val="222222"/>
                </a:solidFill>
                <a:latin typeface="Times New Roman" panose="02020603050405020304" pitchFamily="18" charset="0"/>
                <a:cs typeface="Times New Roman" panose="02020603050405020304" pitchFamily="18" charset="0"/>
              </a:rPr>
              <a:t>3</a:t>
            </a:r>
            <a:r>
              <a:rPr lang="en-US" sz="2000" b="1" dirty="0" smtClean="0">
                <a:solidFill>
                  <a:srgbClr val="222222"/>
                </a:solidFill>
                <a:latin typeface="Times New Roman" panose="02020603050405020304" pitchFamily="18" charset="0"/>
                <a:cs typeface="Times New Roman" panose="02020603050405020304" pitchFamily="18" charset="0"/>
              </a:rPr>
              <a:t>.AdaBoost </a:t>
            </a:r>
            <a:r>
              <a:rPr lang="en-US" sz="2000" b="1" dirty="0" smtClean="0">
                <a:solidFill>
                  <a:srgbClr val="222222"/>
                </a:solidFill>
                <a:latin typeface="Times New Roman" panose="02020603050405020304" pitchFamily="18" charset="0"/>
                <a:cs typeface="Times New Roman" panose="02020603050405020304" pitchFamily="18" charset="0"/>
              </a:rPr>
              <a:t>Algorithm:</a:t>
            </a:r>
            <a:endParaRPr lang="en-US" sz="2000" b="0" i="0" dirty="0">
              <a:solidFill>
                <a:srgbClr val="222222"/>
              </a:solidFill>
              <a:effectLst/>
              <a:latin typeface="Times New Roman" panose="02020603050405020304" pitchFamily="18" charset="0"/>
              <a:cs typeface="Times New Roman" panose="02020603050405020304" pitchFamily="18" charset="0"/>
            </a:endParaRPr>
          </a:p>
        </p:txBody>
      </p:sp>
      <p:sp>
        <p:nvSpPr>
          <p:cNvPr id="3" name="Rectangle 2"/>
          <p:cNvSpPr/>
          <p:nvPr/>
        </p:nvSpPr>
        <p:spPr>
          <a:xfrm>
            <a:off x="738863" y="1160918"/>
            <a:ext cx="10839244" cy="1406988"/>
          </a:xfrm>
          <a:prstGeom prst="rect">
            <a:avLst/>
          </a:prstGeom>
        </p:spPr>
        <p:txBody>
          <a:bodyPr wrap="square">
            <a:spAutoFit/>
          </a:bodyPr>
          <a:lstStyle/>
          <a:p>
            <a:pPr algn="just">
              <a:lnSpc>
                <a:spcPct val="200000"/>
              </a:lnSpc>
            </a:pPr>
            <a:r>
              <a:rPr lang="en-US" sz="1500" dirty="0" err="1">
                <a:solidFill>
                  <a:srgbClr val="222222"/>
                </a:solidFill>
                <a:latin typeface="Times New Roman" panose="02020603050405020304" pitchFamily="18" charset="0"/>
                <a:cs typeface="Times New Roman" panose="02020603050405020304" pitchFamily="18" charset="0"/>
              </a:rPr>
              <a:t>AdaBoost</a:t>
            </a:r>
            <a:r>
              <a:rPr lang="en-US" sz="1500" dirty="0">
                <a:solidFill>
                  <a:srgbClr val="222222"/>
                </a:solidFill>
                <a:latin typeface="Times New Roman" panose="02020603050405020304" pitchFamily="18" charset="0"/>
                <a:cs typeface="Times New Roman" panose="02020603050405020304" pitchFamily="18" charset="0"/>
              </a:rPr>
              <a:t> also called Adaptive Boosting is a technique in Machine Learning used as an Ensemble Method. The most common algorithm used with </a:t>
            </a:r>
            <a:r>
              <a:rPr lang="en-US" sz="1500" dirty="0" err="1">
                <a:solidFill>
                  <a:srgbClr val="222222"/>
                </a:solidFill>
                <a:latin typeface="Times New Roman" panose="02020603050405020304" pitchFamily="18" charset="0"/>
                <a:cs typeface="Times New Roman" panose="02020603050405020304" pitchFamily="18" charset="0"/>
              </a:rPr>
              <a:t>AdaBoost</a:t>
            </a:r>
            <a:r>
              <a:rPr lang="en-US" sz="1500" dirty="0">
                <a:solidFill>
                  <a:srgbClr val="222222"/>
                </a:solidFill>
                <a:latin typeface="Times New Roman" panose="02020603050405020304" pitchFamily="18" charset="0"/>
                <a:cs typeface="Times New Roman" panose="02020603050405020304" pitchFamily="18" charset="0"/>
              </a:rPr>
              <a:t> is decision trees with one level that means with Decision trees with only 1 split. These trees are also called Decision Stumps.</a:t>
            </a:r>
            <a:endParaRPr lang="en-US" sz="15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4190" y="2678538"/>
            <a:ext cx="6828589" cy="3632111"/>
          </a:xfrm>
          <a:prstGeom prst="rect">
            <a:avLst/>
          </a:prstGeom>
        </p:spPr>
      </p:pic>
    </p:spTree>
    <p:extLst>
      <p:ext uri="{BB962C8B-B14F-4D97-AF65-F5344CB8AC3E}">
        <p14:creationId xmlns:p14="http://schemas.microsoft.com/office/powerpoint/2010/main" val="1962603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7882" y="500516"/>
            <a:ext cx="10972800" cy="2330318"/>
          </a:xfrm>
          <a:prstGeom prst="rect">
            <a:avLst/>
          </a:prstGeom>
        </p:spPr>
        <p:txBody>
          <a:bodyPr wrap="square">
            <a:spAutoFit/>
          </a:bodyPr>
          <a:lstStyle/>
          <a:p>
            <a:pPr algn="just">
              <a:lnSpc>
                <a:spcPct val="200000"/>
              </a:lnSpc>
            </a:pPr>
            <a:r>
              <a:rPr lang="en-US" sz="1500" dirty="0" err="1" smtClean="0">
                <a:solidFill>
                  <a:srgbClr val="444444"/>
                </a:solidFill>
                <a:latin typeface="Times New Roman" panose="02020603050405020304" pitchFamily="18" charset="0"/>
                <a:cs typeface="Times New Roman" panose="02020603050405020304" pitchFamily="18" charset="0"/>
              </a:rPr>
              <a:t>AdaBoost</a:t>
            </a:r>
            <a:r>
              <a:rPr lang="en-US" sz="1500" dirty="0" smtClean="0">
                <a:solidFill>
                  <a:srgbClr val="444444"/>
                </a:solidFill>
                <a:latin typeface="Times New Roman" panose="02020603050405020304" pitchFamily="18" charset="0"/>
                <a:cs typeface="Times New Roman" panose="02020603050405020304" pitchFamily="18" charset="0"/>
              </a:rPr>
              <a:t> </a:t>
            </a:r>
            <a:r>
              <a:rPr lang="en-US" sz="1500" dirty="0">
                <a:solidFill>
                  <a:srgbClr val="444444"/>
                </a:solidFill>
                <a:latin typeface="Times New Roman" panose="02020603050405020304" pitchFamily="18" charset="0"/>
                <a:cs typeface="Times New Roman" panose="02020603050405020304" pitchFamily="18" charset="0"/>
              </a:rPr>
              <a:t>algorithm, short for Adaptive Boosting, is a </a:t>
            </a:r>
            <a:r>
              <a:rPr lang="en-US" sz="1500" dirty="0">
                <a:latin typeface="Times New Roman" panose="02020603050405020304" pitchFamily="18" charset="0"/>
                <a:cs typeface="Times New Roman" panose="02020603050405020304" pitchFamily="18" charset="0"/>
              </a:rPr>
              <a:t>Boosting technique</a:t>
            </a:r>
            <a:r>
              <a:rPr lang="en-US" sz="1500" dirty="0">
                <a:solidFill>
                  <a:srgbClr val="444444"/>
                </a:solidFill>
                <a:latin typeface="Times New Roman" panose="02020603050405020304" pitchFamily="18" charset="0"/>
                <a:cs typeface="Times New Roman" panose="02020603050405020304" pitchFamily="18" charset="0"/>
              </a:rPr>
              <a:t> used as an Ensemble Method in </a:t>
            </a:r>
            <a:r>
              <a:rPr lang="en-US" sz="1500" dirty="0">
                <a:latin typeface="Times New Roman" panose="02020603050405020304" pitchFamily="18" charset="0"/>
                <a:cs typeface="Times New Roman" panose="02020603050405020304" pitchFamily="18" charset="0"/>
              </a:rPr>
              <a:t>Machine Learning</a:t>
            </a:r>
            <a:r>
              <a:rPr lang="en-US" sz="1500" dirty="0">
                <a:solidFill>
                  <a:srgbClr val="444444"/>
                </a:solidFill>
                <a:latin typeface="Times New Roman" panose="02020603050405020304" pitchFamily="18" charset="0"/>
                <a:cs typeface="Times New Roman" panose="02020603050405020304" pitchFamily="18" charset="0"/>
              </a:rPr>
              <a:t>. It is called Adaptive Boosting as the weights are re-assigned to each instance, with higher weights assigned to incorrectly classified instances. Boosting is used to reduce bias as well as variance for </a:t>
            </a:r>
            <a:r>
              <a:rPr lang="en-US" sz="1500" dirty="0">
                <a:latin typeface="Times New Roman" panose="02020603050405020304" pitchFamily="18" charset="0"/>
                <a:cs typeface="Times New Roman" panose="02020603050405020304" pitchFamily="18" charset="0"/>
              </a:rPr>
              <a:t>supervised learning</a:t>
            </a:r>
            <a:r>
              <a:rPr lang="en-US" sz="1500" dirty="0">
                <a:solidFill>
                  <a:srgbClr val="444444"/>
                </a:solidFill>
                <a:latin typeface="Times New Roman" panose="02020603050405020304" pitchFamily="18" charset="0"/>
                <a:cs typeface="Times New Roman" panose="02020603050405020304" pitchFamily="18" charset="0"/>
              </a:rPr>
              <a:t>. It works on the principle of learners growing sequentially. Except for the first, each subsequent learner is grown from previously grown learners. In simple words, weak learners are converted into strong ones. The </a:t>
            </a:r>
            <a:r>
              <a:rPr lang="en-US" sz="1500" dirty="0" err="1">
                <a:solidFill>
                  <a:srgbClr val="444444"/>
                </a:solidFill>
                <a:latin typeface="Times New Roman" panose="02020603050405020304" pitchFamily="18" charset="0"/>
                <a:cs typeface="Times New Roman" panose="02020603050405020304" pitchFamily="18" charset="0"/>
              </a:rPr>
              <a:t>AdaBoost</a:t>
            </a:r>
            <a:r>
              <a:rPr lang="en-US" sz="1500" dirty="0">
                <a:solidFill>
                  <a:srgbClr val="444444"/>
                </a:solidFill>
                <a:latin typeface="Times New Roman" panose="02020603050405020304" pitchFamily="18" charset="0"/>
                <a:cs typeface="Times New Roman" panose="02020603050405020304" pitchFamily="18" charset="0"/>
              </a:rPr>
              <a:t> algorithm works on the same principle as boosting with a slight difference. Let’s discuss this difference in detail.</a:t>
            </a:r>
            <a:endParaRPr lang="en-US" sz="1500" dirty="0">
              <a:latin typeface="Times New Roman" panose="02020603050405020304" pitchFamily="18" charset="0"/>
              <a:cs typeface="Times New Roman" panose="02020603050405020304" pitchFamily="18" charset="0"/>
            </a:endParaRPr>
          </a:p>
        </p:txBody>
      </p:sp>
      <p:sp>
        <p:nvSpPr>
          <p:cNvPr id="3" name="Rectangle 2"/>
          <p:cNvSpPr/>
          <p:nvPr/>
        </p:nvSpPr>
        <p:spPr>
          <a:xfrm>
            <a:off x="437882" y="3036082"/>
            <a:ext cx="10972800" cy="3715312"/>
          </a:xfrm>
          <a:prstGeom prst="rect">
            <a:avLst/>
          </a:prstGeom>
        </p:spPr>
        <p:txBody>
          <a:bodyPr wrap="square">
            <a:spAutoFit/>
          </a:bodyPr>
          <a:lstStyle/>
          <a:p>
            <a:pPr algn="just">
              <a:lnSpc>
                <a:spcPct val="200000"/>
              </a:lnSpc>
            </a:pPr>
            <a:r>
              <a:rPr lang="en-US" sz="1500" dirty="0" smtClean="0">
                <a:solidFill>
                  <a:srgbClr val="444444"/>
                </a:solidFill>
                <a:latin typeface="Times New Roman" panose="02020603050405020304" pitchFamily="18" charset="0"/>
                <a:cs typeface="Times New Roman" panose="02020603050405020304" pitchFamily="18" charset="0"/>
              </a:rPr>
              <a:t>Let </a:t>
            </a:r>
            <a:r>
              <a:rPr lang="en-US" sz="1500" dirty="0">
                <a:solidFill>
                  <a:srgbClr val="444444"/>
                </a:solidFill>
                <a:latin typeface="Times New Roman" panose="02020603050405020304" pitchFamily="18" charset="0"/>
                <a:cs typeface="Times New Roman" panose="02020603050405020304" pitchFamily="18" charset="0"/>
              </a:rPr>
              <a:t>us discuss how boosting works. It makes ‘n’ number of decision trees during the data training period. As the first decision tree/model is made, the incorrectly classified record in the first model is given priority. Only these records are sent as input for the second model. The process goes on until we specify a number of base learners we want to create. Remember, repetition of records is allowed with all boosting techniques</a:t>
            </a:r>
            <a:r>
              <a:rPr lang="en-US" sz="1500" dirty="0" smtClean="0">
                <a:solidFill>
                  <a:srgbClr val="444444"/>
                </a:solidFill>
                <a:latin typeface="Times New Roman" panose="02020603050405020304" pitchFamily="18" charset="0"/>
                <a:cs typeface="Times New Roman" panose="02020603050405020304" pitchFamily="18" charset="0"/>
              </a:rPr>
              <a:t>.</a:t>
            </a:r>
            <a:r>
              <a:rPr lang="en-IN" sz="1500" dirty="0">
                <a:latin typeface="Times New Roman" panose="02020603050405020304" pitchFamily="18" charset="0"/>
                <a:cs typeface="Times New Roman" panose="02020603050405020304" pitchFamily="18" charset="0"/>
              </a:rPr>
              <a:t> These data science challenges give a global forum for learning, researching, and solving corporate and government problems. Boosting algorithms combine many low accuracy (weak) models to produce high accuracy (strong) models. It may be used in a variety of fields, including credit, insurance, marketing, and sales. Machine learning techniques such as </a:t>
            </a:r>
            <a:r>
              <a:rPr lang="en-IN" sz="1500" dirty="0" err="1">
                <a:latin typeface="Times New Roman" panose="02020603050405020304" pitchFamily="18" charset="0"/>
                <a:cs typeface="Times New Roman" panose="02020603050405020304" pitchFamily="18" charset="0"/>
              </a:rPr>
              <a:t>AdaBoost</a:t>
            </a:r>
            <a:r>
              <a:rPr lang="en-IN" sz="1500" dirty="0">
                <a:latin typeface="Times New Roman" panose="02020603050405020304" pitchFamily="18" charset="0"/>
                <a:cs typeface="Times New Roman" panose="02020603050405020304" pitchFamily="18" charset="0"/>
              </a:rPr>
              <a:t>, Gradient Boosting, and </a:t>
            </a:r>
            <a:r>
              <a:rPr lang="en-IN" sz="1500" dirty="0" err="1">
                <a:latin typeface="Times New Roman" panose="02020603050405020304" pitchFamily="18" charset="0"/>
                <a:cs typeface="Times New Roman" panose="02020603050405020304" pitchFamily="18" charset="0"/>
              </a:rPr>
              <a:t>XGBoost</a:t>
            </a:r>
            <a:r>
              <a:rPr lang="en-IN" sz="1500" dirty="0">
                <a:latin typeface="Times New Roman" panose="02020603050405020304" pitchFamily="18" charset="0"/>
                <a:cs typeface="Times New Roman" panose="02020603050405020304" pitchFamily="18" charset="0"/>
              </a:rPr>
              <a:t> are extensively utilized to win data science contests. In this course, you will learn about the </a:t>
            </a:r>
            <a:r>
              <a:rPr lang="en-IN" sz="1500" dirty="0" err="1">
                <a:latin typeface="Times New Roman" panose="02020603050405020304" pitchFamily="18" charset="0"/>
                <a:cs typeface="Times New Roman" panose="02020603050405020304" pitchFamily="18" charset="0"/>
              </a:rPr>
              <a:t>AdaBoost</a:t>
            </a:r>
            <a:r>
              <a:rPr lang="en-IN" sz="1500" dirty="0">
                <a:latin typeface="Times New Roman" panose="02020603050405020304" pitchFamily="18" charset="0"/>
                <a:cs typeface="Times New Roman" panose="02020603050405020304" pitchFamily="18" charset="0"/>
              </a:rPr>
              <a:t> ensemble boosting method.</a:t>
            </a:r>
            <a:endParaRPr lang="en-US" sz="1500" dirty="0">
              <a:latin typeface="Times New Roman" panose="02020603050405020304" pitchFamily="18" charset="0"/>
              <a:cs typeface="Times New Roman" panose="02020603050405020304" pitchFamily="18" charset="0"/>
            </a:endParaRPr>
          </a:p>
          <a:p>
            <a:pPr algn="just">
              <a:lnSpc>
                <a:spcPct val="200000"/>
              </a:lnSpc>
            </a:pPr>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52513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6823" y="1424007"/>
            <a:ext cx="11153104" cy="4801314"/>
          </a:xfrm>
          <a:prstGeom prst="rect">
            <a:avLst/>
          </a:prstGeom>
        </p:spPr>
        <p:txBody>
          <a:bodyPr wrap="square">
            <a:spAutoFit/>
          </a:bodyPr>
          <a:lstStyle/>
          <a:p>
            <a:pPr algn="just" fontAlgn="base">
              <a:lnSpc>
                <a:spcPct val="150000"/>
              </a:lnSpc>
            </a:pPr>
            <a:r>
              <a:rPr lang="en-US" sz="1700" b="1" dirty="0">
                <a:solidFill>
                  <a:srgbClr val="273239"/>
                </a:solidFill>
                <a:latin typeface="Times New Roman" panose="02020603050405020304" pitchFamily="18" charset="0"/>
                <a:cs typeface="Times New Roman" panose="02020603050405020304" pitchFamily="18" charset="0"/>
              </a:rPr>
              <a:t>(Extra Trees Classifier)</a:t>
            </a:r>
            <a:r>
              <a:rPr lang="en-US" sz="1700" dirty="0">
                <a:solidFill>
                  <a:srgbClr val="273239"/>
                </a:solidFill>
                <a:latin typeface="Times New Roman" panose="02020603050405020304" pitchFamily="18" charset="0"/>
                <a:cs typeface="Times New Roman" panose="02020603050405020304" pitchFamily="18" charset="0"/>
              </a:rPr>
              <a:t> is a type of ensemble learning technique which aggregates the results of multiple de-correlated decision trees collected in a “forest” to output it’s classification result. In concept, it is very similar to a Random Forest Classifier and only differs from it in the manner of construction of the decision trees in the forest.</a:t>
            </a:r>
          </a:p>
          <a:p>
            <a:pPr algn="just" fontAlgn="base">
              <a:lnSpc>
                <a:spcPct val="150000"/>
              </a:lnSpc>
            </a:pPr>
            <a:r>
              <a:rPr lang="en-US" sz="1700" dirty="0">
                <a:solidFill>
                  <a:srgbClr val="273239"/>
                </a:solidFill>
                <a:latin typeface="Times New Roman" panose="02020603050405020304" pitchFamily="18" charset="0"/>
                <a:cs typeface="Times New Roman" panose="02020603050405020304" pitchFamily="18" charset="0"/>
              </a:rPr>
              <a:t>Each Decision Tree in the Extra Trees Forest is constructed from the original training sample. Then, at each test node, Each tree is provided with a random sample of k features from the feature-set from which each decision tree must select the best feature to split the data based on some mathematical criteria (typically the </a:t>
            </a:r>
            <a:r>
              <a:rPr lang="en-US" sz="1700" dirty="0" err="1">
                <a:solidFill>
                  <a:srgbClr val="273239"/>
                </a:solidFill>
                <a:latin typeface="Times New Roman" panose="02020603050405020304" pitchFamily="18" charset="0"/>
                <a:cs typeface="Times New Roman" panose="02020603050405020304" pitchFamily="18" charset="0"/>
              </a:rPr>
              <a:t>Gini</a:t>
            </a:r>
            <a:r>
              <a:rPr lang="en-US" sz="1700" dirty="0">
                <a:solidFill>
                  <a:srgbClr val="273239"/>
                </a:solidFill>
                <a:latin typeface="Times New Roman" panose="02020603050405020304" pitchFamily="18" charset="0"/>
                <a:cs typeface="Times New Roman" panose="02020603050405020304" pitchFamily="18" charset="0"/>
              </a:rPr>
              <a:t> Index). This random sample of features leads to the creation of multiple de-correlated decision trees.</a:t>
            </a:r>
          </a:p>
          <a:p>
            <a:pPr algn="just" fontAlgn="base">
              <a:lnSpc>
                <a:spcPct val="150000"/>
              </a:lnSpc>
            </a:pPr>
            <a:r>
              <a:rPr lang="en-US" sz="1700" dirty="0">
                <a:solidFill>
                  <a:srgbClr val="273239"/>
                </a:solidFill>
                <a:latin typeface="Times New Roman" panose="02020603050405020304" pitchFamily="18" charset="0"/>
                <a:cs typeface="Times New Roman" panose="02020603050405020304" pitchFamily="18" charset="0"/>
              </a:rPr>
              <a:t>To perform feature selection using the above forest structure, during the construction of the forest, for each feature, the normalized total reduction in the mathematical criteria used in the decision of feature of split (</a:t>
            </a:r>
            <a:r>
              <a:rPr lang="en-US" sz="1700" dirty="0" err="1">
                <a:solidFill>
                  <a:srgbClr val="273239"/>
                </a:solidFill>
                <a:latin typeface="Times New Roman" panose="02020603050405020304" pitchFamily="18" charset="0"/>
                <a:cs typeface="Times New Roman" panose="02020603050405020304" pitchFamily="18" charset="0"/>
              </a:rPr>
              <a:t>Gini</a:t>
            </a:r>
            <a:r>
              <a:rPr lang="en-US" sz="1700" dirty="0">
                <a:solidFill>
                  <a:srgbClr val="273239"/>
                </a:solidFill>
                <a:latin typeface="Times New Roman" panose="02020603050405020304" pitchFamily="18" charset="0"/>
                <a:cs typeface="Times New Roman" panose="02020603050405020304" pitchFamily="18" charset="0"/>
              </a:rPr>
              <a:t> Index if the </a:t>
            </a:r>
            <a:r>
              <a:rPr lang="en-US" sz="1700" dirty="0" err="1">
                <a:solidFill>
                  <a:srgbClr val="273239"/>
                </a:solidFill>
                <a:latin typeface="Times New Roman" panose="02020603050405020304" pitchFamily="18" charset="0"/>
                <a:cs typeface="Times New Roman" panose="02020603050405020304" pitchFamily="18" charset="0"/>
              </a:rPr>
              <a:t>Gini</a:t>
            </a:r>
            <a:r>
              <a:rPr lang="en-US" sz="1700" dirty="0">
                <a:solidFill>
                  <a:srgbClr val="273239"/>
                </a:solidFill>
                <a:latin typeface="Times New Roman" panose="02020603050405020304" pitchFamily="18" charset="0"/>
                <a:cs typeface="Times New Roman" panose="02020603050405020304" pitchFamily="18" charset="0"/>
              </a:rPr>
              <a:t> Index is used in the construction of the forest) is computed. This value is called the </a:t>
            </a:r>
            <a:r>
              <a:rPr lang="en-US" sz="1700" dirty="0" err="1">
                <a:solidFill>
                  <a:srgbClr val="273239"/>
                </a:solidFill>
                <a:latin typeface="Times New Roman" panose="02020603050405020304" pitchFamily="18" charset="0"/>
                <a:cs typeface="Times New Roman" panose="02020603050405020304" pitchFamily="18" charset="0"/>
              </a:rPr>
              <a:t>Gini</a:t>
            </a:r>
            <a:r>
              <a:rPr lang="en-US" sz="1700" dirty="0">
                <a:solidFill>
                  <a:srgbClr val="273239"/>
                </a:solidFill>
                <a:latin typeface="Times New Roman" panose="02020603050405020304" pitchFamily="18" charset="0"/>
                <a:cs typeface="Times New Roman" panose="02020603050405020304" pitchFamily="18" charset="0"/>
              </a:rPr>
              <a:t> Importance of the feature. To perform feature selection, each feature is ordered in descending order according to the </a:t>
            </a:r>
            <a:r>
              <a:rPr lang="en-US" sz="1700" dirty="0" err="1">
                <a:solidFill>
                  <a:srgbClr val="273239"/>
                </a:solidFill>
                <a:latin typeface="Times New Roman" panose="02020603050405020304" pitchFamily="18" charset="0"/>
                <a:cs typeface="Times New Roman" panose="02020603050405020304" pitchFamily="18" charset="0"/>
              </a:rPr>
              <a:t>Gini</a:t>
            </a:r>
            <a:r>
              <a:rPr lang="en-US" sz="1700" dirty="0">
                <a:solidFill>
                  <a:srgbClr val="273239"/>
                </a:solidFill>
                <a:latin typeface="Times New Roman" panose="02020603050405020304" pitchFamily="18" charset="0"/>
                <a:cs typeface="Times New Roman" panose="02020603050405020304" pitchFamily="18" charset="0"/>
              </a:rPr>
              <a:t> Importance of each feature and the user selects the top k features according to his/her choice.</a:t>
            </a:r>
            <a:endParaRPr lang="en-US" sz="1700" b="0" i="0" dirty="0">
              <a:solidFill>
                <a:srgbClr val="273239"/>
              </a:solidFill>
              <a:effectLst/>
              <a:latin typeface="Times New Roman" panose="02020603050405020304" pitchFamily="18" charset="0"/>
              <a:cs typeface="Times New Roman" panose="02020603050405020304" pitchFamily="18" charset="0"/>
            </a:endParaRPr>
          </a:p>
        </p:txBody>
      </p:sp>
      <p:sp>
        <p:nvSpPr>
          <p:cNvPr id="3" name="Rectangle 2"/>
          <p:cNvSpPr/>
          <p:nvPr/>
        </p:nvSpPr>
        <p:spPr>
          <a:xfrm>
            <a:off x="656823" y="758712"/>
            <a:ext cx="3309624" cy="369332"/>
          </a:xfrm>
          <a:prstGeom prst="rect">
            <a:avLst/>
          </a:prstGeom>
        </p:spPr>
        <p:txBody>
          <a:bodyPr wrap="none">
            <a:spAutoFit/>
          </a:bodyPr>
          <a:lstStyle/>
          <a:p>
            <a:pPr algn="just"/>
            <a:r>
              <a:rPr lang="en-US" b="1" dirty="0" smtClean="0">
                <a:solidFill>
                  <a:srgbClr val="273239"/>
                </a:solidFill>
                <a:latin typeface="Times New Roman" panose="02020603050405020304" pitchFamily="18" charset="0"/>
                <a:cs typeface="Times New Roman" panose="02020603050405020304" pitchFamily="18" charset="0"/>
              </a:rPr>
              <a:t>EXTRA TREES CLASSIFIER:</a:t>
            </a:r>
            <a:endParaRPr lang="en-US" dirty="0"/>
          </a:p>
        </p:txBody>
      </p:sp>
    </p:spTree>
    <p:extLst>
      <p:ext uri="{BB962C8B-B14F-4D97-AF65-F5344CB8AC3E}">
        <p14:creationId xmlns:p14="http://schemas.microsoft.com/office/powerpoint/2010/main" val="167284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9803" y="757886"/>
            <a:ext cx="10075572" cy="4247317"/>
          </a:xfrm>
          <a:prstGeom prst="rect">
            <a:avLst/>
          </a:prstGeom>
        </p:spPr>
        <p:txBody>
          <a:bodyPr wrap="square">
            <a:spAutoFit/>
          </a:bodyPr>
          <a:lstStyle/>
          <a:p>
            <a:pPr algn="just">
              <a:lnSpc>
                <a:spcPct val="150000"/>
              </a:lnSpc>
            </a:pPr>
            <a:r>
              <a:rPr lang="en-US" dirty="0">
                <a:solidFill>
                  <a:srgbClr val="4C4C4C"/>
                </a:solidFill>
                <a:latin typeface="Times New Roman" panose="02020603050405020304" pitchFamily="18" charset="0"/>
                <a:cs typeface="Times New Roman" panose="02020603050405020304" pitchFamily="18" charset="0"/>
              </a:rPr>
              <a:t>Extra trees (short for extremely randomized trees) is an ensemble supervised machine learning method that uses decision trees and is used by the Train Using </a:t>
            </a:r>
            <a:r>
              <a:rPr lang="en-US" dirty="0" err="1">
                <a:solidFill>
                  <a:srgbClr val="4C4C4C"/>
                </a:solidFill>
                <a:latin typeface="Times New Roman" panose="02020603050405020304" pitchFamily="18" charset="0"/>
                <a:cs typeface="Times New Roman" panose="02020603050405020304" pitchFamily="18" charset="0"/>
              </a:rPr>
              <a:t>AutoML</a:t>
            </a:r>
            <a:r>
              <a:rPr lang="en-US" dirty="0">
                <a:solidFill>
                  <a:srgbClr val="4C4C4C"/>
                </a:solidFill>
                <a:latin typeface="Times New Roman" panose="02020603050405020304" pitchFamily="18" charset="0"/>
                <a:cs typeface="Times New Roman" panose="02020603050405020304" pitchFamily="18" charset="0"/>
              </a:rPr>
              <a:t> tool. See </a:t>
            </a:r>
            <a:r>
              <a:rPr lang="en-US" dirty="0">
                <a:latin typeface="Times New Roman" panose="02020603050405020304" pitchFamily="18" charset="0"/>
                <a:cs typeface="Times New Roman" panose="02020603050405020304" pitchFamily="18" charset="0"/>
              </a:rPr>
              <a:t>Decision trees classification and regression </a:t>
            </a:r>
            <a:r>
              <a:rPr lang="en-US" dirty="0" smtClean="0">
                <a:latin typeface="Times New Roman" panose="02020603050405020304" pitchFamily="18" charset="0"/>
                <a:cs typeface="Times New Roman" panose="02020603050405020304" pitchFamily="18" charset="0"/>
              </a:rPr>
              <a:t>algorithm</a:t>
            </a:r>
            <a:r>
              <a:rPr lang="en-US" dirty="0">
                <a:latin typeface="Times New Roman" panose="02020603050405020304" pitchFamily="18" charset="0"/>
                <a:cs typeface="Times New Roman" panose="02020603050405020304" pitchFamily="18" charset="0"/>
              </a:rPr>
              <a:t> for information about how decision trees work. This method is similar to random forests but can be faster.</a:t>
            </a:r>
          </a:p>
          <a:p>
            <a:pPr algn="just">
              <a:lnSpc>
                <a:spcPct val="150000"/>
              </a:lnSpc>
            </a:pPr>
            <a:r>
              <a:rPr lang="en-US" dirty="0">
                <a:solidFill>
                  <a:srgbClr val="4C4C4C"/>
                </a:solidFill>
                <a:latin typeface="Times New Roman" panose="02020603050405020304" pitchFamily="18" charset="0"/>
                <a:cs typeface="Times New Roman" panose="02020603050405020304" pitchFamily="18" charset="0"/>
              </a:rPr>
              <a:t>The extra trees algorithm, like the random forests algorithm, creates many decision trees, but the sampling for each tree is random, without replacement. This creates a dataset for each tree with unique samples. A specific number of features, from the total set of features, are also selected randomly for each tree. The most important and unique characteristic of extra trees is the random selection of a splitting value for a feature. Instead of calculating a locally optimal value using </a:t>
            </a:r>
            <a:r>
              <a:rPr lang="en-US" dirty="0" err="1">
                <a:solidFill>
                  <a:srgbClr val="4C4C4C"/>
                </a:solidFill>
                <a:latin typeface="Times New Roman" panose="02020603050405020304" pitchFamily="18" charset="0"/>
                <a:cs typeface="Times New Roman" panose="02020603050405020304" pitchFamily="18" charset="0"/>
              </a:rPr>
              <a:t>Gini</a:t>
            </a:r>
            <a:r>
              <a:rPr lang="en-US" dirty="0">
                <a:solidFill>
                  <a:srgbClr val="4C4C4C"/>
                </a:solidFill>
                <a:latin typeface="Times New Roman" panose="02020603050405020304" pitchFamily="18" charset="0"/>
                <a:cs typeface="Times New Roman" panose="02020603050405020304" pitchFamily="18" charset="0"/>
              </a:rPr>
              <a:t> or entropy to split the data, the algorithm randomly selects a split value. This makes the trees diversified and uncorrelated.</a:t>
            </a:r>
            <a:endParaRPr lang="en-US" b="0" i="0" dirty="0">
              <a:solidFill>
                <a:srgbClr val="4C4C4C"/>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87994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786" y="28566"/>
            <a:ext cx="11436824" cy="6829434"/>
          </a:xfrm>
          <a:prstGeom prst="rect">
            <a:avLst/>
          </a:prstGeom>
        </p:spPr>
        <p:txBody>
          <a:bodyPr wrap="square">
            <a:spAutoFit/>
          </a:bodyPr>
          <a:lstStyle/>
          <a:p>
            <a:pPr algn="just">
              <a:lnSpc>
                <a:spcPct val="200000"/>
              </a:lnSpc>
              <a:spcAft>
                <a:spcPts val="800"/>
              </a:spcAft>
            </a:pPr>
            <a:r>
              <a:rPr lang="en-IN" sz="1600" b="1"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MULTILAYER PERCEPTRON:</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200000"/>
              </a:lnSpc>
              <a:spcAft>
                <a:spcPts val="800"/>
              </a:spcAft>
            </a:pPr>
            <a:r>
              <a:rPr lang="en-IN" sz="1600"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In the world of deep learning, </a:t>
            </a:r>
            <a:r>
              <a:rPr lang="en-IN" sz="1600" spc="-5" dirty="0" err="1">
                <a:solidFill>
                  <a:srgbClr val="292929"/>
                </a:solidFill>
                <a:latin typeface="Times New Roman" panose="02020603050405020304" pitchFamily="18" charset="0"/>
                <a:ea typeface="Calibri" panose="020F0502020204030204" pitchFamily="34" charset="0"/>
                <a:cs typeface="Times New Roman" panose="02020603050405020304" pitchFamily="18" charset="0"/>
              </a:rPr>
              <a:t>TensorFlow</a:t>
            </a:r>
            <a:r>
              <a:rPr lang="en-IN" sz="1600"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 </a:t>
            </a:r>
            <a:r>
              <a:rPr lang="en-IN" sz="1600" spc="-5" dirty="0" err="1">
                <a:solidFill>
                  <a:srgbClr val="292929"/>
                </a:solidFill>
                <a:latin typeface="Times New Roman" panose="02020603050405020304" pitchFamily="18" charset="0"/>
                <a:ea typeface="Calibri" panose="020F0502020204030204" pitchFamily="34" charset="0"/>
                <a:cs typeface="Times New Roman" panose="02020603050405020304" pitchFamily="18" charset="0"/>
              </a:rPr>
              <a:t>Keras</a:t>
            </a:r>
            <a:r>
              <a:rPr lang="en-IN" sz="1600"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 Microsoft Cognitive Toolkit (CNTK), and </a:t>
            </a:r>
            <a:r>
              <a:rPr lang="en-IN" sz="1600" spc="-5" dirty="0" err="1">
                <a:solidFill>
                  <a:srgbClr val="292929"/>
                </a:solidFill>
                <a:latin typeface="Times New Roman" panose="02020603050405020304" pitchFamily="18" charset="0"/>
                <a:ea typeface="Calibri" panose="020F0502020204030204" pitchFamily="34" charset="0"/>
                <a:cs typeface="Times New Roman" panose="02020603050405020304" pitchFamily="18" charset="0"/>
              </a:rPr>
              <a:t>PyTorch</a:t>
            </a:r>
            <a:r>
              <a:rPr lang="en-IN" sz="1600"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 are very popular. Most of us may not realise that the very popular machine learning library </a:t>
            </a:r>
            <a:r>
              <a:rPr lang="en-IN" sz="1600" b="1" spc="-5" dirty="0" err="1">
                <a:solidFill>
                  <a:srgbClr val="292929"/>
                </a:solidFill>
                <a:latin typeface="Times New Roman" panose="02020603050405020304" pitchFamily="18" charset="0"/>
                <a:ea typeface="Calibri" panose="020F0502020204030204" pitchFamily="34" charset="0"/>
                <a:cs typeface="Times New Roman" panose="02020603050405020304" pitchFamily="18" charset="0"/>
              </a:rPr>
              <a:t>Scikit</a:t>
            </a:r>
            <a:r>
              <a:rPr lang="en-IN" sz="1600" b="1"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-learn</a:t>
            </a:r>
            <a:r>
              <a:rPr lang="en-IN" sz="1600"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 is also capable of a basic deep learning modelling</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200000"/>
              </a:lnSpc>
              <a:spcBef>
                <a:spcPts val="0"/>
              </a:spcBef>
              <a:spcAft>
                <a:spcPts val="0"/>
              </a:spcAft>
              <a:buFont typeface="Arial" panose="020B0604020202020204" pitchFamily="34" charset="0"/>
              <a:buChar char="•"/>
            </a:pPr>
            <a:r>
              <a:rPr lang="en-IN" sz="1600" dirty="0">
                <a:latin typeface="Times New Roman" panose="02020603050405020304" pitchFamily="18" charset="0"/>
                <a:ea typeface="Calibri" panose="020F0502020204030204" pitchFamily="34" charset="0"/>
                <a:cs typeface="Times New Roman" panose="02020603050405020304" pitchFamily="18" charset="0"/>
              </a:rPr>
              <a:t>Salient points of Multilayer Perceptron (MLP) in </a:t>
            </a:r>
            <a:r>
              <a:rPr lang="en-IN" sz="1600" dirty="0" err="1">
                <a:latin typeface="Times New Roman" panose="02020603050405020304" pitchFamily="18" charset="0"/>
                <a:ea typeface="Calibri" panose="020F0502020204030204" pitchFamily="34" charset="0"/>
                <a:cs typeface="Times New Roman" panose="02020603050405020304" pitchFamily="18" charset="0"/>
              </a:rPr>
              <a:t>Scikit</a:t>
            </a:r>
            <a:r>
              <a:rPr lang="en-IN" sz="1600" dirty="0">
                <a:latin typeface="Times New Roman" panose="02020603050405020304" pitchFamily="18" charset="0"/>
                <a:ea typeface="Calibri" panose="020F0502020204030204" pitchFamily="34" charset="0"/>
                <a:cs typeface="Times New Roman" panose="02020603050405020304" pitchFamily="18" charset="0"/>
              </a:rPr>
              <a:t>-learn</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200000"/>
              </a:lnSpc>
              <a:spcBef>
                <a:spcPts val="0"/>
              </a:spcBef>
              <a:spcAft>
                <a:spcPts val="0"/>
              </a:spcAft>
              <a:buFont typeface="Arial" panose="020B0604020202020204" pitchFamily="34" charset="0"/>
              <a:buChar char="•"/>
            </a:pPr>
            <a:r>
              <a:rPr lang="en-IN" sz="1600" dirty="0">
                <a:latin typeface="Times New Roman" panose="02020603050405020304" pitchFamily="18" charset="0"/>
                <a:ea typeface="Calibri" panose="020F0502020204030204" pitchFamily="34" charset="0"/>
                <a:cs typeface="Times New Roman" panose="02020603050405020304" pitchFamily="18" charset="0"/>
              </a:rPr>
              <a:t>There is no activation function in the output layer.</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200000"/>
              </a:lnSpc>
              <a:spcBef>
                <a:spcPts val="0"/>
              </a:spcBef>
              <a:spcAft>
                <a:spcPts val="0"/>
              </a:spcAft>
              <a:buFont typeface="Arial" panose="020B0604020202020204" pitchFamily="34" charset="0"/>
              <a:buChar char="•"/>
            </a:pPr>
            <a:r>
              <a:rPr lang="en-IN" sz="1600" dirty="0">
                <a:latin typeface="Times New Roman" panose="02020603050405020304" pitchFamily="18" charset="0"/>
                <a:ea typeface="Calibri" panose="020F0502020204030204" pitchFamily="34" charset="0"/>
                <a:cs typeface="Times New Roman" panose="02020603050405020304" pitchFamily="18" charset="0"/>
              </a:rPr>
              <a:t>For regression scenarios, the square error is the loss function, and cross-entropy is the loss function for the classification</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200000"/>
              </a:lnSpc>
              <a:spcBef>
                <a:spcPts val="0"/>
              </a:spcBef>
              <a:spcAft>
                <a:spcPts val="0"/>
              </a:spcAft>
              <a:buFont typeface="Arial" panose="020B0604020202020204" pitchFamily="34" charset="0"/>
              <a:buChar char="•"/>
            </a:pPr>
            <a:r>
              <a:rPr lang="en-IN" sz="1600" dirty="0">
                <a:latin typeface="Times New Roman" panose="02020603050405020304" pitchFamily="18" charset="0"/>
                <a:ea typeface="Calibri" panose="020F0502020204030204" pitchFamily="34" charset="0"/>
                <a:cs typeface="Times New Roman" panose="02020603050405020304" pitchFamily="18" charset="0"/>
              </a:rPr>
              <a:t>It can work with single as well as multiple target values regression.</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200000"/>
              </a:lnSpc>
              <a:spcBef>
                <a:spcPts val="0"/>
              </a:spcBef>
              <a:spcAft>
                <a:spcPts val="800"/>
              </a:spcAft>
              <a:buFont typeface="Arial" panose="020B0604020202020204" pitchFamily="34" charset="0"/>
              <a:buChar char="•"/>
            </a:pPr>
            <a:r>
              <a:rPr lang="en-IN" sz="1600" dirty="0">
                <a:latin typeface="Times New Roman" panose="02020603050405020304" pitchFamily="18" charset="0"/>
                <a:ea typeface="Calibri" panose="020F0502020204030204" pitchFamily="34" charset="0"/>
                <a:cs typeface="Times New Roman" panose="02020603050405020304" pitchFamily="18" charset="0"/>
              </a:rPr>
              <a:t>Unlike other popular packages, likes </a:t>
            </a:r>
            <a:r>
              <a:rPr lang="en-IN" sz="1600" dirty="0" err="1">
                <a:latin typeface="Times New Roman" panose="02020603050405020304" pitchFamily="18" charset="0"/>
                <a:ea typeface="Calibri" panose="020F0502020204030204" pitchFamily="34" charset="0"/>
                <a:cs typeface="Times New Roman" panose="02020603050405020304" pitchFamily="18" charset="0"/>
              </a:rPr>
              <a:t>Keras</a:t>
            </a:r>
            <a:r>
              <a:rPr lang="en-IN" sz="1600" dirty="0">
                <a:latin typeface="Times New Roman" panose="02020603050405020304" pitchFamily="18" charset="0"/>
                <a:ea typeface="Calibri" panose="020F0502020204030204" pitchFamily="34" charset="0"/>
                <a:cs typeface="Times New Roman" panose="02020603050405020304" pitchFamily="18" charset="0"/>
              </a:rPr>
              <a:t> the implementation of MLP in </a:t>
            </a:r>
            <a:r>
              <a:rPr lang="en-IN" sz="1600" dirty="0" err="1">
                <a:latin typeface="Times New Roman" panose="02020603050405020304" pitchFamily="18" charset="0"/>
                <a:ea typeface="Calibri" panose="020F0502020204030204" pitchFamily="34" charset="0"/>
                <a:cs typeface="Times New Roman" panose="02020603050405020304" pitchFamily="18" charset="0"/>
              </a:rPr>
              <a:t>Scikit</a:t>
            </a:r>
            <a:r>
              <a:rPr lang="en-IN" sz="1600" dirty="0">
                <a:latin typeface="Times New Roman" panose="02020603050405020304" pitchFamily="18" charset="0"/>
                <a:ea typeface="Calibri" panose="020F0502020204030204" pitchFamily="34" charset="0"/>
                <a:cs typeface="Times New Roman" panose="02020603050405020304" pitchFamily="18" charset="0"/>
              </a:rPr>
              <a:t> doesn’t support GPU.</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200000"/>
              </a:lnSpc>
              <a:spcAft>
                <a:spcPts val="800"/>
              </a:spcAft>
            </a:pPr>
            <a:r>
              <a:rPr lang="en-IN" sz="1600" dirty="0">
                <a:latin typeface="Times New Roman" panose="02020603050405020304" pitchFamily="18" charset="0"/>
                <a:ea typeface="Calibri" panose="020F0502020204030204" pitchFamily="34" charset="0"/>
                <a:cs typeface="Times New Roman" panose="02020603050405020304" pitchFamily="18" charset="0"/>
              </a:rPr>
              <a:t>We cannot fine-tune the parameters like different activation functions, weight initializers etc. for each layer.</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200000"/>
              </a:lnSpc>
            </a:pPr>
            <a:r>
              <a:rPr lang="en-IN" sz="1600" dirty="0">
                <a:latin typeface="Times New Roman" panose="02020603050405020304" pitchFamily="18" charset="0"/>
                <a:ea typeface="Calibri" panose="020F0502020204030204" pitchFamily="34" charset="0"/>
                <a:cs typeface="Times New Roman" panose="02020603050405020304" pitchFamily="18" charset="0"/>
              </a:rPr>
              <a:t>A multilayer perceptron (MLP) is a class of </a:t>
            </a:r>
            <a:r>
              <a:rPr lang="en-IN" sz="1600" dirty="0" err="1">
                <a:latin typeface="Times New Roman" panose="02020603050405020304" pitchFamily="18" charset="0"/>
                <a:ea typeface="Calibri" panose="020F0502020204030204" pitchFamily="34" charset="0"/>
                <a:cs typeface="Times New Roman" panose="02020603050405020304" pitchFamily="18" charset="0"/>
                <a:hlinkClick r:id="rId2" tooltip="Feedforward neural network"/>
              </a:rPr>
              <a:t>feedforward</a:t>
            </a:r>
            <a:r>
              <a:rPr lang="en-IN" sz="1600" dirty="0">
                <a:latin typeface="Times New Roman" panose="02020603050405020304" pitchFamily="18" charset="0"/>
                <a:ea typeface="Calibri" panose="020F0502020204030204" pitchFamily="34" charset="0"/>
                <a:cs typeface="Times New Roman" panose="02020603050405020304" pitchFamily="18" charset="0"/>
              </a:rPr>
              <a:t> </a:t>
            </a:r>
            <a:r>
              <a:rPr lang="en-IN" sz="1600" dirty="0">
                <a:latin typeface="Times New Roman" panose="02020603050405020304" pitchFamily="18" charset="0"/>
                <a:ea typeface="Calibri" panose="020F0502020204030204" pitchFamily="34" charset="0"/>
                <a:cs typeface="Times New Roman" panose="02020603050405020304" pitchFamily="18" charset="0"/>
                <a:hlinkClick r:id="rId3" tooltip="Artificial neural network"/>
              </a:rPr>
              <a:t>artificial neural network</a:t>
            </a:r>
            <a:r>
              <a:rPr lang="en-IN" sz="1600" dirty="0">
                <a:latin typeface="Times New Roman" panose="02020603050405020304" pitchFamily="18" charset="0"/>
                <a:ea typeface="Calibri" panose="020F0502020204030204" pitchFamily="34" charset="0"/>
                <a:cs typeface="Times New Roman" panose="02020603050405020304" pitchFamily="18" charset="0"/>
              </a:rPr>
              <a:t> (ANN). The term MLP is used ambiguously, sometimes loosely to mean any </a:t>
            </a:r>
            <a:r>
              <a:rPr lang="en-IN" sz="1600" dirty="0" err="1">
                <a:latin typeface="Times New Roman" panose="02020603050405020304" pitchFamily="18" charset="0"/>
                <a:ea typeface="Calibri" panose="020F0502020204030204" pitchFamily="34" charset="0"/>
                <a:cs typeface="Times New Roman" panose="02020603050405020304" pitchFamily="18" charset="0"/>
              </a:rPr>
              <a:t>feedforward</a:t>
            </a:r>
            <a:r>
              <a:rPr lang="en-IN" sz="1600" dirty="0">
                <a:latin typeface="Times New Roman" panose="02020603050405020304" pitchFamily="18" charset="0"/>
                <a:ea typeface="Calibri" panose="020F0502020204030204" pitchFamily="34" charset="0"/>
                <a:cs typeface="Times New Roman" panose="02020603050405020304" pitchFamily="18" charset="0"/>
              </a:rPr>
              <a:t> ANN, sometimes strictly to refer to networks composed of multiple layers of </a:t>
            </a:r>
            <a:r>
              <a:rPr lang="en-IN" sz="1600" dirty="0" err="1">
                <a:latin typeface="Times New Roman" panose="02020603050405020304" pitchFamily="18" charset="0"/>
                <a:ea typeface="Calibri" panose="020F0502020204030204" pitchFamily="34" charset="0"/>
                <a:cs typeface="Times New Roman" panose="02020603050405020304" pitchFamily="18" charset="0"/>
                <a:hlinkClick r:id="rId4" tooltip="Perceptron"/>
              </a:rPr>
              <a:t>perceptrons</a:t>
            </a:r>
            <a:r>
              <a:rPr lang="en-IN" sz="1600" dirty="0">
                <a:latin typeface="Times New Roman" panose="02020603050405020304" pitchFamily="18" charset="0"/>
                <a:ea typeface="Calibri" panose="020F0502020204030204" pitchFamily="34" charset="0"/>
                <a:cs typeface="Times New Roman" panose="02020603050405020304" pitchFamily="18" charset="0"/>
              </a:rPr>
              <a:t> (with threshold activation); see </a:t>
            </a:r>
            <a:r>
              <a:rPr lang="en-IN" sz="1600" dirty="0">
                <a:latin typeface="Times New Roman" panose="02020603050405020304" pitchFamily="18" charset="0"/>
                <a:ea typeface="Calibri" panose="020F0502020204030204" pitchFamily="34" charset="0"/>
                <a:cs typeface="Times New Roman" panose="02020603050405020304" pitchFamily="18" charset="0"/>
                <a:hlinkClick r:id="rId5"/>
              </a:rPr>
              <a:t>§ Terminology</a:t>
            </a:r>
            <a:r>
              <a:rPr lang="en-IN" sz="1600" dirty="0">
                <a:latin typeface="Times New Roman" panose="02020603050405020304" pitchFamily="18" charset="0"/>
                <a:ea typeface="Calibri" panose="020F0502020204030204" pitchFamily="34" charset="0"/>
                <a:cs typeface="Times New Roman" panose="02020603050405020304" pitchFamily="18" charset="0"/>
              </a:rPr>
              <a:t>. Multilayer </a:t>
            </a:r>
            <a:r>
              <a:rPr lang="en-IN" sz="1600" dirty="0" err="1">
                <a:latin typeface="Times New Roman" panose="02020603050405020304" pitchFamily="18" charset="0"/>
                <a:ea typeface="Calibri" panose="020F0502020204030204" pitchFamily="34" charset="0"/>
                <a:cs typeface="Times New Roman" panose="02020603050405020304" pitchFamily="18" charset="0"/>
              </a:rPr>
              <a:t>perceptrons</a:t>
            </a:r>
            <a:r>
              <a:rPr lang="en-IN" sz="1600" dirty="0">
                <a:latin typeface="Times New Roman" panose="02020603050405020304" pitchFamily="18" charset="0"/>
                <a:ea typeface="Calibri" panose="020F0502020204030204" pitchFamily="34" charset="0"/>
                <a:cs typeface="Times New Roman" panose="02020603050405020304" pitchFamily="18" charset="0"/>
              </a:rPr>
              <a:t> are sometimes colloquially referred to as "vanilla" neural networks, especially when they have a single hidden layer.</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1510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230806" y="600501"/>
            <a:ext cx="3330054" cy="582949"/>
          </a:xfrm>
        </p:spPr>
        <p:txBody>
          <a:bodyPr>
            <a:normAutofit fontScale="90000"/>
          </a:bodyPr>
          <a:lstStyle/>
          <a:p>
            <a:pPr algn="ctr"/>
            <a:r>
              <a:rPr lang="en-US" sz="3600" b="1" dirty="0">
                <a:latin typeface="Times New Roman" panose="02020603050405020304" pitchFamily="18" charset="0"/>
                <a:cs typeface="Times New Roman" panose="02020603050405020304" pitchFamily="18" charset="0"/>
              </a:rPr>
              <a:t>ABSTRACT</a:t>
            </a:r>
            <a:endParaRPr lang="en-US" sz="3600" dirty="0">
              <a:latin typeface="Times New Roman" panose="02020603050405020304" pitchFamily="18" charset="0"/>
              <a:cs typeface="Times New Roman" panose="02020603050405020304" pitchFamily="18" charset="0"/>
            </a:endParaRPr>
          </a:p>
        </p:txBody>
      </p:sp>
      <p:sp>
        <p:nvSpPr>
          <p:cNvPr id="5" name="Rectangle 4"/>
          <p:cNvSpPr/>
          <p:nvPr/>
        </p:nvSpPr>
        <p:spPr>
          <a:xfrm>
            <a:off x="1323830" y="1423820"/>
            <a:ext cx="9608027" cy="5434180"/>
          </a:xfrm>
          <a:prstGeom prst="rect">
            <a:avLst/>
          </a:prstGeom>
        </p:spPr>
        <p:txBody>
          <a:bodyPr wrap="square">
            <a:spAutoFit/>
          </a:bodyPr>
          <a:lstStyle/>
          <a:p>
            <a:pPr algn="just">
              <a:lnSpc>
                <a:spcPct val="200000"/>
              </a:lnSpc>
            </a:pPr>
            <a:r>
              <a:rPr lang="en-IN" sz="1600" dirty="0">
                <a:latin typeface="Times New Roman" panose="02020603050405020304" pitchFamily="18" charset="0"/>
                <a:cs typeface="Times New Roman" panose="02020603050405020304" pitchFamily="18" charset="0"/>
              </a:rPr>
              <a:t>Crypto currency is a well-known financial state in the globe, posing a variety of dangers that have an impact on the intrinsic risk assessment of risk auditors. Since its inception, the rise of crypto currencies has presented financial institutions with a wide range of risks in terms of money laundering. In the institution of financial supports such as anti-money laundering, banks, and bank secrecy, continue as a risk specialist, bank manager, and compliance officer who has a provocation for the connected transaction through crypto currencies and the users who conceal the illicit funds. In this study, the crypto currency framework was subjected to Hierarchical Risk Parity and unsupervised machine learning. The professional accounting procedure in terms of the inherent risk associated with bit-coin. The professional crypto currency experience in transaction cause the lower risk comparing the less experienced one. The Hierarchical Risk Parity gives the better output in term of returning the adjusted risk tail to get the better risk management result. The result section shows the proposed model is robust to various intervals which are re-balanced and the co-variance window estimation.</a:t>
            </a:r>
            <a:r>
              <a:rPr lang="en-US" sz="16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1332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8615" y="233751"/>
            <a:ext cx="10358651" cy="6624249"/>
          </a:xfrm>
          <a:prstGeom prst="rect">
            <a:avLst/>
          </a:prstGeom>
        </p:spPr>
        <p:txBody>
          <a:bodyPr wrap="square">
            <a:spAutoFit/>
          </a:bodyPr>
          <a:lstStyle/>
          <a:p>
            <a:pPr algn="just">
              <a:lnSpc>
                <a:spcPct val="200000"/>
              </a:lnSpc>
              <a:spcAft>
                <a:spcPts val="800"/>
              </a:spcAft>
            </a:pPr>
            <a:r>
              <a:rPr lang="en-IN" sz="1600" dirty="0">
                <a:latin typeface="Times New Roman" panose="02020603050405020304" pitchFamily="18" charset="0"/>
                <a:ea typeface="Calibri" panose="020F0502020204030204" pitchFamily="34" charset="0"/>
                <a:cs typeface="Times New Roman" panose="02020603050405020304" pitchFamily="18" charset="0"/>
              </a:rPr>
              <a:t>An MLP consists of at least three </a:t>
            </a:r>
            <a:r>
              <a:rPr lang="en-IN" sz="1600" dirty="0">
                <a:latin typeface="Times New Roman" panose="02020603050405020304" pitchFamily="18" charset="0"/>
                <a:ea typeface="Calibri" panose="020F0502020204030204" pitchFamily="34" charset="0"/>
                <a:cs typeface="Times New Roman" panose="02020603050405020304" pitchFamily="18" charset="0"/>
                <a:hlinkClick r:id="rId2" tooltip="Layer (deep learning)"/>
              </a:rPr>
              <a:t>layers</a:t>
            </a:r>
            <a:r>
              <a:rPr lang="en-IN" sz="1600" dirty="0">
                <a:latin typeface="Times New Roman" panose="02020603050405020304" pitchFamily="18" charset="0"/>
                <a:ea typeface="Calibri" panose="020F0502020204030204" pitchFamily="34" charset="0"/>
                <a:cs typeface="Times New Roman" panose="02020603050405020304" pitchFamily="18" charset="0"/>
              </a:rPr>
              <a:t> of nodes: an input </a:t>
            </a:r>
            <a:r>
              <a:rPr lang="en-IN" sz="1600" dirty="0">
                <a:latin typeface="Times New Roman" panose="02020603050405020304" pitchFamily="18" charset="0"/>
                <a:ea typeface="Calibri" panose="020F0502020204030204" pitchFamily="34" charset="0"/>
                <a:cs typeface="Times New Roman" panose="02020603050405020304" pitchFamily="18" charset="0"/>
                <a:hlinkClick r:id="rId2" tooltip="Layer (deep learning)"/>
              </a:rPr>
              <a:t>layer</a:t>
            </a:r>
            <a:r>
              <a:rPr lang="en-IN" sz="1600" dirty="0">
                <a:latin typeface="Times New Roman" panose="02020603050405020304" pitchFamily="18" charset="0"/>
                <a:ea typeface="Calibri" panose="020F0502020204030204" pitchFamily="34" charset="0"/>
                <a:cs typeface="Times New Roman" panose="02020603050405020304" pitchFamily="18" charset="0"/>
              </a:rPr>
              <a:t>, a hidden </a:t>
            </a:r>
            <a:r>
              <a:rPr lang="en-IN" sz="1600" dirty="0">
                <a:latin typeface="Times New Roman" panose="02020603050405020304" pitchFamily="18" charset="0"/>
                <a:ea typeface="Calibri" panose="020F0502020204030204" pitchFamily="34" charset="0"/>
                <a:cs typeface="Times New Roman" panose="02020603050405020304" pitchFamily="18" charset="0"/>
                <a:hlinkClick r:id="rId2" tooltip="Layer (deep learning)"/>
              </a:rPr>
              <a:t>layer</a:t>
            </a:r>
            <a:r>
              <a:rPr lang="en-IN" sz="1600" dirty="0">
                <a:latin typeface="Times New Roman" panose="02020603050405020304" pitchFamily="18" charset="0"/>
                <a:ea typeface="Calibri" panose="020F0502020204030204" pitchFamily="34" charset="0"/>
                <a:cs typeface="Times New Roman" panose="02020603050405020304" pitchFamily="18" charset="0"/>
              </a:rPr>
              <a:t> and an output </a:t>
            </a:r>
            <a:r>
              <a:rPr lang="en-IN" sz="1600" dirty="0">
                <a:latin typeface="Times New Roman" panose="02020603050405020304" pitchFamily="18" charset="0"/>
                <a:ea typeface="Calibri" panose="020F0502020204030204" pitchFamily="34" charset="0"/>
                <a:cs typeface="Times New Roman" panose="02020603050405020304" pitchFamily="18" charset="0"/>
                <a:hlinkClick r:id="rId2" tooltip="Layer (deep learning)"/>
              </a:rPr>
              <a:t>layer</a:t>
            </a:r>
            <a:r>
              <a:rPr lang="en-IN" sz="1600" dirty="0">
                <a:latin typeface="Times New Roman" panose="02020603050405020304" pitchFamily="18" charset="0"/>
                <a:ea typeface="Calibri" panose="020F0502020204030204" pitchFamily="34" charset="0"/>
                <a:cs typeface="Times New Roman" panose="02020603050405020304" pitchFamily="18" charset="0"/>
              </a:rPr>
              <a:t>. Except for the input nodes, each node is a neuron that uses a nonlinear </a:t>
            </a:r>
            <a:r>
              <a:rPr lang="en-IN" sz="1600" dirty="0">
                <a:latin typeface="Times New Roman" panose="02020603050405020304" pitchFamily="18" charset="0"/>
                <a:ea typeface="Calibri" panose="020F0502020204030204" pitchFamily="34" charset="0"/>
                <a:cs typeface="Times New Roman" panose="02020603050405020304" pitchFamily="18" charset="0"/>
                <a:hlinkClick r:id="rId3" tooltip="Activation function"/>
              </a:rPr>
              <a:t>activation function</a:t>
            </a:r>
            <a:r>
              <a:rPr lang="en-IN" sz="1600" dirty="0">
                <a:latin typeface="Times New Roman" panose="02020603050405020304" pitchFamily="18" charset="0"/>
                <a:ea typeface="Calibri" panose="020F0502020204030204" pitchFamily="34" charset="0"/>
                <a:cs typeface="Times New Roman" panose="02020603050405020304" pitchFamily="18" charset="0"/>
              </a:rPr>
              <a:t>. MLP utilizes a </a:t>
            </a:r>
            <a:r>
              <a:rPr lang="en-IN" sz="1600" dirty="0">
                <a:latin typeface="Times New Roman" panose="02020603050405020304" pitchFamily="18" charset="0"/>
                <a:ea typeface="Calibri" panose="020F0502020204030204" pitchFamily="34" charset="0"/>
                <a:cs typeface="Times New Roman" panose="02020603050405020304" pitchFamily="18" charset="0"/>
                <a:hlinkClick r:id="rId4" tooltip="Supervised learning"/>
              </a:rPr>
              <a:t>supervised learning</a:t>
            </a:r>
            <a:r>
              <a:rPr lang="en-IN" sz="1600" dirty="0">
                <a:latin typeface="Times New Roman" panose="02020603050405020304" pitchFamily="18" charset="0"/>
                <a:ea typeface="Calibri" panose="020F0502020204030204" pitchFamily="34" charset="0"/>
                <a:cs typeface="Times New Roman" panose="02020603050405020304" pitchFamily="18" charset="0"/>
              </a:rPr>
              <a:t> technique called </a:t>
            </a:r>
            <a:r>
              <a:rPr lang="en-IN" sz="1600" dirty="0" err="1">
                <a:latin typeface="Times New Roman" panose="02020603050405020304" pitchFamily="18" charset="0"/>
                <a:ea typeface="Calibri" panose="020F0502020204030204" pitchFamily="34" charset="0"/>
                <a:cs typeface="Times New Roman" panose="02020603050405020304" pitchFamily="18" charset="0"/>
                <a:hlinkClick r:id="rId5" tooltip="Backpropagation"/>
              </a:rPr>
              <a:t>backpropagation</a:t>
            </a:r>
            <a:r>
              <a:rPr lang="en-IN" sz="1600" dirty="0">
                <a:latin typeface="Times New Roman" panose="02020603050405020304" pitchFamily="18" charset="0"/>
                <a:ea typeface="Calibri" panose="020F0502020204030204" pitchFamily="34" charset="0"/>
                <a:cs typeface="Times New Roman" panose="02020603050405020304" pitchFamily="18" charset="0"/>
              </a:rPr>
              <a:t> for training.</a:t>
            </a:r>
            <a:r>
              <a:rPr lang="en-IN" sz="1600" dirty="0">
                <a:latin typeface="Times New Roman" panose="02020603050405020304" pitchFamily="18" charset="0"/>
                <a:ea typeface="Calibri" panose="020F0502020204030204" pitchFamily="34" charset="0"/>
                <a:cs typeface="Times New Roman" panose="02020603050405020304" pitchFamily="18" charset="0"/>
                <a:hlinkClick r:id="rId6"/>
              </a:rPr>
              <a:t>[2]</a:t>
            </a:r>
            <a:r>
              <a:rPr lang="en-IN" sz="1600" dirty="0">
                <a:latin typeface="Times New Roman" panose="02020603050405020304" pitchFamily="18" charset="0"/>
                <a:ea typeface="Calibri" panose="020F0502020204030204" pitchFamily="34" charset="0"/>
                <a:cs typeface="Times New Roman" panose="02020603050405020304" pitchFamily="18" charset="0"/>
                <a:hlinkClick r:id="rId7"/>
              </a:rPr>
              <a:t>[3]</a:t>
            </a:r>
            <a:r>
              <a:rPr lang="en-IN" sz="1600" dirty="0">
                <a:latin typeface="Times New Roman" panose="02020603050405020304" pitchFamily="18" charset="0"/>
                <a:ea typeface="Calibri" panose="020F0502020204030204" pitchFamily="34" charset="0"/>
                <a:cs typeface="Times New Roman" panose="02020603050405020304" pitchFamily="18" charset="0"/>
              </a:rPr>
              <a:t> Its multiple layers and non-linear activation distinguish MLP from a linear </a:t>
            </a:r>
            <a:r>
              <a:rPr lang="en-IN" sz="1600" dirty="0">
                <a:latin typeface="Times New Roman" panose="02020603050405020304" pitchFamily="18" charset="0"/>
                <a:ea typeface="Calibri" panose="020F0502020204030204" pitchFamily="34" charset="0"/>
                <a:cs typeface="Times New Roman" panose="02020603050405020304" pitchFamily="18" charset="0"/>
                <a:hlinkClick r:id="rId8" tooltip="Perceptron"/>
              </a:rPr>
              <a:t>perceptron</a:t>
            </a:r>
            <a:r>
              <a:rPr lang="en-IN" sz="1600" dirty="0">
                <a:latin typeface="Times New Roman" panose="02020603050405020304" pitchFamily="18" charset="0"/>
                <a:ea typeface="Calibri" panose="020F0502020204030204" pitchFamily="34" charset="0"/>
                <a:cs typeface="Times New Roman" panose="02020603050405020304" pitchFamily="18" charset="0"/>
              </a:rPr>
              <a:t>. It can distinguish data that is not </a:t>
            </a:r>
            <a:r>
              <a:rPr lang="en-IN" sz="1600" dirty="0">
                <a:latin typeface="Times New Roman" panose="02020603050405020304" pitchFamily="18" charset="0"/>
                <a:ea typeface="Calibri" panose="020F0502020204030204" pitchFamily="34" charset="0"/>
                <a:cs typeface="Times New Roman" panose="02020603050405020304" pitchFamily="18" charset="0"/>
                <a:hlinkClick r:id="rId9" tooltip="Linear separability"/>
              </a:rPr>
              <a:t>linearly separable</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200000"/>
              </a:lnSpc>
              <a:spcAft>
                <a:spcPts val="800"/>
              </a:spcAft>
            </a:pPr>
            <a:r>
              <a:rPr lang="en-IN" sz="1600" dirty="0">
                <a:latin typeface="Times New Roman" panose="02020603050405020304" pitchFamily="18" charset="0"/>
                <a:ea typeface="Calibri" panose="020F0502020204030204" pitchFamily="34" charset="0"/>
                <a:cs typeface="Times New Roman" panose="02020603050405020304" pitchFamily="18" charset="0"/>
              </a:rPr>
              <a:t>The term "multilayer perceptron" does not refer to a single perceptron that has multiple layers. Rather, it contains many </a:t>
            </a:r>
            <a:r>
              <a:rPr lang="en-IN" sz="1600" dirty="0" err="1">
                <a:latin typeface="Times New Roman" panose="02020603050405020304" pitchFamily="18" charset="0"/>
                <a:ea typeface="Calibri" panose="020F0502020204030204" pitchFamily="34" charset="0"/>
                <a:cs typeface="Times New Roman" panose="02020603050405020304" pitchFamily="18" charset="0"/>
              </a:rPr>
              <a:t>perceptrons</a:t>
            </a:r>
            <a:r>
              <a:rPr lang="en-IN" sz="1600" dirty="0">
                <a:latin typeface="Times New Roman" panose="02020603050405020304" pitchFamily="18" charset="0"/>
                <a:ea typeface="Calibri" panose="020F0502020204030204" pitchFamily="34" charset="0"/>
                <a:cs typeface="Times New Roman" panose="02020603050405020304" pitchFamily="18" charset="0"/>
              </a:rPr>
              <a:t> that are organized into layers. An alternative is "multilayer perceptron network". Moreover, MLP "</a:t>
            </a:r>
            <a:r>
              <a:rPr lang="en-IN" sz="1600" dirty="0" err="1">
                <a:latin typeface="Times New Roman" panose="02020603050405020304" pitchFamily="18" charset="0"/>
                <a:ea typeface="Calibri" panose="020F0502020204030204" pitchFamily="34" charset="0"/>
                <a:cs typeface="Times New Roman" panose="02020603050405020304" pitchFamily="18" charset="0"/>
              </a:rPr>
              <a:t>perceptrons</a:t>
            </a:r>
            <a:r>
              <a:rPr lang="en-IN" sz="1600" dirty="0">
                <a:latin typeface="Times New Roman" panose="02020603050405020304" pitchFamily="18" charset="0"/>
                <a:ea typeface="Calibri" panose="020F0502020204030204" pitchFamily="34" charset="0"/>
                <a:cs typeface="Times New Roman" panose="02020603050405020304" pitchFamily="18" charset="0"/>
              </a:rPr>
              <a:t>" are not </a:t>
            </a:r>
            <a:r>
              <a:rPr lang="en-IN" sz="1600" dirty="0" err="1">
                <a:latin typeface="Times New Roman" panose="02020603050405020304" pitchFamily="18" charset="0"/>
                <a:ea typeface="Calibri" panose="020F0502020204030204" pitchFamily="34" charset="0"/>
                <a:cs typeface="Times New Roman" panose="02020603050405020304" pitchFamily="18" charset="0"/>
              </a:rPr>
              <a:t>perceptrons</a:t>
            </a:r>
            <a:r>
              <a:rPr lang="en-IN" sz="1600" dirty="0">
                <a:latin typeface="Times New Roman" panose="02020603050405020304" pitchFamily="18" charset="0"/>
                <a:ea typeface="Calibri" panose="020F0502020204030204" pitchFamily="34" charset="0"/>
                <a:cs typeface="Times New Roman" panose="02020603050405020304" pitchFamily="18" charset="0"/>
              </a:rPr>
              <a:t> in the strictest possible sense. True </a:t>
            </a:r>
            <a:r>
              <a:rPr lang="en-IN" sz="1600" dirty="0" err="1">
                <a:latin typeface="Times New Roman" panose="02020603050405020304" pitchFamily="18" charset="0"/>
                <a:ea typeface="Calibri" panose="020F0502020204030204" pitchFamily="34" charset="0"/>
                <a:cs typeface="Times New Roman" panose="02020603050405020304" pitchFamily="18" charset="0"/>
              </a:rPr>
              <a:t>perceptrons</a:t>
            </a:r>
            <a:r>
              <a:rPr lang="en-IN" sz="1600" dirty="0">
                <a:latin typeface="Times New Roman" panose="02020603050405020304" pitchFamily="18" charset="0"/>
                <a:ea typeface="Calibri" panose="020F0502020204030204" pitchFamily="34" charset="0"/>
                <a:cs typeface="Times New Roman" panose="02020603050405020304" pitchFamily="18" charset="0"/>
              </a:rPr>
              <a:t> are formally a special case of artificial neurons that use a threshold activation function such as the </a:t>
            </a:r>
            <a:r>
              <a:rPr lang="en-IN" sz="1600" dirty="0">
                <a:latin typeface="Times New Roman" panose="02020603050405020304" pitchFamily="18" charset="0"/>
                <a:ea typeface="Calibri" panose="020F0502020204030204" pitchFamily="34" charset="0"/>
                <a:cs typeface="Times New Roman" panose="02020603050405020304" pitchFamily="18" charset="0"/>
                <a:hlinkClick r:id="rId10" tooltip="Heaviside step function"/>
              </a:rPr>
              <a:t>Heaviside step function</a:t>
            </a:r>
            <a:r>
              <a:rPr lang="en-IN" sz="1600" dirty="0">
                <a:latin typeface="Times New Roman" panose="02020603050405020304" pitchFamily="18" charset="0"/>
                <a:ea typeface="Calibri" panose="020F0502020204030204" pitchFamily="34" charset="0"/>
                <a:cs typeface="Times New Roman" panose="02020603050405020304" pitchFamily="18" charset="0"/>
              </a:rPr>
              <a:t>. MLP </a:t>
            </a:r>
            <a:r>
              <a:rPr lang="en-IN" sz="1600" dirty="0" err="1">
                <a:latin typeface="Times New Roman" panose="02020603050405020304" pitchFamily="18" charset="0"/>
                <a:ea typeface="Calibri" panose="020F0502020204030204" pitchFamily="34" charset="0"/>
                <a:cs typeface="Times New Roman" panose="02020603050405020304" pitchFamily="18" charset="0"/>
              </a:rPr>
              <a:t>perceptrons</a:t>
            </a:r>
            <a:r>
              <a:rPr lang="en-IN" sz="1600" dirty="0">
                <a:latin typeface="Times New Roman" panose="02020603050405020304" pitchFamily="18" charset="0"/>
                <a:ea typeface="Calibri" panose="020F0502020204030204" pitchFamily="34" charset="0"/>
                <a:cs typeface="Times New Roman" panose="02020603050405020304" pitchFamily="18" charset="0"/>
              </a:rPr>
              <a:t> can employ arbitrary activation functions. A true perceptron performs binary classification, an MLP neuron is free to either perform classification or regression, depending upon its activation function.</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200000"/>
              </a:lnSpc>
              <a:spcAft>
                <a:spcPts val="800"/>
              </a:spcAft>
            </a:pPr>
            <a:r>
              <a:rPr lang="en-IN" sz="1600" dirty="0">
                <a:latin typeface="Times New Roman" panose="02020603050405020304" pitchFamily="18" charset="0"/>
                <a:ea typeface="Calibri" panose="020F0502020204030204" pitchFamily="34" charset="0"/>
                <a:cs typeface="Times New Roman" panose="02020603050405020304" pitchFamily="18" charset="0"/>
              </a:rPr>
              <a:t>The term "multilayer perceptron" later was applied without respect to nature of the nodes/layers, which can be composed of arbitrarily defined artificial neurons, and not </a:t>
            </a:r>
            <a:r>
              <a:rPr lang="en-IN" sz="1600" dirty="0" err="1">
                <a:latin typeface="Times New Roman" panose="02020603050405020304" pitchFamily="18" charset="0"/>
                <a:ea typeface="Calibri" panose="020F0502020204030204" pitchFamily="34" charset="0"/>
                <a:cs typeface="Times New Roman" panose="02020603050405020304" pitchFamily="18" charset="0"/>
              </a:rPr>
              <a:t>perceptrons</a:t>
            </a:r>
            <a:r>
              <a:rPr lang="en-IN" sz="1600" dirty="0">
                <a:latin typeface="Times New Roman" panose="02020603050405020304" pitchFamily="18" charset="0"/>
                <a:ea typeface="Calibri" panose="020F0502020204030204" pitchFamily="34" charset="0"/>
                <a:cs typeface="Times New Roman" panose="02020603050405020304" pitchFamily="18" charset="0"/>
              </a:rPr>
              <a:t> specifically. This interpretation avoids the loosening of the definition of "perceptron" to mean an artificial neuron in general.</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101545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166522" y="159545"/>
            <a:ext cx="8412076" cy="70058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smtClean="0">
                <a:latin typeface="Times New Roman" panose="02020603050405020304" pitchFamily="18" charset="0"/>
                <a:cs typeface="Times New Roman" panose="02020603050405020304" pitchFamily="18" charset="0"/>
              </a:rPr>
              <a:t>HARDWARE AND SOFTWARE REQUIREMENTS</a:t>
            </a: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1365697" y="695837"/>
            <a:ext cx="9497921" cy="3293858"/>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200000"/>
              </a:lnSpc>
            </a:pPr>
            <a:endParaRPr lang="en-IN" sz="1500" b="1" dirty="0" smtClean="0">
              <a:latin typeface="Times New Roman" panose="02020603050405020304" pitchFamily="18" charset="0"/>
              <a:cs typeface="Times New Roman" panose="02020603050405020304" pitchFamily="18" charset="0"/>
            </a:endParaRPr>
          </a:p>
          <a:p>
            <a:pPr algn="just">
              <a:lnSpc>
                <a:spcPct val="200000"/>
              </a:lnSpc>
            </a:pPr>
            <a:r>
              <a:rPr lang="en-IN" sz="1500" b="1" dirty="0" smtClean="0">
                <a:latin typeface="Times New Roman" panose="02020603050405020304" pitchFamily="18" charset="0"/>
                <a:cs typeface="Times New Roman" panose="02020603050405020304" pitchFamily="18" charset="0"/>
              </a:rPr>
              <a:t>H/W </a:t>
            </a:r>
            <a:r>
              <a:rPr lang="en-IN" sz="1500" b="1" dirty="0">
                <a:latin typeface="Times New Roman" panose="02020603050405020304" pitchFamily="18" charset="0"/>
                <a:cs typeface="Times New Roman" panose="02020603050405020304" pitchFamily="18" charset="0"/>
              </a:rPr>
              <a:t>Configuration</a:t>
            </a:r>
            <a:r>
              <a:rPr lang="en-IN" sz="1500" b="1" dirty="0" smtClean="0">
                <a:latin typeface="Times New Roman" panose="02020603050405020304" pitchFamily="18" charset="0"/>
                <a:cs typeface="Times New Roman" panose="02020603050405020304" pitchFamily="18" charset="0"/>
              </a:rPr>
              <a:t>:</a:t>
            </a:r>
            <a:endParaRPr lang="en-US" sz="1500" dirty="0">
              <a:latin typeface="Times New Roman" panose="02020603050405020304" pitchFamily="18" charset="0"/>
              <a:cs typeface="Times New Roman" panose="02020603050405020304" pitchFamily="18" charset="0"/>
            </a:endParaRPr>
          </a:p>
          <a:p>
            <a:pPr algn="just">
              <a:lnSpc>
                <a:spcPct val="200000"/>
              </a:lnSpc>
            </a:pPr>
            <a:r>
              <a:rPr lang="en-IN" sz="1500" dirty="0">
                <a:latin typeface="Times New Roman" panose="02020603050405020304" pitchFamily="18" charset="0"/>
                <a:cs typeface="Times New Roman" panose="02020603050405020304" pitchFamily="18" charset="0"/>
              </a:rPr>
              <a:t>Operating system		:  Windows 7 or 7+</a:t>
            </a:r>
            <a:endParaRPr lang="en-US" sz="1500" dirty="0">
              <a:latin typeface="Times New Roman" panose="02020603050405020304" pitchFamily="18" charset="0"/>
              <a:cs typeface="Times New Roman" panose="02020603050405020304" pitchFamily="18" charset="0"/>
            </a:endParaRPr>
          </a:p>
          <a:p>
            <a:pPr algn="just">
              <a:lnSpc>
                <a:spcPct val="200000"/>
              </a:lnSpc>
            </a:pPr>
            <a:r>
              <a:rPr lang="en-IN" sz="1500" dirty="0">
                <a:latin typeface="Times New Roman" panose="02020603050405020304" pitchFamily="18" charset="0"/>
                <a:cs typeface="Times New Roman" panose="02020603050405020304" pitchFamily="18" charset="0"/>
              </a:rPr>
              <a:t>RAM			</a:t>
            </a:r>
            <a:r>
              <a:rPr lang="en-IN" sz="1500" dirty="0" smtClean="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8 GB</a:t>
            </a:r>
            <a:endParaRPr lang="en-US" sz="1500" dirty="0">
              <a:latin typeface="Times New Roman" panose="02020603050405020304" pitchFamily="18" charset="0"/>
              <a:cs typeface="Times New Roman" panose="02020603050405020304" pitchFamily="18" charset="0"/>
            </a:endParaRPr>
          </a:p>
          <a:p>
            <a:pPr algn="just">
              <a:lnSpc>
                <a:spcPct val="200000"/>
              </a:lnSpc>
            </a:pPr>
            <a:r>
              <a:rPr lang="en-IN" sz="1500" dirty="0">
                <a:latin typeface="Times New Roman" panose="02020603050405020304" pitchFamily="18" charset="0"/>
                <a:cs typeface="Times New Roman" panose="02020603050405020304" pitchFamily="18" charset="0"/>
              </a:rPr>
              <a:t>Hard disc or SSD		:  More than 500 GB</a:t>
            </a:r>
            <a:endParaRPr lang="en-US" sz="1500" dirty="0">
              <a:latin typeface="Times New Roman" panose="02020603050405020304" pitchFamily="18" charset="0"/>
              <a:cs typeface="Times New Roman" panose="02020603050405020304" pitchFamily="18" charset="0"/>
            </a:endParaRPr>
          </a:p>
          <a:p>
            <a:pPr algn="just">
              <a:lnSpc>
                <a:spcPct val="200000"/>
              </a:lnSpc>
            </a:pPr>
            <a:r>
              <a:rPr lang="en-IN" sz="1500" dirty="0">
                <a:latin typeface="Times New Roman" panose="02020603050405020304" pitchFamily="18" charset="0"/>
                <a:cs typeface="Times New Roman" panose="02020603050405020304" pitchFamily="18" charset="0"/>
              </a:rPr>
              <a:t>Processor		</a:t>
            </a:r>
            <a:r>
              <a:rPr lang="en-IN" sz="1500" dirty="0" smtClean="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Intel 3rd generation or high or Ryzen with 8 GB Ram</a:t>
            </a:r>
            <a:endParaRPr lang="en-US" sz="1500" dirty="0">
              <a:latin typeface="Times New Roman" panose="02020603050405020304" pitchFamily="18" charset="0"/>
              <a:cs typeface="Times New Roman" panose="02020603050405020304" pitchFamily="18" charset="0"/>
            </a:endParaRPr>
          </a:p>
        </p:txBody>
      </p:sp>
      <p:sp>
        <p:nvSpPr>
          <p:cNvPr id="4" name="Content Placeholder 2"/>
          <p:cNvSpPr txBox="1">
            <a:spLocks/>
          </p:cNvSpPr>
          <p:nvPr/>
        </p:nvSpPr>
        <p:spPr>
          <a:xfrm>
            <a:off x="1365697" y="4258679"/>
            <a:ext cx="10849970" cy="312956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200000"/>
              </a:lnSpc>
            </a:pPr>
            <a:r>
              <a:rPr lang="en-IN" sz="1500" b="1" dirty="0">
                <a:latin typeface="Times New Roman" panose="02020603050405020304" pitchFamily="18" charset="0"/>
                <a:cs typeface="Times New Roman" panose="02020603050405020304" pitchFamily="18" charset="0"/>
              </a:rPr>
              <a:t>S/W Configuration:</a:t>
            </a:r>
            <a:endParaRPr lang="en-US" sz="1500" dirty="0">
              <a:latin typeface="Times New Roman" panose="02020603050405020304" pitchFamily="18" charset="0"/>
              <a:cs typeface="Times New Roman" panose="02020603050405020304" pitchFamily="18" charset="0"/>
            </a:endParaRPr>
          </a:p>
          <a:p>
            <a:pPr algn="just">
              <a:lnSpc>
                <a:spcPct val="200000"/>
              </a:lnSpc>
            </a:pPr>
            <a:r>
              <a:rPr lang="en-IN" sz="1500" dirty="0">
                <a:latin typeface="Times New Roman" panose="02020603050405020304" pitchFamily="18" charset="0"/>
                <a:cs typeface="Times New Roman" panose="02020603050405020304" pitchFamily="18" charset="0"/>
              </a:rPr>
              <a:t>Software’s		</a:t>
            </a:r>
            <a:r>
              <a:rPr lang="en-IN" sz="1500" dirty="0" smtClean="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Python 3.6 or high version</a:t>
            </a:r>
            <a:endParaRPr lang="en-US" sz="1500" dirty="0">
              <a:latin typeface="Times New Roman" panose="02020603050405020304" pitchFamily="18" charset="0"/>
              <a:cs typeface="Times New Roman" panose="02020603050405020304" pitchFamily="18" charset="0"/>
            </a:endParaRPr>
          </a:p>
          <a:p>
            <a:pPr algn="just">
              <a:lnSpc>
                <a:spcPct val="200000"/>
              </a:lnSpc>
            </a:pPr>
            <a:r>
              <a:rPr lang="en-IN" sz="1500" dirty="0">
                <a:latin typeface="Times New Roman" panose="02020603050405020304" pitchFamily="18" charset="0"/>
                <a:cs typeface="Times New Roman" panose="02020603050405020304" pitchFamily="18" charset="0"/>
              </a:rPr>
              <a:t>IDE                              	</a:t>
            </a:r>
            <a:r>
              <a:rPr lang="en-IN" sz="1500" dirty="0" smtClean="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PyCharm.</a:t>
            </a:r>
            <a:endParaRPr lang="en-US" sz="1500" dirty="0">
              <a:latin typeface="Times New Roman" panose="02020603050405020304" pitchFamily="18" charset="0"/>
              <a:cs typeface="Times New Roman" panose="02020603050405020304" pitchFamily="18" charset="0"/>
            </a:endParaRPr>
          </a:p>
          <a:p>
            <a:pPr algn="just">
              <a:lnSpc>
                <a:spcPct val="200000"/>
              </a:lnSpc>
            </a:pPr>
            <a:r>
              <a:rPr lang="en-IN" sz="1500" dirty="0">
                <a:latin typeface="Times New Roman" panose="02020603050405020304" pitchFamily="18" charset="0"/>
                <a:cs typeface="Times New Roman" panose="02020603050405020304" pitchFamily="18" charset="0"/>
              </a:rPr>
              <a:t>Framework                         </a:t>
            </a:r>
            <a:r>
              <a:rPr lang="en-IN" sz="1500" dirty="0" smtClean="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  Flask, pandas, numpy and Scikit-Learn</a:t>
            </a:r>
            <a:endParaRPr lang="en-US" sz="1500" dirty="0">
              <a:latin typeface="Times New Roman" panose="02020603050405020304" pitchFamily="18" charset="0"/>
              <a:cs typeface="Times New Roman" panose="02020603050405020304" pitchFamily="18" charset="0"/>
            </a:endParaRPr>
          </a:p>
          <a:p>
            <a:pPr algn="just">
              <a:lnSpc>
                <a:spcPct val="200000"/>
              </a:lnSpc>
            </a:pPr>
            <a:endParaRPr lang="en-US" sz="15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5247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7B8B1AC4-E3F7-4A74-9A60-A566646B3324}"/>
              </a:ext>
            </a:extLst>
          </p:cNvPr>
          <p:cNvSpPr txBox="1">
            <a:spLocks/>
          </p:cNvSpPr>
          <p:nvPr/>
        </p:nvSpPr>
        <p:spPr>
          <a:xfrm>
            <a:off x="1485739" y="634877"/>
            <a:ext cx="3055185" cy="70338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Times New Roman" panose="02020603050405020304" pitchFamily="18" charset="0"/>
                <a:cs typeface="Times New Roman" panose="02020603050405020304" pitchFamily="18" charset="0"/>
              </a:rPr>
              <a:t>ARCHITECTURE:</a:t>
            </a:r>
            <a:endParaRPr lang="en-US" sz="2000"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2917797" y="1338262"/>
            <a:ext cx="5172075" cy="4862513"/>
          </a:xfrm>
          <a:prstGeom prst="rect">
            <a:avLst/>
          </a:prstGeom>
        </p:spPr>
      </p:pic>
    </p:spTree>
    <p:extLst>
      <p:ext uri="{BB962C8B-B14F-4D97-AF65-F5344CB8AC3E}">
        <p14:creationId xmlns:p14="http://schemas.microsoft.com/office/powerpoint/2010/main" val="3686877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4708" y="407028"/>
            <a:ext cx="11458575" cy="5175776"/>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 </a:t>
            </a:r>
            <a:r>
              <a:rPr lang="en-IN" b="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DIAGRAMS</a:t>
            </a:r>
            <a:endParaRPr lang="en-IN" sz="16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 </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stands for Unified Modelling Language. UML is a standardized general-purpose modelling language in the field of object-oriented software engineering. The standard is managed, and was created by, the Object Management Group. </a:t>
            </a:r>
            <a:endParaRPr lang="en-IN" sz="16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goal is for UML to become a common language for creating models of object-oriented computer software. In its current form UML is comprised of two major components: a Meta-model and a notation. In the future, some form of method or process may also be added to; or associated with, </a:t>
            </a:r>
            <a:r>
              <a:rPr lang="en-IN"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a:t>
            </a:r>
          </a:p>
          <a:p>
            <a:pPr algn="just">
              <a:lnSpc>
                <a:spcPct val="150000"/>
              </a:lnSpc>
              <a:spcAft>
                <a:spcPts val="1000"/>
              </a:spcAft>
            </a:pPr>
            <a:r>
              <a:rPr lang="en-IN"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Unified Modelling Language is a standard language for specifying, Visualization, Constructing and documenting the artefacts of software system, as well as for business modelling and other non-software systems. </a:t>
            </a:r>
            <a:r>
              <a:rPr lang="en-IN"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 represents a collection of best engineering practices that have proven successful in the modelling of large and complex </a:t>
            </a:r>
            <a:r>
              <a:rPr lang="en-IN"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systems.</a:t>
            </a:r>
          </a:p>
          <a:p>
            <a:pPr algn="just">
              <a:lnSpc>
                <a:spcPct val="150000"/>
              </a:lnSpc>
              <a:spcAft>
                <a:spcPts val="1000"/>
              </a:spcAft>
            </a:pPr>
            <a:r>
              <a:rPr lang="en-IN"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 is a very important part of developing objects-oriented software and the software development process. The UML uses mostly graphical notations to express the design of software projects.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739678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1475" y="587485"/>
            <a:ext cx="10701337" cy="4247317"/>
          </a:xfrm>
          <a:prstGeom prst="rect">
            <a:avLst/>
          </a:prstGeom>
        </p:spPr>
        <p:txBody>
          <a:bodyPr wrap="square">
            <a:spAutoFit/>
          </a:bodyPr>
          <a:lstStyle/>
          <a:p>
            <a:pPr marL="457200" algn="just">
              <a:lnSpc>
                <a:spcPct val="150000"/>
              </a:lnSpc>
              <a:spcAft>
                <a:spcPts val="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GOALS: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spcAft>
                <a:spcPts val="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The Primary goals in the design of the UML are as follows: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Provide users a ready-to-use, expressive visual modelling Language so that they can develop and exchange meaningful models.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Provide extendibility and specialization mechanisms to extend the core concepts.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Be independent of particular programming languages and development process.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Provide a formal basis for understanding the modelling language.</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Encourage the growth of OO tools market.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Support higher level development concepts such as collaborations, frameworks, patterns and components.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Integrate best practices.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459379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5776" y="405169"/>
            <a:ext cx="10787062" cy="3385542"/>
          </a:xfrm>
          <a:prstGeom prst="rect">
            <a:avLst/>
          </a:prstGeom>
        </p:spPr>
        <p:txBody>
          <a:bodyPr wrap="square">
            <a:spAutoFit/>
          </a:bodyPr>
          <a:lstStyle/>
          <a:p>
            <a:pPr algn="just">
              <a:lnSpc>
                <a:spcPct val="150000"/>
              </a:lnSpc>
              <a:spcAft>
                <a:spcPts val="1000"/>
              </a:spcAft>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USE CASE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3" panose="05040102010807070707" pitchFamily="18" charset="2"/>
              <a:buChar char=""/>
              <a:tabLst>
                <a:tab pos="457200" algn="l"/>
              </a:tabLs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use case diagram in the Unified Modeling Language (UML) is a type of behavioral diagram defined by and created from a Use-case analysis.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3" panose="05040102010807070707" pitchFamily="18" charset="2"/>
              <a:buChar char=""/>
              <a:tabLst>
                <a:tab pos="457200" algn="l"/>
              </a:tabLs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Its purpose is to present a graphical overview of the functionality provided by a system in terms of actors, their goals (represented as use cases), and any dependencies between those use cases.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3" panose="05040102010807070707" pitchFamily="18" charset="2"/>
              <a:buChar char=""/>
              <a:tabLst>
                <a:tab pos="457200" algn="l"/>
              </a:tabLs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main purpose of a use case diagram is to show what system functions are performed for which actor. Roles of the actors in the system can be depicted.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234128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2362200" y="228600"/>
            <a:ext cx="7162800" cy="6248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958037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625" y="421432"/>
            <a:ext cx="10558462" cy="1882567"/>
          </a:xfrm>
          <a:prstGeom prst="rect">
            <a:avLst/>
          </a:prstGeom>
        </p:spPr>
        <p:txBody>
          <a:bodyPr wrap="square">
            <a:spAutoFit/>
          </a:bodyPr>
          <a:lstStyle/>
          <a:p>
            <a:pPr algn="just">
              <a:lnSpc>
                <a:spcPct val="150000"/>
              </a:lnSpc>
              <a:spcAft>
                <a:spcPts val="1000"/>
              </a:spcAft>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CLASS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 software engineering, a class diagram in the Unified Modeling Language (UML) is a type of static structure diagram that describes the structure of a system by showing the system's classes, their attributes, operations (or methods), and the relationships among the classes. It explains which class contains information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p:nvPr/>
        </p:nvPicPr>
        <p:blipFill>
          <a:blip r:embed="rId2"/>
          <a:stretch>
            <a:fillRect/>
          </a:stretch>
        </p:blipFill>
        <p:spPr>
          <a:xfrm>
            <a:off x="2545556" y="2759015"/>
            <a:ext cx="6324600" cy="3733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625286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1474" y="457324"/>
            <a:ext cx="10787063" cy="2426305"/>
          </a:xfrm>
          <a:prstGeom prst="rect">
            <a:avLst/>
          </a:prstGeom>
        </p:spPr>
        <p:txBody>
          <a:bodyPr wrap="square">
            <a:spAutoFit/>
          </a:bodyPr>
          <a:lstStyle/>
          <a:p>
            <a:pPr algn="just">
              <a:lnSpc>
                <a:spcPct val="150000"/>
              </a:lnSpc>
              <a:spcAft>
                <a:spcPts val="1000"/>
              </a:spcAft>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SEQUENCE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3" panose="05040102010807070707" pitchFamily="18" charset="2"/>
              <a:buChar char=""/>
              <a:tabLst>
                <a:tab pos="457200" algn="l"/>
              </a:tabLs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sequence diagram in Unified Modeling Language (UML) is a kind of interaction diagram that shows how processes operate with one another and in what order.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3" panose="05040102010807070707" pitchFamily="18" charset="2"/>
              <a:buChar char=""/>
              <a:tabLst>
                <a:tab pos="457200" algn="l"/>
              </a:tabLs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It is a construct of a Message Sequence Chart. Sequence diagrams are sometimes called event diagrams, event scenarios, and timing diagrams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Content Placeholder 5"/>
          <p:cNvPicPr>
            <a:picLocks/>
          </p:cNvPicPr>
          <p:nvPr/>
        </p:nvPicPr>
        <p:blipFill>
          <a:blip r:embed="rId2"/>
          <a:stretch>
            <a:fillRect/>
          </a:stretch>
        </p:blipFill>
        <p:spPr>
          <a:xfrm>
            <a:off x="4494362" y="2656936"/>
            <a:ext cx="4954438" cy="38200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497178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063" y="348833"/>
            <a:ext cx="10729912" cy="2713563"/>
          </a:xfrm>
          <a:prstGeom prst="rect">
            <a:avLst/>
          </a:prstGeom>
        </p:spPr>
        <p:txBody>
          <a:bodyPr wrap="square">
            <a:spAutoFit/>
          </a:bodyPr>
          <a:lstStyle/>
          <a:p>
            <a:pPr algn="just">
              <a:lnSpc>
                <a:spcPct val="150000"/>
              </a:lnSpc>
              <a:spcAft>
                <a:spcPts val="1000"/>
              </a:spcAft>
              <a:tabLst>
                <a:tab pos="1573530" algn="l"/>
              </a:tabLs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COLLABORATION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IN" dirty="0">
                <a:solidFill>
                  <a:srgbClr val="000000"/>
                </a:solidFill>
                <a:latin typeface="Times New Roman" panose="02020603050405020304" pitchFamily="18" charset="0"/>
                <a:ea typeface="Times New Roman" panose="02020603050405020304" pitchFamily="18" charset="0"/>
              </a:rPr>
              <a:t>In collaboration diagram the method call sequence is indicated by some numbering technique as shown below. The number indicates how the methods are called one after another. We have taken the same order management system to describe the collaboration diagram. The method calls are similar to that of a sequence diagram. But the difference is that the sequence diagram does not describe the object organization whereas the collaboration diagram shows the object organization.</a:t>
            </a:r>
            <a:endParaRPr lang="en-IN" dirty="0">
              <a:effectLst/>
              <a:latin typeface="Times New Roman" panose="02020603050405020304" pitchFamily="18" charset="0"/>
              <a:ea typeface="Times New Roman" panose="02020603050405020304" pitchFamily="18" charset="0"/>
            </a:endParaRPr>
          </a:p>
        </p:txBody>
      </p:sp>
      <p:pic>
        <p:nvPicPr>
          <p:cNvPr id="4" name="Content Placeholder 3"/>
          <p:cNvPicPr>
            <a:picLocks/>
          </p:cNvPicPr>
          <p:nvPr/>
        </p:nvPicPr>
        <p:blipFill>
          <a:blip r:embed="rId2"/>
          <a:stretch>
            <a:fillRect/>
          </a:stretch>
        </p:blipFill>
        <p:spPr>
          <a:xfrm>
            <a:off x="2055962" y="3230592"/>
            <a:ext cx="7924800" cy="31434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205108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665308" y="379485"/>
            <a:ext cx="3911221" cy="66278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smtClean="0">
                <a:latin typeface="Times New Roman" panose="02020603050405020304" pitchFamily="18" charset="0"/>
                <a:cs typeface="Times New Roman" panose="02020603050405020304" pitchFamily="18" charset="0"/>
              </a:rPr>
              <a:t>INTRODUCTION</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815057" y="1042267"/>
            <a:ext cx="10498937" cy="633434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200000"/>
              </a:lnSpc>
            </a:pPr>
            <a:r>
              <a:rPr lang="en-US" sz="1600" dirty="0"/>
              <a:t>Financial market is one of the complex systems that the definition of complexity didn’t get accepted from </a:t>
            </a:r>
            <a:r>
              <a:rPr lang="en-US" sz="1600" dirty="0" err="1"/>
              <a:t>universities</a:t>
            </a:r>
            <a:r>
              <a:rPr lang="en-US" sz="1600" dirty="0"/>
              <a:t> and this cause the agreement in term of interacting the elements of complex systems together. Complex system modeling is similar to daunting task which the structure of this system organized based on hierarchical manner that </a:t>
            </a:r>
            <a:r>
              <a:rPr lang="en-US" sz="1600" dirty="0" err="1"/>
              <a:t>collected</a:t>
            </a:r>
            <a:r>
              <a:rPr lang="en-US" sz="1600" dirty="0"/>
              <a:t> their own subsystems [1]–[3]. This resources extracted by the name of hierarchical models. Unfortunately, in the process of portfolio construction there is a hug challenge regarding the lack of correlation matrix in hierarchical </a:t>
            </a:r>
            <a:r>
              <a:rPr lang="en-US" sz="1600" dirty="0" err="1"/>
              <a:t>structure</a:t>
            </a:r>
            <a:r>
              <a:rPr lang="en-US" sz="1600" dirty="0"/>
              <a:t>. This issue worsen the matrices for large covariance. In recent decades, around 2500 type of </a:t>
            </a:r>
            <a:r>
              <a:rPr lang="en-US" sz="1600" dirty="0" err="1"/>
              <a:t>cryptocurrencies</a:t>
            </a:r>
            <a:r>
              <a:rPr lang="en-US" sz="1600" dirty="0"/>
              <a:t> which contains the 252.5 trillion dollar of trading in this market [4]–[6]. The </a:t>
            </a:r>
            <a:r>
              <a:rPr lang="en-US" sz="1600" dirty="0" err="1"/>
              <a:t>cryptocurrency</a:t>
            </a:r>
            <a:r>
              <a:rPr lang="en-US" sz="1600" dirty="0"/>
              <a:t> reverberation transpire in, out of order environment [7]–[10]. Even news publishers had more interest and closer attention to the price changes and the large remote of actions to the soar unmitigated. Rules set up is for investors protecting and try to stop the money laundry. Similarly, stop the crowd for the fiat </a:t>
            </a:r>
            <a:r>
              <a:rPr lang="en-US" sz="1600" dirty="0" err="1"/>
              <a:t>currency</a:t>
            </a:r>
            <a:r>
              <a:rPr lang="en-US" sz="1600" dirty="0"/>
              <a:t>. Regarding all the mentioned good wills, </a:t>
            </a:r>
            <a:r>
              <a:rPr lang="en-US" sz="1600" dirty="0" err="1"/>
              <a:t>implementation</a:t>
            </a:r>
            <a:r>
              <a:rPr lang="en-US" sz="1600" dirty="0"/>
              <a:t> and theories shows the dedicated movement of price of </a:t>
            </a:r>
            <a:r>
              <a:rPr lang="en-US" sz="1600" dirty="0" err="1"/>
              <a:t>cryptocurrency</a:t>
            </a:r>
            <a:r>
              <a:rPr lang="en-US" sz="1600" dirty="0"/>
              <a:t> market. </a:t>
            </a:r>
            <a:r>
              <a:rPr lang="en-US" sz="1600" dirty="0" err="1"/>
              <a:t>Lahre</a:t>
            </a:r>
            <a:r>
              <a:rPr lang="en-US" sz="1600" dirty="0"/>
              <a:t> et al. </a:t>
            </a:r>
            <a:endParaRPr lang="en-US" sz="15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99782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0038" y="300569"/>
            <a:ext cx="11001375" cy="1882567"/>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DEPLOYMENT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Deployment diagram represents the deployment view of a system. It is related to the component diagram. Because the components are deployed using the deployment diagrams. A deployment diagram consists of nodes. Nodes are nothing but physical hardware’s used to deploy the application.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stretch>
            <a:fillRect/>
          </a:stretch>
        </p:blipFill>
        <p:spPr>
          <a:xfrm>
            <a:off x="2328862" y="2781299"/>
            <a:ext cx="6486525" cy="23479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031472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2888" y="178544"/>
            <a:ext cx="10972800" cy="2298065"/>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ACTIVITY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Activity diagrams are graphical representations of workflows of stepwise activities and actions with support for choice, iteration and concurrency. In the Unified Modelling Language, activity diagrams can be used to describe the business and operational step-by-step workflows of components in a system. An activity diagram shows the overall flow of control.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3066732" y="2295525"/>
            <a:ext cx="5029835" cy="4381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809026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2900" y="207119"/>
            <a:ext cx="10987088" cy="1882567"/>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COMPONENT DIAGRAM</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component diagram, also known as a UML component diagram, describes the organization and wiring of the physical </a:t>
            </a: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omponents in a system. Component diagrams are often drawn to help model implementation details and double-check that every aspect of the system's required function is covered by planned development.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stretch>
            <a:fillRect/>
          </a:stretch>
        </p:blipFill>
        <p:spPr>
          <a:xfrm>
            <a:off x="1814513" y="2881312"/>
            <a:ext cx="8143875" cy="219075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491632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199" y="131793"/>
            <a:ext cx="11001375" cy="3672800"/>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ER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An Entity–relationship model (ER model) describes the structure of a database with the help of a diagram, which is known as Entity Relationship Diagram (ER Diagram). An ER model is a design or blueprint of a database that can later be implemented as a database. The main components of E-R model are: entity set and relationship set.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An ER diagram shows the relationship among entity sets. An entity set is a group of similar entities and these entities can have attributes. In terms of DBMS, an entity is a table or attribute of a table in database, so by showing relationship among tables and their attributes, ER diagram shows the complete logical structure of a database. Let’s have a look at a simple ER diagram to understand this concept.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2057401" y="3804593"/>
            <a:ext cx="7715250" cy="2933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300382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2912" y="297085"/>
            <a:ext cx="11301413" cy="3129062"/>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DFD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Data Flow Diagram (DFD) is a traditional way to visualize the information flows within a system. A neat and clear DFD can depict a good amount of the system requirements graphically. It can be manual, automated, or a combination of both. It shows how information enters and leaves the system, what changes the information and where information is stored. The purpose of a DFD is to show the scope and boundaries of a system as a whole. It may be used as a communications tool between a systems analyst and any person who plays a part in the system that acts as the starting point for redesigning a system.</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p:nvPr/>
        </p:nvPicPr>
        <p:blipFill>
          <a:blip r:embed="rId2"/>
          <a:stretch>
            <a:fillRect/>
          </a:stretch>
        </p:blipFill>
        <p:spPr>
          <a:xfrm>
            <a:off x="3536831" y="2915728"/>
            <a:ext cx="5417280" cy="38603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838887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3046435" y="96505"/>
            <a:ext cx="6924264" cy="63014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68277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613510" y="750627"/>
            <a:ext cx="11062204" cy="491319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200000"/>
              </a:lnSpc>
              <a:spcAft>
                <a:spcPts val="1000"/>
              </a:spcAft>
            </a:pPr>
            <a:r>
              <a:rPr lang="en-US" sz="1600" dirty="0"/>
              <a:t>Markowitz optimization with the high ratio. </a:t>
            </a:r>
            <a:r>
              <a:rPr lang="en-US" sz="1600" dirty="0" err="1"/>
              <a:t>Walid</a:t>
            </a:r>
            <a:r>
              <a:rPr lang="en-US" sz="1600" dirty="0"/>
              <a:t> et al. [15] proposed the relationship between </a:t>
            </a:r>
            <a:r>
              <a:rPr lang="en-US" sz="1600" dirty="0" err="1"/>
              <a:t>cryptocurrencies</a:t>
            </a:r>
            <a:r>
              <a:rPr lang="en-US" sz="1600" dirty="0"/>
              <a:t> based on the highest frequency. The presented system gives the output of useful marketing insights and gives the allowance to the agent to improve the system stability. </a:t>
            </a:r>
            <a:r>
              <a:rPr lang="en-US" sz="1600" dirty="0" err="1"/>
              <a:t>Platanakis</a:t>
            </a:r>
            <a:r>
              <a:rPr lang="en-US" sz="1600" dirty="0"/>
              <a:t> et al. [16], demonstrates the estimation error in term of return </a:t>
            </a:r>
            <a:r>
              <a:rPr lang="en-US" sz="1600" dirty="0" err="1"/>
              <a:t>estimation</a:t>
            </a:r>
            <a:r>
              <a:rPr lang="en-US" sz="1600" dirty="0"/>
              <a:t> rather than naively diversified (1/N) strategy. </a:t>
            </a:r>
            <a:r>
              <a:rPr lang="en-US" sz="1600" dirty="0" smtClean="0"/>
              <a:t>Similarly</a:t>
            </a:r>
            <a:r>
              <a:rPr lang="en-US" sz="1600" dirty="0"/>
              <a:t>, they used [17] the model of Black </a:t>
            </a:r>
            <a:r>
              <a:rPr lang="en-US" sz="1600" dirty="0" err="1"/>
              <a:t>Litterman</a:t>
            </a:r>
            <a:r>
              <a:rPr lang="en-US" sz="1600" dirty="0"/>
              <a:t> based on the variance constraints to support the sophisticated </a:t>
            </a:r>
            <a:r>
              <a:rPr lang="en-US" sz="1600" dirty="0" err="1"/>
              <a:t>portfolio</a:t>
            </a:r>
            <a:r>
              <a:rPr lang="en-US" sz="1600" dirty="0"/>
              <a:t> technique for estimation control of the simple </a:t>
            </a:r>
            <a:r>
              <a:rPr lang="en-US" sz="1600" dirty="0" err="1"/>
              <a:t>methods</a:t>
            </a:r>
            <a:r>
              <a:rPr lang="en-US" sz="1600" dirty="0"/>
              <a:t> to manage the </a:t>
            </a:r>
            <a:r>
              <a:rPr lang="en-US" sz="1600" dirty="0" err="1"/>
              <a:t>cryptocurrency</a:t>
            </a:r>
            <a:r>
              <a:rPr lang="en-US" sz="1600" dirty="0"/>
              <a:t>. Saba et al. [18] applied the wavelet-based analysis for </a:t>
            </a:r>
            <a:r>
              <a:rPr lang="en-US" sz="1600" dirty="0" err="1"/>
              <a:t>cryptocurrency</a:t>
            </a:r>
            <a:r>
              <a:rPr lang="en-US" sz="1600" dirty="0"/>
              <a:t> multi-scale dynamic interdependence between the liquid </a:t>
            </a:r>
            <a:r>
              <a:rPr lang="en-US" sz="1600" dirty="0" err="1"/>
              <a:t>cryptocurrencies</a:t>
            </a:r>
            <a:r>
              <a:rPr lang="en-US" sz="1600" dirty="0"/>
              <a:t> to count the traders and investors heterogeneous </a:t>
            </a:r>
            <a:r>
              <a:rPr lang="en-US" sz="1600" dirty="0" err="1"/>
              <a:t>behaviour</a:t>
            </a:r>
            <a:r>
              <a:rPr lang="en-US" sz="1600" dirty="0"/>
              <a:t>. </a:t>
            </a:r>
            <a:r>
              <a:rPr lang="en-US" sz="1600" dirty="0" err="1"/>
              <a:t>Corbet</a:t>
            </a:r>
            <a:r>
              <a:rPr lang="en-US" sz="1600" dirty="0"/>
              <a:t> et al. [19] compare the different rules of trading in term of average-oscillator to breakout the range of trading strategies. Based on the reports of </a:t>
            </a:r>
            <a:r>
              <a:rPr lang="en-US" sz="1600" dirty="0" err="1"/>
              <a:t>cryptocurrency</a:t>
            </a:r>
            <a:r>
              <a:rPr lang="en-US" sz="1600" dirty="0"/>
              <a:t> related audit considerations and Chartered Professional Accountants </a:t>
            </a:r>
            <a:r>
              <a:rPr lang="en-US" sz="1600" dirty="0" err="1"/>
              <a:t>Cananda</a:t>
            </a:r>
            <a:r>
              <a:rPr lang="en-US" sz="1600" dirty="0"/>
              <a:t> (CPAC), building the general </a:t>
            </a:r>
            <a:r>
              <a:rPr lang="en-US" sz="1600" dirty="0" err="1"/>
              <a:t>awareness</a:t>
            </a:r>
            <a:r>
              <a:rPr lang="en-US" sz="1600" dirty="0"/>
              <a:t> for the intrinsic risks of the ecosystem of digital assets recommended. I</a:t>
            </a:r>
            <a:endParaRPr lang="en-US" sz="15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03178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923610" y="914949"/>
          <a:ext cx="10342367" cy="5738862"/>
        </p:xfrm>
        <a:graphic>
          <a:graphicData uri="http://schemas.openxmlformats.org/drawingml/2006/table">
            <a:tbl>
              <a:tblPr firstRow="1" bandRow="1">
                <a:tableStyleId>{5940675A-B579-460E-94D1-54222C63F5DA}</a:tableStyleId>
              </a:tblPr>
              <a:tblGrid>
                <a:gridCol w="563122">
                  <a:extLst>
                    <a:ext uri="{9D8B030D-6E8A-4147-A177-3AD203B41FA5}">
                      <a16:colId xmlns:a16="http://schemas.microsoft.com/office/drawing/2014/main" xmlns="" val="20000"/>
                    </a:ext>
                  </a:extLst>
                </a:gridCol>
                <a:gridCol w="2534052">
                  <a:extLst>
                    <a:ext uri="{9D8B030D-6E8A-4147-A177-3AD203B41FA5}">
                      <a16:colId xmlns:a16="http://schemas.microsoft.com/office/drawing/2014/main" xmlns="" val="20001"/>
                    </a:ext>
                  </a:extLst>
                </a:gridCol>
                <a:gridCol w="1760751">
                  <a:extLst>
                    <a:ext uri="{9D8B030D-6E8A-4147-A177-3AD203B41FA5}">
                      <a16:colId xmlns:a16="http://schemas.microsoft.com/office/drawing/2014/main" xmlns="" val="20002"/>
                    </a:ext>
                  </a:extLst>
                </a:gridCol>
                <a:gridCol w="3096182">
                  <a:extLst>
                    <a:ext uri="{9D8B030D-6E8A-4147-A177-3AD203B41FA5}">
                      <a16:colId xmlns:a16="http://schemas.microsoft.com/office/drawing/2014/main" xmlns="" val="20003"/>
                    </a:ext>
                  </a:extLst>
                </a:gridCol>
                <a:gridCol w="2388260">
                  <a:extLst>
                    <a:ext uri="{9D8B030D-6E8A-4147-A177-3AD203B41FA5}">
                      <a16:colId xmlns:a16="http://schemas.microsoft.com/office/drawing/2014/main" xmlns="" val="20004"/>
                    </a:ext>
                  </a:extLst>
                </a:gridCol>
              </a:tblGrid>
              <a:tr h="568746">
                <a:tc>
                  <a:txBody>
                    <a:bodyPr/>
                    <a:lstStyle/>
                    <a:p>
                      <a:pPr algn="ctr"/>
                      <a:r>
                        <a:rPr lang="en-US" sz="1600" b="1" dirty="0">
                          <a:latin typeface="Times New Roman" panose="02020603050405020304" pitchFamily="18" charset="0"/>
                          <a:cs typeface="Times New Roman" panose="02020603050405020304" pitchFamily="18" charset="0"/>
                        </a:rPr>
                        <a:t>S. No</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Journal Type </a:t>
                      </a:r>
                      <a:r>
                        <a:rPr lang="en-US" sz="1600" b="1" baseline="0" dirty="0">
                          <a:latin typeface="Times New Roman" panose="02020603050405020304" pitchFamily="18" charset="0"/>
                          <a:cs typeface="Times New Roman" panose="02020603050405020304" pitchFamily="18" charset="0"/>
                        </a:rPr>
                        <a:t>with year</a:t>
                      </a:r>
                      <a:endParaRPr lang="en-US" sz="1600" b="1"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1" dirty="0">
                          <a:latin typeface="Times New Roman" panose="02020603050405020304" pitchFamily="18" charset="0"/>
                          <a:cs typeface="Times New Roman" panose="02020603050405020304" pitchFamily="18" charset="0"/>
                        </a:rPr>
                        <a:t>Authors</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Title</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Outcomes</a:t>
                      </a:r>
                    </a:p>
                  </a:txBody>
                  <a:tcPr anchor="ctr"/>
                </a:tc>
                <a:extLst>
                  <a:ext uri="{0D108BD9-81ED-4DB2-BD59-A6C34878D82A}">
                    <a16:rowId xmlns:a16="http://schemas.microsoft.com/office/drawing/2014/main" xmlns="" val="10000"/>
                  </a:ext>
                </a:extLst>
              </a:tr>
              <a:tr h="1269526">
                <a:tc>
                  <a:txBody>
                    <a:bodyPr/>
                    <a:lstStyle/>
                    <a:p>
                      <a:pPr algn="ctr"/>
                      <a:r>
                        <a:rPr lang="en-US" sz="1600" b="0" dirty="0">
                          <a:latin typeface="Times New Roman" panose="02020603050405020304" pitchFamily="18" charset="0"/>
                          <a:cs typeface="Times New Roman" panose="02020603050405020304" pitchFamily="18" charset="0"/>
                        </a:rPr>
                        <a:t>1</a:t>
                      </a: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Conference ICT, Jan. 2018, pp. 1–6. </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C. Y. Kim and K. Lee,</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kern="1200" dirty="0" smtClean="0">
                          <a:solidFill>
                            <a:schemeClr val="tx1"/>
                          </a:solidFill>
                          <a:effectLst/>
                          <a:latin typeface="Times New Roman" panose="02020603050405020304" pitchFamily="18" charset="0"/>
                          <a:ea typeface="+mn-ea"/>
                          <a:cs typeface="Times New Roman" panose="02020603050405020304" pitchFamily="18" charset="0"/>
                        </a:rPr>
                        <a:t>‘‘Risk management to </a:t>
                      </a:r>
                      <a:r>
                        <a:rPr lang="en-US" sz="1600" b="0" kern="1200" dirty="0" err="1" smtClean="0">
                          <a:solidFill>
                            <a:schemeClr val="tx1"/>
                          </a:solidFill>
                          <a:effectLst/>
                          <a:latin typeface="Times New Roman" panose="02020603050405020304" pitchFamily="18" charset="0"/>
                          <a:ea typeface="+mn-ea"/>
                          <a:cs typeface="Times New Roman" panose="02020603050405020304" pitchFamily="18" charset="0"/>
                        </a:rPr>
                        <a:t>cryptocurrency</a:t>
                      </a:r>
                      <a:r>
                        <a:rPr lang="en-US" sz="1600" b="0" kern="1200" dirty="0" smtClean="0">
                          <a:solidFill>
                            <a:schemeClr val="tx1"/>
                          </a:solidFill>
                          <a:effectLst/>
                          <a:latin typeface="Times New Roman" panose="02020603050405020304" pitchFamily="18" charset="0"/>
                          <a:ea typeface="+mn-ea"/>
                          <a:cs typeface="Times New Roman" panose="02020603050405020304" pitchFamily="18" charset="0"/>
                        </a:rPr>
                        <a:t> exchange</a:t>
                      </a:r>
                    </a:p>
                    <a:p>
                      <a:pPr algn="ctr"/>
                      <a:r>
                        <a:rPr lang="en-US" sz="1600" b="0" kern="1200" dirty="0" smtClean="0">
                          <a:solidFill>
                            <a:schemeClr val="tx1"/>
                          </a:solidFill>
                          <a:effectLst/>
                          <a:latin typeface="Times New Roman" panose="02020603050405020304" pitchFamily="18" charset="0"/>
                          <a:ea typeface="+mn-ea"/>
                          <a:cs typeface="Times New Roman" panose="02020603050405020304" pitchFamily="18" charset="0"/>
                        </a:rPr>
                        <a:t>and investors guidelines to prevent potential threats,’’</a:t>
                      </a:r>
                      <a:endParaRPr lang="en-US" sz="1600" b="0" kern="1200" dirty="0" smtClean="0">
                        <a:solidFill>
                          <a:schemeClr val="tx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algn="ctr"/>
                      <a:r>
                        <a:rPr lang="en-US" sz="1600" b="0" kern="1200" dirty="0" smtClean="0">
                          <a:solidFill>
                            <a:schemeClr val="tx1"/>
                          </a:solidFill>
                          <a:effectLst/>
                          <a:latin typeface="Times New Roman" panose="02020603050405020304" pitchFamily="18" charset="0"/>
                          <a:ea typeface="+mn-ea"/>
                          <a:cs typeface="Times New Roman" panose="02020603050405020304" pitchFamily="18" charset="0"/>
                        </a:rPr>
                        <a:t>Investment and interest in </a:t>
                      </a:r>
                      <a:r>
                        <a:rPr lang="en-US" sz="1600" b="0" kern="1200" dirty="0" err="1" smtClean="0">
                          <a:solidFill>
                            <a:schemeClr val="tx1"/>
                          </a:solidFill>
                          <a:effectLst/>
                          <a:latin typeface="Times New Roman" panose="02020603050405020304" pitchFamily="18" charset="0"/>
                          <a:ea typeface="+mn-ea"/>
                          <a:cs typeface="Times New Roman" panose="02020603050405020304" pitchFamily="18" charset="0"/>
                        </a:rPr>
                        <a:t>cryptocurrency</a:t>
                      </a:r>
                      <a:r>
                        <a:rPr lang="en-US" sz="1600" b="0" kern="1200" dirty="0" smtClean="0">
                          <a:solidFill>
                            <a:schemeClr val="tx1"/>
                          </a:solidFill>
                          <a:effectLst/>
                          <a:latin typeface="Times New Roman" panose="02020603050405020304" pitchFamily="18" charset="0"/>
                          <a:ea typeface="+mn-ea"/>
                          <a:cs typeface="Times New Roman" panose="02020603050405020304" pitchFamily="18" charset="0"/>
                        </a:rPr>
                        <a:t> </a:t>
                      </a: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10001"/>
                  </a:ext>
                </a:extLst>
              </a:tr>
              <a:tr h="1269526">
                <a:tc>
                  <a:txBody>
                    <a:bodyPr/>
                    <a:lstStyle/>
                    <a:p>
                      <a:pPr algn="ctr"/>
                      <a:r>
                        <a:rPr lang="en-US" sz="1600" b="0" dirty="0">
                          <a:latin typeface="Times New Roman" panose="02020603050405020304" pitchFamily="18" charset="0"/>
                          <a:cs typeface="Times New Roman" panose="02020603050405020304" pitchFamily="18" charset="0"/>
                        </a:rPr>
                        <a:t>2</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sz="1600" dirty="0" err="1" smtClean="0">
                          <a:latin typeface="Times New Roman" panose="02020603050405020304" pitchFamily="18" charset="0"/>
                          <a:cs typeface="Times New Roman" panose="02020603050405020304" pitchFamily="18" charset="0"/>
                        </a:rPr>
                        <a:t>Conference</a:t>
                      </a:r>
                      <a:r>
                        <a:rPr lang="fr-FR" sz="1600" dirty="0" smtClean="0">
                          <a:latin typeface="Times New Roman" panose="02020603050405020304" pitchFamily="18" charset="0"/>
                          <a:cs typeface="Times New Roman" panose="02020603050405020304" pitchFamily="18" charset="0"/>
                        </a:rPr>
                        <a:t> </a:t>
                      </a:r>
                      <a:r>
                        <a:rPr lang="fr-FR" sz="1600" dirty="0" smtClean="0">
                          <a:latin typeface="Times New Roman" panose="02020603050405020304" pitchFamily="18" charset="0"/>
                          <a:cs typeface="Times New Roman" panose="02020603050405020304" pitchFamily="18" charset="0"/>
                        </a:rPr>
                        <a:t>, vol. 9, no. 9, p. 163, Sep. 2021</a:t>
                      </a:r>
                      <a:endParaRPr lang="fr-FR" sz="1600" dirty="0" smtClean="0">
                        <a:latin typeface="Times New Roman" panose="02020603050405020304" pitchFamily="18" charset="0"/>
                        <a:cs typeface="Times New Roman" panose="02020603050405020304" pitchFamily="18" charset="0"/>
                      </a:endParaRPr>
                    </a:p>
                  </a:txBody>
                  <a:tcPr anchor="ctr"/>
                </a:tc>
                <a:tc>
                  <a:txBody>
                    <a:bodyPr/>
                    <a:lstStyle/>
                    <a:p>
                      <a:pPr algn="ctr"/>
                      <a:r>
                        <a:rPr lang="fi-FI" sz="1600" b="0" dirty="0" smtClean="0">
                          <a:latin typeface="Times New Roman" panose="02020603050405020304" pitchFamily="18" charset="0"/>
                          <a:cs typeface="Times New Roman" panose="02020603050405020304" pitchFamily="18" charset="0"/>
                        </a:rPr>
                        <a:t>]. I. U. Haq, A. Maneengam, S. Chupradit, W. Suksatan, and C. Huo</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‘‘Economic policy  uncertainty and </a:t>
                      </a:r>
                      <a:r>
                        <a:rPr lang="en-US" sz="1600" b="0" dirty="0" err="1" smtClean="0">
                          <a:latin typeface="Times New Roman" panose="02020603050405020304" pitchFamily="18" charset="0"/>
                          <a:cs typeface="Times New Roman" panose="02020603050405020304" pitchFamily="18" charset="0"/>
                        </a:rPr>
                        <a:t>cryptocurrency</a:t>
                      </a:r>
                      <a:r>
                        <a:rPr lang="en-US" sz="1600" b="0" dirty="0" smtClean="0">
                          <a:latin typeface="Times New Roman" panose="02020603050405020304" pitchFamily="18" charset="0"/>
                          <a:cs typeface="Times New Roman" panose="02020603050405020304" pitchFamily="18" charset="0"/>
                        </a:rPr>
                        <a:t> market as a risk management avenue: A systematic review,’’</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0" dirty="0" err="1" smtClean="0">
                          <a:latin typeface="Times New Roman" panose="02020603050405020304" pitchFamily="18" charset="0"/>
                          <a:cs typeface="Times New Roman" panose="02020603050405020304" pitchFamily="18" charset="0"/>
                        </a:rPr>
                        <a:t>Cryptocurrency</a:t>
                      </a:r>
                      <a:r>
                        <a:rPr lang="en-US" sz="1600" b="0" dirty="0" smtClean="0">
                          <a:latin typeface="Times New Roman" panose="02020603050405020304" pitchFamily="18" charset="0"/>
                          <a:cs typeface="Times New Roman" panose="02020603050405020304" pitchFamily="18" charset="0"/>
                        </a:rPr>
                        <a:t> literature </a:t>
                      </a: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10002"/>
                  </a:ext>
                </a:extLst>
              </a:tr>
              <a:tr h="1314015">
                <a:tc>
                  <a:txBody>
                    <a:bodyPr/>
                    <a:lstStyle/>
                    <a:p>
                      <a:pPr algn="ctr"/>
                      <a:r>
                        <a:rPr lang="en-US" sz="1600" b="0" dirty="0">
                          <a:latin typeface="Times New Roman" panose="02020603050405020304" pitchFamily="18" charset="0"/>
                          <a:cs typeface="Times New Roman" panose="02020603050405020304" pitchFamily="18" charset="0"/>
                        </a:rPr>
                        <a:t>3</a:t>
                      </a:r>
                    </a:p>
                  </a:txBody>
                  <a:tcPr anchor="ctr"/>
                </a:tc>
                <a:tc>
                  <a:txBody>
                    <a:bodyPr/>
                    <a:lstStyle/>
                    <a:p>
                      <a:pPr algn="ctr"/>
                      <a:r>
                        <a:rPr lang="en-US" sz="1600" dirty="0" smtClean="0"/>
                        <a:t>” </a:t>
                      </a:r>
                      <a:r>
                        <a:rPr lang="fr-FR" sz="1600" dirty="0" err="1" smtClean="0">
                          <a:latin typeface="Times New Roman" panose="02020603050405020304" pitchFamily="18" charset="0"/>
                          <a:cs typeface="Times New Roman" panose="02020603050405020304" pitchFamily="18" charset="0"/>
                        </a:rPr>
                        <a:t>Conference</a:t>
                      </a:r>
                      <a:r>
                        <a:rPr lang="fr-FR" sz="1600" dirty="0" smtClean="0">
                          <a:latin typeface="Times New Roman" panose="02020603050405020304" pitchFamily="18" charset="0"/>
                          <a:cs typeface="Times New Roman" panose="02020603050405020304" pitchFamily="18" charset="0"/>
                        </a:rPr>
                        <a:t> </a:t>
                      </a:r>
                      <a:r>
                        <a:rPr lang="fr-FR" sz="1600" dirty="0" smtClean="0">
                          <a:latin typeface="Times New Roman" panose="02020603050405020304" pitchFamily="18" charset="0"/>
                          <a:cs typeface="Times New Roman" panose="02020603050405020304" pitchFamily="18" charset="0"/>
                        </a:rPr>
                        <a:t>,</a:t>
                      </a:r>
                      <a:r>
                        <a:rPr lang="en-US" sz="1600" dirty="0" smtClean="0">
                          <a:latin typeface="Times New Roman" panose="02020603050405020304" pitchFamily="18" charset="0"/>
                          <a:cs typeface="Times New Roman" panose="02020603050405020304" pitchFamily="18" charset="0"/>
                        </a:rPr>
                        <a:t> vol. 68, no. 3, pp. 12–13, 2021</a:t>
                      </a:r>
                      <a:endParaRPr lang="en-US" sz="1600" kern="1200" dirty="0">
                        <a:solidFill>
                          <a:schemeClr val="tx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 J. Gold and S. D. </a:t>
                      </a:r>
                      <a:r>
                        <a:rPr lang="en-US" sz="1600" b="0" dirty="0" err="1" smtClean="0">
                          <a:latin typeface="Times New Roman" panose="02020603050405020304" pitchFamily="18" charset="0"/>
                          <a:cs typeface="Times New Roman" panose="02020603050405020304" pitchFamily="18" charset="0"/>
                        </a:rPr>
                        <a:t>Palley</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‘‘Protecting </a:t>
                      </a:r>
                      <a:r>
                        <a:rPr lang="en-US" sz="1600" b="0" dirty="0" err="1" smtClean="0">
                          <a:latin typeface="Times New Roman" panose="02020603050405020304" pitchFamily="18" charset="0"/>
                          <a:cs typeface="Times New Roman" panose="02020603050405020304" pitchFamily="18" charset="0"/>
                        </a:rPr>
                        <a:t>cryptocurrency</a:t>
                      </a:r>
                      <a:r>
                        <a:rPr lang="en-US" sz="1600" b="0" dirty="0" smtClean="0">
                          <a:latin typeface="Times New Roman" panose="02020603050405020304" pitchFamily="18" charset="0"/>
                          <a:cs typeface="Times New Roman" panose="02020603050405020304" pitchFamily="18" charset="0"/>
                        </a:rPr>
                        <a:t> assets,’’</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err="1" smtClean="0">
                          <a:latin typeface="Times New Roman" panose="02020603050405020304" pitchFamily="18" charset="0"/>
                          <a:cs typeface="Times New Roman" panose="02020603050405020304" pitchFamily="18" charset="0"/>
                        </a:rPr>
                        <a:t>cryptocurrency</a:t>
                      </a:r>
                      <a:r>
                        <a:rPr lang="en-US" sz="1600" b="0" dirty="0" smtClean="0">
                          <a:latin typeface="Times New Roman" panose="02020603050405020304" pitchFamily="18" charset="0"/>
                          <a:cs typeface="Times New Roman" panose="02020603050405020304" pitchFamily="18" charset="0"/>
                        </a:rPr>
                        <a:t> wallets</a:t>
                      </a: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10003"/>
                  </a:ext>
                </a:extLst>
              </a:tr>
              <a:tr h="1265561">
                <a:tc>
                  <a:txBody>
                    <a:bodyPr/>
                    <a:lstStyle/>
                    <a:p>
                      <a:pPr algn="ctr"/>
                      <a:r>
                        <a:rPr lang="en-US" sz="1600" b="0" dirty="0">
                          <a:latin typeface="Times New Roman" panose="02020603050405020304" pitchFamily="18" charset="0"/>
                          <a:cs typeface="Times New Roman" panose="02020603050405020304" pitchFamily="18" charset="0"/>
                        </a:rPr>
                        <a:t>4</a:t>
                      </a:r>
                    </a:p>
                  </a:txBody>
                  <a:tcPr anchor="ctr"/>
                </a:tc>
                <a:tc>
                  <a:txBody>
                    <a:bodyPr/>
                    <a:lstStyle/>
                    <a:p>
                      <a:pPr algn="ctr"/>
                      <a:r>
                        <a:rPr lang="fr-FR" sz="1600" dirty="0" err="1" smtClean="0">
                          <a:latin typeface="Times New Roman" panose="02020603050405020304" pitchFamily="18" charset="0"/>
                          <a:cs typeface="Times New Roman" panose="02020603050405020304" pitchFamily="18" charset="0"/>
                        </a:rPr>
                        <a:t>Conference</a:t>
                      </a:r>
                      <a:r>
                        <a:rPr lang="fr-FR" sz="1600" dirty="0" smtClean="0">
                          <a:latin typeface="Times New Roman" panose="02020603050405020304" pitchFamily="18" charset="0"/>
                          <a:cs typeface="Times New Roman" panose="02020603050405020304" pitchFamily="18" charset="0"/>
                        </a:rPr>
                        <a:t>  </a:t>
                      </a:r>
                      <a:r>
                        <a:rPr lang="nl-NL" sz="1600" dirty="0" smtClean="0">
                          <a:latin typeface="Times New Roman" panose="02020603050405020304" pitchFamily="18" charset="0"/>
                          <a:cs typeface="Times New Roman" panose="02020603050405020304" pitchFamily="18" charset="0"/>
                        </a:rPr>
                        <a:t> vol. 24, no. 1, pp. 95–118, Jun. 2021.</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smtClean="0"/>
                        <a:t>I. </a:t>
                      </a:r>
                      <a:r>
                        <a:rPr lang="en-US" sz="1600" dirty="0" err="1" smtClean="0"/>
                        <a:t>Barkai</a:t>
                      </a:r>
                      <a:r>
                        <a:rPr lang="en-US" sz="1600" dirty="0" smtClean="0"/>
                        <a:t>, T. </a:t>
                      </a:r>
                      <a:r>
                        <a:rPr lang="en-US" sz="1600" dirty="0" err="1" smtClean="0"/>
                        <a:t>Shushi</a:t>
                      </a:r>
                      <a:r>
                        <a:rPr lang="en-US" sz="1600" dirty="0" smtClean="0"/>
                        <a:t>, and R. Yosef</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‘‘A </a:t>
                      </a:r>
                      <a:r>
                        <a:rPr lang="en-US" sz="1600" b="0" dirty="0" err="1" smtClean="0">
                          <a:latin typeface="Times New Roman" panose="02020603050405020304" pitchFamily="18" charset="0"/>
                          <a:cs typeface="Times New Roman" panose="02020603050405020304" pitchFamily="18" charset="0"/>
                        </a:rPr>
                        <a:t>cryptocurrency</a:t>
                      </a:r>
                      <a:r>
                        <a:rPr lang="en-US" sz="1600" b="0" dirty="0" smtClean="0">
                          <a:latin typeface="Times New Roman" panose="02020603050405020304" pitchFamily="18" charset="0"/>
                          <a:cs typeface="Times New Roman" panose="02020603050405020304" pitchFamily="18" charset="0"/>
                        </a:rPr>
                        <a:t> risk–return analysis for bull and bear regimes,’’ </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err="1" smtClean="0">
                          <a:latin typeface="Times New Roman" panose="02020603050405020304" pitchFamily="18" charset="0"/>
                          <a:cs typeface="Times New Roman" panose="02020603050405020304" pitchFamily="18" charset="0"/>
                        </a:rPr>
                        <a:t>bitcoin</a:t>
                      </a:r>
                      <a:r>
                        <a:rPr lang="en-US" sz="1600" b="0" dirty="0" smtClean="0">
                          <a:latin typeface="Times New Roman" panose="02020603050405020304" pitchFamily="18" charset="0"/>
                          <a:cs typeface="Times New Roman" panose="02020603050405020304" pitchFamily="18" charset="0"/>
                        </a:rPr>
                        <a:t>, </a:t>
                      </a:r>
                      <a:r>
                        <a:rPr lang="en-US" sz="1600" b="0" dirty="0" err="1" smtClean="0">
                          <a:latin typeface="Times New Roman" panose="02020603050405020304" pitchFamily="18" charset="0"/>
                          <a:cs typeface="Times New Roman" panose="02020603050405020304" pitchFamily="18" charset="0"/>
                        </a:rPr>
                        <a:t>litecoin</a:t>
                      </a:r>
                      <a:r>
                        <a:rPr lang="en-US" sz="1600" b="0" dirty="0" smtClean="0">
                          <a:latin typeface="Times New Roman" panose="02020603050405020304" pitchFamily="18" charset="0"/>
                          <a:cs typeface="Times New Roman" panose="02020603050405020304" pitchFamily="18" charset="0"/>
                        </a:rPr>
                        <a:t>, ripple, and </a:t>
                      </a:r>
                      <a:r>
                        <a:rPr lang="en-US" sz="1600" b="0" dirty="0" err="1" smtClean="0">
                          <a:latin typeface="Times New Roman" panose="02020603050405020304" pitchFamily="18" charset="0"/>
                          <a:cs typeface="Times New Roman" panose="02020603050405020304" pitchFamily="18" charset="0"/>
                        </a:rPr>
                        <a:t>ethereum</a:t>
                      </a: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10004"/>
                  </a:ext>
                </a:extLst>
              </a:tr>
            </a:tbl>
          </a:graphicData>
        </a:graphic>
      </p:graphicFrame>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495128" y="111878"/>
            <a:ext cx="1541699" cy="529567"/>
          </a:xfrm>
          <a:prstGeom prst="rect">
            <a:avLst/>
          </a:prstGeom>
        </p:spPr>
      </p:pic>
      <p:sp>
        <p:nvSpPr>
          <p:cNvPr id="6" name="Rectangle 5"/>
          <p:cNvSpPr/>
          <p:nvPr/>
        </p:nvSpPr>
        <p:spPr>
          <a:xfrm>
            <a:off x="917472" y="272113"/>
            <a:ext cx="2193421" cy="400110"/>
          </a:xfrm>
          <a:prstGeom prst="rect">
            <a:avLst/>
          </a:prstGeom>
        </p:spPr>
        <p:txBody>
          <a:bodyPr wrap="none">
            <a:spAutoFit/>
          </a:bodyPr>
          <a:lstStyle/>
          <a:p>
            <a:r>
              <a:rPr lang="en-US" sz="2000" b="1" dirty="0">
                <a:latin typeface="Times New Roman" panose="02020603050405020304" pitchFamily="18" charset="0"/>
                <a:cs typeface="Times New Roman" panose="02020603050405020304" pitchFamily="18" charset="0"/>
              </a:rPr>
              <a:t>Literature </a:t>
            </a:r>
            <a:r>
              <a:rPr lang="en-US" sz="2000" b="1" dirty="0" smtClean="0">
                <a:latin typeface="Times New Roman" panose="02020603050405020304" pitchFamily="18" charset="0"/>
                <a:cs typeface="Times New Roman" panose="02020603050405020304" pitchFamily="18" charset="0"/>
              </a:rPr>
              <a:t>survey:</a:t>
            </a:r>
            <a:endParaRPr lang="en-US" sz="2000" dirty="0"/>
          </a:p>
        </p:txBody>
      </p:sp>
    </p:spTree>
    <p:extLst>
      <p:ext uri="{BB962C8B-B14F-4D97-AF65-F5344CB8AC3E}">
        <p14:creationId xmlns:p14="http://schemas.microsoft.com/office/powerpoint/2010/main" val="1770383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F7812079-78EF-4120-AAB7-BAF4D451E174}"/>
              </a:ext>
            </a:extLst>
          </p:cNvPr>
          <p:cNvSpPr txBox="1">
            <a:spLocks/>
          </p:cNvSpPr>
          <p:nvPr/>
        </p:nvSpPr>
        <p:spPr>
          <a:xfrm>
            <a:off x="1958873" y="460439"/>
            <a:ext cx="6581932" cy="636104"/>
          </a:xfrm>
          <a:prstGeom prst="rect">
            <a:avLst/>
          </a:prstGeom>
        </p:spPr>
        <p:txBody>
          <a:bodyP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EXISTING SYSTEM</a:t>
            </a:r>
          </a:p>
        </p:txBody>
      </p:sp>
      <p:sp>
        <p:nvSpPr>
          <p:cNvPr id="5" name="Rectangle 4">
            <a:extLst>
              <a:ext uri="{FF2B5EF4-FFF2-40B4-BE49-F238E27FC236}">
                <a16:creationId xmlns:a16="http://schemas.microsoft.com/office/drawing/2014/main" xmlns="" id="{EF429721-6F7A-44F4-8A32-2CBA3A706FD4}"/>
              </a:ext>
            </a:extLst>
          </p:cNvPr>
          <p:cNvSpPr/>
          <p:nvPr/>
        </p:nvSpPr>
        <p:spPr>
          <a:xfrm>
            <a:off x="855260" y="1347280"/>
            <a:ext cx="10481480" cy="2479525"/>
          </a:xfrm>
          <a:prstGeom prst="rect">
            <a:avLst/>
          </a:prstGeom>
        </p:spPr>
        <p:txBody>
          <a:bodyPr wrap="square">
            <a:spAutoFit/>
          </a:bodyPr>
          <a:lstStyle/>
          <a:p>
            <a:pPr algn="just">
              <a:lnSpc>
                <a:spcPct val="200000"/>
              </a:lnSpc>
            </a:pPr>
            <a:r>
              <a:rPr lang="en-US" sz="1600" dirty="0">
                <a:latin typeface="Times New Roman" panose="02020603050405020304" pitchFamily="18" charset="0"/>
                <a:cs typeface="Times New Roman" panose="02020603050405020304" pitchFamily="18" charset="0"/>
              </a:rPr>
              <a:t>In the existing system, implementation of machine learning algorithms is bit complex to build due to the lack of information about the data visualization. The RL was compared to existing research works and the most frequent benchmarks in this area, the two management portfolio algorithms and the basic DQN of the trading system. In terms of bit-coin risk management, the proposed RL algorithms are compared to other existing studies. To overcome all this, we use machine learning packages available in the </a:t>
            </a:r>
            <a:r>
              <a:rPr lang="en-US" sz="1600" dirty="0" err="1">
                <a:latin typeface="Times New Roman" panose="02020603050405020304" pitchFamily="18" charset="0"/>
                <a:cs typeface="Times New Roman" panose="02020603050405020304" pitchFamily="18" charset="0"/>
              </a:rPr>
              <a:t>scikit</a:t>
            </a:r>
            <a:r>
              <a:rPr lang="en-US" sz="1600" dirty="0">
                <a:latin typeface="Times New Roman" panose="02020603050405020304" pitchFamily="18" charset="0"/>
                <a:cs typeface="Times New Roman" panose="02020603050405020304" pitchFamily="18" charset="0"/>
              </a:rPr>
              <a:t>-learn library.</a:t>
            </a:r>
          </a:p>
        </p:txBody>
      </p:sp>
      <p:sp>
        <p:nvSpPr>
          <p:cNvPr id="6" name="TextBox 5">
            <a:extLst>
              <a:ext uri="{FF2B5EF4-FFF2-40B4-BE49-F238E27FC236}">
                <a16:creationId xmlns:a16="http://schemas.microsoft.com/office/drawing/2014/main" xmlns="" id="{1E4843DE-2C3D-4A28-B1A6-D0085E9E13B1}"/>
              </a:ext>
            </a:extLst>
          </p:cNvPr>
          <p:cNvSpPr txBox="1"/>
          <p:nvPr/>
        </p:nvSpPr>
        <p:spPr>
          <a:xfrm>
            <a:off x="855260" y="4285224"/>
            <a:ext cx="6653771" cy="1754326"/>
          </a:xfrm>
          <a:prstGeom prst="rect">
            <a:avLst/>
          </a:prstGeom>
          <a:noFill/>
        </p:spPr>
        <p:txBody>
          <a:bodyPr wrap="square" anchor="ctr">
            <a:spAutoFit/>
          </a:bodyPr>
          <a:lstStyle/>
          <a:p>
            <a:pPr algn="just">
              <a:lnSpc>
                <a:spcPct val="150000"/>
              </a:lnSpc>
            </a:pPr>
            <a:r>
              <a:rPr lang="en-IN" b="1" dirty="0">
                <a:latin typeface="Times New Roman" panose="02020603050405020304" pitchFamily="18" charset="0"/>
                <a:cs typeface="Times New Roman" panose="02020603050405020304" pitchFamily="18" charset="0"/>
              </a:rPr>
              <a:t>Disadvantages</a:t>
            </a:r>
            <a:r>
              <a:rPr lang="en-IN" b="1"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lvl="0" indent="-285750" algn="just">
              <a:lnSpc>
                <a:spcPct val="150000"/>
              </a:lnSpc>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High </a:t>
            </a:r>
            <a:r>
              <a:rPr lang="en-IN" dirty="0">
                <a:latin typeface="Times New Roman" panose="02020603050405020304" pitchFamily="18" charset="0"/>
                <a:cs typeface="Times New Roman" panose="02020603050405020304" pitchFamily="18" charset="0"/>
              </a:rPr>
              <a:t>complexity.</a:t>
            </a:r>
            <a:endParaRPr lang="en-US" dirty="0">
              <a:latin typeface="Times New Roman" panose="02020603050405020304" pitchFamily="18" charset="0"/>
              <a:cs typeface="Times New Roman" panose="02020603050405020304" pitchFamily="18" charset="0"/>
            </a:endParaRPr>
          </a:p>
          <a:p>
            <a:pPr marL="285750" lvl="0" indent="-285750" algn="just">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Time consuming.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2238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E6677CBA-7C11-467D-8314-4A6BF8FE92FE}"/>
              </a:ext>
            </a:extLst>
          </p:cNvPr>
          <p:cNvSpPr txBox="1">
            <a:spLocks/>
          </p:cNvSpPr>
          <p:nvPr/>
        </p:nvSpPr>
        <p:spPr>
          <a:xfrm>
            <a:off x="487206" y="238805"/>
            <a:ext cx="9477784" cy="622852"/>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PROPOSED SYSTEM</a:t>
            </a:r>
          </a:p>
        </p:txBody>
      </p:sp>
      <p:sp>
        <p:nvSpPr>
          <p:cNvPr id="5" name="Rectangle 4">
            <a:extLst>
              <a:ext uri="{FF2B5EF4-FFF2-40B4-BE49-F238E27FC236}">
                <a16:creationId xmlns:a16="http://schemas.microsoft.com/office/drawing/2014/main" xmlns="" id="{63CF0535-79C2-41EC-A641-509023C32CF8}"/>
              </a:ext>
            </a:extLst>
          </p:cNvPr>
          <p:cNvSpPr/>
          <p:nvPr/>
        </p:nvSpPr>
        <p:spPr>
          <a:xfrm>
            <a:off x="791571" y="1194986"/>
            <a:ext cx="10764326" cy="1494640"/>
          </a:xfrm>
          <a:prstGeom prst="rect">
            <a:avLst/>
          </a:prstGeom>
        </p:spPr>
        <p:txBody>
          <a:bodyPr wrap="square">
            <a:spAutoFit/>
          </a:bodyPr>
          <a:lstStyle/>
          <a:p>
            <a:pPr algn="just">
              <a:lnSpc>
                <a:spcPct val="200000"/>
              </a:lnSpc>
            </a:pPr>
            <a:r>
              <a:rPr lang="en-US" sz="1600" dirty="0">
                <a:latin typeface="Times New Roman" panose="02020603050405020304" pitchFamily="18" charset="0"/>
                <a:cs typeface="Times New Roman" panose="02020603050405020304" pitchFamily="18" charset="0"/>
              </a:rPr>
              <a:t>Proposed several machine learning models to classify machine learning-based analysis of crypto currency market financial risk management. Also, similar studies that have proposed models for evaluation of such performance .Therefore, we propose a </a:t>
            </a:r>
            <a:r>
              <a:rPr lang="en-IN" sz="1600" dirty="0">
                <a:latin typeface="Times New Roman" panose="02020603050405020304" pitchFamily="18" charset="0"/>
                <a:cs typeface="Times New Roman" panose="02020603050405020304" pitchFamily="18" charset="0"/>
              </a:rPr>
              <a:t>Decision tree, Random Forest, MLP Classifier, Ada boost  , Extra tree Classifier </a:t>
            </a:r>
            <a:r>
              <a:rPr lang="en-US" sz="1600" dirty="0">
                <a:latin typeface="Times New Roman" panose="02020603050405020304" pitchFamily="18" charset="0"/>
                <a:cs typeface="Times New Roman" panose="02020603050405020304" pitchFamily="18" charset="0"/>
              </a:rPr>
              <a:t>to predict the risks.</a:t>
            </a:r>
          </a:p>
        </p:txBody>
      </p:sp>
      <p:sp>
        <p:nvSpPr>
          <p:cNvPr id="6" name="TextBox 5">
            <a:extLst>
              <a:ext uri="{FF2B5EF4-FFF2-40B4-BE49-F238E27FC236}">
                <a16:creationId xmlns:a16="http://schemas.microsoft.com/office/drawing/2014/main" xmlns="" id="{404ED934-6AFC-418C-B067-0274905E09CD}"/>
              </a:ext>
            </a:extLst>
          </p:cNvPr>
          <p:cNvSpPr txBox="1"/>
          <p:nvPr/>
        </p:nvSpPr>
        <p:spPr>
          <a:xfrm>
            <a:off x="791571" y="3022955"/>
            <a:ext cx="6736440" cy="3370153"/>
          </a:xfrm>
          <a:prstGeom prst="rect">
            <a:avLst/>
          </a:prstGeom>
          <a:noFill/>
        </p:spPr>
        <p:txBody>
          <a:bodyPr wrap="square">
            <a:spAutoFit/>
          </a:bodyPr>
          <a:lstStyle/>
          <a:p>
            <a:pPr algn="just">
              <a:lnSpc>
                <a:spcPct val="150000"/>
              </a:lnSpc>
            </a:pPr>
            <a:r>
              <a:rPr lang="en-IN" b="1" dirty="0">
                <a:latin typeface="Times New Roman" panose="02020603050405020304" pitchFamily="18" charset="0"/>
                <a:cs typeface="Times New Roman" panose="02020603050405020304" pitchFamily="18" charset="0"/>
              </a:rPr>
              <a:t>Advantages</a:t>
            </a:r>
            <a:r>
              <a:rPr lang="en-IN" dirty="0" smtClean="0">
                <a:latin typeface="Times New Roman" panose="02020603050405020304" pitchFamily="18" charset="0"/>
                <a:cs typeface="Times New Roman" panose="02020603050405020304" pitchFamily="18" charset="0"/>
              </a:rPr>
              <a:t>:</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lvl="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Highest accuracy </a:t>
            </a:r>
          </a:p>
          <a:p>
            <a:pPr marL="285750" lvl="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Reduces time complexity.</a:t>
            </a:r>
          </a:p>
          <a:p>
            <a:pPr marL="285750" lvl="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Easy to use</a:t>
            </a:r>
          </a:p>
          <a:p>
            <a:pPr lvl="0">
              <a:lnSpc>
                <a:spcPct val="150000"/>
              </a:lnSpc>
            </a:pPr>
            <a:endParaRPr lang="en-US" dirty="0" smtClean="0">
              <a:latin typeface="Times New Roman" panose="02020603050405020304" pitchFamily="18" charset="0"/>
              <a:cs typeface="Times New Roman" panose="02020603050405020304" pitchFamily="18" charset="0"/>
            </a:endParaRPr>
          </a:p>
          <a:p>
            <a:pPr lvl="0">
              <a:lnSpc>
                <a:spcPct val="150000"/>
              </a:lnSpc>
            </a:pPr>
            <a:endParaRPr lang="en-US" dirty="0"/>
          </a:p>
          <a:p>
            <a:pPr marL="342900" marR="0" lvl="0" indent="-342900" algn="just">
              <a:lnSpc>
                <a:spcPct val="150000"/>
              </a:lnSpc>
              <a:spcBef>
                <a:spcPts val="0"/>
              </a:spcBef>
              <a:spcAft>
                <a:spcPts val="800"/>
              </a:spcAft>
              <a:buFont typeface="Symbol" panose="05050102010706020507" pitchFamily="18" charset="2"/>
              <a:buChar char=""/>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57281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225626" y="206201"/>
            <a:ext cx="4427834" cy="95380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en-US" sz="2400" b="1" dirty="0">
                <a:solidFill>
                  <a:schemeClr val="tx1"/>
                </a:solidFill>
                <a:latin typeface="Times New Roman" panose="02020603050405020304" pitchFamily="18" charset="0"/>
                <a:cs typeface="Times New Roman" panose="02020603050405020304" pitchFamily="18" charset="0"/>
              </a:rPr>
              <a:t/>
            </a:r>
            <a:br>
              <a:rPr lang="en-US" altLang="en-US" sz="2400" b="1" dirty="0">
                <a:solidFill>
                  <a:schemeClr val="tx1"/>
                </a:solidFill>
                <a:latin typeface="Times New Roman" panose="02020603050405020304" pitchFamily="18" charset="0"/>
                <a:cs typeface="Times New Roman" panose="02020603050405020304" pitchFamily="18" charset="0"/>
              </a:rPr>
            </a:br>
            <a:r>
              <a:rPr lang="en-US" altLang="en-US" sz="2400" b="1" dirty="0">
                <a:solidFill>
                  <a:schemeClr val="tx1"/>
                </a:solidFill>
                <a:latin typeface="Times New Roman" panose="02020603050405020304" pitchFamily="18" charset="0"/>
                <a:cs typeface="Times New Roman" panose="02020603050405020304" pitchFamily="18" charset="0"/>
              </a:rPr>
              <a:t>PROPOSED METHOD</a:t>
            </a: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532262" y="346364"/>
            <a:ext cx="11124749" cy="57172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0"/>
            <a:endParaRPr lang="en-IN" dirty="0"/>
          </a:p>
        </p:txBody>
      </p:sp>
      <p:pic>
        <p:nvPicPr>
          <p:cNvPr id="6" name="Picture 5"/>
          <p:cNvPicPr/>
          <p:nvPr/>
        </p:nvPicPr>
        <p:blipFill>
          <a:blip r:embed="rId2"/>
          <a:stretch>
            <a:fillRect/>
          </a:stretch>
        </p:blipFill>
        <p:spPr>
          <a:xfrm>
            <a:off x="3610743" y="1852826"/>
            <a:ext cx="3657600" cy="3752850"/>
          </a:xfrm>
          <a:prstGeom prst="rect">
            <a:avLst/>
          </a:prstGeom>
        </p:spPr>
      </p:pic>
    </p:spTree>
    <p:extLst>
      <p:ext uri="{BB962C8B-B14F-4D97-AF65-F5344CB8AC3E}">
        <p14:creationId xmlns:p14="http://schemas.microsoft.com/office/powerpoint/2010/main" val="3258004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6645" y="132229"/>
            <a:ext cx="2799259" cy="70240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smtClean="0">
                <a:latin typeface="Times New Roman" panose="02020603050405020304" pitchFamily="18" charset="0"/>
                <a:cs typeface="Times New Roman" panose="02020603050405020304" pitchFamily="18" charset="0"/>
              </a:rPr>
              <a:t>ALGORITHMS</a:t>
            </a:r>
            <a:endParaRPr lang="en-IN" sz="2400"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xmlns="" id="{97C38E1A-45F4-4C69-BA47-2E182DCBB270}"/>
              </a:ext>
            </a:extLst>
          </p:cNvPr>
          <p:cNvSpPr/>
          <p:nvPr/>
        </p:nvSpPr>
        <p:spPr>
          <a:xfrm>
            <a:off x="912102" y="580721"/>
            <a:ext cx="5038532" cy="507831"/>
          </a:xfrm>
          <a:prstGeom prst="rect">
            <a:avLst/>
          </a:prstGeom>
        </p:spPr>
        <p:txBody>
          <a:bodyPr wrap="square">
            <a:spAutoFit/>
          </a:bodyPr>
          <a:lstStyle/>
          <a:p>
            <a:pPr marL="342900" marR="0" lvl="0" indent="-342900" algn="just">
              <a:lnSpc>
                <a:spcPct val="150000"/>
              </a:lnSpc>
              <a:spcBef>
                <a:spcPts val="0"/>
              </a:spcBef>
              <a:spcAft>
                <a:spcPts val="1000"/>
              </a:spcAft>
              <a:buFont typeface="+mj-lt"/>
              <a:buAutoNum type="arabicPeriod"/>
            </a:pPr>
            <a:r>
              <a:rPr lang="en-IN" b="1" dirty="0">
                <a:latin typeface="Times New Roman" panose="02020603050405020304" pitchFamily="18" charset="0"/>
                <a:ea typeface="Calibri" panose="020F0502020204030204" pitchFamily="34" charset="0"/>
                <a:cs typeface="Times New Roman" panose="02020603050405020304" pitchFamily="18" charset="0"/>
              </a:rPr>
              <a:t>Decision Tree: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xmlns="" id="{521F976E-99F8-42EB-9437-CFFBB1D90EE0}"/>
              </a:ext>
            </a:extLst>
          </p:cNvPr>
          <p:cNvSpPr/>
          <p:nvPr/>
        </p:nvSpPr>
        <p:spPr>
          <a:xfrm>
            <a:off x="912102" y="1165189"/>
            <a:ext cx="10398324" cy="2334806"/>
          </a:xfrm>
          <a:prstGeom prst="rect">
            <a:avLst/>
          </a:prstGeom>
        </p:spPr>
        <p:txBody>
          <a:bodyPr wrap="square">
            <a:spAutoFit/>
          </a:bodyPr>
          <a:lstStyle/>
          <a:p>
            <a:pPr algn="just">
              <a:lnSpc>
                <a:spcPct val="200000"/>
              </a:lnSpc>
              <a:spcAft>
                <a:spcPts val="1000"/>
              </a:spcAft>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Decision tree is a flowchart-like tree structure where an internal node represents feature(or attribute), the branch represents a decision rule, and each leaf node represents the outcome. The topmost node in a decision tree is known as the root node. It learns to partition on the basis of the attribute value. It partitions the tree in recursively manner call recursive partitioning. This flowchart-like structure helps you in decision making. It's visualization like a flowchart diagram which easily mimics the human level thinking. That is why decision trees are easy to understand and interpret. </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xmlns="" id="{63FAFD6B-36AD-4990-8758-1C0675FFF1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4751" y="3794787"/>
            <a:ext cx="6343049" cy="2981325"/>
          </a:xfrm>
          <a:prstGeom prst="rect">
            <a:avLst/>
          </a:prstGeom>
          <a:effectLst>
            <a:glow rad="127000">
              <a:schemeClr val="accent1">
                <a:lumMod val="60000"/>
                <a:lumOff val="40000"/>
              </a:schemeClr>
            </a:glow>
          </a:effectLst>
        </p:spPr>
      </p:pic>
    </p:spTree>
    <p:extLst>
      <p:ext uri="{BB962C8B-B14F-4D97-AF65-F5344CB8AC3E}">
        <p14:creationId xmlns:p14="http://schemas.microsoft.com/office/powerpoint/2010/main" val="33389564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158</TotalTime>
  <Words>3008</Words>
  <Application>Microsoft Office PowerPoint</Application>
  <PresentationFormat>Widescreen</PresentationFormat>
  <Paragraphs>150</Paragraphs>
  <Slides>35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Arial</vt:lpstr>
      <vt:lpstr>Calibri</vt:lpstr>
      <vt:lpstr>Calibri Light</vt:lpstr>
      <vt:lpstr>Droid Sans Fallback</vt:lpstr>
      <vt:lpstr>Symbol</vt:lpstr>
      <vt:lpstr>Times New Roman</vt:lpstr>
      <vt:lpstr>Wingdings</vt:lpstr>
      <vt:lpstr>Wingdings 3</vt:lpstr>
      <vt:lpstr>Office Theme</vt:lpstr>
      <vt:lpstr>PowerPoint Presentation</vt:lpstr>
      <vt:lpstr>ABSTRACT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BALARAM PANIGRAHY</dc:creator>
  <cp:lastModifiedBy>G.P LIKITH</cp:lastModifiedBy>
  <cp:revision>21</cp:revision>
  <dcterms:created xsi:type="dcterms:W3CDTF">2022-04-13T10:05:01Z</dcterms:created>
  <dcterms:modified xsi:type="dcterms:W3CDTF">2023-04-24T06:38:04Z</dcterms:modified>
</cp:coreProperties>
</file>