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handoutMasterIdLst>
    <p:handoutMasterId r:id="rId16"/>
  </p:handoutMasterIdLst>
  <p:sldIdLst>
    <p:sldId id="256" r:id="rId3"/>
    <p:sldId id="257" r:id="rId4"/>
    <p:sldId id="258" r:id="rId5"/>
    <p:sldId id="259" r:id="rId6"/>
    <p:sldId id="260" r:id="rId7"/>
    <p:sldId id="261" r:id="rId8"/>
    <p:sldId id="262" r:id="rId9"/>
    <p:sldId id="267" r:id="rId10"/>
    <p:sldId id="263" r:id="rId11"/>
    <p:sldId id="264" r:id="rId12"/>
    <p:sldId id="268" r:id="rId13"/>
    <p:sldId id="265" r:id="rId14"/>
    <p:sldId id="266" r:id="rId1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notesViewPr>
    <p:cSldViewPr snapToGrid="0">
      <p:cViewPr varScale="1">
        <p:scale>
          <a:sx n="55" d="100"/>
          <a:sy n="55" d="100"/>
        </p:scale>
        <p:origin x="3250"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userId="850af97f109ac434" providerId="LiveId" clId="{AEF45201-2218-451A-A55E-2C9C3A03E68F}"/>
    <pc:docChg chg="undo redo custSel modSld">
      <pc:chgData name="A" userId="850af97f109ac434" providerId="LiveId" clId="{AEF45201-2218-451A-A55E-2C9C3A03E68F}" dt="2023-09-03T09:33:07.337" v="239" actId="20577"/>
      <pc:docMkLst>
        <pc:docMk/>
      </pc:docMkLst>
      <pc:sldChg chg="modSp mod">
        <pc:chgData name="A" userId="850af97f109ac434" providerId="LiveId" clId="{AEF45201-2218-451A-A55E-2C9C3A03E68F}" dt="2023-09-03T09:32:16.829" v="203" actId="20577"/>
        <pc:sldMkLst>
          <pc:docMk/>
          <pc:sldMk cId="0" sldId="258"/>
        </pc:sldMkLst>
        <pc:spChg chg="mod">
          <ac:chgData name="A" userId="850af97f109ac434" providerId="LiveId" clId="{AEF45201-2218-451A-A55E-2C9C3A03E68F}" dt="2023-09-03T09:32:16.829" v="203" actId="20577"/>
          <ac:spMkLst>
            <pc:docMk/>
            <pc:sldMk cId="0" sldId="258"/>
            <ac:spMk id="100" creationId="{00000000-0000-0000-0000-000000000000}"/>
          </ac:spMkLst>
        </pc:spChg>
      </pc:sldChg>
      <pc:sldChg chg="modSp mod">
        <pc:chgData name="A" userId="850af97f109ac434" providerId="LiveId" clId="{AEF45201-2218-451A-A55E-2C9C3A03E68F}" dt="2023-09-03T09:33:07.337" v="239" actId="20577"/>
        <pc:sldMkLst>
          <pc:docMk/>
          <pc:sldMk cId="0" sldId="260"/>
        </pc:sldMkLst>
        <pc:spChg chg="mod">
          <ac:chgData name="A" userId="850af97f109ac434" providerId="LiveId" clId="{AEF45201-2218-451A-A55E-2C9C3A03E68F}" dt="2023-09-03T09:33:07.337" v="239" actId="20577"/>
          <ac:spMkLst>
            <pc:docMk/>
            <pc:sldMk cId="0" sldId="260"/>
            <ac:spMk id="104" creationId="{00000000-0000-0000-0000-000000000000}"/>
          </ac:spMkLst>
        </pc:spChg>
      </pc:sldChg>
      <pc:sldChg chg="modSp mod">
        <pc:chgData name="A" userId="850af97f109ac434" providerId="LiveId" clId="{AEF45201-2218-451A-A55E-2C9C3A03E68F}" dt="2023-08-15T16:37:52.353" v="152" actId="20577"/>
        <pc:sldMkLst>
          <pc:docMk/>
          <pc:sldMk cId="0" sldId="264"/>
        </pc:sldMkLst>
        <pc:spChg chg="mod">
          <ac:chgData name="A" userId="850af97f109ac434" providerId="LiveId" clId="{AEF45201-2218-451A-A55E-2C9C3A03E68F}" dt="2023-08-15T16:37:52.353" v="152" actId="20577"/>
          <ac:spMkLst>
            <pc:docMk/>
            <pc:sldMk cId="0" sldId="264"/>
            <ac:spMk id="112" creationId="{00000000-0000-0000-0000-000000000000}"/>
          </ac:spMkLst>
        </pc:spChg>
      </pc:sldChg>
      <pc:sldChg chg="modSp mod">
        <pc:chgData name="A" userId="850af97f109ac434" providerId="LiveId" clId="{AEF45201-2218-451A-A55E-2C9C3A03E68F}" dt="2023-08-15T16:34:53.660" v="57" actId="1076"/>
        <pc:sldMkLst>
          <pc:docMk/>
          <pc:sldMk cId="0" sldId="265"/>
        </pc:sldMkLst>
        <pc:spChg chg="mod">
          <ac:chgData name="A" userId="850af97f109ac434" providerId="LiveId" clId="{AEF45201-2218-451A-A55E-2C9C3A03E68F}" dt="2023-08-15T16:34:36.069" v="54" actId="2711"/>
          <ac:spMkLst>
            <pc:docMk/>
            <pc:sldMk cId="0" sldId="265"/>
            <ac:spMk id="2" creationId="{E40553C1-BA2F-DF0E-0619-F3D7E7F2076A}"/>
          </ac:spMkLst>
        </pc:spChg>
        <pc:picChg chg="mod">
          <ac:chgData name="A" userId="850af97f109ac434" providerId="LiveId" clId="{AEF45201-2218-451A-A55E-2C9C3A03E68F}" dt="2023-08-15T16:34:53.660" v="57" actId="1076"/>
          <ac:picMkLst>
            <pc:docMk/>
            <pc:sldMk cId="0" sldId="265"/>
            <ac:picMk id="4" creationId="{82374687-820E-C9B9-23BB-71CE64889AB5}"/>
          </ac:picMkLst>
        </pc:picChg>
      </pc:sldChg>
      <pc:sldChg chg="modSp mod">
        <pc:chgData name="A" userId="850af97f109ac434" providerId="LiveId" clId="{AEF45201-2218-451A-A55E-2C9C3A03E68F}" dt="2023-08-15T16:36:21.209" v="78" actId="20577"/>
        <pc:sldMkLst>
          <pc:docMk/>
          <pc:sldMk cId="1321681372" sldId="268"/>
        </pc:sldMkLst>
        <pc:spChg chg="mod">
          <ac:chgData name="A" userId="850af97f109ac434" providerId="LiveId" clId="{AEF45201-2218-451A-A55E-2C9C3A03E68F}" dt="2023-08-15T16:36:21.209" v="78" actId="20577"/>
          <ac:spMkLst>
            <pc:docMk/>
            <pc:sldMk cId="1321681372" sldId="268"/>
            <ac:spMk id="11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62B6EC-55E6-8FE7-D115-9594EA53D1AA}"/>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FDD897A-4BE2-FF42-FAD1-421EF0009E17}"/>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7EA65B7C-EB51-4777-960B-F28BE9E0D6F5}" type="datetimeFigureOut">
              <a:rPr lang="en-IN" smtClean="0"/>
              <a:t>03-09-2023</a:t>
            </a:fld>
            <a:endParaRPr lang="en-IN"/>
          </a:p>
        </p:txBody>
      </p:sp>
      <p:sp>
        <p:nvSpPr>
          <p:cNvPr id="4" name="Footer Placeholder 3">
            <a:extLst>
              <a:ext uri="{FF2B5EF4-FFF2-40B4-BE49-F238E27FC236}">
                <a16:creationId xmlns:a16="http://schemas.microsoft.com/office/drawing/2014/main" id="{9B3D965B-6B9E-2FD9-A12C-27C73E03391C}"/>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7EEDE6B-97F1-7185-EC55-FFE791A9529A}"/>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B0DDD6E0-338B-4B88-928B-550AA1A3FE62}" type="slidenum">
              <a:rPr lang="en-IN" smtClean="0"/>
              <a:t>‹#›</a:t>
            </a:fld>
            <a:endParaRPr lang="en-IN"/>
          </a:p>
        </p:txBody>
      </p:sp>
    </p:spTree>
    <p:extLst>
      <p:ext uri="{BB962C8B-B14F-4D97-AF65-F5344CB8AC3E}">
        <p14:creationId xmlns:p14="http://schemas.microsoft.com/office/powerpoint/2010/main" val="2527158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smtClean="0">
                <a:solidFill>
                  <a:srgbClr val="002060"/>
                </a:solidFill>
                <a:latin typeface="Times New Roman"/>
              </a:rPr>
              <a:t>‹#›</a:t>
            </a:fld>
            <a:endParaRPr lang="en-IN" sz="1600" b="0" strike="noStrike" spc="-1" dirty="0">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Indoor Plant Monitoring System Using IOT</a:t>
            </a: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a:t>
            </a:r>
            <a:r>
              <a:rPr lang="en-US" sz="1600" b="0" strike="noStrike" cap="small" spc="-1">
                <a:solidFill>
                  <a:srgbClr val="FFFFFF"/>
                </a:solidFill>
                <a:latin typeface="Times New Roman"/>
              </a:rPr>
              <a:t>- 2</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questjournals.org/jecer/papers/vol8-issue4/C08041013.pdf" TargetMode="External"/><Relationship Id="rId2" Type="http://schemas.openxmlformats.org/officeDocument/2006/relationships/hyperlink" Target="http://science-gate.com/IJAAS/Articles/2020/2020-7-8/1021833ijaas202008012.pdf" TargetMode="External"/><Relationship Id="rId1" Type="http://schemas.openxmlformats.org/officeDocument/2006/relationships/slideLayout" Target="../slideLayouts/slideLayout13.xml"/><Relationship Id="rId4" Type="http://schemas.openxmlformats.org/officeDocument/2006/relationships/hyperlink" Target="https://ijcrt.org/papers/IJCRT22A6141.pdf"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ijisrt.com/assets/upload/files/IJISRT21JUL1220.pdf"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204g1a0548/CSE-2020-24-Batch-A2.git"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5826240" y="161550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K</a:t>
            </a:r>
            <a:r>
              <a:rPr lang="en-US" sz="2290" b="0" strike="noStrike" spc="-1" dirty="0">
                <a:solidFill>
                  <a:srgbClr val="000000"/>
                </a:solidFill>
                <a:latin typeface="Times New Roman"/>
              </a:rPr>
              <a:t>. </a:t>
            </a:r>
            <a:r>
              <a:rPr lang="en-US" sz="2290" spc="-1" dirty="0">
                <a:solidFill>
                  <a:srgbClr val="000000"/>
                </a:solidFill>
                <a:latin typeface="Times New Roman"/>
              </a:rPr>
              <a:t>Asha Nidhi</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a:t>
            </a:r>
            <a:r>
              <a:rPr lang="en-US" sz="1200" b="0" strike="noStrike" spc="-1" dirty="0">
                <a:solidFill>
                  <a:srgbClr val="000000"/>
                </a:solidFill>
                <a:latin typeface="Times New Roman"/>
              </a:rPr>
              <a:t>4G1A0516</a:t>
            </a:r>
            <a:endParaRPr lang="en-IN" sz="1200" b="0" strike="noStrike" spc="-1" dirty="0">
              <a:latin typeface="Arial"/>
            </a:endParaRPr>
          </a:p>
        </p:txBody>
      </p:sp>
      <p:sp>
        <p:nvSpPr>
          <p:cNvPr id="88" name="Subtitle 11"/>
          <p:cNvSpPr/>
          <p:nvPr/>
        </p:nvSpPr>
        <p:spPr>
          <a:xfrm>
            <a:off x="3759480" y="2420803"/>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b="0" strike="noStrike" spc="-1" dirty="0">
                <a:solidFill>
                  <a:srgbClr val="000000"/>
                </a:solidFill>
                <a:latin typeface="Times New Roman"/>
              </a:rPr>
              <a:t>Dr. B. </a:t>
            </a:r>
            <a:r>
              <a:rPr lang="en-US" sz="2400" b="0" strike="noStrike" spc="-1" dirty="0" err="1">
                <a:solidFill>
                  <a:srgbClr val="000000"/>
                </a:solidFill>
                <a:latin typeface="Times New Roman"/>
              </a:rPr>
              <a:t>HariChandana</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M.Tech.Ph.D</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Associate Professor</a:t>
            </a:r>
            <a:endParaRPr lang="en-IN" sz="1400" b="0" strike="noStrike" spc="-1" dirty="0">
              <a:latin typeface="Arial"/>
            </a:endParaRPr>
          </a:p>
        </p:txBody>
      </p:sp>
      <p:sp>
        <p:nvSpPr>
          <p:cNvPr id="89" name="Subtitle 11"/>
          <p:cNvSpPr/>
          <p:nvPr/>
        </p:nvSpPr>
        <p:spPr>
          <a:xfrm>
            <a:off x="1514340" y="5335347"/>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2500" b="1" strike="noStrike" spc="-1" dirty="0">
                <a:solidFill>
                  <a:srgbClr val="000000"/>
                </a:solidFill>
                <a:latin typeface="Times New Roman"/>
                <a:ea typeface="Times New Roman"/>
              </a:rPr>
              <a:t>(</a:t>
            </a:r>
            <a:r>
              <a:rPr lang="en-US" sz="2500" b="1" strike="noStrike" spc="-1" dirty="0">
                <a:solidFill>
                  <a:srgbClr val="000000"/>
                </a:solidFill>
                <a:latin typeface="Verdana"/>
                <a:ea typeface="Times New Roman"/>
              </a:rPr>
              <a:t>Autonomous)</a:t>
            </a:r>
            <a:endParaRPr lang="en-IN" sz="25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291480" y="1615140"/>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R</a:t>
            </a:r>
            <a:r>
              <a:rPr lang="en-US" sz="2600" b="0" strike="noStrike" spc="-1" dirty="0">
                <a:solidFill>
                  <a:srgbClr val="000000"/>
                </a:solidFill>
                <a:latin typeface="Times New Roman"/>
              </a:rPr>
              <a:t>. </a:t>
            </a:r>
            <a:r>
              <a:rPr lang="en-US" sz="2600" spc="-1" dirty="0">
                <a:solidFill>
                  <a:srgbClr val="000000"/>
                </a:solidFill>
                <a:latin typeface="Times New Roman"/>
              </a:rPr>
              <a:t>Lalith</a:t>
            </a:r>
            <a:r>
              <a:rPr lang="en-US" sz="2600" b="0" strike="noStrike" spc="-1" dirty="0">
                <a:solidFill>
                  <a:srgbClr val="000000"/>
                </a:solidFill>
                <a:latin typeface="Times New Roman"/>
              </a:rPr>
              <a:t>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a:t>
            </a:r>
            <a:r>
              <a:rPr lang="en-US" sz="1200" b="0" strike="noStrike" spc="-1" dirty="0">
                <a:solidFill>
                  <a:srgbClr val="000000"/>
                </a:solidFill>
                <a:latin typeface="Times New Roman"/>
              </a:rPr>
              <a:t>4G1A0547</a:t>
            </a:r>
            <a:endParaRPr lang="en-IN" sz="1200" b="0" strike="noStrike" spc="-1" dirty="0">
              <a:latin typeface="Arial"/>
            </a:endParaRPr>
          </a:p>
        </p:txBody>
      </p:sp>
      <p:sp>
        <p:nvSpPr>
          <p:cNvPr id="91" name="Subtitle 11"/>
          <p:cNvSpPr/>
          <p:nvPr/>
        </p:nvSpPr>
        <p:spPr>
          <a:xfrm>
            <a:off x="8593020" y="161514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K</a:t>
            </a:r>
            <a:r>
              <a:rPr lang="en-US" sz="2600" b="0" strike="noStrike" spc="-1" dirty="0">
                <a:solidFill>
                  <a:srgbClr val="000000"/>
                </a:solidFill>
                <a:latin typeface="Times New Roman"/>
              </a:rPr>
              <a:t>. </a:t>
            </a:r>
            <a:r>
              <a:rPr lang="en-US" sz="2600" spc="-1" dirty="0">
                <a:solidFill>
                  <a:srgbClr val="000000"/>
                </a:solidFill>
                <a:latin typeface="Times New Roman"/>
              </a:rPr>
              <a:t>Hema Latha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a:t>
            </a:r>
            <a:r>
              <a:rPr lang="en-US" sz="1200" b="0" strike="noStrike" spc="-1" dirty="0">
                <a:solidFill>
                  <a:srgbClr val="000000"/>
                </a:solidFill>
                <a:latin typeface="Times New Roman"/>
              </a:rPr>
              <a:t>4G1A0539</a:t>
            </a:r>
            <a:endParaRPr lang="en-IN" sz="1200" b="0" strike="noStrike" spc="-1" dirty="0">
              <a:latin typeface="Arial"/>
            </a:endParaRPr>
          </a:p>
        </p:txBody>
      </p:sp>
      <p:sp>
        <p:nvSpPr>
          <p:cNvPr id="92" name="Subtitle 11"/>
          <p:cNvSpPr/>
          <p:nvPr/>
        </p:nvSpPr>
        <p:spPr>
          <a:xfrm>
            <a:off x="903240" y="161550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A</a:t>
            </a:r>
            <a:r>
              <a:rPr lang="en-US" sz="2600" b="0" strike="noStrike" spc="-1" dirty="0">
                <a:solidFill>
                  <a:srgbClr val="000000"/>
                </a:solidFill>
                <a:latin typeface="Times New Roman"/>
              </a:rPr>
              <a:t>. Likhitha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a:t>
            </a:r>
            <a:r>
              <a:rPr lang="en-US" sz="1200" b="0" strike="noStrike" spc="-1" dirty="0">
                <a:solidFill>
                  <a:srgbClr val="000000"/>
                </a:solidFill>
                <a:latin typeface="Times New Roman"/>
              </a:rPr>
              <a:t>4G1A0548</a:t>
            </a:r>
            <a:endParaRPr lang="en-IN" sz="1200" b="0" strike="noStrike" spc="-1" dirty="0">
              <a:latin typeface="Arial"/>
            </a:endParaRPr>
          </a:p>
        </p:txBody>
      </p:sp>
      <p:sp>
        <p:nvSpPr>
          <p:cNvPr id="93" name="Rectangle: Rounded Corners 16"/>
          <p:cNvSpPr/>
          <p:nvPr/>
        </p:nvSpPr>
        <p:spPr>
          <a:xfrm>
            <a:off x="754920" y="335160"/>
            <a:ext cx="1052784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b="0" strike="noStrike" spc="-1" dirty="0">
                <a:solidFill>
                  <a:srgbClr val="FFFFFF"/>
                </a:solidFill>
                <a:latin typeface="Times New Roman"/>
              </a:rPr>
              <a:t> Indoor Plant Monitoring System Using IoT</a:t>
            </a:r>
            <a:endParaRPr lang="en-IN" sz="3200" b="0" strike="noStrike" spc="-1" dirty="0">
              <a:latin typeface="Arial"/>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389685"/>
            <a:ext cx="1843200" cy="168516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206460" y="1463400"/>
            <a:ext cx="11778840" cy="4739437"/>
          </a:xfrm>
          <a:prstGeom prst="rect">
            <a:avLst/>
          </a:prstGeom>
          <a:noFill/>
          <a:ln w="0">
            <a:noFill/>
          </a:ln>
        </p:spPr>
        <p:txBody>
          <a:bodyPr anchor="t">
            <a:noAutofit/>
          </a:bodyPr>
          <a:lstStyle/>
          <a:p>
            <a:pPr marL="0" indent="0" algn="just">
              <a:spcBef>
                <a:spcPts val="1001"/>
              </a:spcBef>
              <a:buNone/>
              <a:tabLst>
                <a:tab pos="0" algn="l"/>
              </a:tabLst>
            </a:pPr>
            <a:r>
              <a:rPr lang="en-US" spc="-1" dirty="0">
                <a:solidFill>
                  <a:srgbClr val="000000"/>
                </a:solidFill>
                <a:latin typeface="Times New Roman"/>
              </a:rPr>
              <a:t>[1].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Mubashir Ali,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Nosheen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Kanwal, Aamir Hussain, Fouzia Samiullah, Aqsa Iftikhar and Mehreen Qamar, “</a:t>
            </a:r>
            <a:r>
              <a:rPr lang="en-US"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IoT based smart garden monitoring system using </a:t>
            </a:r>
            <a:r>
              <a:rPr lang="en-US" u="sng" kern="100" dirty="0" err="1">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NodeMCU</a:t>
            </a:r>
            <a:r>
              <a:rPr lang="en-US" u="sng" kern="1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microcontroller</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International journal research in Applied Science &amp; Engineering Technology, pp. 117-120, May. 2020.</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1001"/>
              </a:spcBef>
              <a:buNone/>
              <a:tabLst>
                <a:tab pos="0" algn="l"/>
              </a:tabLst>
            </a:pPr>
            <a:r>
              <a:rPr lang="en-US" spc="-1" dirty="0">
                <a:solidFill>
                  <a:srgbClr val="000000"/>
                </a:solidFill>
                <a:latin typeface="Times New Roman"/>
              </a:rPr>
              <a:t>[2]. C. Vijaya Bhaskar, A. </a:t>
            </a:r>
            <a:r>
              <a:rPr lang="en-US" spc="-1" dirty="0" err="1">
                <a:solidFill>
                  <a:srgbClr val="000000"/>
                </a:solidFill>
                <a:latin typeface="Times New Roman"/>
              </a:rPr>
              <a:t>LakshmiPriya</a:t>
            </a:r>
            <a:r>
              <a:rPr lang="en-US" spc="-1" dirty="0">
                <a:solidFill>
                  <a:srgbClr val="000000"/>
                </a:solidFill>
                <a:latin typeface="Times New Roman"/>
              </a:rPr>
              <a:t>, K. </a:t>
            </a:r>
            <a:r>
              <a:rPr lang="en-US" spc="-1" dirty="0" err="1">
                <a:solidFill>
                  <a:srgbClr val="000000"/>
                </a:solidFill>
                <a:latin typeface="Times New Roman"/>
              </a:rPr>
              <a:t>HemaPriya</a:t>
            </a:r>
            <a:r>
              <a:rPr lang="en-US" spc="-1" dirty="0">
                <a:solidFill>
                  <a:srgbClr val="000000"/>
                </a:solidFill>
                <a:latin typeface="Times New Roman"/>
              </a:rPr>
              <a:t>, A. </a:t>
            </a:r>
            <a:r>
              <a:rPr lang="en-US" spc="-1" dirty="0" err="1">
                <a:solidFill>
                  <a:srgbClr val="000000"/>
                </a:solidFill>
                <a:latin typeface="Times New Roman"/>
              </a:rPr>
              <a:t>HemanthKumar</a:t>
            </a:r>
            <a:r>
              <a:rPr lang="en-US" spc="-1" dirty="0">
                <a:solidFill>
                  <a:srgbClr val="000000"/>
                </a:solidFill>
                <a:latin typeface="Times New Roman"/>
              </a:rPr>
              <a:t> and V T </a:t>
            </a:r>
            <a:r>
              <a:rPr lang="en-US" spc="-1" dirty="0" err="1">
                <a:solidFill>
                  <a:srgbClr val="000000"/>
                </a:solidFill>
                <a:latin typeface="Times New Roman"/>
              </a:rPr>
              <a:t>Kireeti</a:t>
            </a:r>
            <a:r>
              <a:rPr lang="en-US" spc="-1" dirty="0">
                <a:solidFill>
                  <a:srgbClr val="000000"/>
                </a:solidFill>
                <a:latin typeface="Times New Roman"/>
              </a:rPr>
              <a:t>, “</a:t>
            </a:r>
            <a:r>
              <a:rPr lang="en-US" spc="-1" dirty="0">
                <a:solidFill>
                  <a:srgbClr val="000000"/>
                </a:solidFill>
                <a:latin typeface="Times New Roman"/>
                <a:hlinkClick r:id="rId3"/>
              </a:rPr>
              <a:t>Soil Moisture Detection and Monitoring through </a:t>
            </a:r>
            <a:r>
              <a:rPr lang="en-US" spc="-1" dirty="0" err="1">
                <a:solidFill>
                  <a:srgbClr val="000000"/>
                </a:solidFill>
                <a:latin typeface="Times New Roman"/>
                <a:hlinkClick r:id="rId3"/>
              </a:rPr>
              <a:t>Iot</a:t>
            </a:r>
            <a:r>
              <a:rPr lang="en-US" spc="-1" dirty="0">
                <a:solidFill>
                  <a:srgbClr val="000000"/>
                </a:solidFill>
                <a:latin typeface="Times New Roman"/>
              </a:rPr>
              <a:t>” Journal of Electronics and Communication Engineering Research, vol. 8, pp. 10-13, April. 2022.</a:t>
            </a:r>
          </a:p>
          <a:p>
            <a:pPr marL="0" indent="0" algn="just">
              <a:spcBef>
                <a:spcPts val="1001"/>
              </a:spcBef>
              <a:buNone/>
              <a:tabLst>
                <a:tab pos="0" algn="l"/>
              </a:tabLst>
            </a:pPr>
            <a:r>
              <a:rPr lang="en-US" b="0" strike="noStrike" spc="-1" dirty="0">
                <a:solidFill>
                  <a:srgbClr val="000000"/>
                </a:solidFill>
                <a:latin typeface="Times New Roman"/>
              </a:rPr>
              <a:t>[</a:t>
            </a:r>
            <a:r>
              <a:rPr lang="en-US" spc="-1" dirty="0">
                <a:solidFill>
                  <a:srgbClr val="000000"/>
                </a:solidFill>
                <a:latin typeface="Times New Roman"/>
              </a:rPr>
              <a:t>3</a:t>
            </a:r>
            <a:r>
              <a:rPr lang="en-US" b="0" strike="noStrike" spc="-1" dirty="0">
                <a:solidFill>
                  <a:srgbClr val="000000"/>
                </a:solidFill>
                <a:latin typeface="Times New Roman"/>
              </a:rPr>
              <a:t>]. Dr M. Mahes</a:t>
            </a:r>
            <a:r>
              <a:rPr lang="en-US" spc="-1" dirty="0">
                <a:solidFill>
                  <a:srgbClr val="000000"/>
                </a:solidFill>
                <a:latin typeface="Times New Roman"/>
              </a:rPr>
              <a:t>h, Varun Reddy, Abhishek Reddy, Charan Reddy, “</a:t>
            </a:r>
            <a:r>
              <a:rPr lang="en-US" spc="-1" dirty="0">
                <a:solidFill>
                  <a:srgbClr val="0563C1"/>
                </a:solidFill>
                <a:latin typeface="Times New Roman"/>
                <a:hlinkClick r:id="rId4">
                  <a:extLst>
                    <a:ext uri="{A12FA001-AC4F-418D-AE19-62706E023703}">
                      <ahyp:hlinkClr xmlns:ahyp="http://schemas.microsoft.com/office/drawing/2018/hyperlinkcolor" val="tx"/>
                    </a:ext>
                  </a:extLst>
                </a:hlinkClick>
              </a:rPr>
              <a:t>Object Detection and Dimensioning Using OpenCV</a:t>
            </a:r>
            <a:r>
              <a:rPr lang="en-US" spc="-1" dirty="0">
                <a:solidFill>
                  <a:srgbClr val="000000"/>
                </a:solidFill>
                <a:latin typeface="Times New Roman"/>
              </a:rPr>
              <a:t>” International Journal of Creative Research Thoughts, vol. 10, pp. 60-68, June. 2022.</a:t>
            </a:r>
            <a:endParaRPr lang="en-US" b="0" strike="noStrike" spc="-1" dirty="0">
              <a:solidFill>
                <a:srgbClr val="000000"/>
              </a:solidFill>
              <a:latin typeface="Times New Roman"/>
            </a:endParaRPr>
          </a:p>
          <a:p>
            <a:pPr marL="0" indent="0" algn="just">
              <a:lnSpc>
                <a:spcPct val="90000"/>
              </a:lnSpc>
              <a:spcBef>
                <a:spcPts val="1001"/>
              </a:spcBef>
              <a:buNone/>
              <a:tabLst>
                <a:tab pos="0" algn="l"/>
              </a:tabLst>
            </a:pPr>
            <a:endParaRPr lang="en-US" sz="2800" b="0" strike="noStrike" spc="-1" dirty="0">
              <a:solidFill>
                <a:srgbClr val="000000"/>
              </a:solidFill>
              <a:latin typeface="Times New Roman"/>
            </a:endParaRP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pc="-1" dirty="0">
                <a:solidFill>
                  <a:srgbClr val="FFFFFF"/>
                </a:solidFill>
                <a:latin typeface="Times New Roman"/>
              </a:rPr>
              <a:t>C</a:t>
            </a:r>
            <a:r>
              <a:rPr lang="en-IN" spc="-1" dirty="0" err="1">
                <a:solidFill>
                  <a:srgbClr val="FFFFFF"/>
                </a:solidFill>
                <a:latin typeface="Times New Roman"/>
              </a:rPr>
              <a:t>ontinued</a:t>
            </a:r>
            <a:r>
              <a:rPr lang="en-IN" spc="-1" dirty="0">
                <a:solidFill>
                  <a:srgbClr val="FFFFFF"/>
                </a:solidFill>
                <a:latin typeface="Times New Roman"/>
              </a:rPr>
              <a:t>…</a:t>
            </a:r>
            <a:endParaRPr lang="en-US" sz="4400" b="0" strike="noStrike" spc="-1" dirty="0">
              <a:solidFill>
                <a:srgbClr val="000000"/>
              </a:solidFill>
              <a:latin typeface="Calibri"/>
            </a:endParaRPr>
          </a:p>
        </p:txBody>
      </p:sp>
      <p:sp>
        <p:nvSpPr>
          <p:cNvPr id="112" name="PlaceHolder 2"/>
          <p:cNvSpPr>
            <a:spLocks noGrp="1"/>
          </p:cNvSpPr>
          <p:nvPr>
            <p:ph/>
          </p:nvPr>
        </p:nvSpPr>
        <p:spPr>
          <a:xfrm>
            <a:off x="206460" y="1421106"/>
            <a:ext cx="11778840" cy="5394600"/>
          </a:xfrm>
          <a:prstGeom prst="rect">
            <a:avLst/>
          </a:prstGeom>
          <a:noFill/>
          <a:ln w="0">
            <a:noFill/>
          </a:ln>
        </p:spPr>
        <p:txBody>
          <a:bodyPr anchor="t">
            <a:noAutofit/>
          </a:bodyPr>
          <a:lstStyle/>
          <a:p>
            <a:pPr marL="0" indent="0" algn="just">
              <a:lnSpc>
                <a:spcPct val="90000"/>
              </a:lnSpc>
              <a:spcBef>
                <a:spcPts val="1001"/>
              </a:spcBef>
              <a:buNone/>
              <a:tabLst>
                <a:tab pos="0" algn="l"/>
              </a:tabLst>
            </a:pPr>
            <a:r>
              <a:rPr lang="en-US" spc="-1" dirty="0">
                <a:solidFill>
                  <a:srgbClr val="000000"/>
                </a:solidFill>
                <a:latin typeface="Times New Roman"/>
              </a:rPr>
              <a:t>[4]. Priyanka S </a:t>
            </a:r>
            <a:r>
              <a:rPr lang="en-US" spc="-1" dirty="0" err="1">
                <a:solidFill>
                  <a:srgbClr val="000000"/>
                </a:solidFill>
                <a:latin typeface="Times New Roman"/>
              </a:rPr>
              <a:t>Talekar</a:t>
            </a:r>
            <a:r>
              <a:rPr lang="en-US" spc="-1" dirty="0">
                <a:solidFill>
                  <a:srgbClr val="000000"/>
                </a:solidFill>
                <a:latin typeface="Times New Roman"/>
              </a:rPr>
              <a:t>, Abhishek Kumar, Amit Kumar, Manish Kumar and Md. Irfan Hashmi, “</a:t>
            </a:r>
            <a:r>
              <a:rPr lang="en-US" spc="-1" dirty="0">
                <a:solidFill>
                  <a:srgbClr val="000000"/>
                </a:solidFill>
                <a:latin typeface="Times New Roman"/>
                <a:hlinkClick r:id="rId2"/>
              </a:rPr>
              <a:t>Smart Irrigation Monitoring System Using Blynk App</a:t>
            </a:r>
            <a:r>
              <a:rPr lang="en-US" spc="-1" dirty="0">
                <a:solidFill>
                  <a:srgbClr val="000000"/>
                </a:solidFill>
                <a:latin typeface="Times New Roman"/>
              </a:rPr>
              <a:t>” International journal of Innovative Science and Research Technology, vol. 6, pp. 1353-1355, July.2021.</a:t>
            </a:r>
          </a:p>
          <a:p>
            <a:pPr marL="0" indent="0" algn="just">
              <a:lnSpc>
                <a:spcPct val="90000"/>
              </a:lnSpc>
              <a:spcBef>
                <a:spcPts val="1001"/>
              </a:spcBef>
              <a:buNone/>
              <a:tabLst>
                <a:tab pos="0" algn="l"/>
              </a:tabLst>
            </a:pPr>
            <a:r>
              <a:rPr lang="en-US" sz="2800" b="0" strike="noStrike" spc="-1" dirty="0">
                <a:solidFill>
                  <a:srgbClr val="000000"/>
                </a:solidFill>
                <a:latin typeface="Times New Roman"/>
              </a:rPr>
              <a:t> </a:t>
            </a:r>
          </a:p>
          <a:p>
            <a:pPr marL="0" indent="0" algn="just">
              <a:lnSpc>
                <a:spcPct val="90000"/>
              </a:lnSpc>
              <a:spcBef>
                <a:spcPts val="1001"/>
              </a:spcBef>
              <a:buNone/>
              <a:tabLst>
                <a:tab pos="0" algn="l"/>
              </a:tabLst>
            </a:pPr>
            <a:endParaRPr lang="en-US" sz="2800" b="0" strike="noStrike" spc="-1" dirty="0">
              <a:solidFill>
                <a:srgbClr val="000000"/>
              </a:solidFill>
              <a:latin typeface="Times New Roman"/>
            </a:endParaRP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p:txBody>
      </p:sp>
    </p:spTree>
    <p:extLst>
      <p:ext uri="{BB962C8B-B14F-4D97-AF65-F5344CB8AC3E}">
        <p14:creationId xmlns:p14="http://schemas.microsoft.com/office/powerpoint/2010/main" val="132168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2" name="TextBox 1">
            <a:extLst>
              <a:ext uri="{FF2B5EF4-FFF2-40B4-BE49-F238E27FC236}">
                <a16:creationId xmlns:a16="http://schemas.microsoft.com/office/drawing/2014/main" id="{E40553C1-BA2F-DF0E-0619-F3D7E7F2076A}"/>
              </a:ext>
            </a:extLst>
          </p:cNvPr>
          <p:cNvSpPr txBox="1"/>
          <p:nvPr/>
        </p:nvSpPr>
        <p:spPr>
          <a:xfrm>
            <a:off x="477505" y="1044956"/>
            <a:ext cx="11236750" cy="1384995"/>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Git Hub Link: </a:t>
            </a:r>
            <a:r>
              <a:rPr lang="en-IN" sz="2800" dirty="0">
                <a:latin typeface="Times New Roman" panose="02020603050405020304" pitchFamily="18" charset="0"/>
                <a:cs typeface="Times New Roman" panose="02020603050405020304" pitchFamily="18" charset="0"/>
                <a:hlinkClick r:id="rId2"/>
              </a:rPr>
              <a:t>https://github.com/204g1a0548/CSE-2020-24-Batch-A2.git</a:t>
            </a:r>
            <a:endParaRPr lang="en-IN" sz="2800"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374687-820E-C9B9-23BB-71CE64889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03" y="1593130"/>
            <a:ext cx="11073353" cy="49376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Contents</a:t>
            </a:r>
            <a:endParaRPr lang="en-US" sz="4400" b="0" strike="noStrike" spc="-1">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Queries</a:t>
            </a:r>
          </a:p>
          <a:p>
            <a:pPr algn="just">
              <a:lnSpc>
                <a:spcPct val="90000"/>
              </a:lnSpc>
              <a:spcBef>
                <a:spcPts val="1001"/>
              </a:spcBef>
              <a:tabLst>
                <a:tab pos="0" algn="l"/>
              </a:tabLst>
            </a:pPr>
            <a:endParaRPr lang="en-US" sz="2800" b="0" strike="noStrike" spc="-1">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a:solidFill>
                  <a:srgbClr val="000000"/>
                </a:solidFill>
                <a:latin typeface="Times New Roman"/>
              </a:rPr>
              <a:t>Abstract</a:t>
            </a:r>
            <a:endParaRPr lang="en-US" sz="2800" b="0" strike="noStrike" spc="-1">
              <a:solidFill>
                <a:srgbClr val="000000"/>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lnSpc>
                <a:spcPct val="107000"/>
              </a:lnSpc>
              <a:spcAft>
                <a:spcPts val="800"/>
              </a:spcAft>
              <a:buNone/>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Nowadays, a lot of individuals are quite interested in doing their own gardening. Indoor gardening has a variety of advantages, including the ability to produce organic vegetables, use of the plants in home design, and air purification. People's busy schedules are the major obstacle to indoor gardening because plants require more attention for their growth and health, necessitating the hiring of a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"plant sitter"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if they leave on vacation. This problem can be solved by automating the plant monitoring using the </a:t>
            </a:r>
            <a:r>
              <a:rPr lang="en-IN" sz="2800" b="1" i="1" kern="100" dirty="0">
                <a:effectLst/>
                <a:latin typeface="Times New Roman" panose="02020603050405020304" pitchFamily="18" charset="0"/>
                <a:ea typeface="Calibri" panose="020F0502020204030204" pitchFamily="34" charset="0"/>
                <a:cs typeface="Times New Roman" panose="02020603050405020304" pitchFamily="18" charset="0"/>
              </a:rPr>
              <a:t>"Internet of Things".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Utilizing </a:t>
            </a:r>
            <a:r>
              <a:rPr lang="en-IN" kern="100" dirty="0">
                <a:latin typeface="Times New Roman" panose="02020603050405020304" pitchFamily="18" charset="0"/>
                <a:ea typeface="Calibri" panose="020F0502020204030204" pitchFamily="34" charset="0"/>
                <a:cs typeface="Times New Roman" panose="02020603050405020304" pitchFamily="18" charset="0"/>
              </a:rPr>
              <a:t>Raspberry pi</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and variety of environmental sensors, and camera module, to track the temperature, moisture, light and many other aspects</a:t>
            </a:r>
            <a:r>
              <a:rPr lang="en-IN" kern="100" dirty="0">
                <a:latin typeface="Times New Roman" panose="02020603050405020304" pitchFamily="18" charset="0"/>
                <a:ea typeface="Calibri" panose="020F0502020204030204" pitchFamily="34" charset="0"/>
                <a:cs typeface="Times New Roman" panose="02020603050405020304" pitchFamily="18" charset="0"/>
              </a:rPr>
              <a:t> and</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providing data on each of these elements via Blynk app.</a:t>
            </a:r>
          </a:p>
          <a:p>
            <a:pPr marL="0" indent="0" algn="just">
              <a:lnSpc>
                <a:spcPct val="107000"/>
              </a:lnSpc>
              <a:spcAft>
                <a:spcPts val="800"/>
              </a:spcAft>
              <a:buNone/>
            </a:pPr>
            <a:r>
              <a:rPr lang="en-US" b="1" kern="100" dirty="0">
                <a:latin typeface="Times New Roman" panose="02020603050405020304" pitchFamily="18" charset="0"/>
                <a:ea typeface="Calibri" panose="020F0502020204030204" pitchFamily="34" charset="0"/>
                <a:cs typeface="Times New Roman" panose="02020603050405020304" pitchFamily="18" charset="0"/>
              </a:rPr>
              <a:t>Keywords: </a:t>
            </a:r>
            <a:r>
              <a:rPr lang="en-US" kern="100" dirty="0">
                <a:latin typeface="Times New Roman" panose="02020603050405020304" pitchFamily="18" charset="0"/>
                <a:ea typeface="Calibri" panose="020F0502020204030204" pitchFamily="34" charset="0"/>
                <a:cs typeface="Times New Roman" panose="02020603050405020304" pitchFamily="18" charset="0"/>
              </a:rPr>
              <a:t>Indoor planting, Plant sitter,</a:t>
            </a:r>
            <a:r>
              <a:rPr lang="en-IN" kern="100" dirty="0">
                <a:latin typeface="Times New Roman" panose="02020603050405020304" pitchFamily="18" charset="0"/>
                <a:ea typeface="Calibri" panose="020F0502020204030204" pitchFamily="34" charset="0"/>
                <a:cs typeface="Times New Roman" panose="02020603050405020304" pitchFamily="18" charset="0"/>
              </a:rPr>
              <a:t> Raspberry pi</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Camera</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90000"/>
              </a:lnSpc>
              <a:spcBef>
                <a:spcPts val="1001"/>
              </a:spcBef>
              <a:buNone/>
            </a:pPr>
            <a:endParaRPr lang="en-US" sz="2800" b="0" strike="noStrike" spc="-1" dirty="0">
              <a:solidFill>
                <a:srgbClr val="000000"/>
              </a:solid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553497"/>
            <a:ext cx="11459520" cy="4619063"/>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IN" sz="2800" b="0" strike="noStrike" spc="-1" dirty="0">
                <a:solidFill>
                  <a:srgbClr val="000000"/>
                </a:solidFill>
                <a:latin typeface="Times New Roman"/>
              </a:rPr>
              <a:t>Due to people's hurried lifestyles, indoor plants don't receive the attention they need, which has an effect on their growth and rob</a:t>
            </a:r>
            <a:r>
              <a:rPr lang="en-IN" spc="-1" dirty="0">
                <a:solidFill>
                  <a:srgbClr val="000000"/>
                </a:solidFill>
                <a:latin typeface="Times New Roman"/>
              </a:rPr>
              <a:t>ustness.</a:t>
            </a:r>
          </a:p>
          <a:p>
            <a:pPr marL="0" indent="0" algn="just">
              <a:lnSpc>
                <a:spcPct val="90000"/>
              </a:lnSpc>
              <a:spcBef>
                <a:spcPts val="1001"/>
              </a:spcBef>
              <a:buClr>
                <a:srgbClr val="000000"/>
              </a:buClr>
              <a:buNone/>
            </a:pPr>
            <a:endParaRPr lang="en-IN" sz="2800" b="0" strike="noStrike" spc="-1" dirty="0">
              <a:solidFill>
                <a:srgbClr val="000000"/>
              </a:solidFill>
              <a:latin typeface="Times New Roman"/>
            </a:endParaRPr>
          </a:p>
          <a:p>
            <a:pPr marL="457200" indent="-457200" algn="just">
              <a:lnSpc>
                <a:spcPct val="90000"/>
              </a:lnSpc>
              <a:spcBef>
                <a:spcPts val="1001"/>
              </a:spcBef>
              <a:buClr>
                <a:srgbClr val="000000"/>
              </a:buClr>
              <a:buFont typeface="Wingdings" charset="2"/>
              <a:buChar char=""/>
            </a:pPr>
            <a:r>
              <a:rPr kumimoji="0" lang="en-IN" sz="28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To maintain the plant’s growth, a predetermined temperature, moisture, light and humidity levels as well as to spot bird activity, environmental factors must be continuously monitored and managed.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206580" y="1703551"/>
            <a:ext cx="11778840" cy="5394600"/>
          </a:xfrm>
          <a:prstGeom prst="rect">
            <a:avLst/>
          </a:prstGeom>
          <a:noFill/>
          <a:ln w="0">
            <a:noFill/>
          </a:ln>
        </p:spPr>
        <p:txBody>
          <a:bodyPr anchor="t">
            <a:normAutofit/>
          </a:bodyPr>
          <a:lstStyle/>
          <a:p>
            <a:pPr algn="just">
              <a:spcBef>
                <a:spcPts val="1001"/>
              </a:spcBef>
              <a:tabLst>
                <a:tab pos="0" algn="l"/>
              </a:tabLst>
            </a:pPr>
            <a:r>
              <a:rPr lang="en-IN" b="1" spc="-1" dirty="0">
                <a:solidFill>
                  <a:srgbClr val="000000"/>
                </a:solidFill>
                <a:latin typeface="Times New Roman"/>
              </a:rPr>
              <a:t>Research Objective-1: </a:t>
            </a:r>
            <a:r>
              <a:rPr lang="en-IN" spc="-1" dirty="0">
                <a:solidFill>
                  <a:srgbClr val="000000"/>
                </a:solidFill>
                <a:latin typeface="Times New Roman"/>
              </a:rPr>
              <a:t>To prevent overheating through tracking the temperature and watering the plants using water pump automatically through assessing the soil's moisture content.</a:t>
            </a:r>
          </a:p>
          <a:p>
            <a:pPr marL="0" indent="0" algn="just">
              <a:spcBef>
                <a:spcPts val="1001"/>
              </a:spcBef>
              <a:buNone/>
              <a:tabLst>
                <a:tab pos="0" algn="l"/>
              </a:tabLst>
            </a:pPr>
            <a:endParaRPr lang="en-IN" spc="-1" dirty="0">
              <a:solidFill>
                <a:srgbClr val="000000"/>
              </a:solidFill>
              <a:latin typeface="Times New Roman"/>
            </a:endParaRPr>
          </a:p>
          <a:p>
            <a:pPr algn="just">
              <a:spcBef>
                <a:spcPts val="1001"/>
              </a:spcBef>
              <a:tabLst>
                <a:tab pos="0" algn="l"/>
              </a:tabLst>
            </a:pPr>
            <a:r>
              <a:rPr lang="en-US" b="1" spc="-1" dirty="0">
                <a:solidFill>
                  <a:srgbClr val="000000"/>
                </a:solidFill>
                <a:latin typeface="Times New Roman"/>
              </a:rPr>
              <a:t>Research Objective-2: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To secure the existence of plant through the utilization of a network of various sensors that safe guard against the consequences of bird activity.</a:t>
            </a:r>
            <a:endParaRPr lang="en-IN" spc="-1" dirty="0">
              <a:solidFill>
                <a:srgbClr val="000000"/>
              </a:solidFill>
              <a:latin typeface="Times New Roman"/>
            </a:endParaRPr>
          </a:p>
          <a:p>
            <a:pPr marL="0" indent="0" algn="just">
              <a:spcBef>
                <a:spcPts val="1001"/>
              </a:spcBef>
              <a:buNone/>
              <a:tabLst>
                <a:tab pos="0" algn="l"/>
              </a:tabLst>
            </a:pPr>
            <a:endParaRPr lang="en-IN" spc="-1"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rPr>
              <a:t>Literature survey for first objective </a:t>
            </a:r>
            <a:endParaRPr lang="en-US" sz="2800" b="0" strike="noStrike" spc="-1">
              <a:solidFill>
                <a:srgbClr val="000000"/>
              </a:solidFill>
              <a:latin typeface="Calibri"/>
            </a:endParaRPr>
          </a:p>
        </p:txBody>
      </p:sp>
      <p:sp>
        <p:nvSpPr>
          <p:cNvPr id="106" name="PlaceHolder 2"/>
          <p:cNvSpPr>
            <a:spLocks noGrp="1"/>
          </p:cNvSpPr>
          <p:nvPr>
            <p:ph/>
          </p:nvPr>
        </p:nvSpPr>
        <p:spPr>
          <a:xfrm>
            <a:off x="206580" y="1579061"/>
            <a:ext cx="11778840" cy="539460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IN" b="0" strike="noStrike" spc="-1" dirty="0">
                <a:solidFill>
                  <a:srgbClr val="000000"/>
                </a:solidFill>
                <a:latin typeface="Times New Roman"/>
              </a:rPr>
              <a:t>This paper </a:t>
            </a:r>
            <a:r>
              <a:rPr lang="en-IN" dirty="0">
                <a:latin typeface="Times New Roman" panose="02020603050405020304" pitchFamily="18" charset="0"/>
                <a:cs typeface="Times New Roman" panose="02020603050405020304" pitchFamily="18" charset="0"/>
              </a:rPr>
              <a:t>includes integrating the </a:t>
            </a:r>
            <a:r>
              <a:rPr lang="en-IN" dirty="0" err="1">
                <a:latin typeface="Times New Roman" panose="02020603050405020304" pitchFamily="18" charset="0"/>
                <a:cs typeface="Times New Roman" panose="02020603050405020304" pitchFamily="18" charset="0"/>
              </a:rPr>
              <a:t>NodeMCU</a:t>
            </a:r>
            <a:r>
              <a:rPr lang="en-IN" dirty="0">
                <a:latin typeface="Times New Roman" panose="02020603050405020304" pitchFamily="18" charset="0"/>
                <a:cs typeface="Times New Roman" panose="02020603050405020304" pitchFamily="18" charset="0"/>
              </a:rPr>
              <a:t> (ESP8266) microcontroller as the core component, serving as a unifying element for the entire module. This consolidation incorporates an array of sensors that are linked to the micro controller.[1] Also discusses, </a:t>
            </a:r>
            <a:r>
              <a:rPr lang="en-IN" b="0" strike="noStrike" spc="-1" dirty="0">
                <a:solidFill>
                  <a:srgbClr val="000000"/>
                </a:solidFill>
                <a:latin typeface="Times New Roman"/>
              </a:rPr>
              <a:t>soil moisture sensor's purpose, which is primarily centred on identifying moisture present within the soil. Maintaining the right balance of moisture is essential to ensure proper nutrient absorption and prevent water stress. Soil moisture sensors are devices designed to measure the amount of water present in the soil.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2]</a:t>
            </a:r>
          </a:p>
          <a:p>
            <a:pPr marL="0" indent="0" algn="just">
              <a:lnSpc>
                <a:spcPct val="90000"/>
              </a:lnSpc>
              <a:spcBef>
                <a:spcPts val="1001"/>
              </a:spcBef>
              <a:buClr>
                <a:srgbClr val="000000"/>
              </a:buClr>
              <a:buNone/>
            </a:pPr>
            <a:r>
              <a:rPr lang="en-US" sz="2800" b="0" strike="noStrike" spc="-1" dirty="0">
                <a:solidFill>
                  <a:srgbClr val="000000"/>
                </a:solidFill>
                <a:latin typeface="Times New Roman"/>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second objective </a:t>
            </a:r>
            <a:endParaRPr lang="en-US" sz="2800" b="0" strike="noStrike" spc="-1" dirty="0">
              <a:solidFill>
                <a:srgbClr val="000000"/>
              </a:solidFill>
              <a:latin typeface="Calibri"/>
            </a:endParaRPr>
          </a:p>
        </p:txBody>
      </p:sp>
      <p:sp>
        <p:nvSpPr>
          <p:cNvPr id="108" name="PlaceHolder 2"/>
          <p:cNvSpPr>
            <a:spLocks noGrp="1"/>
          </p:cNvSpPr>
          <p:nvPr>
            <p:ph/>
          </p:nvPr>
        </p:nvSpPr>
        <p:spPr>
          <a:xfrm>
            <a:off x="206460" y="1687215"/>
            <a:ext cx="11778840" cy="539460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IN" sz="2800" b="0" strike="noStrike" spc="-1" dirty="0">
                <a:solidFill>
                  <a:srgbClr val="000000"/>
                </a:solidFill>
                <a:latin typeface="Times New Roman"/>
              </a:rPr>
              <a:t>This paper describes about object detection. </a:t>
            </a:r>
            <a:r>
              <a:rPr lang="en-IN" dirty="0">
                <a:latin typeface="Times New Roman" panose="02020603050405020304" pitchFamily="18" charset="0"/>
                <a:cs typeface="Times New Roman" panose="02020603050405020304" pitchFamily="18" charset="0"/>
              </a:rPr>
              <a:t>Using the application Real-Time Object Detection, one can discover in real time the boundaries of an object. A computer vision technology called object detection enables us to recognize and pinpoint certain things in an image. Using this form of localization and identification, object detection can be used to count the items in a scene, as well as to locate and track them in real time while precisely labelling them.</a:t>
            </a:r>
            <a:r>
              <a:rPr lang="en-IN" sz="2800" b="0" strike="noStrike" spc="-1" dirty="0">
                <a:solidFill>
                  <a:srgbClr val="000000"/>
                </a:solidFill>
                <a:latin typeface="Times New Roman"/>
              </a:rPr>
              <a:t>[3]</a:t>
            </a:r>
            <a:endParaRPr lang="en-US" sz="2800" b="0" strike="noStrike" spc="-1" dirty="0">
              <a:solidFill>
                <a:srgbClr val="000000"/>
              </a:solidFill>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spc="-1" dirty="0" err="1">
                <a:solidFill>
                  <a:srgbClr val="000000"/>
                </a:solidFill>
                <a:latin typeface="Times New Roman"/>
              </a:rPr>
              <a:t>Contd</a:t>
            </a:r>
            <a:r>
              <a:rPr lang="en-US" sz="2800" spc="-1" dirty="0">
                <a:solidFill>
                  <a:srgbClr val="000000"/>
                </a:solidFill>
                <a:latin typeface="Times New Roman"/>
              </a:rPr>
              <a:t>…</a:t>
            </a:r>
            <a:r>
              <a:rPr lang="en-US" sz="2800" b="0" strike="noStrike" spc="-1" dirty="0">
                <a:solidFill>
                  <a:srgbClr val="000000"/>
                </a:solidFill>
                <a:latin typeface="Times New Roman"/>
              </a:rPr>
              <a:t> </a:t>
            </a:r>
            <a:endParaRPr lang="en-US" sz="2800" b="0" strike="noStrike" spc="-1" dirty="0">
              <a:solidFill>
                <a:srgbClr val="000000"/>
              </a:solidFill>
              <a:latin typeface="Calibri"/>
            </a:endParaRPr>
          </a:p>
        </p:txBody>
      </p:sp>
      <p:sp>
        <p:nvSpPr>
          <p:cNvPr id="106" name="PlaceHolder 2"/>
          <p:cNvSpPr>
            <a:spLocks noGrp="1"/>
          </p:cNvSpPr>
          <p:nvPr>
            <p:ph/>
          </p:nvPr>
        </p:nvSpPr>
        <p:spPr>
          <a:xfrm>
            <a:off x="206580" y="1588893"/>
            <a:ext cx="11778840" cy="539460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This research paper illuminates the utilization of the Blynk app within a plant monitoring system, showcasing its widespread adoption as a convenient approach for remotely overseeing and managing plant conditions. The discussion underscores the prevalent adoption of Blynk as a user-friendly and effective avenue for remotely managing and monitoring plant conditions. Blynk emerges as a prominent IoT platform, empowering users to craft personalized mobile applications tailored to their IoT ventures.[4]</a:t>
            </a:r>
          </a:p>
          <a:p>
            <a:pPr marL="0" indent="0" algn="just">
              <a:lnSpc>
                <a:spcPct val="90000"/>
              </a:lnSpc>
              <a:spcBef>
                <a:spcPts val="1001"/>
              </a:spcBef>
              <a:buClr>
                <a:srgbClr val="000000"/>
              </a:buClr>
              <a:buNone/>
            </a:pPr>
            <a:r>
              <a:rPr lang="en-US" sz="2800" b="0" strike="noStrike" spc="-1" dirty="0">
                <a:solidFill>
                  <a:srgbClr val="000000"/>
                </a:solidFill>
                <a:latin typeface="Times New Roman"/>
              </a:rPr>
              <a:t>                                                                                                                                                                        </a:t>
            </a:r>
          </a:p>
        </p:txBody>
      </p:sp>
    </p:spTree>
    <p:extLst>
      <p:ext uri="{BB962C8B-B14F-4D97-AF65-F5344CB8AC3E}">
        <p14:creationId xmlns:p14="http://schemas.microsoft.com/office/powerpoint/2010/main" val="4214098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79774" y="1678142"/>
            <a:ext cx="11423809" cy="4260542"/>
          </a:xfrm>
          <a:prstGeom prst="rect">
            <a:avLst/>
          </a:prstGeom>
          <a:solidFill>
            <a:srgbClr val="FFFFFF"/>
          </a:solidFill>
          <a:ln w="12600">
            <a:solidFill>
              <a:srgbClr val="FFFFFF"/>
            </a:solidFill>
            <a:miter/>
          </a:ln>
        </p:spPr>
        <p:txBody>
          <a:bodyPr anchor="t">
            <a:normAutofit/>
          </a:bodyPr>
          <a:lstStyle/>
          <a:p>
            <a:pPr marL="457200" indent="-457200" algn="just">
              <a:lnSpc>
                <a:spcPct val="90000"/>
              </a:lnSpc>
              <a:spcBef>
                <a:spcPts val="1001"/>
              </a:spcBef>
              <a:buClr>
                <a:srgbClr val="000000"/>
              </a:buClr>
              <a:buFont typeface="Wingdings" charset="2"/>
              <a:buChar char=""/>
            </a:pPr>
            <a:r>
              <a:rPr lang="en-IN" sz="2800" b="0" strike="noStrike" spc="-1" dirty="0">
                <a:solidFill>
                  <a:srgbClr val="000000"/>
                </a:solidFill>
                <a:latin typeface="Times New Roman" panose="02020603050405020304" pitchFamily="18" charset="0"/>
                <a:cs typeface="Times New Roman" panose="02020603050405020304" pitchFamily="18" charset="0"/>
              </a:rPr>
              <a:t>To address the limitations of the existing system, we propose implementing a comprehensive solution, that employs a combination of various environmental sensors, which will constantly monitor variables such as solar exposure and temperature fluctuations, DC motors to provide shade for the plants when there is excessive heat and smart gadgets like camera module to track the presence of birds and make a buzzer sound.</a:t>
            </a: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1259</TotalTime>
  <Words>942</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Contd… </vt:lpstr>
      <vt:lpstr>Proposed System</vt:lpstr>
      <vt:lpstr> References</vt:lpstr>
      <vt:lpstr>Continued…</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A</cp:lastModifiedBy>
  <cp:revision>148</cp:revision>
  <dcterms:created xsi:type="dcterms:W3CDTF">2019-06-11T05:35:00Z</dcterms:created>
  <dcterms:modified xsi:type="dcterms:W3CDTF">2023-09-03T09:33:10Z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