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4"/>
  </p:notesMasterIdLst>
  <p:handoutMasterIdLst>
    <p:handoutMasterId r:id="rId15"/>
  </p:handout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635C0C-9472-6618-4D17-05AF7197335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3597313-A894-7F34-17EF-021D1730BDFE}"/>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00860417-10C0-42C4-B528-E5173BFD5C4B}" type="datetimeFigureOut">
              <a:rPr lang="en-IN" smtClean="0"/>
              <a:t>18-08-2023</a:t>
            </a:fld>
            <a:endParaRPr lang="en-IN"/>
          </a:p>
        </p:txBody>
      </p:sp>
      <p:sp>
        <p:nvSpPr>
          <p:cNvPr id="4" name="Footer Placeholder 3">
            <a:extLst>
              <a:ext uri="{FF2B5EF4-FFF2-40B4-BE49-F238E27FC236}">
                <a16:creationId xmlns:a16="http://schemas.microsoft.com/office/drawing/2014/main" id="{4919F2BF-B784-62FD-1F43-C0CDEC6C8B0D}"/>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IN"/>
              <a:t>A-7</a:t>
            </a:r>
          </a:p>
        </p:txBody>
      </p:sp>
      <p:sp>
        <p:nvSpPr>
          <p:cNvPr id="5" name="Slide Number Placeholder 4">
            <a:extLst>
              <a:ext uri="{FF2B5EF4-FFF2-40B4-BE49-F238E27FC236}">
                <a16:creationId xmlns:a16="http://schemas.microsoft.com/office/drawing/2014/main" id="{23F972B5-9FEF-ED1B-DF68-ADC0E169BD77}"/>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3B69FB76-CEA1-4951-86DE-F6589514CABA}" type="slidenum">
              <a:rPr lang="en-IN" smtClean="0"/>
              <a:t>‹#›</a:t>
            </a:fld>
            <a:endParaRPr lang="en-IN"/>
          </a:p>
        </p:txBody>
      </p:sp>
    </p:spTree>
    <p:extLst>
      <p:ext uri="{BB962C8B-B14F-4D97-AF65-F5344CB8AC3E}">
        <p14:creationId xmlns:p14="http://schemas.microsoft.com/office/powerpoint/2010/main" val="7352281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002CEDD8-EBA5-4B42-8E8B-1E4FD2ACC58E}" type="datetimeFigureOut">
              <a:rPr lang="en-IN" smtClean="0"/>
              <a:t>18-08-2023</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IN"/>
              <a:t>A-7</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8C46084-B2FA-44BB-996E-AB9D9BA43FE5}" type="slidenum">
              <a:rPr lang="en-IN" smtClean="0"/>
              <a:t>‹#›</a:t>
            </a:fld>
            <a:endParaRPr lang="en-IN"/>
          </a:p>
        </p:txBody>
      </p:sp>
    </p:spTree>
    <p:extLst>
      <p:ext uri="{BB962C8B-B14F-4D97-AF65-F5344CB8AC3E}">
        <p14:creationId xmlns:p14="http://schemas.microsoft.com/office/powerpoint/2010/main" val="276917493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t>‹#›</a:t>
            </a:fld>
            <a:endParaRPr lang="en-IN" sz="1600" b="0" strike="noStrike" spc="-1">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500" b="1" i="1" strike="noStrike" spc="-1" dirty="0">
                <a:solidFill>
                  <a:srgbClr val="FFFFFF"/>
                </a:solidFill>
                <a:latin typeface="Times New Roman"/>
              </a:rPr>
              <a:t>&lt;Air to Water Extraction Using Peltier Device and </a:t>
            </a:r>
            <a:r>
              <a:rPr lang="en-US" sz="1500" b="1" i="1" strike="noStrike" spc="-1" dirty="0" err="1">
                <a:solidFill>
                  <a:srgbClr val="FFFFFF"/>
                </a:solidFill>
                <a:latin typeface="Times New Roman"/>
              </a:rPr>
              <a:t>Iot</a:t>
            </a:r>
            <a:r>
              <a:rPr lang="en-US" sz="1500" b="1" i="1" strike="noStrike" spc="-1" dirty="0">
                <a:solidFill>
                  <a:srgbClr val="FFFFFF"/>
                </a:solidFill>
                <a:latin typeface="Times New Roman"/>
              </a:rPr>
              <a:t> Based Rover&gt;</a:t>
            </a:r>
            <a:endParaRPr lang="en-IN" sz="1500" b="0" strike="noStrike" spc="-1" dirty="0">
              <a:latin typeface="Arial"/>
            </a:endParaRPr>
          </a:p>
        </p:txBody>
      </p:sp>
      <p:pic>
        <p:nvPicPr>
          <p:cNvPr id="49" name="Picture 5"/>
          <p:cNvPicPr/>
          <p:nvPr/>
        </p:nvPicPr>
        <p:blipFill>
          <a:blip r:embed="rId14"/>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A - 16</a:t>
            </a:r>
            <a:endParaRPr lang="en-IN" sz="16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hyperlink" Target="https://ijcrt.org/papers/IJCRT2106454.pdf"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hyperlink" Target="https://www.irjmets.com/uploadedfiles/paper/volume3/issue_7_july_2021/14371/1628083558.pdf"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ijcrt.org/papers/IJCRT2106454.pdf" TargetMode="External"/><Relationship Id="rId2" Type="http://schemas.openxmlformats.org/officeDocument/2006/relationships/hyperlink" Target="https://www.irjmets.com/uploadedfiles/paper/volume3/issue_7_july_2021/14371/1628083558.pdf" TargetMode="External"/><Relationship Id="rId1" Type="http://schemas.openxmlformats.org/officeDocument/2006/relationships/slideLayout" Target="../slideLayouts/slideLayout13.xml"/><Relationship Id="rId4" Type="http://schemas.openxmlformats.org/officeDocument/2006/relationships/hyperlink" Target="https://www.ijert.org/atmospheric-water-generator-using-peltier-devi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4815360" y="161532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290" b="0" strike="noStrike" spc="-1" dirty="0">
                <a:solidFill>
                  <a:srgbClr val="000000"/>
                </a:solidFill>
                <a:latin typeface="Times New Roman"/>
              </a:rPr>
              <a:t>M. </a:t>
            </a:r>
            <a:r>
              <a:rPr lang="en-US" sz="2290" spc="-1" dirty="0">
                <a:solidFill>
                  <a:srgbClr val="000000"/>
                </a:solidFill>
                <a:latin typeface="Times New Roman"/>
              </a:rPr>
              <a:t>Abhigna</a:t>
            </a:r>
            <a:endParaRPr lang="en-IN" sz="229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204G1A0501</a:t>
            </a:r>
            <a:endParaRPr lang="en-IN" sz="1200" b="0" strike="noStrike" spc="-1" dirty="0">
              <a:latin typeface="Arial"/>
            </a:endParaRPr>
          </a:p>
        </p:txBody>
      </p:sp>
      <p:sp>
        <p:nvSpPr>
          <p:cNvPr id="88" name="Subtitle 11"/>
          <p:cNvSpPr/>
          <p:nvPr/>
        </p:nvSpPr>
        <p:spPr>
          <a:xfrm>
            <a:off x="3759480" y="2475720"/>
            <a:ext cx="4672440" cy="8978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b="0" strike="noStrike" spc="-1" dirty="0">
                <a:solidFill>
                  <a:srgbClr val="000000"/>
                </a:solidFill>
                <a:latin typeface="Times New Roman"/>
              </a:rPr>
              <a:t>Mr. G. </a:t>
            </a:r>
            <a:r>
              <a:rPr lang="en-US" sz="2400" spc="-1" dirty="0">
                <a:solidFill>
                  <a:srgbClr val="000000"/>
                </a:solidFill>
                <a:latin typeface="Times New Roman"/>
              </a:rPr>
              <a:t>Chinna </a:t>
            </a:r>
            <a:r>
              <a:rPr lang="en-US" sz="2400" spc="-1" dirty="0" err="1">
                <a:solidFill>
                  <a:srgbClr val="000000"/>
                </a:solidFill>
                <a:latin typeface="Times New Roman"/>
              </a:rPr>
              <a:t>Pullaiah</a:t>
            </a:r>
            <a:r>
              <a:rPr lang="en-US" sz="2400" b="0" strike="noStrike" spc="-1" dirty="0">
                <a:solidFill>
                  <a:srgbClr val="000000"/>
                </a:solidFill>
                <a:latin typeface="Times New Roman"/>
              </a:rPr>
              <a:t> </a:t>
            </a:r>
            <a:r>
              <a:rPr lang="en-US" sz="1400" b="0" strike="noStrike" spc="-1" dirty="0" err="1">
                <a:solidFill>
                  <a:srgbClr val="000000"/>
                </a:solidFill>
                <a:latin typeface="Times New Roman"/>
              </a:rPr>
              <a:t>M.Tech</a:t>
            </a:r>
            <a:r>
              <a:rPr lang="en-US" sz="1400" spc="-1" dirty="0" err="1">
                <a:solidFill>
                  <a:srgbClr val="000000"/>
                </a:solidFill>
                <a:latin typeface="Times New Roman"/>
              </a:rPr>
              <a:t>,</a:t>
            </a:r>
            <a:r>
              <a:rPr lang="en-US" sz="1400" b="0" strike="noStrike" spc="-1" dirty="0" err="1">
                <a:solidFill>
                  <a:srgbClr val="000000"/>
                </a:solidFill>
                <a:latin typeface="Times New Roman"/>
              </a:rPr>
              <a:t>Ph.D</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a:solidFill>
                  <a:srgbClr val="000000"/>
                </a:solidFill>
                <a:latin typeface="Verdana"/>
                <a:ea typeface="Times New Roman"/>
              </a:rPr>
              <a:t>Autonomous)</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2167200" y="1598760"/>
            <a:ext cx="252324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D</a:t>
            </a:r>
            <a:r>
              <a:rPr lang="en-US" sz="2600" b="0" strike="noStrike" spc="-1" dirty="0">
                <a:solidFill>
                  <a:srgbClr val="000000"/>
                </a:solidFill>
                <a:latin typeface="Times New Roman"/>
              </a:rPr>
              <a:t>. </a:t>
            </a:r>
            <a:r>
              <a:rPr lang="en-US" sz="2600" spc="-1" dirty="0">
                <a:solidFill>
                  <a:srgbClr val="000000"/>
                </a:solidFill>
                <a:latin typeface="Times New Roman"/>
              </a:rPr>
              <a:t>Harshith</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204G1A0538</a:t>
            </a:r>
            <a:endParaRPr lang="en-IN" sz="1200" b="0" strike="noStrike" spc="-1" dirty="0">
              <a:latin typeface="Arial"/>
            </a:endParaRPr>
          </a:p>
        </p:txBody>
      </p:sp>
      <p:sp>
        <p:nvSpPr>
          <p:cNvPr id="91" name="Subtitle 11"/>
          <p:cNvSpPr/>
          <p:nvPr/>
        </p:nvSpPr>
        <p:spPr>
          <a:xfrm>
            <a:off x="7198200" y="16257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spc="-1" dirty="0">
                <a:solidFill>
                  <a:srgbClr val="000000"/>
                </a:solidFill>
                <a:latin typeface="Times New Roman"/>
              </a:rPr>
              <a:t>M</a:t>
            </a:r>
            <a:r>
              <a:rPr lang="en-US" sz="2600" b="0" strike="noStrike" spc="-1" dirty="0">
                <a:solidFill>
                  <a:srgbClr val="000000"/>
                </a:solidFill>
                <a:latin typeface="Times New Roman"/>
              </a:rPr>
              <a:t>. Anil Kumar</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214G5A0502</a:t>
            </a:r>
            <a:endParaRPr lang="en-IN" sz="1200" b="0" strike="noStrike" spc="-1" dirty="0">
              <a:latin typeface="Arial"/>
            </a:endParaRPr>
          </a:p>
        </p:txBody>
      </p:sp>
      <p:sp>
        <p:nvSpPr>
          <p:cNvPr id="92" name="Subtitle 11"/>
          <p:cNvSpPr/>
          <p:nvPr/>
        </p:nvSpPr>
        <p:spPr>
          <a:xfrm>
            <a:off x="320760" y="1598760"/>
            <a:ext cx="2382480" cy="5842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88000" lnSpcReduction="10000"/>
          </a:bodyPr>
          <a:lstStyle/>
          <a:p>
            <a:pPr algn="ctr">
              <a:lnSpc>
                <a:spcPct val="90000"/>
              </a:lnSpc>
              <a:spcBef>
                <a:spcPts val="300"/>
              </a:spcBef>
              <a:tabLst>
                <a:tab pos="0" algn="l"/>
              </a:tabLst>
            </a:pPr>
            <a:r>
              <a:rPr lang="en-US" sz="2600" b="0" strike="noStrike" spc="-1" dirty="0">
                <a:solidFill>
                  <a:srgbClr val="000000"/>
                </a:solidFill>
                <a:latin typeface="Times New Roman"/>
              </a:rPr>
              <a:t>B. </a:t>
            </a:r>
            <a:r>
              <a:rPr lang="en-US" sz="2600" spc="-1" dirty="0">
                <a:solidFill>
                  <a:srgbClr val="000000"/>
                </a:solidFill>
                <a:latin typeface="Times New Roman"/>
              </a:rPr>
              <a:t>Indu</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204G1A0540</a:t>
            </a:r>
            <a:endParaRPr lang="en-IN" sz="1200" b="0" strike="noStrike" spc="-1" dirty="0">
              <a:latin typeface="Arial"/>
            </a:endParaRPr>
          </a:p>
        </p:txBody>
      </p:sp>
      <p:sp>
        <p:nvSpPr>
          <p:cNvPr id="93" name="Rectangle: Rounded Corners 16"/>
          <p:cNvSpPr/>
          <p:nvPr/>
        </p:nvSpPr>
        <p:spPr>
          <a:xfrm>
            <a:off x="754920" y="335160"/>
            <a:ext cx="10527840" cy="857520"/>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b="0" strike="noStrike" spc="-1" dirty="0">
                <a:solidFill>
                  <a:srgbClr val="FFFFFF"/>
                </a:solidFill>
                <a:latin typeface="Times New Roman"/>
              </a:rPr>
              <a:t>Air to Water Extraction Using Peltier Device and </a:t>
            </a:r>
            <a:r>
              <a:rPr lang="en-US" sz="3200" b="0" strike="noStrike" spc="-1" dirty="0" err="1">
                <a:solidFill>
                  <a:srgbClr val="FFFFFF"/>
                </a:solidFill>
                <a:latin typeface="Times New Roman"/>
              </a:rPr>
              <a:t>Iot</a:t>
            </a:r>
            <a:r>
              <a:rPr lang="en-US" sz="3200" b="0" strike="noStrike" spc="-1" dirty="0">
                <a:solidFill>
                  <a:srgbClr val="FFFFFF"/>
                </a:solidFill>
                <a:latin typeface="Times New Roman"/>
              </a:rPr>
              <a:t> Based Rover</a:t>
            </a:r>
            <a:endParaRPr lang="en-IN" sz="3200" b="0" strike="noStrike" spc="-1" dirty="0">
              <a:latin typeface="Arial"/>
            </a:endParaRPr>
          </a:p>
        </p:txBody>
      </p:sp>
      <p:sp>
        <p:nvSpPr>
          <p:cNvPr id="94" name="Rectangle 17"/>
          <p:cNvSpPr/>
          <p:nvPr/>
        </p:nvSpPr>
        <p:spPr>
          <a:xfrm>
            <a:off x="2714760" y="1261800"/>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a:solidFill>
                  <a:srgbClr val="000000"/>
                </a:solidFill>
                <a:latin typeface="Times New Roman"/>
                <a:ea typeface="Calibri"/>
              </a:rPr>
              <a:t>by</a:t>
            </a:r>
            <a:endParaRPr lang="en-IN" sz="1600" b="0" strike="noStrike" spc="-1">
              <a:latin typeface="Arial"/>
            </a:endParaRPr>
          </a:p>
        </p:txBody>
      </p:sp>
      <p:pic>
        <p:nvPicPr>
          <p:cNvPr id="95" name="Picture 4"/>
          <p:cNvPicPr/>
          <p:nvPr/>
        </p:nvPicPr>
        <p:blipFill>
          <a:blip r:embed="rId2"/>
          <a:stretch/>
        </p:blipFill>
        <p:spPr>
          <a:xfrm>
            <a:off x="5174280" y="3476880"/>
            <a:ext cx="1843200" cy="1685160"/>
          </a:xfrm>
          <a:prstGeom prst="rect">
            <a:avLst/>
          </a:prstGeom>
          <a:ln w="0">
            <a:noFill/>
          </a:ln>
        </p:spPr>
      </p:pic>
      <p:sp>
        <p:nvSpPr>
          <p:cNvPr id="96" name="Subtitle 11"/>
          <p:cNvSpPr/>
          <p:nvPr/>
        </p:nvSpPr>
        <p:spPr>
          <a:xfrm>
            <a:off x="9369584" y="1636560"/>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lnSpcReduction="10000"/>
          </a:bodyPr>
          <a:lstStyle/>
          <a:p>
            <a:pPr algn="ctr">
              <a:lnSpc>
                <a:spcPct val="90000"/>
              </a:lnSpc>
              <a:spcBef>
                <a:spcPts val="300"/>
              </a:spcBef>
              <a:tabLst>
                <a:tab pos="0" algn="l"/>
              </a:tabLst>
            </a:pPr>
            <a:r>
              <a:rPr lang="en-US" sz="2600" spc="-1" dirty="0">
                <a:solidFill>
                  <a:srgbClr val="000000"/>
                </a:solidFill>
                <a:latin typeface="Times New Roman"/>
              </a:rPr>
              <a:t>M</a:t>
            </a:r>
            <a:r>
              <a:rPr lang="en-US" sz="2600" b="0" strike="noStrike" spc="-1" dirty="0">
                <a:solidFill>
                  <a:srgbClr val="000000"/>
                </a:solidFill>
                <a:latin typeface="Times New Roman"/>
              </a:rPr>
              <a:t>. </a:t>
            </a:r>
            <a:r>
              <a:rPr lang="en-US" sz="2600" spc="-1" dirty="0">
                <a:solidFill>
                  <a:srgbClr val="000000"/>
                </a:solidFill>
                <a:latin typeface="Times New Roman"/>
              </a:rPr>
              <a:t>Badrinath</a:t>
            </a:r>
            <a:endParaRPr lang="en-IN" sz="26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204G1A0518</a:t>
            </a:r>
            <a:endParaRPr lang="en-IN" sz="1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Git Hub Dashboards of each student</a:t>
            </a:r>
            <a:endParaRPr lang="en-US" sz="4400" b="0" strike="noStrike" spc="-1" dirty="0">
              <a:solidFill>
                <a:srgbClr val="000000"/>
              </a:solidFill>
              <a:latin typeface="Calibri"/>
            </a:endParaRPr>
          </a:p>
        </p:txBody>
      </p:sp>
      <p:sp>
        <p:nvSpPr>
          <p:cNvPr id="2" name="Rectangle 1">
            <a:extLst>
              <a:ext uri="{FF2B5EF4-FFF2-40B4-BE49-F238E27FC236}">
                <a16:creationId xmlns:a16="http://schemas.microsoft.com/office/drawing/2014/main" id="{422D810E-8F7A-F45F-AEA5-8E66ED2C4BDB}"/>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pic>
        <p:nvPicPr>
          <p:cNvPr id="7" name="Picture 6">
            <a:extLst>
              <a:ext uri="{FF2B5EF4-FFF2-40B4-BE49-F238E27FC236}">
                <a16:creationId xmlns:a16="http://schemas.microsoft.com/office/drawing/2014/main" id="{B165DAFD-FED8-1E36-C47C-AABAA7A28A4D}"/>
              </a:ext>
            </a:extLst>
          </p:cNvPr>
          <p:cNvPicPr>
            <a:picLocks noChangeAspect="1"/>
          </p:cNvPicPr>
          <p:nvPr/>
        </p:nvPicPr>
        <p:blipFill>
          <a:blip r:embed="rId2"/>
          <a:stretch>
            <a:fillRect/>
          </a:stretch>
        </p:blipFill>
        <p:spPr>
          <a:xfrm>
            <a:off x="891251" y="1099596"/>
            <a:ext cx="10359342" cy="523175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
        <p:nvSpPr>
          <p:cNvPr id="2" name="Rectangle 1">
            <a:extLst>
              <a:ext uri="{FF2B5EF4-FFF2-40B4-BE49-F238E27FC236}">
                <a16:creationId xmlns:a16="http://schemas.microsoft.com/office/drawing/2014/main" id="{6F4911A2-9D27-0394-921E-870761B15892}"/>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p:nvPr>
        </p:nvSpPr>
        <p:spPr>
          <a:xfrm>
            <a:off x="199440" y="1097280"/>
            <a:ext cx="11778840" cy="5394600"/>
          </a:xfrm>
          <a:prstGeom prst="rect">
            <a:avLst/>
          </a:prstGeom>
          <a:noFill/>
          <a:ln w="0">
            <a:noFill/>
          </a:ln>
        </p:spPr>
        <p:txBody>
          <a:bodyPr anchor="t">
            <a:noAutofit/>
          </a:bodyPr>
          <a:lstStyle/>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Abstract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Problem statement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Objectives of Project</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first objective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Literature survey for second objective</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Proposed Work -(Methods to be followed for proposed system) </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Reference</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GitHub Link</a:t>
            </a:r>
          </a:p>
          <a:p>
            <a:pPr marL="462240" indent="-462240" algn="just">
              <a:lnSpc>
                <a:spcPct val="90000"/>
              </a:lnSpc>
              <a:spcBef>
                <a:spcPts val="1001"/>
              </a:spcBef>
              <a:buSzPct val="100058"/>
              <a:buBlip>
                <a:blip r:embed="rId2"/>
              </a:buBlip>
            </a:pPr>
            <a:r>
              <a:rPr lang="en-US" sz="2800" b="0" strike="noStrike" spc="-1" dirty="0">
                <a:solidFill>
                  <a:srgbClr val="000000"/>
                </a:solidFill>
                <a:latin typeface="Times New Roman"/>
              </a:rPr>
              <a:t>Queries</a:t>
            </a:r>
          </a:p>
          <a:p>
            <a:pPr algn="just">
              <a:lnSpc>
                <a:spcPct val="90000"/>
              </a:lnSpc>
              <a:spcBef>
                <a:spcPts val="1001"/>
              </a:spcBef>
              <a:tabLst>
                <a:tab pos="0" algn="l"/>
              </a:tabLst>
            </a:pPr>
            <a:endParaRPr lang="en-US" sz="2800" b="0" strike="noStrike" spc="-1" dirty="0">
              <a:solidFill>
                <a:srgbClr val="000000"/>
              </a:solidFill>
              <a:latin typeface="Times New Roman"/>
            </a:endParaRPr>
          </a:p>
        </p:txBody>
      </p:sp>
      <p:sp>
        <p:nvSpPr>
          <p:cNvPr id="7" name="Rectangle 6">
            <a:extLst>
              <a:ext uri="{FF2B5EF4-FFF2-40B4-BE49-F238E27FC236}">
                <a16:creationId xmlns:a16="http://schemas.microsoft.com/office/drawing/2014/main" id="{8807862F-9EA6-BE4D-DFE5-2251C2CEB6F3}"/>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z="2800" b="0" strike="noStrike" spc="-1">
                <a:solidFill>
                  <a:srgbClr val="000000"/>
                </a:solidFill>
                <a:latin typeface="Times New Roman"/>
              </a:rPr>
              <a:t>Abstract</a:t>
            </a:r>
            <a:endParaRPr lang="en-US" sz="2800" b="0" strike="noStrike" spc="-1">
              <a:solidFill>
                <a:srgbClr val="000000"/>
              </a:solidFill>
              <a:latin typeface="Calibri"/>
            </a:endParaRPr>
          </a:p>
        </p:txBody>
      </p:sp>
      <p:sp>
        <p:nvSpPr>
          <p:cNvPr id="2" name="Rectangle 1">
            <a:extLst>
              <a:ext uri="{FF2B5EF4-FFF2-40B4-BE49-F238E27FC236}">
                <a16:creationId xmlns:a16="http://schemas.microsoft.com/office/drawing/2014/main" id="{53F0CC92-2266-AE82-13CA-3FACD452AA7B}"/>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
        <p:nvSpPr>
          <p:cNvPr id="3" name="Rectangle 1">
            <a:extLst>
              <a:ext uri="{FF2B5EF4-FFF2-40B4-BE49-F238E27FC236}">
                <a16:creationId xmlns:a16="http://schemas.microsoft.com/office/drawing/2014/main" id="{75750ED9-1E50-00DA-5874-119941CAB4BA}"/>
              </a:ext>
            </a:extLst>
          </p:cNvPr>
          <p:cNvSpPr>
            <a:spLocks noGrp="1" noChangeArrowheads="1"/>
          </p:cNvSpPr>
          <p:nvPr>
            <p:ph/>
          </p:nvPr>
        </p:nvSpPr>
        <p:spPr bwMode="auto">
          <a:xfrm>
            <a:off x="147486" y="1247918"/>
            <a:ext cx="11936359" cy="47397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lnSpc>
                <a:spcPct val="100000"/>
              </a:lnSpc>
              <a:spcBef>
                <a:spcPct val="0"/>
              </a:spcBef>
              <a:spcAft>
                <a:spcPct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world the several countries are facing problem that to find a water resources for irrigations and etc., more in arid areas. the lack of downfall is causing water insufficiency around the world. If we consider a coastal area we can find sea/ocean but there is problem of drinking water and the such regions has high moisture air. So our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showcases a transformative  solution to address water scarcity challenges.</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dirty="0">
                <a:latin typeface="Times New Roman" panose="02020603050405020304" pitchFamily="18" charset="0"/>
                <a:cs typeface="Times New Roman" panose="02020603050405020304" pitchFamily="18" charset="0"/>
              </a:rPr>
              <a:t>By combining the Peltier effect, solar energy and </a:t>
            </a:r>
            <a:r>
              <a:rPr lang="en-US" altLang="en-US" dirty="0" err="1">
                <a:latin typeface="Times New Roman" panose="02020603050405020304" pitchFamily="18" charset="0"/>
                <a:cs typeface="Times New Roman" panose="02020603050405020304" pitchFamily="18" charset="0"/>
              </a:rPr>
              <a:t>Iot</a:t>
            </a:r>
            <a:r>
              <a:rPr lang="en-US" altLang="en-US" dirty="0">
                <a:latin typeface="Times New Roman" panose="02020603050405020304" pitchFamily="18" charset="0"/>
                <a:cs typeface="Times New Roman" panose="02020603050405020304" pitchFamily="18" charset="0"/>
              </a:rPr>
              <a:t> sensors, the project offers a sustainable and scalable approach to secure water resources for vulnerable communities worldwide.</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Problem Statement</a:t>
            </a:r>
            <a:endParaRPr lang="en-US" sz="4400" b="0" strike="noStrike" spc="-1">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a:bodyPr>
          <a:lstStyle/>
          <a:p>
            <a:pPr marL="457200" indent="-457200" algn="just">
              <a:lnSpc>
                <a:spcPct val="90000"/>
              </a:lnSpc>
              <a:spcBef>
                <a:spcPts val="1001"/>
              </a:spcBef>
              <a:buClr>
                <a:srgbClr val="000000"/>
              </a:buClr>
              <a:buFont typeface="Wingdings" charset="2"/>
              <a:buChar char=""/>
            </a:pPr>
            <a:r>
              <a:rPr lang="en-US" spc="-1" dirty="0">
                <a:solidFill>
                  <a:srgbClr val="000000"/>
                </a:solidFill>
                <a:latin typeface="Times New Roman"/>
              </a:rPr>
              <a:t>It is very to difficult to get water resources for irrigation due to lack of rainfall.</a:t>
            </a:r>
          </a:p>
          <a:p>
            <a:pPr marL="457200" indent="-457200" algn="just">
              <a:lnSpc>
                <a:spcPct val="90000"/>
              </a:lnSpc>
              <a:spcBef>
                <a:spcPts val="1001"/>
              </a:spcBef>
              <a:buClr>
                <a:srgbClr val="000000"/>
              </a:buClr>
              <a:buFont typeface="Wingdings" charset="2"/>
              <a:buChar char=""/>
            </a:pPr>
            <a:r>
              <a:rPr lang="en-US" spc="-1" dirty="0">
                <a:solidFill>
                  <a:srgbClr val="000000"/>
                </a:solidFill>
                <a:latin typeface="Times New Roman"/>
              </a:rPr>
              <a:t>Water scarcity problem become a major issue. We need to fix it to protect nature and people.</a:t>
            </a:r>
          </a:p>
          <a:p>
            <a:pPr marL="457200" indent="-457200" algn="just">
              <a:lnSpc>
                <a:spcPct val="90000"/>
              </a:lnSpc>
              <a:spcBef>
                <a:spcPts val="1001"/>
              </a:spcBef>
              <a:buClr>
                <a:srgbClr val="000000"/>
              </a:buClr>
              <a:buFont typeface="Wingdings" charset="2"/>
              <a:buChar char=""/>
            </a:pPr>
            <a:r>
              <a:rPr lang="en-US" spc="-1" dirty="0">
                <a:solidFill>
                  <a:srgbClr val="000000"/>
                </a:solidFill>
                <a:latin typeface="Times New Roman"/>
              </a:rPr>
              <a:t>The goal is to create a self-sustaining solution capable of addressing water scarcity in various environments.</a:t>
            </a:r>
          </a:p>
        </p:txBody>
      </p:sp>
      <p:sp>
        <p:nvSpPr>
          <p:cNvPr id="2" name="Rectangle 1">
            <a:extLst>
              <a:ext uri="{FF2B5EF4-FFF2-40B4-BE49-F238E27FC236}">
                <a16:creationId xmlns:a16="http://schemas.microsoft.com/office/drawing/2014/main" id="{10726D4E-627D-9564-4389-615437115502}"/>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Objectives of Project</a:t>
            </a:r>
            <a:endParaRPr lang="en-US" sz="4400" b="0" strike="noStrike" spc="-1">
              <a:solidFill>
                <a:srgbClr val="000000"/>
              </a:solidFill>
              <a:latin typeface="Calibri"/>
            </a:endParaRPr>
          </a:p>
        </p:txBody>
      </p:sp>
      <p:sp>
        <p:nvSpPr>
          <p:cNvPr id="104" name="PlaceHolder 2"/>
          <p:cNvSpPr>
            <a:spLocks noGrp="1"/>
          </p:cNvSpPr>
          <p:nvPr>
            <p:ph/>
          </p:nvPr>
        </p:nvSpPr>
        <p:spPr>
          <a:xfrm>
            <a:off x="199440" y="1133280"/>
            <a:ext cx="11778840" cy="5394600"/>
          </a:xfrm>
          <a:prstGeom prst="rect">
            <a:avLst/>
          </a:prstGeom>
          <a:noFill/>
          <a:ln w="0">
            <a:noFill/>
          </a:ln>
        </p:spPr>
        <p:txBody>
          <a:bodyPr anchor="t">
            <a:normAutofit/>
          </a:bodyPr>
          <a:lstStyle/>
          <a:p>
            <a:pPr algn="just">
              <a:lnSpc>
                <a:spcPct val="90000"/>
              </a:lnSpc>
              <a:spcBef>
                <a:spcPts val="1001"/>
              </a:spcBef>
              <a:tabLst>
                <a:tab pos="0" algn="l"/>
              </a:tabLst>
            </a:pPr>
            <a:r>
              <a:rPr lang="en-US" sz="2800" b="0" strike="noStrike" spc="-1" dirty="0">
                <a:solidFill>
                  <a:srgbClr val="000000"/>
                </a:solidFill>
                <a:latin typeface="Times New Roman"/>
              </a:rPr>
              <a:t>To leverage the </a:t>
            </a:r>
            <a:r>
              <a:rPr lang="en-US" sz="2800" b="0" strike="noStrike" spc="-1" dirty="0" err="1">
                <a:solidFill>
                  <a:srgbClr val="000000"/>
                </a:solidFill>
                <a:latin typeface="Times New Roman"/>
              </a:rPr>
              <a:t>peltier</a:t>
            </a:r>
            <a:r>
              <a:rPr lang="en-US" sz="2800" b="0" strike="noStrike" spc="-1" dirty="0">
                <a:solidFill>
                  <a:srgbClr val="000000"/>
                </a:solidFill>
                <a:latin typeface="Times New Roman"/>
              </a:rPr>
              <a:t> effect, driven by solar energy, to efficiently extract water </a:t>
            </a:r>
            <a:r>
              <a:rPr lang="en-US" sz="2800" b="0" strike="noStrike" spc="-1" dirty="0" err="1">
                <a:solidFill>
                  <a:srgbClr val="000000"/>
                </a:solidFill>
                <a:latin typeface="Times New Roman"/>
              </a:rPr>
              <a:t>vapour</a:t>
            </a:r>
            <a:r>
              <a:rPr lang="en-US" sz="2800" b="0" strike="noStrike" spc="-1" dirty="0">
                <a:solidFill>
                  <a:srgbClr val="000000"/>
                </a:solidFill>
                <a:latin typeface="Times New Roman"/>
              </a:rPr>
              <a:t> from the atmosphere.</a:t>
            </a:r>
          </a:p>
          <a:p>
            <a:pPr algn="just">
              <a:lnSpc>
                <a:spcPct val="90000"/>
              </a:lnSpc>
              <a:spcBef>
                <a:spcPts val="1001"/>
              </a:spcBef>
              <a:tabLst>
                <a:tab pos="0" algn="l"/>
              </a:tabLst>
            </a:pPr>
            <a:r>
              <a:rPr lang="en-US" sz="2800" b="0" strike="noStrike" spc="-1" dirty="0">
                <a:solidFill>
                  <a:srgbClr val="000000"/>
                </a:solidFill>
                <a:latin typeface="Times New Roman"/>
              </a:rPr>
              <a:t>To target water-stressed regions and remote areas facing challenges in accessing sufficient water resources.</a:t>
            </a:r>
          </a:p>
          <a:p>
            <a:pPr marL="0" indent="0" algn="just">
              <a:lnSpc>
                <a:spcPct val="90000"/>
              </a:lnSpc>
              <a:spcBef>
                <a:spcPts val="1001"/>
              </a:spcBef>
              <a:buNone/>
              <a:tabLst>
                <a:tab pos="0" algn="l"/>
              </a:tabLst>
            </a:pPr>
            <a:endParaRPr lang="en-US" sz="2800" b="0" strike="noStrike" spc="-1" dirty="0">
              <a:solidFill>
                <a:srgbClr val="000000"/>
              </a:solidFill>
              <a:latin typeface="Times New Roman"/>
            </a:endParaRPr>
          </a:p>
          <a:p>
            <a:pPr algn="just">
              <a:lnSpc>
                <a:spcPct val="90000"/>
              </a:lnSpc>
              <a:spcBef>
                <a:spcPts val="1001"/>
              </a:spcBef>
              <a:tabLst>
                <a:tab pos="0" algn="l"/>
              </a:tabLst>
            </a:pPr>
            <a:r>
              <a:rPr lang="en-US" sz="2800" b="0" strike="noStrike" spc="-1" dirty="0">
                <a:solidFill>
                  <a:srgbClr val="000000"/>
                </a:solidFill>
                <a:latin typeface="Times New Roman"/>
              </a:rPr>
              <a:t>Research Objective: To </a:t>
            </a:r>
            <a:r>
              <a:rPr lang="en-US" spc="-1" dirty="0">
                <a:solidFill>
                  <a:srgbClr val="000000"/>
                </a:solidFill>
                <a:latin typeface="Times New Roman"/>
              </a:rPr>
              <a:t>Enhance agricultural productivity by providing a reliable and consistent water supply for irrigation.</a:t>
            </a:r>
            <a:endParaRPr lang="en-US" sz="2800" b="0" strike="noStrike" spc="-1" dirty="0">
              <a:solidFill>
                <a:srgbClr val="000000"/>
              </a:solidFill>
              <a:latin typeface="Times New Roman"/>
            </a:endParaRPr>
          </a:p>
          <a:p>
            <a:pPr marL="0" indent="0" algn="just">
              <a:lnSpc>
                <a:spcPct val="90000"/>
              </a:lnSpc>
              <a:spcBef>
                <a:spcPts val="1001"/>
              </a:spcBef>
              <a:buNone/>
              <a:tabLst>
                <a:tab pos="0" algn="l"/>
              </a:tabLst>
            </a:pPr>
            <a:r>
              <a:rPr lang="en-US" sz="2800" b="0" strike="noStrike" spc="-1" dirty="0">
                <a:solidFill>
                  <a:srgbClr val="000000"/>
                </a:solidFill>
                <a:latin typeface="Times New Roman"/>
              </a:rPr>
              <a:t>                                                        </a:t>
            </a:r>
          </a:p>
        </p:txBody>
      </p:sp>
      <p:sp>
        <p:nvSpPr>
          <p:cNvPr id="2" name="Rectangle 1">
            <a:extLst>
              <a:ext uri="{FF2B5EF4-FFF2-40B4-BE49-F238E27FC236}">
                <a16:creationId xmlns:a16="http://schemas.microsoft.com/office/drawing/2014/main" id="{5495F68C-214F-D517-FB52-03054423802E}"/>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a:solidFill>
                  <a:srgbClr val="000000"/>
                </a:solidFill>
                <a:latin typeface="Times New Roman"/>
              </a:rPr>
              <a:t>Literature survey for first objective </a:t>
            </a:r>
            <a:endParaRPr lang="en-US" sz="2800" b="0" strike="noStrike" spc="-1">
              <a:solidFill>
                <a:srgbClr val="000000"/>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Autofit/>
          </a:bodyPr>
          <a:lstStyle/>
          <a:p>
            <a:pPr marL="457200" indent="-457200" algn="just">
              <a:spcBef>
                <a:spcPts val="1001"/>
              </a:spcBef>
              <a:buClr>
                <a:srgbClr val="000000"/>
              </a:buClr>
              <a:buFont typeface="Wingdings" charset="2"/>
              <a:buChar char=""/>
            </a:pPr>
            <a:r>
              <a:rPr lang="en-US" dirty="0">
                <a:latin typeface="Times New Roman" panose="02020603050405020304" pitchFamily="18" charset="0"/>
                <a:cs typeface="Times New Roman" panose="02020603050405020304" pitchFamily="18" charset="0"/>
              </a:rPr>
              <a:t>This paper demonstrates the design of transportable water generator based on thermoelectric Peltier to maximize the water generation. Thanks to its simple structure and compact structure, this portable water generator can be greatly useful for hikers, expeditions, cyclists and scientific investigation teams. The cold side of the model was designed using hydrophobic material. This hydrophobic material increased the condensation rate of air near the cold side of the Peltier. Also, the discharged cool air was passed through the hot side to cool the hot side of the Peltier using latent heat principle. This reusing of cooling energy to remove more heat energy from the hot side maximized the water yield theoretically with minimal energy consumption. Considering all the operating conditions, it was found that the water generation rate increased with the increase in the relative humidity of the air and airflow rates</a:t>
            </a:r>
            <a:r>
              <a:rPr lang="en-US" dirty="0">
                <a:latin typeface="Times New Roman" panose="02020603050405020304" pitchFamily="18" charset="0"/>
                <a:cs typeface="Times New Roman" panose="02020603050405020304" pitchFamily="18" charset="0"/>
                <a:hlinkClick r:id="rId2"/>
              </a:rPr>
              <a:t>[2]</a:t>
            </a:r>
            <a:r>
              <a:rPr lang="en-US" dirty="0">
                <a:latin typeface="Times New Roman" panose="02020603050405020304" pitchFamily="18" charset="0"/>
                <a:cs typeface="Times New Roman" panose="02020603050405020304" pitchFamily="18" charset="0"/>
              </a:rPr>
              <a:t>.</a:t>
            </a:r>
            <a:endParaRPr lang="en-US" spc="-1" dirty="0">
              <a:solidFill>
                <a:srgbClr val="000000"/>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C0136340-3CC2-93B1-7528-A56FFC7F43D3}"/>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2800" b="0" strike="noStrike" spc="-1" dirty="0">
                <a:solidFill>
                  <a:srgbClr val="000000"/>
                </a:solidFill>
                <a:latin typeface="Times New Roman"/>
              </a:rPr>
              <a:t>Literature survey for second objective </a:t>
            </a:r>
            <a:endParaRPr lang="en-US" sz="2800" b="0" strike="noStrike" spc="-1" dirty="0">
              <a:solidFill>
                <a:srgbClr val="000000"/>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algn="just">
              <a:lnSpc>
                <a:spcPct val="90000"/>
              </a:lnSpc>
              <a:spcBef>
                <a:spcPts val="1001"/>
              </a:spcBef>
              <a:buClr>
                <a:srgbClr val="000000"/>
              </a:buCl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 experimental study of Thermal analysis and optimization of a system for water harvesting from humid air using thermoelectric coolers. They have used sensitivity analysis to find the optimum number of TECs. The resulting system is capable of producing 26 ml of water within 1 h from the air with 75% relative humidity and the temperature of 318 K by consuming only 20 W of electrical power</a:t>
            </a:r>
            <a:r>
              <a:rPr lang="en-US" dirty="0">
                <a:latin typeface="Times New Roman" panose="02020603050405020304" pitchFamily="18" charset="0"/>
                <a:cs typeface="Times New Roman" panose="02020603050405020304" pitchFamily="18" charset="0"/>
                <a:hlinkClick r:id="rId2"/>
              </a:rPr>
              <a:t>[1]</a:t>
            </a:r>
            <a:r>
              <a:rPr lang="en-US" dirty="0">
                <a:latin typeface="Times New Roman" panose="02020603050405020304" pitchFamily="18" charset="0"/>
                <a:cs typeface="Times New Roman" panose="02020603050405020304" pitchFamily="18" charset="0"/>
              </a:rPr>
              <a:t>.</a:t>
            </a:r>
            <a:r>
              <a:rPr lang="en-US" sz="2800" b="0" strike="noStrike" spc="-1" dirty="0">
                <a:solidFill>
                  <a:srgbClr val="000000"/>
                </a:solidFill>
                <a:latin typeface="Times New Roman"/>
              </a:rPr>
              <a:t>                                                                                                                                                                          </a:t>
            </a:r>
          </a:p>
        </p:txBody>
      </p:sp>
      <p:sp>
        <p:nvSpPr>
          <p:cNvPr id="2" name="Rectangle 1">
            <a:extLst>
              <a:ext uri="{FF2B5EF4-FFF2-40B4-BE49-F238E27FC236}">
                <a16:creationId xmlns:a16="http://schemas.microsoft.com/office/drawing/2014/main" id="{BC32DD2E-1090-234B-ACC9-BBBB51406DE9}"/>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p:nvPr>
        </p:nvSpPr>
        <p:spPr>
          <a:xfrm>
            <a:off x="199440" y="1025280"/>
            <a:ext cx="11288520" cy="5134320"/>
          </a:xfrm>
          <a:prstGeom prst="rect">
            <a:avLst/>
          </a:prstGeom>
          <a:solidFill>
            <a:srgbClr val="FFFFFF"/>
          </a:solidFill>
          <a:ln w="12600">
            <a:solidFill>
              <a:srgbClr val="FFFFFF"/>
            </a:solidFill>
            <a:miter/>
          </a:ln>
        </p:spPr>
        <p:txBody>
          <a:bodyPr anchor="t">
            <a:normAutofit/>
          </a:bodyPr>
          <a:lstStyle/>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Calibri"/>
              </a:rPr>
              <a:t>To overcome the difficulty of the existing system, we will </a:t>
            </a:r>
            <a:r>
              <a:rPr lang="en-US" spc="-1" dirty="0">
                <a:solidFill>
                  <a:srgbClr val="000000"/>
                </a:solidFill>
                <a:latin typeface="Calibri"/>
              </a:rPr>
              <a:t>use ground rover which gives a location with high moisture level content to extract more amount of water.</a:t>
            </a:r>
            <a:endParaRPr lang="en-US" sz="2800" b="0" strike="noStrike" spc="-1" dirty="0">
              <a:solidFill>
                <a:srgbClr val="000000"/>
              </a:solidFill>
              <a:latin typeface="Times New Roman"/>
            </a:endParaRPr>
          </a:p>
          <a:p>
            <a:pPr marL="457200" indent="-457200" algn="just">
              <a:lnSpc>
                <a:spcPct val="90000"/>
              </a:lnSpc>
              <a:spcBef>
                <a:spcPts val="1001"/>
              </a:spcBef>
              <a:buClr>
                <a:srgbClr val="000000"/>
              </a:buClr>
              <a:buFont typeface="Wingdings" charset="2"/>
              <a:buChar char=""/>
            </a:pPr>
            <a:r>
              <a:rPr lang="en-US" sz="2800" b="0" strike="noStrike" spc="-1" dirty="0">
                <a:solidFill>
                  <a:srgbClr val="000000"/>
                </a:solidFill>
                <a:latin typeface="Calibri"/>
              </a:rPr>
              <a:t>The system uses  Bluetooth and WIFI modules for connectivity</a:t>
            </a:r>
            <a:r>
              <a:rPr lang="en-US" spc="-1" dirty="0">
                <a:solidFill>
                  <a:srgbClr val="000000"/>
                </a:solidFill>
                <a:latin typeface="Calibri"/>
              </a:rPr>
              <a:t> and the system will monitor the sensor outputs and controls the system. </a:t>
            </a:r>
          </a:p>
          <a:p>
            <a:pPr marL="457200" indent="-457200" algn="just">
              <a:lnSpc>
                <a:spcPct val="90000"/>
              </a:lnSpc>
              <a:spcBef>
                <a:spcPts val="1001"/>
              </a:spcBef>
              <a:buClr>
                <a:srgbClr val="000000"/>
              </a:buClr>
              <a:buFont typeface="Wingdings" charset="2"/>
              <a:buChar char=""/>
            </a:pPr>
            <a:r>
              <a:rPr lang="en-US" spc="-1" dirty="0">
                <a:solidFill>
                  <a:srgbClr val="000000"/>
                </a:solidFill>
                <a:latin typeface="Calibri"/>
              </a:rPr>
              <a:t>For Atmospheric Water Generation system consists of the LCD, DHT-11 sensor that will measure the humidity and temperature of the surrounding environment and transfer the data to Raspberry Pi 3 Model, which will display humidity and temperature accordingly.</a:t>
            </a:r>
            <a:endParaRPr lang="en-US" sz="2800" b="0" strike="noStrike" spc="-1" dirty="0">
              <a:solidFill>
                <a:srgbClr val="000000"/>
              </a:solidFill>
              <a:latin typeface="Times New Roman"/>
            </a:endParaRPr>
          </a:p>
        </p:txBody>
      </p:sp>
      <p:sp>
        <p:nvSpPr>
          <p:cNvPr id="110" name="PlaceHolder 2"/>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Proposed System</a:t>
            </a:r>
            <a:endParaRPr lang="en-US" sz="4400" b="0" strike="noStrike" spc="-1">
              <a:solidFill>
                <a:srgbClr val="000000"/>
              </a:solidFill>
              <a:latin typeface="Calibri"/>
            </a:endParaRPr>
          </a:p>
        </p:txBody>
      </p:sp>
      <p:sp>
        <p:nvSpPr>
          <p:cNvPr id="2" name="Rectangle 1">
            <a:extLst>
              <a:ext uri="{FF2B5EF4-FFF2-40B4-BE49-F238E27FC236}">
                <a16:creationId xmlns:a16="http://schemas.microsoft.com/office/drawing/2014/main" id="{049E916D-D7DB-1C52-A442-217FC2DC5984}"/>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 Reference</a:t>
            </a:r>
            <a:r>
              <a:rPr lang="en-US" sz="4400" b="0" strike="noStrike" spc="-1" dirty="0">
                <a:solidFill>
                  <a:srgbClr val="FFFFFF"/>
                </a:solidFill>
                <a:latin typeface="Times New Roman"/>
              </a:rPr>
              <a:t>s</a:t>
            </a:r>
            <a:endParaRPr lang="en-US" sz="4400" b="0" strike="noStrike" spc="-1" dirty="0">
              <a:solidFill>
                <a:srgbClr val="000000"/>
              </a:solidFill>
              <a:latin typeface="Calibri"/>
            </a:endParaRPr>
          </a:p>
        </p:txBody>
      </p:sp>
      <p:sp>
        <p:nvSpPr>
          <p:cNvPr id="112" name="PlaceHolder 2"/>
          <p:cNvSpPr>
            <a:spLocks noGrp="1"/>
          </p:cNvSpPr>
          <p:nvPr>
            <p:ph/>
          </p:nvPr>
        </p:nvSpPr>
        <p:spPr>
          <a:xfrm>
            <a:off x="199440" y="1097280"/>
            <a:ext cx="11778840" cy="5394600"/>
          </a:xfrm>
          <a:prstGeom prst="rect">
            <a:avLst/>
          </a:prstGeom>
          <a:noFill/>
          <a:ln w="0">
            <a:noFill/>
          </a:ln>
        </p:spPr>
        <p:txBody>
          <a:bodyPr anchor="t">
            <a:noAutofit/>
          </a:bodyPr>
          <a:lstStyle/>
          <a:p>
            <a:pPr marL="0" indent="0" algn="just">
              <a:spcBef>
                <a:spcPts val="1001"/>
              </a:spcBef>
              <a:buNone/>
              <a:tabLst>
                <a:tab pos="0" algn="l"/>
              </a:tabLst>
            </a:pPr>
            <a:r>
              <a:rPr lang="en-US" spc="-1" dirty="0">
                <a:solidFill>
                  <a:srgbClr val="000000"/>
                </a:solidFill>
                <a:latin typeface="Times New Roman"/>
              </a:rPr>
              <a:t> [1]. Suresh P </a:t>
            </a:r>
            <a:r>
              <a:rPr lang="en-US" spc="-1" dirty="0" err="1">
                <a:solidFill>
                  <a:srgbClr val="000000"/>
                </a:solidFill>
                <a:latin typeface="Times New Roman"/>
              </a:rPr>
              <a:t>S</a:t>
            </a:r>
            <a:r>
              <a:rPr lang="en-US" sz="2800" b="0" strike="noStrike" spc="-1" dirty="0" err="1">
                <a:solidFill>
                  <a:srgbClr val="000000"/>
                </a:solidFill>
                <a:latin typeface="Times New Roman"/>
              </a:rPr>
              <a:t>,</a:t>
            </a:r>
            <a:r>
              <a:rPr lang="en-US" spc="-1" dirty="0" err="1">
                <a:solidFill>
                  <a:srgbClr val="000000"/>
                </a:solidFill>
                <a:latin typeface="Times New Roman"/>
              </a:rPr>
              <a:t>Charan</a:t>
            </a:r>
            <a:r>
              <a:rPr lang="en-US" spc="-1" dirty="0">
                <a:solidFill>
                  <a:srgbClr val="000000"/>
                </a:solidFill>
                <a:latin typeface="Times New Roman"/>
              </a:rPr>
              <a:t> M </a:t>
            </a:r>
            <a:r>
              <a:rPr lang="en-US" spc="-1" dirty="0" err="1">
                <a:solidFill>
                  <a:srgbClr val="000000"/>
                </a:solidFill>
                <a:latin typeface="Times New Roman"/>
              </a:rPr>
              <a:t>S,Chinmay</a:t>
            </a:r>
            <a:r>
              <a:rPr lang="en-US" spc="-1" dirty="0">
                <a:solidFill>
                  <a:srgbClr val="000000"/>
                </a:solidFill>
                <a:latin typeface="Times New Roman"/>
              </a:rPr>
              <a:t> </a:t>
            </a:r>
            <a:r>
              <a:rPr lang="en-US" spc="-1" dirty="0" err="1">
                <a:solidFill>
                  <a:srgbClr val="000000"/>
                </a:solidFill>
                <a:latin typeface="Times New Roman"/>
              </a:rPr>
              <a:t>Gansh</a:t>
            </a:r>
            <a:r>
              <a:rPr lang="en-US" spc="-1" dirty="0">
                <a:solidFill>
                  <a:srgbClr val="000000"/>
                </a:solidFill>
                <a:latin typeface="Times New Roman"/>
              </a:rPr>
              <a:t> </a:t>
            </a:r>
            <a:r>
              <a:rPr lang="en-US" spc="-1" dirty="0" err="1">
                <a:solidFill>
                  <a:srgbClr val="000000"/>
                </a:solidFill>
                <a:latin typeface="Times New Roman"/>
              </a:rPr>
              <a:t>K,Chirag</a:t>
            </a:r>
            <a:r>
              <a:rPr lang="en-US" spc="-1" dirty="0">
                <a:solidFill>
                  <a:srgbClr val="000000"/>
                </a:solidFill>
                <a:latin typeface="Times New Roman"/>
              </a:rPr>
              <a:t> K </a:t>
            </a:r>
            <a:r>
              <a:rPr lang="en-US" spc="-1" dirty="0" err="1">
                <a:solidFill>
                  <a:srgbClr val="000000"/>
                </a:solidFill>
                <a:latin typeface="Times New Roman"/>
              </a:rPr>
              <a:t>R,Harshith</a:t>
            </a:r>
            <a:r>
              <a:rPr lang="en-US" spc="-1" dirty="0">
                <a:solidFill>
                  <a:srgbClr val="000000"/>
                </a:solidFill>
                <a:latin typeface="Times New Roman"/>
              </a:rPr>
              <a:t> G B</a:t>
            </a:r>
            <a:r>
              <a:rPr lang="en-US" sz="2800" b="0" strike="noStrike" spc="-1" dirty="0">
                <a:solidFill>
                  <a:srgbClr val="000000"/>
                </a:solidFill>
                <a:latin typeface="Times New Roman"/>
              </a:rPr>
              <a:t> “</a:t>
            </a:r>
            <a:r>
              <a:rPr lang="en-US" sz="2800" b="0" u="sng" strike="noStrike" spc="-1" dirty="0">
                <a:solidFill>
                  <a:srgbClr val="0563C1"/>
                </a:solidFill>
                <a:latin typeface="Times New Roman"/>
                <a:hlinkClick r:id="rId2"/>
              </a:rPr>
              <a:t>Atmos</a:t>
            </a:r>
            <a:r>
              <a:rPr lang="en-US" u="sng" spc="-1" dirty="0">
                <a:solidFill>
                  <a:srgbClr val="0563C1"/>
                </a:solidFill>
                <a:latin typeface="Times New Roman"/>
                <a:hlinkClick r:id="rId2"/>
              </a:rPr>
              <a:t>pheric Water Generation Using Peltier Effect</a:t>
            </a:r>
            <a:r>
              <a:rPr lang="en-US" sz="2800" b="0" strike="noStrike" spc="-1" dirty="0">
                <a:solidFill>
                  <a:srgbClr val="000000"/>
                </a:solidFill>
                <a:latin typeface="Times New Roman"/>
              </a:rPr>
              <a:t>”, International Re</a:t>
            </a:r>
            <a:r>
              <a:rPr lang="en-US" spc="-1" dirty="0">
                <a:solidFill>
                  <a:srgbClr val="000000"/>
                </a:solidFill>
                <a:latin typeface="Times New Roman"/>
              </a:rPr>
              <a:t>search Journal of Modernization in Engineering Technology and Sciences, vol. 3, pp. 539-545,7 July 2021.</a:t>
            </a:r>
            <a:endParaRPr lang="en-US" sz="2800" b="0" strike="noStrike" spc="-1" dirty="0">
              <a:solidFill>
                <a:srgbClr val="000000"/>
              </a:solidFill>
              <a:latin typeface="Times New Roman"/>
            </a:endParaRPr>
          </a:p>
          <a:p>
            <a:pPr marL="0" indent="0" algn="just">
              <a:lnSpc>
                <a:spcPct val="90000"/>
              </a:lnSpc>
              <a:spcBef>
                <a:spcPts val="1001"/>
              </a:spcBef>
              <a:buNone/>
              <a:tabLst>
                <a:tab pos="0" algn="l"/>
              </a:tabLst>
            </a:pPr>
            <a:r>
              <a:rPr lang="en-US" sz="2800" b="0" strike="noStrike" spc="-1" dirty="0">
                <a:solidFill>
                  <a:srgbClr val="000000"/>
                </a:solidFill>
                <a:latin typeface="Times New Roman"/>
              </a:rPr>
              <a:t> [2]. Sachin P </a:t>
            </a:r>
            <a:r>
              <a:rPr lang="en-US" sz="2800" b="0" strike="noStrike" spc="-1" dirty="0" err="1">
                <a:solidFill>
                  <a:srgbClr val="000000"/>
                </a:solidFill>
                <a:latin typeface="Times New Roman"/>
              </a:rPr>
              <a:t>R,Rahul</a:t>
            </a:r>
            <a:r>
              <a:rPr lang="en-US" sz="2800" b="0" strike="noStrike" spc="-1" dirty="0">
                <a:solidFill>
                  <a:srgbClr val="000000"/>
                </a:solidFill>
                <a:latin typeface="Times New Roman"/>
              </a:rPr>
              <a:t> Gowda </a:t>
            </a:r>
            <a:r>
              <a:rPr lang="en-US" sz="2800" b="0" strike="noStrike" spc="-1" dirty="0" err="1">
                <a:solidFill>
                  <a:srgbClr val="000000"/>
                </a:solidFill>
                <a:latin typeface="Times New Roman"/>
              </a:rPr>
              <a:t>R,Umesh</a:t>
            </a:r>
            <a:r>
              <a:rPr lang="en-US" spc="-1" dirty="0">
                <a:solidFill>
                  <a:srgbClr val="000000"/>
                </a:solidFill>
                <a:latin typeface="Times New Roman"/>
              </a:rPr>
              <a:t> </a:t>
            </a:r>
            <a:r>
              <a:rPr lang="en-US" sz="2800" b="0" strike="noStrike" spc="-1" dirty="0" err="1">
                <a:solidFill>
                  <a:srgbClr val="000000"/>
                </a:solidFill>
                <a:latin typeface="Times New Roman"/>
              </a:rPr>
              <a:t>Gangadharmath,Brahmaraj</a:t>
            </a:r>
            <a:r>
              <a:rPr lang="en-US" sz="2800" b="0" strike="noStrike" spc="-1" dirty="0">
                <a:solidFill>
                  <a:srgbClr val="000000"/>
                </a:solidFill>
                <a:latin typeface="Times New Roman"/>
              </a:rPr>
              <a:t> </a:t>
            </a:r>
            <a:r>
              <a:rPr lang="en-US" sz="2800" b="0" strike="noStrike" spc="-1" dirty="0" err="1">
                <a:solidFill>
                  <a:srgbClr val="000000"/>
                </a:solidFill>
                <a:latin typeface="Times New Roman"/>
              </a:rPr>
              <a:t>K,Jamuna</a:t>
            </a:r>
            <a:r>
              <a:rPr lang="en-US" sz="2800" b="0" strike="noStrike" spc="-1" dirty="0">
                <a:solidFill>
                  <a:srgbClr val="000000"/>
                </a:solidFill>
                <a:latin typeface="Times New Roman"/>
              </a:rPr>
              <a:t> S , “ </a:t>
            </a:r>
            <a:r>
              <a:rPr lang="en-US" sz="2800" b="0" strike="noStrike" spc="-1" dirty="0">
                <a:solidFill>
                  <a:srgbClr val="000000"/>
                </a:solidFill>
                <a:latin typeface="Times New Roman"/>
                <a:hlinkClick r:id="rId3"/>
              </a:rPr>
              <a:t>Development of Solar Powered </a:t>
            </a:r>
            <a:r>
              <a:rPr lang="en-US" sz="2800" b="0" strike="noStrike" spc="-1" dirty="0" err="1">
                <a:solidFill>
                  <a:srgbClr val="000000"/>
                </a:solidFill>
                <a:latin typeface="Times New Roman"/>
                <a:hlinkClick r:id="rId3"/>
              </a:rPr>
              <a:t>Atmosheric</a:t>
            </a:r>
            <a:r>
              <a:rPr lang="en-US" sz="2800" b="0" strike="noStrike" spc="-1" dirty="0">
                <a:solidFill>
                  <a:srgbClr val="000000"/>
                </a:solidFill>
                <a:latin typeface="Times New Roman"/>
                <a:hlinkClick r:id="rId3"/>
              </a:rPr>
              <a:t> Water Generation and Purification </a:t>
            </a:r>
            <a:r>
              <a:rPr lang="en-US" sz="2800" b="0" strike="noStrike" spc="-1" dirty="0" err="1">
                <a:solidFill>
                  <a:srgbClr val="000000"/>
                </a:solidFill>
                <a:latin typeface="Times New Roman"/>
                <a:hlinkClick r:id="rId3"/>
              </a:rPr>
              <a:t>System</a:t>
            </a:r>
            <a:r>
              <a:rPr lang="en-US" sz="2800" b="0" strike="noStrike" spc="-1" dirty="0" err="1">
                <a:solidFill>
                  <a:srgbClr val="000000"/>
                </a:solidFill>
                <a:latin typeface="Times New Roman"/>
              </a:rPr>
              <a:t>”,International</a:t>
            </a:r>
            <a:r>
              <a:rPr lang="en-US" sz="2800" b="0" strike="noStrike" spc="-1" dirty="0">
                <a:solidFill>
                  <a:srgbClr val="000000"/>
                </a:solidFill>
                <a:latin typeface="Times New Roman"/>
              </a:rPr>
              <a:t> Journal of Creative Research Thoughts(IJCRT), vol. 9, pp. 877-882, 6 June 2021.</a:t>
            </a:r>
          </a:p>
          <a:p>
            <a:pPr marL="0" indent="0" algn="just">
              <a:lnSpc>
                <a:spcPct val="90000"/>
              </a:lnSpc>
              <a:spcBef>
                <a:spcPts val="1001"/>
              </a:spcBef>
              <a:buNone/>
              <a:tabLst>
                <a:tab pos="0" algn="l"/>
              </a:tabLst>
            </a:pPr>
            <a:r>
              <a:rPr lang="en-US" spc="-1" dirty="0">
                <a:solidFill>
                  <a:srgbClr val="000000"/>
                </a:solidFill>
                <a:latin typeface="Times New Roman"/>
              </a:rPr>
              <a:t> [3]. Ramya </a:t>
            </a:r>
            <a:r>
              <a:rPr lang="en-US" spc="-1" dirty="0" err="1">
                <a:solidFill>
                  <a:srgbClr val="000000"/>
                </a:solidFill>
                <a:latin typeface="Times New Roman"/>
              </a:rPr>
              <a:t>M,Roja</a:t>
            </a:r>
            <a:r>
              <a:rPr lang="en-US" spc="-1" dirty="0">
                <a:solidFill>
                  <a:srgbClr val="000000"/>
                </a:solidFill>
                <a:latin typeface="Times New Roman"/>
              </a:rPr>
              <a:t> K </a:t>
            </a:r>
            <a:r>
              <a:rPr lang="en-US" spc="-1" dirty="0" err="1">
                <a:solidFill>
                  <a:srgbClr val="000000"/>
                </a:solidFill>
                <a:latin typeface="Times New Roman"/>
              </a:rPr>
              <a:t>R,Roopa</a:t>
            </a:r>
            <a:r>
              <a:rPr lang="en-US" spc="-1" dirty="0">
                <a:solidFill>
                  <a:srgbClr val="000000"/>
                </a:solidFill>
                <a:latin typeface="Times New Roman"/>
              </a:rPr>
              <a:t> </a:t>
            </a:r>
            <a:r>
              <a:rPr lang="en-US" spc="-1" dirty="0" err="1">
                <a:solidFill>
                  <a:srgbClr val="000000"/>
                </a:solidFill>
                <a:latin typeface="Times New Roman"/>
              </a:rPr>
              <a:t>M,Supritha</a:t>
            </a:r>
            <a:r>
              <a:rPr lang="en-US" spc="-1" dirty="0">
                <a:solidFill>
                  <a:srgbClr val="000000"/>
                </a:solidFill>
                <a:latin typeface="Times New Roman"/>
              </a:rPr>
              <a:t> </a:t>
            </a:r>
            <a:r>
              <a:rPr lang="en-US" spc="-1" dirty="0" err="1">
                <a:solidFill>
                  <a:srgbClr val="000000"/>
                </a:solidFill>
                <a:latin typeface="Times New Roman"/>
              </a:rPr>
              <a:t>A,Padma</a:t>
            </a:r>
            <a:r>
              <a:rPr lang="en-US" spc="-1" dirty="0">
                <a:solidFill>
                  <a:srgbClr val="000000"/>
                </a:solidFill>
                <a:latin typeface="Times New Roman"/>
              </a:rPr>
              <a:t> R </a:t>
            </a:r>
            <a:r>
              <a:rPr lang="en-US" sz="2800" b="0" strike="noStrike" spc="-1" dirty="0">
                <a:solidFill>
                  <a:srgbClr val="000000"/>
                </a:solidFill>
                <a:latin typeface="Times New Roman"/>
              </a:rPr>
              <a:t>“</a:t>
            </a:r>
            <a:r>
              <a:rPr lang="en-US" spc="-1" dirty="0" err="1">
                <a:solidFill>
                  <a:srgbClr val="000000"/>
                </a:solidFill>
                <a:latin typeface="Times New Roman"/>
                <a:hlinkClick r:id="rId4"/>
              </a:rPr>
              <a:t>Atmoshperic</a:t>
            </a:r>
            <a:r>
              <a:rPr lang="en-US" spc="-1" dirty="0">
                <a:solidFill>
                  <a:srgbClr val="000000"/>
                </a:solidFill>
                <a:latin typeface="Times New Roman"/>
                <a:hlinkClick r:id="rId4"/>
              </a:rPr>
              <a:t> Water Generator using Peltier </a:t>
            </a:r>
            <a:r>
              <a:rPr lang="en-US" spc="-1" dirty="0" err="1">
                <a:solidFill>
                  <a:srgbClr val="000000"/>
                </a:solidFill>
                <a:latin typeface="Times New Roman"/>
                <a:hlinkClick r:id="rId4"/>
              </a:rPr>
              <a:t>Device</a:t>
            </a:r>
            <a:r>
              <a:rPr lang="en-US" spc="-1" dirty="0" err="1">
                <a:solidFill>
                  <a:srgbClr val="000000"/>
                </a:solidFill>
                <a:latin typeface="Times New Roman"/>
              </a:rPr>
              <a:t>”,International</a:t>
            </a:r>
            <a:r>
              <a:rPr lang="en-US" spc="-1" dirty="0">
                <a:solidFill>
                  <a:srgbClr val="000000"/>
                </a:solidFill>
                <a:latin typeface="Times New Roman"/>
              </a:rPr>
              <a:t> Journal of Engineering Research &amp; Technology(IJERT), vol. 8, pp. 182-185, 2020.</a:t>
            </a:r>
            <a:endParaRPr lang="en-US" sz="2800" b="0" strike="noStrike" spc="-1" dirty="0">
              <a:solidFill>
                <a:srgbClr val="000000"/>
              </a:solidFill>
              <a:latin typeface="Times New Roman"/>
            </a:endParaRPr>
          </a:p>
          <a:p>
            <a:pPr marL="577800" indent="-577800" algn="just">
              <a:lnSpc>
                <a:spcPct val="90000"/>
              </a:lnSpc>
              <a:spcBef>
                <a:spcPts val="1001"/>
              </a:spcBef>
              <a:tabLst>
                <a:tab pos="0" algn="l"/>
              </a:tabLst>
            </a:pPr>
            <a:endParaRPr lang="en-US" sz="2800" b="0" strike="noStrike" spc="-1" dirty="0">
              <a:solidFill>
                <a:srgbClr val="000000"/>
              </a:solidFill>
              <a:latin typeface="Times New Roman"/>
            </a:endParaRPr>
          </a:p>
          <a:p>
            <a:pPr marL="577800" indent="-577800" algn="just">
              <a:lnSpc>
                <a:spcPct val="90000"/>
              </a:lnSpc>
              <a:spcBef>
                <a:spcPts val="1001"/>
              </a:spcBef>
              <a:tabLst>
                <a:tab pos="0" algn="l"/>
              </a:tabLst>
            </a:pPr>
            <a:endParaRPr lang="en-US" sz="2800" b="0" strike="noStrike" spc="-1" dirty="0">
              <a:solidFill>
                <a:srgbClr val="000000"/>
              </a:solidFill>
              <a:latin typeface="Times New Roman"/>
            </a:endParaRPr>
          </a:p>
        </p:txBody>
      </p:sp>
      <p:sp>
        <p:nvSpPr>
          <p:cNvPr id="2" name="Rectangle 1">
            <a:extLst>
              <a:ext uri="{FF2B5EF4-FFF2-40B4-BE49-F238E27FC236}">
                <a16:creationId xmlns:a16="http://schemas.microsoft.com/office/drawing/2014/main" id="{014537E0-D9AB-56CC-0C9D-87B16A0B21F9}"/>
              </a:ext>
            </a:extLst>
          </p:cNvPr>
          <p:cNvSpPr/>
          <p:nvPr/>
        </p:nvSpPr>
        <p:spPr>
          <a:xfrm>
            <a:off x="0" y="6656338"/>
            <a:ext cx="737419" cy="19980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2"/>
                </a:solidFill>
              </a:rPr>
              <a:t>A-7</a:t>
            </a:r>
            <a:endParaRPr lang="en-IN" dirty="0">
              <a:solidFill>
                <a:schemeClr val="bg2"/>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601</TotalTime>
  <Words>844</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Courier New</vt:lpstr>
      <vt:lpstr>Symbol</vt:lpstr>
      <vt:lpstr>Times New Roman</vt:lpstr>
      <vt:lpstr>Verdana</vt:lpstr>
      <vt:lpstr>Wingdings</vt:lpstr>
      <vt:lpstr>Office Theme</vt:lpstr>
      <vt:lpstr>Office Theme</vt:lpstr>
      <vt:lpstr>PowerPoint Presentation</vt:lpstr>
      <vt:lpstr>Contents</vt:lpstr>
      <vt:lpstr>Abstract</vt:lpstr>
      <vt:lpstr>Problem Statement</vt:lpstr>
      <vt:lpstr>Objectives of Project</vt:lpstr>
      <vt:lpstr>Literature survey for first objective </vt:lpstr>
      <vt:lpstr>Literature survey for second objective </vt:lpstr>
      <vt:lpstr>Proposed System</vt:lpstr>
      <vt:lpstr> References</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Anilkumar Mammula</cp:lastModifiedBy>
  <cp:revision>150</cp:revision>
  <dcterms:created xsi:type="dcterms:W3CDTF">2019-06-11T05:35:00Z</dcterms:created>
  <dcterms:modified xsi:type="dcterms:W3CDTF">2023-08-18T04:05:27Z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