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handoutMasterIdLst>
    <p:handoutMasterId r:id="rId23"/>
  </p:handoutMasterIdLst>
  <p:sldIdLst>
    <p:sldId id="256" r:id="rId3"/>
    <p:sldId id="257" r:id="rId4"/>
    <p:sldId id="284" r:id="rId5"/>
    <p:sldId id="270" r:id="rId6"/>
    <p:sldId id="259" r:id="rId7"/>
    <p:sldId id="260" r:id="rId8"/>
    <p:sldId id="285" r:id="rId9"/>
    <p:sldId id="282" r:id="rId10"/>
    <p:sldId id="261" r:id="rId11"/>
    <p:sldId id="272" r:id="rId12"/>
    <p:sldId id="281" r:id="rId13"/>
    <p:sldId id="279" r:id="rId14"/>
    <p:sldId id="280" r:id="rId15"/>
    <p:sldId id="262" r:id="rId16"/>
    <p:sldId id="263" r:id="rId17"/>
    <p:sldId id="264" r:id="rId18"/>
    <p:sldId id="273" r:id="rId19"/>
    <p:sldId id="265" r:id="rId20"/>
    <p:sldId id="266"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FBAF07-8363-48FE-B048-FF41226723C7}" v="5" dt="2023-10-18T07:31:20.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635C0C-9472-6618-4D17-05AF7197335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3597313-A894-7F34-17EF-021D1730BDFE}"/>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00860417-10C0-42C4-B528-E5173BFD5C4B}" type="datetimeFigureOut">
              <a:rPr lang="en-IN" smtClean="0"/>
              <a:t>29-10-2023</a:t>
            </a:fld>
            <a:endParaRPr lang="en-IN"/>
          </a:p>
        </p:txBody>
      </p:sp>
      <p:sp>
        <p:nvSpPr>
          <p:cNvPr id="4" name="Footer Placeholder 3">
            <a:extLst>
              <a:ext uri="{FF2B5EF4-FFF2-40B4-BE49-F238E27FC236}">
                <a16:creationId xmlns:a16="http://schemas.microsoft.com/office/drawing/2014/main" id="{4919F2BF-B784-62FD-1F43-C0CDEC6C8B0D}"/>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IN"/>
              <a:t>A-7</a:t>
            </a:r>
          </a:p>
        </p:txBody>
      </p:sp>
      <p:sp>
        <p:nvSpPr>
          <p:cNvPr id="5" name="Slide Number Placeholder 4">
            <a:extLst>
              <a:ext uri="{FF2B5EF4-FFF2-40B4-BE49-F238E27FC236}">
                <a16:creationId xmlns:a16="http://schemas.microsoft.com/office/drawing/2014/main" id="{23F972B5-9FEF-ED1B-DF68-ADC0E169BD7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3B69FB76-CEA1-4951-86DE-F6589514CABA}" type="slidenum">
              <a:rPr lang="en-IN" smtClean="0"/>
              <a:t>‹#›</a:t>
            </a:fld>
            <a:endParaRPr lang="en-IN"/>
          </a:p>
        </p:txBody>
      </p:sp>
    </p:spTree>
    <p:extLst>
      <p:ext uri="{BB962C8B-B14F-4D97-AF65-F5344CB8AC3E}">
        <p14:creationId xmlns:p14="http://schemas.microsoft.com/office/powerpoint/2010/main" val="735228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02CEDD8-EBA5-4B42-8E8B-1E4FD2ACC58E}" type="datetimeFigureOut">
              <a:rPr lang="en-IN" smtClean="0"/>
              <a:t>29-10-2023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IN"/>
              <a:t>A-7</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8C46084-B2FA-44BB-996E-AB9D9BA43FE5}" type="slidenum">
              <a:rPr lang="en-IN" smtClean="0"/>
              <a:t>‹#›</a:t>
            </a:fld>
            <a:endParaRPr lang="en-IN"/>
          </a:p>
        </p:txBody>
      </p:sp>
    </p:spTree>
    <p:extLst>
      <p:ext uri="{BB962C8B-B14F-4D97-AF65-F5344CB8AC3E}">
        <p14:creationId xmlns:p14="http://schemas.microsoft.com/office/powerpoint/2010/main" val="27691749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&lt;Air to Water Extraction Using Peltier Device and </a:t>
            </a:r>
            <a:r>
              <a:rPr lang="en-US" sz="1500" b="1" i="1" strike="noStrike" spc="-1" dirty="0" err="1">
                <a:solidFill>
                  <a:srgbClr val="FFFFFF"/>
                </a:solidFill>
                <a:latin typeface="Times New Roman"/>
              </a:rPr>
              <a:t>Iot</a:t>
            </a:r>
            <a:r>
              <a:rPr lang="en-US" sz="1500" b="1" i="1" strike="noStrike" spc="-1" dirty="0">
                <a:solidFill>
                  <a:srgbClr val="FFFFFF"/>
                </a:solidFill>
                <a:latin typeface="Times New Roman"/>
              </a:rPr>
              <a:t> Based Rover&gt;</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A - 16</a:t>
            </a:r>
            <a:endParaRPr lang="en-IN" sz="1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ijcrt.org/papers/IJCRT2106454.pdf" TargetMode="External"/><Relationship Id="rId2" Type="http://schemas.openxmlformats.org/officeDocument/2006/relationships/hyperlink" Target="https://www.irjmets.com/uploadedfiles/paper/volume3/issue_7_july_2021/14371/1628083558.pdf" TargetMode="External"/><Relationship Id="rId1" Type="http://schemas.openxmlformats.org/officeDocument/2006/relationships/slideLayout" Target="../slideLayouts/slideLayout13.xml"/><Relationship Id="rId4" Type="http://schemas.openxmlformats.org/officeDocument/2006/relationships/hyperlink" Target="https://www.ijert.org/atmospheric-water-generator-using-peltier-devic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ijert.org/atmospheric-water-generation-with-the-concept-of-peltier-effect" TargetMode="External"/><Relationship Id="rId2" Type="http://schemas.openxmlformats.org/officeDocument/2006/relationships/hyperlink" Target="https://www.irjmets.com/uploadedfiles/paper/volume3/issue_7_july_2021/14371/1628083558.pdf"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4815360" y="161532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b="0" strike="noStrike" spc="-1" dirty="0">
                <a:solidFill>
                  <a:srgbClr val="000000"/>
                </a:solidFill>
                <a:latin typeface="Times New Roman"/>
              </a:rPr>
              <a:t>M. </a:t>
            </a:r>
            <a:r>
              <a:rPr lang="en-US" sz="2290" spc="-1" dirty="0">
                <a:solidFill>
                  <a:srgbClr val="000000"/>
                </a:solidFill>
                <a:latin typeface="Times New Roman"/>
              </a:rPr>
              <a:t>Abhigna</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204G1A0501</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Mr. G. </a:t>
            </a:r>
            <a:r>
              <a:rPr lang="en-US" sz="2400" spc="-1" dirty="0">
                <a:solidFill>
                  <a:srgbClr val="000000"/>
                </a:solidFill>
                <a:latin typeface="Times New Roman"/>
              </a:rPr>
              <a:t>Chinna </a:t>
            </a:r>
            <a:r>
              <a:rPr lang="en-US" sz="2400" spc="-1" dirty="0" err="1">
                <a:solidFill>
                  <a:srgbClr val="000000"/>
                </a:solidFill>
                <a:latin typeface="Times New Roman"/>
              </a:rPr>
              <a:t>Pullaiah</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a:solidFill>
                  <a:srgbClr val="000000"/>
                </a:solidFill>
                <a:latin typeface="Times New Roman"/>
                <a:ea typeface="Times New Roman"/>
              </a:rPr>
              <a:t>(</a:t>
            </a:r>
            <a:r>
              <a:rPr lang="en-US" sz="2000" b="1" strike="noStrike" spc="-1">
                <a:solidFill>
                  <a:srgbClr val="000000"/>
                </a:solidFill>
                <a:latin typeface="Verdana"/>
                <a:ea typeface="Times New Roman"/>
              </a:rPr>
              <a:t>Autonomous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167200" y="15987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D</a:t>
            </a:r>
            <a:r>
              <a:rPr lang="en-US" sz="2600" b="0" strike="noStrike" spc="-1" dirty="0">
                <a:solidFill>
                  <a:srgbClr val="000000"/>
                </a:solidFill>
                <a:latin typeface="Times New Roman"/>
              </a:rPr>
              <a:t>. </a:t>
            </a:r>
            <a:r>
              <a:rPr lang="en-US" sz="2600" spc="-1" dirty="0">
                <a:solidFill>
                  <a:srgbClr val="000000"/>
                </a:solidFill>
                <a:latin typeface="Times New Roman"/>
              </a:rPr>
              <a:t>Harshith</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204G1A0538</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Anil Kumar</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214G5A0502</a:t>
            </a: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B. </a:t>
            </a:r>
            <a:r>
              <a:rPr lang="en-US" sz="2600" spc="-1" dirty="0">
                <a:solidFill>
                  <a:srgbClr val="000000"/>
                </a:solidFill>
                <a:latin typeface="Times New Roman"/>
              </a:rPr>
              <a:t>Indu</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204G1A0540</a:t>
            </a: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rgbClr val="FFFFFF"/>
                </a:solidFill>
                <a:latin typeface="Times New Roman"/>
              </a:rPr>
              <a:t>Air to Water Extraction Using Peltier Device and IoT Based Rover</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69584"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a:t>
            </a:r>
            <a:r>
              <a:rPr lang="en-US" sz="2600" spc="-1" dirty="0">
                <a:solidFill>
                  <a:srgbClr val="000000"/>
                </a:solidFill>
                <a:latin typeface="Times New Roman"/>
              </a:rPr>
              <a:t>Badrinath</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204G1A0518</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first Objective</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pic>
        <p:nvPicPr>
          <p:cNvPr id="9" name="Picture 8">
            <a:extLst>
              <a:ext uri="{FF2B5EF4-FFF2-40B4-BE49-F238E27FC236}">
                <a16:creationId xmlns:a16="http://schemas.microsoft.com/office/drawing/2014/main" id="{52B74093-8425-A18F-6B6D-9BF33773C4E8}"/>
              </a:ext>
            </a:extLst>
          </p:cNvPr>
          <p:cNvPicPr>
            <a:picLocks noChangeAspect="1"/>
          </p:cNvPicPr>
          <p:nvPr/>
        </p:nvPicPr>
        <p:blipFill>
          <a:blip r:embed="rId2"/>
          <a:stretch>
            <a:fillRect/>
          </a:stretch>
        </p:blipFill>
        <p:spPr>
          <a:xfrm>
            <a:off x="2458720" y="1328587"/>
            <a:ext cx="7274560" cy="4500094"/>
          </a:xfrm>
          <a:prstGeom prst="rect">
            <a:avLst/>
          </a:prstGeom>
        </p:spPr>
      </p:pic>
      <p:sp>
        <p:nvSpPr>
          <p:cNvPr id="11" name="TextBox 10">
            <a:extLst>
              <a:ext uri="{FF2B5EF4-FFF2-40B4-BE49-F238E27FC236}">
                <a16:creationId xmlns:a16="http://schemas.microsoft.com/office/drawing/2014/main" id="{BB72D3A3-2CFD-0D4C-3271-C643D905B6E8}"/>
              </a:ext>
            </a:extLst>
          </p:cNvPr>
          <p:cNvSpPr txBox="1"/>
          <p:nvPr/>
        </p:nvSpPr>
        <p:spPr>
          <a:xfrm>
            <a:off x="3616960" y="6014033"/>
            <a:ext cx="58826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 Block Diagram for Ground rover with sensors</a:t>
            </a:r>
          </a:p>
        </p:txBody>
      </p:sp>
    </p:spTree>
    <p:extLst>
      <p:ext uri="{BB962C8B-B14F-4D97-AF65-F5344CB8AC3E}">
        <p14:creationId xmlns:p14="http://schemas.microsoft.com/office/powerpoint/2010/main" val="314967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first Objective</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pic>
        <p:nvPicPr>
          <p:cNvPr id="2050" name="Picture 2" descr="Rover actions Flowchart. | Download Scientific Diagram">
            <a:extLst>
              <a:ext uri="{FF2B5EF4-FFF2-40B4-BE49-F238E27FC236}">
                <a16:creationId xmlns:a16="http://schemas.microsoft.com/office/drawing/2014/main" id="{6C866C51-CFED-7899-155E-AAB2CB438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140" y="1083284"/>
            <a:ext cx="4518660" cy="46914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F2100D-DDF6-1A8F-BA56-12B352F01993}"/>
              </a:ext>
            </a:extLst>
          </p:cNvPr>
          <p:cNvSpPr txBox="1"/>
          <p:nvPr/>
        </p:nvSpPr>
        <p:spPr>
          <a:xfrm>
            <a:off x="3322320" y="5920640"/>
            <a:ext cx="58826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Fig2:  Flow chart of Ground Rover</a:t>
            </a:r>
          </a:p>
        </p:txBody>
      </p:sp>
    </p:spTree>
    <p:extLst>
      <p:ext uri="{BB962C8B-B14F-4D97-AF65-F5344CB8AC3E}">
        <p14:creationId xmlns:p14="http://schemas.microsoft.com/office/powerpoint/2010/main" val="120971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First Objective</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pic>
        <p:nvPicPr>
          <p:cNvPr id="6" name="Picture 5">
            <a:extLst>
              <a:ext uri="{FF2B5EF4-FFF2-40B4-BE49-F238E27FC236}">
                <a16:creationId xmlns:a16="http://schemas.microsoft.com/office/drawing/2014/main" id="{2AD2FFD0-1C1F-FB6F-957D-ED3F1FFA6CAB}"/>
              </a:ext>
            </a:extLst>
          </p:cNvPr>
          <p:cNvPicPr>
            <a:picLocks noChangeAspect="1"/>
          </p:cNvPicPr>
          <p:nvPr/>
        </p:nvPicPr>
        <p:blipFill>
          <a:blip r:embed="rId2"/>
          <a:stretch>
            <a:fillRect/>
          </a:stretch>
        </p:blipFill>
        <p:spPr>
          <a:xfrm>
            <a:off x="6849046" y="1600131"/>
            <a:ext cx="4650161" cy="469906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EA88034E-9138-4F73-3650-8AD45A2796A4}"/>
              </a:ext>
            </a:extLst>
          </p:cNvPr>
          <p:cNvSpPr txBox="1"/>
          <p:nvPr/>
        </p:nvSpPr>
        <p:spPr>
          <a:xfrm>
            <a:off x="3674391" y="1024962"/>
            <a:ext cx="549973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Implementation</a:t>
            </a:r>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Of DHT 11 Sensor</a:t>
            </a:r>
          </a:p>
        </p:txBody>
      </p:sp>
      <p:pic>
        <p:nvPicPr>
          <p:cNvPr id="1028" name="Picture 4" descr="Nodemcu Dht11 Sensor Interfacing With Nodemcu | Nodemcu">
            <a:extLst>
              <a:ext uri="{FF2B5EF4-FFF2-40B4-BE49-F238E27FC236}">
                <a16:creationId xmlns:a16="http://schemas.microsoft.com/office/drawing/2014/main" id="{0841FCBF-9F40-0295-84B2-22A8094268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709" y="2043932"/>
            <a:ext cx="5407058" cy="381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4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First Objective</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pic>
        <p:nvPicPr>
          <p:cNvPr id="8" name="Picture 7">
            <a:extLst>
              <a:ext uri="{FF2B5EF4-FFF2-40B4-BE49-F238E27FC236}">
                <a16:creationId xmlns:a16="http://schemas.microsoft.com/office/drawing/2014/main" id="{43D9030C-4B88-96F7-DB6B-AFAA4260AD50}"/>
              </a:ext>
            </a:extLst>
          </p:cNvPr>
          <p:cNvPicPr>
            <a:picLocks noChangeAspect="1"/>
          </p:cNvPicPr>
          <p:nvPr/>
        </p:nvPicPr>
        <p:blipFill>
          <a:blip r:embed="rId2"/>
          <a:stretch>
            <a:fillRect/>
          </a:stretch>
        </p:blipFill>
        <p:spPr>
          <a:xfrm>
            <a:off x="1200139" y="1748317"/>
            <a:ext cx="3596952" cy="4778154"/>
          </a:xfrm>
          <a:prstGeom prst="rect">
            <a:avLst/>
          </a:prstGeom>
        </p:spPr>
      </p:pic>
      <p:sp>
        <p:nvSpPr>
          <p:cNvPr id="10" name="TextBox 9">
            <a:extLst>
              <a:ext uri="{FF2B5EF4-FFF2-40B4-BE49-F238E27FC236}">
                <a16:creationId xmlns:a16="http://schemas.microsoft.com/office/drawing/2014/main" id="{27F73A3A-16E2-FCE7-7A4B-FCC8EDB4B232}"/>
              </a:ext>
            </a:extLst>
          </p:cNvPr>
          <p:cNvSpPr txBox="1"/>
          <p:nvPr/>
        </p:nvSpPr>
        <p:spPr>
          <a:xfrm>
            <a:off x="6705086" y="1123927"/>
            <a:ext cx="4846320" cy="563231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Sapota - 56%-8.6g/kg</a:t>
            </a:r>
          </a:p>
          <a:p>
            <a:r>
              <a:rPr lang="en-US" dirty="0">
                <a:latin typeface="Times New Roman" panose="02020603050405020304" pitchFamily="18" charset="0"/>
                <a:cs typeface="Times New Roman" panose="02020603050405020304" pitchFamily="18" charset="0"/>
              </a:rPr>
              <a:t>Humidity Values - 7.8g/kg</a:t>
            </a:r>
          </a:p>
          <a:p>
            <a:r>
              <a:rPr lang="en-US" dirty="0">
                <a:latin typeface="Times New Roman" panose="02020603050405020304" pitchFamily="18" charset="0"/>
                <a:cs typeface="Times New Roman" panose="02020603050405020304" pitchFamily="18" charset="0"/>
              </a:rPr>
              <a:t>6.6</a:t>
            </a:r>
          </a:p>
          <a:p>
            <a:r>
              <a:rPr lang="en-US" dirty="0">
                <a:latin typeface="Times New Roman" panose="02020603050405020304" pitchFamily="18" charset="0"/>
                <a:cs typeface="Times New Roman" panose="02020603050405020304" pitchFamily="18" charset="0"/>
              </a:rPr>
              <a:t>7.1</a:t>
            </a:r>
          </a:p>
          <a:p>
            <a:r>
              <a:rPr lang="en-US" dirty="0">
                <a:latin typeface="Times New Roman" panose="02020603050405020304" pitchFamily="18" charset="0"/>
                <a:cs typeface="Times New Roman" panose="02020603050405020304" pitchFamily="18" charset="0"/>
              </a:rPr>
              <a:t>8.2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Paddy 78%  - 8.8g / kg</a:t>
            </a:r>
          </a:p>
          <a:p>
            <a:r>
              <a:rPr lang="en-US" dirty="0">
                <a:latin typeface="Times New Roman" panose="02020603050405020304" pitchFamily="18" charset="0"/>
                <a:cs typeface="Times New Roman" panose="02020603050405020304" pitchFamily="18" charset="0"/>
              </a:rPr>
              <a:t>Humidity Values  - 8.1g / kg</a:t>
            </a:r>
          </a:p>
          <a:p>
            <a:r>
              <a:rPr lang="en-US" dirty="0">
                <a:latin typeface="Times New Roman" panose="02020603050405020304" pitchFamily="18" charset="0"/>
                <a:cs typeface="Times New Roman" panose="02020603050405020304" pitchFamily="18" charset="0"/>
              </a:rPr>
              <a:t>8.3</a:t>
            </a:r>
          </a:p>
          <a:p>
            <a:r>
              <a:rPr lang="en-US" dirty="0">
                <a:latin typeface="Times New Roman" panose="02020603050405020304" pitchFamily="18" charset="0"/>
                <a:cs typeface="Times New Roman" panose="02020603050405020304" pitchFamily="18" charset="0"/>
              </a:rPr>
              <a:t>7.9</a:t>
            </a:r>
          </a:p>
          <a:p>
            <a:r>
              <a:rPr lang="en-US" dirty="0">
                <a:latin typeface="Times New Roman" panose="02020603050405020304" pitchFamily="18" charset="0"/>
                <a:cs typeface="Times New Roman" panose="02020603050405020304" pitchFamily="18" charset="0"/>
              </a:rPr>
              <a:t>8.1</a:t>
            </a:r>
          </a:p>
          <a:p>
            <a:r>
              <a:rPr lang="en-US" dirty="0">
                <a:latin typeface="Times New Roman" panose="02020603050405020304" pitchFamily="18" charset="0"/>
                <a:cs typeface="Times New Roman" panose="02020603050405020304" pitchFamily="18" charset="0"/>
              </a:rPr>
              <a:t>8.4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Banana – 59 %  - 7.8g/kg</a:t>
            </a:r>
          </a:p>
          <a:p>
            <a:r>
              <a:rPr lang="en-US" dirty="0">
                <a:latin typeface="Times New Roman" panose="02020603050405020304" pitchFamily="18" charset="0"/>
                <a:cs typeface="Times New Roman" panose="02020603050405020304" pitchFamily="18" charset="0"/>
              </a:rPr>
              <a:t>Humidity Values</a:t>
            </a:r>
          </a:p>
          <a:p>
            <a:r>
              <a:rPr lang="en-US" dirty="0">
                <a:latin typeface="Times New Roman" panose="02020603050405020304" pitchFamily="18" charset="0"/>
                <a:cs typeface="Times New Roman" panose="02020603050405020304" pitchFamily="18" charset="0"/>
              </a:rPr>
              <a:t>5.4g/kg</a:t>
            </a:r>
          </a:p>
          <a:p>
            <a:r>
              <a:rPr lang="en-US" dirty="0">
                <a:latin typeface="Times New Roman" panose="02020603050405020304" pitchFamily="18" charset="0"/>
                <a:cs typeface="Times New Roman" panose="02020603050405020304" pitchFamily="18" charset="0"/>
              </a:rPr>
              <a:t>6.9</a:t>
            </a:r>
          </a:p>
          <a:p>
            <a:r>
              <a:rPr lang="en-US" dirty="0">
                <a:latin typeface="Times New Roman" panose="02020603050405020304" pitchFamily="18" charset="0"/>
                <a:cs typeface="Times New Roman" panose="02020603050405020304" pitchFamily="18" charset="0"/>
              </a:rPr>
              <a:t>7.2</a:t>
            </a:r>
          </a:p>
          <a:p>
            <a:r>
              <a:rPr lang="en-US" dirty="0">
                <a:latin typeface="Times New Roman" panose="02020603050405020304" pitchFamily="18" charset="0"/>
                <a:cs typeface="Times New Roman" panose="02020603050405020304" pitchFamily="18" charset="0"/>
              </a:rPr>
              <a:t>6.8</a:t>
            </a:r>
          </a:p>
          <a:p>
            <a:r>
              <a:rPr lang="en-US" dirty="0">
                <a:latin typeface="Times New Roman" panose="02020603050405020304" pitchFamily="18" charset="0"/>
                <a:cs typeface="Times New Roman" panose="02020603050405020304" pitchFamily="18" charset="0"/>
              </a:rPr>
              <a:t>5.9</a:t>
            </a:r>
          </a:p>
        </p:txBody>
      </p:sp>
      <p:sp>
        <p:nvSpPr>
          <p:cNvPr id="13" name="TextBox 12">
            <a:extLst>
              <a:ext uri="{FF2B5EF4-FFF2-40B4-BE49-F238E27FC236}">
                <a16:creationId xmlns:a16="http://schemas.microsoft.com/office/drawing/2014/main" id="{EE500DFD-147C-C877-EB19-078ED8B1CE08}"/>
              </a:ext>
            </a:extLst>
          </p:cNvPr>
          <p:cNvSpPr txBox="1"/>
          <p:nvPr/>
        </p:nvSpPr>
        <p:spPr>
          <a:xfrm>
            <a:off x="462987" y="1112006"/>
            <a:ext cx="585679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DHT11 Sensor Readings – Different Fields</a:t>
            </a:r>
          </a:p>
        </p:txBody>
      </p:sp>
    </p:spTree>
    <p:extLst>
      <p:ext uri="{BB962C8B-B14F-4D97-AF65-F5344CB8AC3E}">
        <p14:creationId xmlns:p14="http://schemas.microsoft.com/office/powerpoint/2010/main" val="33683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second objective </a:t>
            </a:r>
            <a:endParaRPr lang="en-US"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algn="just">
              <a:lnSpc>
                <a:spcPct val="90000"/>
              </a:lnSpc>
              <a:spcBef>
                <a:spcPts val="1001"/>
              </a:spcBef>
              <a:buClr>
                <a:srgbClr val="0000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experimental study of Thermal analysis and optimization of a system for water harvesting from humid air using thermoelectric coolers. They have used sensitivity analysis to find the optimum number of TECs. The resulting system is capable of producing 26 ml of water within 1 h from the air with 75% relative humidity and the temperature of 318 K by consuming only 20 W of electrical power</a:t>
            </a:r>
            <a:r>
              <a:rPr lang="en-US" dirty="0">
                <a:latin typeface="Times New Roman" panose="02020603050405020304" pitchFamily="18" charset="0"/>
                <a:cs typeface="Times New Roman" panose="02020603050405020304" pitchFamily="18" charset="0"/>
                <a:hlinkClick r:id="rId2" action="ppaction://hlinksldjump"/>
              </a:rPr>
              <a:t>[2].</a:t>
            </a:r>
            <a:r>
              <a:rPr lang="en-US" sz="2800" b="0" strike="noStrike" spc="-1" dirty="0">
                <a:solidFill>
                  <a:srgbClr val="000000"/>
                </a:solidFill>
                <a:latin typeface="Times New Roman"/>
              </a:rPr>
              <a:t>                                                                                                                                                                          </a:t>
            </a:r>
          </a:p>
        </p:txBody>
      </p:sp>
      <p:sp>
        <p:nvSpPr>
          <p:cNvPr id="2" name="Rectangle 1">
            <a:extLst>
              <a:ext uri="{FF2B5EF4-FFF2-40B4-BE49-F238E27FC236}">
                <a16:creationId xmlns:a16="http://schemas.microsoft.com/office/drawing/2014/main" id="{BC32DD2E-1090-234B-ACC9-BBBB51406DE9}"/>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06634548-5D21-E9BD-2D30-D212C4377E98}"/>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BAA05F46-CF0D-0F87-8236-8589A226FA3F}"/>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To overcome the difficulty of the existing system, we will </a:t>
            </a:r>
            <a:r>
              <a:rPr lang="en-US" spc="-1" dirty="0">
                <a:solidFill>
                  <a:srgbClr val="000000"/>
                </a:solidFill>
                <a:latin typeface="Times New Roman" panose="02020603050405020304" pitchFamily="18" charset="0"/>
                <a:cs typeface="Times New Roman" panose="02020603050405020304" pitchFamily="18" charset="0"/>
              </a:rPr>
              <a:t>use ground rover which gives a location with high moisture level content to extract more amount of water.</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system uses  Bluetooth  module for wireless connectivity</a:t>
            </a:r>
            <a:r>
              <a:rPr lang="en-US" spc="-1" dirty="0">
                <a:solidFill>
                  <a:srgbClr val="000000"/>
                </a:solidFill>
                <a:latin typeface="Times New Roman" panose="02020603050405020304" pitchFamily="18" charset="0"/>
                <a:cs typeface="Times New Roman" panose="02020603050405020304" pitchFamily="18" charset="0"/>
              </a:rPr>
              <a:t> and the system will monitor the sensor outputs and controls the system. </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For Atmospheric Water Generation system consists of the LCD, DHT11 sensor that will measure the humidity and temperature of the surrounding environment and transfer the data to Raspberry Pi 3, which will display humidity and temperature accordingly.</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
        <p:nvSpPr>
          <p:cNvPr id="2" name="Rectangle 1">
            <a:extLst>
              <a:ext uri="{FF2B5EF4-FFF2-40B4-BE49-F238E27FC236}">
                <a16:creationId xmlns:a16="http://schemas.microsoft.com/office/drawing/2014/main" id="{049E916D-D7DB-1C52-A442-217FC2DC5984}"/>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8A72890C-59C7-1179-11BD-AD01E99CF7A1}"/>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0FC62F3E-0D6C-8BFF-2745-A684562164EF}"/>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a:t>
            </a:r>
            <a:r>
              <a:rPr lang="en-IN" sz="4400" b="0" strike="noStrike" spc="-1" dirty="0">
                <a:solidFill>
                  <a:schemeClr val="bg1"/>
                </a:solidFill>
                <a:latin typeface="Times New Roman"/>
              </a:rPr>
              <a:t>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pc="-1" dirty="0">
                <a:solidFill>
                  <a:srgbClr val="000000"/>
                </a:solidFill>
                <a:latin typeface="Times New Roman"/>
              </a:rPr>
              <a:t> [1]. Suresh P S</a:t>
            </a:r>
            <a:r>
              <a:rPr lang="en-US" sz="2800" b="0" strike="noStrike" spc="-1" dirty="0">
                <a:solidFill>
                  <a:srgbClr val="000000"/>
                </a:solidFill>
                <a:latin typeface="Times New Roman"/>
              </a:rPr>
              <a:t>, </a:t>
            </a:r>
            <a:r>
              <a:rPr lang="en-US" spc="-1" dirty="0">
                <a:solidFill>
                  <a:srgbClr val="000000"/>
                </a:solidFill>
                <a:latin typeface="Times New Roman"/>
              </a:rPr>
              <a:t>Charan M S, Chinmay </a:t>
            </a:r>
            <a:r>
              <a:rPr lang="en-US" spc="-1" dirty="0" err="1">
                <a:solidFill>
                  <a:srgbClr val="000000"/>
                </a:solidFill>
                <a:latin typeface="Times New Roman"/>
              </a:rPr>
              <a:t>Gansh</a:t>
            </a:r>
            <a:r>
              <a:rPr lang="en-US" spc="-1" dirty="0">
                <a:solidFill>
                  <a:srgbClr val="000000"/>
                </a:solidFill>
                <a:latin typeface="Times New Roman"/>
              </a:rPr>
              <a:t> K, Chirag K R, Harshith G B</a:t>
            </a:r>
            <a:r>
              <a:rPr lang="en-US" sz="2800" b="0" strike="noStrike" spc="-1" dirty="0">
                <a:solidFill>
                  <a:srgbClr val="000000"/>
                </a:solidFill>
                <a:latin typeface="Times New Roman"/>
              </a:rPr>
              <a:t> “</a:t>
            </a:r>
            <a:r>
              <a:rPr lang="en-US" sz="2800" b="0" u="sng" strike="noStrike" spc="-1" dirty="0">
                <a:solidFill>
                  <a:srgbClr val="0563C1"/>
                </a:solidFill>
                <a:latin typeface="Times New Roman"/>
                <a:hlinkClick r:id="rId2"/>
              </a:rPr>
              <a:t>Atmos</a:t>
            </a:r>
            <a:r>
              <a:rPr lang="en-US" u="sng" spc="-1" dirty="0">
                <a:solidFill>
                  <a:srgbClr val="0563C1"/>
                </a:solidFill>
                <a:latin typeface="Times New Roman"/>
                <a:hlinkClick r:id="rId2"/>
              </a:rPr>
              <a:t>pheric Water Generation Using Peltier Effect</a:t>
            </a:r>
            <a:r>
              <a:rPr lang="en-US" sz="2800" b="0" strike="noStrike" spc="-1" dirty="0">
                <a:solidFill>
                  <a:srgbClr val="000000"/>
                </a:solidFill>
                <a:latin typeface="Times New Roman"/>
              </a:rPr>
              <a:t>”, International Re</a:t>
            </a:r>
            <a:r>
              <a:rPr lang="en-US" spc="-1" dirty="0">
                <a:solidFill>
                  <a:srgbClr val="000000"/>
                </a:solidFill>
                <a:latin typeface="Times New Roman"/>
              </a:rPr>
              <a:t>search Journal of Modernization in Engineering Technology and Sciences, vol. 3, pp. 539-545,7 July 2021.</a:t>
            </a: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r>
              <a:rPr lang="en-US" sz="2800" b="0" strike="noStrike" spc="-1" dirty="0">
                <a:solidFill>
                  <a:srgbClr val="000000"/>
                </a:solidFill>
                <a:latin typeface="Times New Roman"/>
              </a:rPr>
              <a:t> [2]. Sachin P R, Rahul Gowda R, Umesh</a:t>
            </a:r>
            <a:r>
              <a:rPr lang="en-US" spc="-1" dirty="0">
                <a:solidFill>
                  <a:srgbClr val="000000"/>
                </a:solidFill>
                <a:latin typeface="Times New Roman"/>
              </a:rPr>
              <a:t> </a:t>
            </a:r>
            <a:r>
              <a:rPr lang="en-US" sz="2800" b="0" strike="noStrike" spc="-1" dirty="0" err="1">
                <a:solidFill>
                  <a:srgbClr val="000000"/>
                </a:solidFill>
                <a:latin typeface="Times New Roman"/>
              </a:rPr>
              <a:t>Gangadharmath</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Brahmaraj</a:t>
            </a:r>
            <a:r>
              <a:rPr lang="en-US" sz="2800" b="0" strike="noStrike" spc="-1" dirty="0">
                <a:solidFill>
                  <a:srgbClr val="000000"/>
                </a:solidFill>
                <a:latin typeface="Times New Roman"/>
              </a:rPr>
              <a:t> K, Jamuna S , “ </a:t>
            </a:r>
            <a:r>
              <a:rPr lang="en-US" sz="2800" b="0" strike="noStrike" spc="-1" dirty="0">
                <a:solidFill>
                  <a:srgbClr val="000000"/>
                </a:solidFill>
                <a:latin typeface="Times New Roman"/>
                <a:hlinkClick r:id="rId3"/>
              </a:rPr>
              <a:t>Development of Solar Powered </a:t>
            </a:r>
            <a:r>
              <a:rPr lang="en-US" sz="2800" b="0" strike="noStrike" spc="-1" dirty="0" err="1">
                <a:solidFill>
                  <a:srgbClr val="000000"/>
                </a:solidFill>
                <a:latin typeface="Times New Roman"/>
                <a:hlinkClick r:id="rId3"/>
              </a:rPr>
              <a:t>Atmosheric</a:t>
            </a:r>
            <a:r>
              <a:rPr lang="en-US" sz="2800" b="0" strike="noStrike" spc="-1" dirty="0">
                <a:solidFill>
                  <a:srgbClr val="000000"/>
                </a:solidFill>
                <a:latin typeface="Times New Roman"/>
                <a:hlinkClick r:id="rId3"/>
              </a:rPr>
              <a:t> Water Generation and Purification </a:t>
            </a:r>
            <a:r>
              <a:rPr lang="en-US" sz="2800" b="0" strike="noStrike" spc="-1" dirty="0" err="1">
                <a:solidFill>
                  <a:srgbClr val="000000"/>
                </a:solidFill>
                <a:latin typeface="Times New Roman"/>
                <a:hlinkClick r:id="rId3"/>
              </a:rPr>
              <a:t>System</a:t>
            </a:r>
            <a:r>
              <a:rPr lang="en-US" sz="2800" b="0" strike="noStrike" spc="-1" dirty="0" err="1">
                <a:solidFill>
                  <a:srgbClr val="000000"/>
                </a:solidFill>
                <a:latin typeface="Times New Roman"/>
              </a:rPr>
              <a:t>”,International</a:t>
            </a:r>
            <a:r>
              <a:rPr lang="en-US" sz="2800" b="0" strike="noStrike" spc="-1" dirty="0">
                <a:solidFill>
                  <a:srgbClr val="000000"/>
                </a:solidFill>
                <a:latin typeface="Times New Roman"/>
              </a:rPr>
              <a:t> Journal of Creative Research Thoughts(IJCRT), vol. 9, pp. 877-882, 6 June 2021.</a:t>
            </a:r>
          </a:p>
          <a:p>
            <a:pPr marL="0" indent="0" algn="just">
              <a:lnSpc>
                <a:spcPct val="90000"/>
              </a:lnSpc>
              <a:spcBef>
                <a:spcPts val="1001"/>
              </a:spcBef>
              <a:buNone/>
              <a:tabLst>
                <a:tab pos="0" algn="l"/>
              </a:tabLst>
            </a:pPr>
            <a:r>
              <a:rPr lang="en-US" spc="-1" dirty="0">
                <a:solidFill>
                  <a:srgbClr val="000000"/>
                </a:solidFill>
                <a:latin typeface="Times New Roman"/>
              </a:rPr>
              <a:t> [3]. Ramya M, Roja K R, Roopa M, </a:t>
            </a:r>
            <a:r>
              <a:rPr lang="en-US" spc="-1" dirty="0" err="1">
                <a:solidFill>
                  <a:srgbClr val="000000"/>
                </a:solidFill>
                <a:latin typeface="Times New Roman"/>
              </a:rPr>
              <a:t>Supritha</a:t>
            </a:r>
            <a:r>
              <a:rPr lang="en-US" spc="-1" dirty="0">
                <a:solidFill>
                  <a:srgbClr val="000000"/>
                </a:solidFill>
                <a:latin typeface="Times New Roman"/>
              </a:rPr>
              <a:t> A, Padma R </a:t>
            </a:r>
            <a:r>
              <a:rPr lang="en-US" sz="2800" b="0" strike="noStrike" spc="-1" dirty="0">
                <a:solidFill>
                  <a:srgbClr val="000000"/>
                </a:solidFill>
                <a:latin typeface="Times New Roman"/>
              </a:rPr>
              <a:t>“</a:t>
            </a:r>
            <a:r>
              <a:rPr lang="en-US" spc="-1" dirty="0" err="1">
                <a:solidFill>
                  <a:srgbClr val="000000"/>
                </a:solidFill>
                <a:latin typeface="Times New Roman"/>
                <a:hlinkClick r:id="rId4"/>
              </a:rPr>
              <a:t>Atmoshperic</a:t>
            </a:r>
            <a:r>
              <a:rPr lang="en-US" spc="-1" dirty="0">
                <a:solidFill>
                  <a:srgbClr val="000000"/>
                </a:solidFill>
                <a:latin typeface="Times New Roman"/>
                <a:hlinkClick r:id="rId4"/>
              </a:rPr>
              <a:t> Water Generator using Peltier Device</a:t>
            </a:r>
            <a:r>
              <a:rPr lang="en-US" spc="-1" dirty="0">
                <a:solidFill>
                  <a:srgbClr val="000000"/>
                </a:solidFill>
                <a:latin typeface="Times New Roman"/>
              </a:rPr>
              <a:t>”, International Journal of Engineering Research &amp; Technology(IJERT), vol. 8, pp. 182-185, 2020.</a:t>
            </a:r>
          </a:p>
          <a:p>
            <a:pPr marL="0" indent="0" algn="just">
              <a:lnSpc>
                <a:spcPct val="90000"/>
              </a:lnSpc>
              <a:spcBef>
                <a:spcPts val="1001"/>
              </a:spcBef>
              <a:buNone/>
              <a:tabLst>
                <a:tab pos="0" algn="l"/>
              </a:tabLst>
            </a:pPr>
            <a:r>
              <a:rPr lang="en-US" spc="-1" dirty="0">
                <a:solidFill>
                  <a:srgbClr val="000000"/>
                </a:solidFill>
                <a:latin typeface="Times New Roman"/>
              </a:rPr>
              <a:t> </a:t>
            </a:r>
            <a:endParaRPr lang="en-US" sz="2800" b="0" strike="noStrike" spc="-1" dirty="0">
              <a:solidFill>
                <a:srgbClr val="000000"/>
              </a:solidFill>
              <a:latin typeface="Times New Roman"/>
            </a:endParaRPr>
          </a:p>
        </p:txBody>
      </p:sp>
      <p:sp>
        <p:nvSpPr>
          <p:cNvPr id="2" name="Rectangle 1">
            <a:extLst>
              <a:ext uri="{FF2B5EF4-FFF2-40B4-BE49-F238E27FC236}">
                <a16:creationId xmlns:a16="http://schemas.microsoft.com/office/drawing/2014/main" id="{014537E0-D9AB-56CC-0C9D-87B16A0B21F9}"/>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49B0BBC5-5370-13DD-4772-1CEBEFE00747}"/>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84255004-463A-8BE3-3F97-27EDC7A4B14E}"/>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a:t>
            </a:r>
            <a:r>
              <a:rPr lang="en-IN" sz="4400" b="0" strike="noStrike" spc="-1" dirty="0">
                <a:solidFill>
                  <a:schemeClr val="bg1"/>
                </a:solidFill>
                <a:latin typeface="Times New Roman"/>
              </a:rPr>
              <a:t>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pc="-1" dirty="0">
                <a:solidFill>
                  <a:srgbClr val="000000"/>
                </a:solidFill>
                <a:latin typeface="Times New Roman"/>
              </a:rPr>
              <a:t> [4]. Ms. Vandana, P. Pandya, Dhruv “</a:t>
            </a:r>
            <a:r>
              <a:rPr lang="en-US" spc="-1" dirty="0">
                <a:solidFill>
                  <a:srgbClr val="000000"/>
                </a:solidFill>
                <a:latin typeface="Times New Roman"/>
                <a:hlinkClick r:id="rId2"/>
              </a:rPr>
              <a:t>Overview on Atmospheric Water Generation Technologies” </a:t>
            </a:r>
            <a:r>
              <a:rPr lang="en-US" spc="-1" dirty="0">
                <a:solidFill>
                  <a:srgbClr val="000000"/>
                </a:solidFill>
                <a:latin typeface="Times New Roman"/>
              </a:rPr>
              <a:t>, International Research Journal of Modernization in Engineering Technology and Science(IRJMETS), vol. 3, pp. 1078-1083, 10 October 2021.</a:t>
            </a:r>
          </a:p>
          <a:p>
            <a:pPr marL="0" indent="0" algn="just">
              <a:spcBef>
                <a:spcPts val="1001"/>
              </a:spcBef>
              <a:buNone/>
              <a:tabLst>
                <a:tab pos="0" algn="l"/>
              </a:tabLst>
            </a:pPr>
            <a:r>
              <a:rPr lang="en-US" spc="-1" dirty="0">
                <a:solidFill>
                  <a:srgbClr val="000000"/>
                </a:solidFill>
                <a:latin typeface="Times New Roman"/>
              </a:rPr>
              <a:t>[5]. K. </a:t>
            </a:r>
            <a:r>
              <a:rPr lang="en-US" spc="-1" dirty="0" err="1">
                <a:solidFill>
                  <a:srgbClr val="000000"/>
                </a:solidFill>
                <a:latin typeface="Times New Roman"/>
              </a:rPr>
              <a:t>Nitheesh</a:t>
            </a:r>
            <a:r>
              <a:rPr lang="en-US" spc="-1" dirty="0">
                <a:solidFill>
                  <a:srgbClr val="000000"/>
                </a:solidFill>
                <a:latin typeface="Times New Roman"/>
              </a:rPr>
              <a:t>, S. Saravanan, A. Ashik Ahamed “</a:t>
            </a:r>
            <a:r>
              <a:rPr lang="en-US" spc="-1" dirty="0">
                <a:solidFill>
                  <a:srgbClr val="000000"/>
                </a:solidFill>
                <a:latin typeface="Times New Roman"/>
                <a:hlinkClick r:id="rId3"/>
              </a:rPr>
              <a:t>Atmospheric Water Generation with the Concept of Peltier Effect” </a:t>
            </a:r>
            <a:r>
              <a:rPr lang="en-US" spc="-1" dirty="0">
                <a:solidFill>
                  <a:srgbClr val="000000"/>
                </a:solidFill>
                <a:latin typeface="Times New Roman"/>
              </a:rPr>
              <a:t>, International Journal of Engineering Research &amp; Technology(IJERT), vol. 7, pp. 1-4, 2019.</a:t>
            </a:r>
          </a:p>
          <a:p>
            <a:pPr marL="0" indent="0" algn="just">
              <a:lnSpc>
                <a:spcPct val="90000"/>
              </a:lnSpc>
              <a:spcBef>
                <a:spcPts val="1001"/>
              </a:spcBef>
              <a:buNone/>
              <a:tabLst>
                <a:tab pos="0" algn="l"/>
              </a:tabLst>
            </a:pPr>
            <a:r>
              <a:rPr lang="en-US" spc="-1" dirty="0">
                <a:solidFill>
                  <a:srgbClr val="000000"/>
                </a:solidFill>
                <a:latin typeface="Times New Roman"/>
              </a:rPr>
              <a:t> </a:t>
            </a:r>
            <a:endParaRPr lang="en-US" sz="2800" b="0" strike="noStrike" spc="-1" dirty="0">
              <a:solidFill>
                <a:srgbClr val="000000"/>
              </a:solidFill>
              <a:latin typeface="Times New Roman"/>
            </a:endParaRPr>
          </a:p>
        </p:txBody>
      </p:sp>
      <p:sp>
        <p:nvSpPr>
          <p:cNvPr id="2" name="Rectangle 1">
            <a:extLst>
              <a:ext uri="{FF2B5EF4-FFF2-40B4-BE49-F238E27FC236}">
                <a16:creationId xmlns:a16="http://schemas.microsoft.com/office/drawing/2014/main" id="{014537E0-D9AB-56CC-0C9D-87B16A0B21F9}"/>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49B0BBC5-5370-13DD-4772-1CEBEFE00747}"/>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84255004-463A-8BE3-3F97-27EDC7A4B14E}"/>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extLst>
      <p:ext uri="{BB962C8B-B14F-4D97-AF65-F5344CB8AC3E}">
        <p14:creationId xmlns:p14="http://schemas.microsoft.com/office/powerpoint/2010/main" val="352034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Dashboards of each student</a:t>
            </a:r>
            <a:endParaRPr lang="en-US" sz="4400" b="0" strike="noStrike" spc="-1" dirty="0">
              <a:solidFill>
                <a:srgbClr val="000000"/>
              </a:solidFill>
              <a:latin typeface="Calibri"/>
            </a:endParaRPr>
          </a:p>
        </p:txBody>
      </p:sp>
      <p:sp>
        <p:nvSpPr>
          <p:cNvPr id="2" name="Rectangle 1">
            <a:extLst>
              <a:ext uri="{FF2B5EF4-FFF2-40B4-BE49-F238E27FC236}">
                <a16:creationId xmlns:a16="http://schemas.microsoft.com/office/drawing/2014/main" id="{422D810E-8F7A-F45F-AEA5-8E66ED2C4BDB}"/>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pic>
        <p:nvPicPr>
          <p:cNvPr id="7" name="Picture 6">
            <a:extLst>
              <a:ext uri="{FF2B5EF4-FFF2-40B4-BE49-F238E27FC236}">
                <a16:creationId xmlns:a16="http://schemas.microsoft.com/office/drawing/2014/main" id="{B165DAFD-FED8-1E36-C47C-AABAA7A28A4D}"/>
              </a:ext>
            </a:extLst>
          </p:cNvPr>
          <p:cNvPicPr>
            <a:picLocks noChangeAspect="1"/>
          </p:cNvPicPr>
          <p:nvPr/>
        </p:nvPicPr>
        <p:blipFill>
          <a:blip r:embed="rId2"/>
          <a:stretch>
            <a:fillRect/>
          </a:stretch>
        </p:blipFill>
        <p:spPr>
          <a:xfrm>
            <a:off x="1076959" y="1620158"/>
            <a:ext cx="10173633" cy="4711194"/>
          </a:xfrm>
          <a:prstGeom prst="rect">
            <a:avLst/>
          </a:prstGeom>
        </p:spPr>
      </p:pic>
      <p:sp>
        <p:nvSpPr>
          <p:cNvPr id="3" name="Rectangle 2">
            <a:extLst>
              <a:ext uri="{FF2B5EF4-FFF2-40B4-BE49-F238E27FC236}">
                <a16:creationId xmlns:a16="http://schemas.microsoft.com/office/drawing/2014/main" id="{26D89731-44D2-5644-EFB9-E05CC3E58EB7}"/>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C74FBBDE-90D3-74B4-C757-9D08AC1BC6C3}"/>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 Queries?</a:t>
            </a:r>
            <a:endParaRPr lang="en-IN" sz="9600" b="0" strike="noStrike" spc="-1" dirty="0">
              <a:latin typeface="Arial"/>
            </a:endParaRPr>
          </a:p>
        </p:txBody>
      </p:sp>
      <p:sp>
        <p:nvSpPr>
          <p:cNvPr id="2" name="Rectangle 1">
            <a:extLst>
              <a:ext uri="{FF2B5EF4-FFF2-40B4-BE49-F238E27FC236}">
                <a16:creationId xmlns:a16="http://schemas.microsoft.com/office/drawing/2014/main" id="{6F4911A2-9D27-0394-921E-870761B15892}"/>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4" name="Rectangle 3">
            <a:extLst>
              <a:ext uri="{FF2B5EF4-FFF2-40B4-BE49-F238E27FC236}">
                <a16:creationId xmlns:a16="http://schemas.microsoft.com/office/drawing/2014/main" id="{3AD853CC-4CD1-0F17-5345-8E12AC1FBF16}"/>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19228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Review-0 comments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pc="-1" dirty="0">
                <a:solidFill>
                  <a:srgbClr val="000000"/>
                </a:solidFill>
                <a:latin typeface="Times New Roman"/>
              </a:rPr>
              <a:t>Objective-1(Design &amp; Implementation)</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marL="462240" indent="-462240" algn="just">
              <a:lnSpc>
                <a:spcPct val="90000"/>
              </a:lnSpc>
              <a:spcBef>
                <a:spcPts val="1001"/>
              </a:spcBef>
              <a:buSzPct val="100058"/>
              <a:buBlip>
                <a:blip r:embed="rId2"/>
              </a:buBlip>
            </a:pPr>
            <a:endParaRPr lang="en-US" spc="-1" dirty="0">
              <a:solidFill>
                <a:srgbClr val="000000"/>
              </a:solidFill>
              <a:latin typeface="Times New Roman"/>
            </a:endParaRPr>
          </a:p>
          <a:p>
            <a:pPr marL="462240" indent="-462240" algn="just">
              <a:lnSpc>
                <a:spcPct val="90000"/>
              </a:lnSpc>
              <a:spcBef>
                <a:spcPts val="1001"/>
              </a:spcBef>
              <a:buSzPct val="100058"/>
              <a:buBlip>
                <a:blip r:embed="rId2"/>
              </a:buBlip>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
        <p:nvSpPr>
          <p:cNvPr id="7" name="Rectangle 6">
            <a:extLst>
              <a:ext uri="{FF2B5EF4-FFF2-40B4-BE49-F238E27FC236}">
                <a16:creationId xmlns:a16="http://schemas.microsoft.com/office/drawing/2014/main" id="{8807862F-9EA6-BE4D-DFE5-2251C2CEB6F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2" name="Rectangle 1">
            <a:extLst>
              <a:ext uri="{FF2B5EF4-FFF2-40B4-BE49-F238E27FC236}">
                <a16:creationId xmlns:a16="http://schemas.microsoft.com/office/drawing/2014/main" id="{583251AA-8EC4-2E13-8214-DA6B8BFB98E3}"/>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pc="-1" dirty="0">
                <a:solidFill>
                  <a:schemeClr val="bg1"/>
                </a:solidFill>
                <a:latin typeface="Times New Roman"/>
              </a:rPr>
              <a:t>Review-0 Comments</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53F0CC92-2266-AE82-13CA-3FACD452AA7B}"/>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1">
            <a:extLst>
              <a:ext uri="{FF2B5EF4-FFF2-40B4-BE49-F238E27FC236}">
                <a16:creationId xmlns:a16="http://schemas.microsoft.com/office/drawing/2014/main" id="{75750ED9-1E50-00DA-5874-119941CAB4BA}"/>
              </a:ext>
            </a:extLst>
          </p:cNvPr>
          <p:cNvSpPr>
            <a:spLocks noGrp="1" noChangeArrowheads="1"/>
          </p:cNvSpPr>
          <p:nvPr>
            <p:ph/>
          </p:nvPr>
        </p:nvSpPr>
        <p:spPr bwMode="auto">
          <a:xfrm>
            <a:off x="216190" y="1446937"/>
            <a:ext cx="11759379"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just" eaLnBrk="0" fontAlgn="base" hangingPunct="0">
              <a:lnSpc>
                <a:spcPct val="1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Add more links for the literature survey, you have done.</a:t>
            </a:r>
          </a:p>
          <a:p>
            <a:pPr algn="just" eaLnBrk="0" fontAlgn="base" hangingPunct="0">
              <a:lnSpc>
                <a:spcPct val="1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How do you extract water naturally?</a:t>
            </a:r>
          </a:p>
          <a:p>
            <a:pPr algn="just" eaLnBrk="0" fontAlgn="base" hangingPunct="0">
              <a:lnSpc>
                <a:spcPct val="1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Why you choose IoT project instead of your core domain project?</a:t>
            </a:r>
          </a:p>
          <a:p>
            <a:pPr algn="just" eaLnBrk="0" fontAlgn="base" hangingPunct="0">
              <a:lnSpc>
                <a:spcPct val="1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More focus on objectives.</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783F06D-BA08-7BEF-C094-0210A1ADF2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5" name="Rectangle 4">
            <a:extLst>
              <a:ext uri="{FF2B5EF4-FFF2-40B4-BE49-F238E27FC236}">
                <a16:creationId xmlns:a16="http://schemas.microsoft.com/office/drawing/2014/main" id="{AAE7BCD3-FC10-1B20-4122-4E033CB94790}"/>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extLst>
      <p:ext uri="{BB962C8B-B14F-4D97-AF65-F5344CB8AC3E}">
        <p14:creationId xmlns:p14="http://schemas.microsoft.com/office/powerpoint/2010/main" val="73211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53F0CC92-2266-AE82-13CA-3FACD452AA7B}"/>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1">
            <a:extLst>
              <a:ext uri="{FF2B5EF4-FFF2-40B4-BE49-F238E27FC236}">
                <a16:creationId xmlns:a16="http://schemas.microsoft.com/office/drawing/2014/main" id="{75750ED9-1E50-00DA-5874-119941CAB4BA}"/>
              </a:ext>
            </a:extLst>
          </p:cNvPr>
          <p:cNvSpPr>
            <a:spLocks noGrp="1" noChangeArrowheads="1"/>
          </p:cNvSpPr>
          <p:nvPr>
            <p:ph/>
          </p:nvPr>
        </p:nvSpPr>
        <p:spPr bwMode="auto">
          <a:xfrm>
            <a:off x="147486" y="1218507"/>
            <a:ext cx="11759379" cy="4739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just" eaLnBrk="0" fontAlgn="base" hangingPunct="0">
              <a:lnSpc>
                <a:spcPct val="100000"/>
              </a:lnSpc>
              <a:spcBef>
                <a:spcPct val="0"/>
              </a:spcBef>
              <a:spcAft>
                <a:spcPct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world the several countries are facing problem that to find a water resources for irrigations and etc., more in arid areas. the lack of downfall is causing water insufficiency around the world. If we consider a coastal area we can find sea/ocean but there is problem of drinking water and the such regions has high moisture air. So our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showcases a transformative  solution to address water scarcity challenges.</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By combining the Peltier Device, Solar energy, Heat sinks and IoT sensors, the project offers a sustainable and scalable approach to secure water resources for vulnerable communities worldwide.</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783F06D-BA08-7BEF-C094-0210A1ADF2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5" name="Rectangle 4">
            <a:extLst>
              <a:ext uri="{FF2B5EF4-FFF2-40B4-BE49-F238E27FC236}">
                <a16:creationId xmlns:a16="http://schemas.microsoft.com/office/drawing/2014/main" id="{AAE7BCD3-FC10-1B20-4122-4E033CB94790}"/>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extLst>
      <p:ext uri="{BB962C8B-B14F-4D97-AF65-F5344CB8AC3E}">
        <p14:creationId xmlns:p14="http://schemas.microsoft.com/office/powerpoint/2010/main" val="72003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It is very difficult to get water resources for irrigation due to lack of rainfall.</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Water scarcity problem become a major issue. We need to fix it to protect nature and people.</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The goal is to create a self-sustaining solution capable of addressing water scarcity in various environments.</a:t>
            </a:r>
          </a:p>
        </p:txBody>
      </p:sp>
      <p:sp>
        <p:nvSpPr>
          <p:cNvPr id="2" name="Rectangle 1">
            <a:extLst>
              <a:ext uri="{FF2B5EF4-FFF2-40B4-BE49-F238E27FC236}">
                <a16:creationId xmlns:a16="http://schemas.microsoft.com/office/drawing/2014/main" id="{10726D4E-627D-9564-4389-615437115502}"/>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AF9FD844-B874-60E2-2EB7-EFFB41276F05}"/>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B5364A91-7B14-61AE-4656-2A844044532A}"/>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ct val="90000"/>
              </a:lnSpc>
              <a:spcBef>
                <a:spcPts val="1001"/>
              </a:spcBef>
              <a:tabLst>
                <a:tab pos="0" algn="l"/>
              </a:tabLst>
            </a:pPr>
            <a:r>
              <a:rPr lang="en-US" sz="2800" b="0" strike="noStrike" spc="-1" dirty="0">
                <a:solidFill>
                  <a:srgbClr val="000000"/>
                </a:solidFill>
                <a:latin typeface="Times New Roman"/>
              </a:rPr>
              <a:t>To obtain a optimal location to extract water using Ground Rover.</a:t>
            </a:r>
          </a:p>
          <a:p>
            <a:pPr algn="just">
              <a:lnSpc>
                <a:spcPct val="90000"/>
              </a:lnSpc>
              <a:spcBef>
                <a:spcPts val="1001"/>
              </a:spcBef>
              <a:tabLst>
                <a:tab pos="0" algn="l"/>
              </a:tabLst>
            </a:pPr>
            <a:r>
              <a:rPr lang="en-US" sz="2800" b="0" strike="noStrike" spc="-1" dirty="0">
                <a:solidFill>
                  <a:srgbClr val="000000"/>
                </a:solidFill>
                <a:latin typeface="Times New Roman"/>
              </a:rPr>
              <a:t>To leverage the </a:t>
            </a:r>
            <a:r>
              <a:rPr lang="en-US" sz="2800" b="0" strike="noStrike" spc="-1" dirty="0" err="1">
                <a:solidFill>
                  <a:srgbClr val="000000"/>
                </a:solidFill>
                <a:latin typeface="Times New Roman"/>
              </a:rPr>
              <a:t>peltier</a:t>
            </a:r>
            <a:r>
              <a:rPr lang="en-US" sz="2800" b="0" strike="noStrike" spc="-1" dirty="0">
                <a:solidFill>
                  <a:srgbClr val="000000"/>
                </a:solidFill>
                <a:latin typeface="Times New Roman"/>
              </a:rPr>
              <a:t> effect, driven by solar energy, to efficiently extract water </a:t>
            </a:r>
            <a:r>
              <a:rPr lang="en-US" sz="2800" b="0" strike="noStrike" spc="-1" dirty="0" err="1">
                <a:solidFill>
                  <a:srgbClr val="000000"/>
                </a:solidFill>
                <a:latin typeface="Times New Roman"/>
              </a:rPr>
              <a:t>vapour</a:t>
            </a:r>
            <a:r>
              <a:rPr lang="en-US" sz="2800" b="0" strike="noStrike" spc="-1" dirty="0">
                <a:solidFill>
                  <a:srgbClr val="000000"/>
                </a:solidFill>
                <a:latin typeface="Times New Roman"/>
              </a:rPr>
              <a:t> from the atmosphere and </a:t>
            </a:r>
            <a:r>
              <a:rPr lang="en-US" spc="-1" dirty="0">
                <a:solidFill>
                  <a:srgbClr val="000000"/>
                </a:solidFill>
                <a:latin typeface="Times New Roman"/>
              </a:rPr>
              <a:t>t</a:t>
            </a:r>
            <a:r>
              <a:rPr lang="en-US" sz="2800" b="0" strike="noStrike" spc="-1" dirty="0">
                <a:solidFill>
                  <a:srgbClr val="000000"/>
                </a:solidFill>
                <a:latin typeface="Times New Roman"/>
              </a:rPr>
              <a:t>o target water-stressed regions and remote areas facing challenges in accessing sufficient water resources.</a:t>
            </a:r>
          </a:p>
          <a:p>
            <a:pPr algn="just">
              <a:lnSpc>
                <a:spcPct val="90000"/>
              </a:lnSpc>
              <a:spcBef>
                <a:spcPts val="1001"/>
              </a:spcBef>
              <a:tabLst>
                <a:tab pos="0" algn="l"/>
              </a:tabLst>
            </a:pPr>
            <a:r>
              <a:rPr lang="en-US" sz="2800" b="0" strike="noStrike" spc="-1" dirty="0">
                <a:solidFill>
                  <a:srgbClr val="000000"/>
                </a:solidFill>
                <a:latin typeface="Times New Roman"/>
              </a:rPr>
              <a:t>Research Objective: To </a:t>
            </a:r>
            <a:r>
              <a:rPr lang="en-US" spc="-1" dirty="0">
                <a:solidFill>
                  <a:srgbClr val="000000"/>
                </a:solidFill>
                <a:latin typeface="Times New Roman"/>
              </a:rPr>
              <a:t>Enhance agricultural productivity by providing a reliable and consistent water supply for irrigation.</a:t>
            </a: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r>
              <a:rPr lang="en-US" sz="2800" b="0" strike="noStrike" spc="-1" dirty="0">
                <a:solidFill>
                  <a:srgbClr val="000000"/>
                </a:solidFill>
                <a:latin typeface="Times New Roman"/>
              </a:rPr>
              <a:t>                                                        </a:t>
            </a:r>
          </a:p>
        </p:txBody>
      </p:sp>
      <p:sp>
        <p:nvSpPr>
          <p:cNvPr id="2" name="Rectangle 1">
            <a:extLst>
              <a:ext uri="{FF2B5EF4-FFF2-40B4-BE49-F238E27FC236}">
                <a16:creationId xmlns:a16="http://schemas.microsoft.com/office/drawing/2014/main" id="{5495F68C-214F-D517-FB52-03054423802E}"/>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EAA942BE-1E94-4A99-C60E-E15B3458C245}"/>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4FB7118-55B7-2D23-A651-AD0160836360}"/>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EE760D-887C-8B42-D684-463B39FA3ED1}"/>
              </a:ext>
            </a:extLst>
          </p:cNvPr>
          <p:cNvSpPr>
            <a:spLocks noGrp="1"/>
          </p:cNvSpPr>
          <p:nvPr>
            <p:ph type="subTitle"/>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latin typeface="Times New Roman" panose="02020603050405020304" pitchFamily="18" charset="0"/>
                <a:cs typeface="Times New Roman" panose="02020603050405020304" pitchFamily="18" charset="0"/>
              </a:rPr>
              <a:t>Flowchart: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3600" dirty="0">
                <a:latin typeface="Times New Roman" panose="02020603050405020304" pitchFamily="18" charset="0"/>
                <a:cs typeface="Times New Roman" panose="02020603050405020304" pitchFamily="18" charset="0"/>
              </a:rPr>
              <a:t>Flowchart: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21C1F7E8-83F5-BBDC-72E9-78703D2552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3680" y="1268026"/>
            <a:ext cx="1387000" cy="5053108"/>
          </a:xfrm>
          <a:prstGeom prst="rect">
            <a:avLst/>
          </a:prstGeom>
          <a:noFill/>
          <a:ln>
            <a:noFill/>
          </a:ln>
        </p:spPr>
      </p:pic>
      <p:sp>
        <p:nvSpPr>
          <p:cNvPr id="7" name="PlaceHolder 1">
            <a:extLst>
              <a:ext uri="{FF2B5EF4-FFF2-40B4-BE49-F238E27FC236}">
                <a16:creationId xmlns:a16="http://schemas.microsoft.com/office/drawing/2014/main" id="{E6BD376B-27ED-055F-2A9B-32E4947C724F}"/>
              </a:ext>
            </a:extLst>
          </p:cNvPr>
          <p:cNvSpPr>
            <a:spLocks noGrp="1"/>
          </p:cNvSpPr>
          <p:nvPr>
            <p:ph type="title"/>
          </p:nvPr>
        </p:nvSpPr>
        <p:spPr>
          <a:xfrm>
            <a:off x="0" y="233363"/>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Proposed Work</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Tree>
    <p:extLst>
      <p:ext uri="{BB962C8B-B14F-4D97-AF65-F5344CB8AC3E}">
        <p14:creationId xmlns:p14="http://schemas.microsoft.com/office/powerpoint/2010/main" val="427782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Proposed Work</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
        <p:nvSpPr>
          <p:cNvPr id="5" name="TextBox 4">
            <a:extLst>
              <a:ext uri="{FF2B5EF4-FFF2-40B4-BE49-F238E27FC236}">
                <a16:creationId xmlns:a16="http://schemas.microsoft.com/office/drawing/2014/main" id="{FA76BEC9-BD79-D89A-852C-CDA79B5AC464}"/>
              </a:ext>
            </a:extLst>
          </p:cNvPr>
          <p:cNvSpPr txBox="1"/>
          <p:nvPr/>
        </p:nvSpPr>
        <p:spPr>
          <a:xfrm>
            <a:off x="3820160" y="6045200"/>
            <a:ext cx="7955280" cy="369332"/>
          </a:xfrm>
          <a:prstGeom prst="rect">
            <a:avLst/>
          </a:prstGeom>
          <a:noFill/>
        </p:spPr>
        <p:txBody>
          <a:bodyPr wrap="square" rtlCol="0">
            <a:spAutoFit/>
          </a:bodyPr>
          <a:lstStyle/>
          <a:p>
            <a:r>
              <a:rPr lang="en-US" b="1" dirty="0"/>
              <a:t>Fig1:  Block Diagram for Proposed System</a:t>
            </a:r>
          </a:p>
        </p:txBody>
      </p:sp>
      <p:pic>
        <p:nvPicPr>
          <p:cNvPr id="9" name="Picture 8">
            <a:extLst>
              <a:ext uri="{FF2B5EF4-FFF2-40B4-BE49-F238E27FC236}">
                <a16:creationId xmlns:a16="http://schemas.microsoft.com/office/drawing/2014/main" id="{54928FF4-EAEE-B51D-62BF-7CB03720FB78}"/>
              </a:ext>
            </a:extLst>
          </p:cNvPr>
          <p:cNvPicPr>
            <a:picLocks noChangeAspect="1"/>
          </p:cNvPicPr>
          <p:nvPr/>
        </p:nvPicPr>
        <p:blipFill>
          <a:blip r:embed="rId2"/>
          <a:stretch>
            <a:fillRect/>
          </a:stretch>
        </p:blipFill>
        <p:spPr>
          <a:xfrm>
            <a:off x="1681316" y="1007943"/>
            <a:ext cx="7712108" cy="5037257"/>
          </a:xfrm>
          <a:prstGeom prst="rect">
            <a:avLst/>
          </a:prstGeom>
        </p:spPr>
      </p:pic>
    </p:spTree>
    <p:extLst>
      <p:ext uri="{BB962C8B-B14F-4D97-AF65-F5344CB8AC3E}">
        <p14:creationId xmlns:p14="http://schemas.microsoft.com/office/powerpoint/2010/main" val="246274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first objective </a:t>
            </a:r>
            <a:endParaRPr lang="en-US"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Autofit/>
          </a:bodyPr>
          <a:lstStyle/>
          <a:p>
            <a:pPr marL="457200" indent="-457200" algn="just">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This paper demonstrates the design of transportable water generator based on thermoelectric Peltier to maximize the water generation. The cold side of the model was designed using hydrophobic material. This hydrophobic material increased the condensation rate of air near the cold side of the Peltier. Also, the discharged cool air was passed through the hot side to cool the hot side of the Peltier using latent heat principle. This reusing of cooling energy to remove more heat energy from the hot side maximized the water yield theoretically with minimal energy consumption. Considering all the operating conditions, it was found that the water generation rate increased with the increase in the relative humidity of the air and airflow rates</a:t>
            </a:r>
            <a:r>
              <a:rPr lang="en-US" dirty="0">
                <a:latin typeface="Times New Roman" panose="02020603050405020304" pitchFamily="18" charset="0"/>
                <a:cs typeface="Times New Roman" panose="02020603050405020304" pitchFamily="18" charset="0"/>
                <a:hlinkClick r:id="rId2" action="ppaction://hlinksldjump"/>
              </a:rPr>
              <a:t>[1]</a:t>
            </a:r>
            <a:r>
              <a:rPr lang="en-US" dirty="0">
                <a:latin typeface="Times New Roman" panose="02020603050405020304" pitchFamily="18" charset="0"/>
                <a:cs typeface="Times New Roman" panose="02020603050405020304" pitchFamily="18" charset="0"/>
              </a:rPr>
              <a:t>.</a:t>
            </a:r>
            <a:endParaRPr lang="en-US"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1273</TotalTime>
  <Words>1490</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Review-0 Comments</vt:lpstr>
      <vt:lpstr>Abstract</vt:lpstr>
      <vt:lpstr>Problem Statement</vt:lpstr>
      <vt:lpstr>Objectives of Project</vt:lpstr>
      <vt:lpstr>Design and Implementation of Proposed Work </vt:lpstr>
      <vt:lpstr>Design and Implementation of Proposed Work </vt:lpstr>
      <vt:lpstr>Literature survey for first objective </vt:lpstr>
      <vt:lpstr>Design and implementation of first Objective </vt:lpstr>
      <vt:lpstr>Design and implementation of first Objective </vt:lpstr>
      <vt:lpstr>Design and implementation of First Objective </vt:lpstr>
      <vt:lpstr>Design and implementation of First Objective </vt:lpstr>
      <vt:lpstr>Literature survey for second objective </vt:lpstr>
      <vt:lpstr>Proposed System</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INDU B</cp:lastModifiedBy>
  <cp:revision>187</cp:revision>
  <dcterms:created xsi:type="dcterms:W3CDTF">2019-06-11T05:35:00Z</dcterms:created>
  <dcterms:modified xsi:type="dcterms:W3CDTF">2023-10-29T13:56:54Z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