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9"/>
  </p:notesMasterIdLst>
  <p:handoutMasterIdLst>
    <p:handoutMasterId r:id="rId40"/>
  </p:handoutMasterIdLst>
  <p:sldIdLst>
    <p:sldId id="256" r:id="rId2"/>
    <p:sldId id="273" r:id="rId3"/>
    <p:sldId id="287" r:id="rId4"/>
    <p:sldId id="281" r:id="rId5"/>
    <p:sldId id="292" r:id="rId6"/>
    <p:sldId id="356" r:id="rId7"/>
    <p:sldId id="357" r:id="rId8"/>
    <p:sldId id="358" r:id="rId9"/>
    <p:sldId id="359" r:id="rId10"/>
    <p:sldId id="362" r:id="rId11"/>
    <p:sldId id="360" r:id="rId12"/>
    <p:sldId id="354" r:id="rId13"/>
    <p:sldId id="298" r:id="rId14"/>
    <p:sldId id="290" r:id="rId15"/>
    <p:sldId id="300" r:id="rId16"/>
    <p:sldId id="361" r:id="rId17"/>
    <p:sldId id="367" r:id="rId18"/>
    <p:sldId id="368" r:id="rId19"/>
    <p:sldId id="312" r:id="rId20"/>
    <p:sldId id="351" r:id="rId21"/>
    <p:sldId id="306" r:id="rId22"/>
    <p:sldId id="307" r:id="rId23"/>
    <p:sldId id="314" r:id="rId24"/>
    <p:sldId id="315" r:id="rId25"/>
    <p:sldId id="331" r:id="rId26"/>
    <p:sldId id="332" r:id="rId27"/>
    <p:sldId id="365" r:id="rId28"/>
    <p:sldId id="349" r:id="rId29"/>
    <p:sldId id="363" r:id="rId30"/>
    <p:sldId id="350" r:id="rId31"/>
    <p:sldId id="364" r:id="rId32"/>
    <p:sldId id="329" r:id="rId33"/>
    <p:sldId id="353" r:id="rId34"/>
    <p:sldId id="333" r:id="rId35"/>
    <p:sldId id="277" r:id="rId36"/>
    <p:sldId id="366" r:id="rId37"/>
    <p:sldId id="272"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009900"/>
    <a:srgbClr val="F4AF83"/>
    <a:srgbClr val="006666"/>
    <a:srgbClr val="0099FF"/>
    <a:srgbClr val="008080"/>
    <a:srgbClr val="0F9F7D"/>
    <a:srgbClr val="008000"/>
    <a:srgbClr val="373545"/>
    <a:srgbClr val="AFAB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86441" autoAdjust="0"/>
  </p:normalViewPr>
  <p:slideViewPr>
    <p:cSldViewPr snapToGrid="0">
      <p:cViewPr varScale="1">
        <p:scale>
          <a:sx n="85" d="100"/>
          <a:sy n="85" d="100"/>
        </p:scale>
        <p:origin x="581" y="62"/>
      </p:cViewPr>
      <p:guideLst>
        <p:guide orient="horz" pos="2160"/>
        <p:guide pos="3840"/>
      </p:guideLst>
    </p:cSldViewPr>
  </p:slideViewPr>
  <p:outlineViewPr>
    <p:cViewPr>
      <p:scale>
        <a:sx n="33" d="100"/>
        <a:sy n="33" d="100"/>
      </p:scale>
      <p:origin x="58" y="22594"/>
    </p:cViewPr>
  </p:outlineViewPr>
  <p:notesTextViewPr>
    <p:cViewPr>
      <p:scale>
        <a:sx n="1" d="1"/>
        <a:sy n="1" d="1"/>
      </p:scale>
      <p:origin x="0" y="0"/>
    </p:cViewPr>
  </p:notesTextViewPr>
  <p:notesViewPr>
    <p:cSldViewPr snapToGrid="0">
      <p:cViewPr varScale="1">
        <p:scale>
          <a:sx n="52" d="100"/>
          <a:sy n="52" d="100"/>
        </p:scale>
        <p:origin x="2680" y="6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45"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 Likhitha" userId="850af97f109ac434" providerId="LiveId" clId="{532F8112-41AD-4C1F-81DA-9058E5C6D57D}"/>
    <pc:docChg chg="undo redo custSel addSld delSld modSld sldOrd">
      <pc:chgData name="A Likhitha" userId="850af97f109ac434" providerId="LiveId" clId="{532F8112-41AD-4C1F-81DA-9058E5C6D57D}" dt="2024-03-17T05:13:10.331" v="356" actId="20577"/>
      <pc:docMkLst>
        <pc:docMk/>
      </pc:docMkLst>
      <pc:sldChg chg="modSp mod">
        <pc:chgData name="A Likhitha" userId="850af97f109ac434" providerId="LiveId" clId="{532F8112-41AD-4C1F-81DA-9058E5C6D57D}" dt="2024-03-14T16:46:30.961" v="55" actId="20577"/>
        <pc:sldMkLst>
          <pc:docMk/>
          <pc:sldMk cId="0" sldId="273"/>
        </pc:sldMkLst>
        <pc:spChg chg="mod">
          <ac:chgData name="A Likhitha" userId="850af97f109ac434" providerId="LiveId" clId="{532F8112-41AD-4C1F-81DA-9058E5C6D57D}" dt="2024-03-14T16:46:30.961" v="55" actId="20577"/>
          <ac:spMkLst>
            <pc:docMk/>
            <pc:sldMk cId="0" sldId="273"/>
            <ac:spMk id="3" creationId="{00000000-0000-0000-0000-000000000000}"/>
          </ac:spMkLst>
        </pc:spChg>
      </pc:sldChg>
      <pc:sldChg chg="modSp mod ord">
        <pc:chgData name="A Likhitha" userId="850af97f109ac434" providerId="LiveId" clId="{532F8112-41AD-4C1F-81DA-9058E5C6D57D}" dt="2024-03-16T13:42:55.443" v="299"/>
        <pc:sldMkLst>
          <pc:docMk/>
          <pc:sldMk cId="1255885083" sldId="287"/>
        </pc:sldMkLst>
        <pc:spChg chg="mod">
          <ac:chgData name="A Likhitha" userId="850af97f109ac434" providerId="LiveId" clId="{532F8112-41AD-4C1F-81DA-9058E5C6D57D}" dt="2024-03-16T13:30:03.832" v="184" actId="1076"/>
          <ac:spMkLst>
            <pc:docMk/>
            <pc:sldMk cId="1255885083" sldId="287"/>
            <ac:spMk id="3" creationId="{D392ECDA-A153-65FD-13C9-AFD9436AB93F}"/>
          </ac:spMkLst>
        </pc:spChg>
      </pc:sldChg>
      <pc:sldChg chg="del">
        <pc:chgData name="A Likhitha" userId="850af97f109ac434" providerId="LiveId" clId="{532F8112-41AD-4C1F-81DA-9058E5C6D57D}" dt="2024-03-14T12:12:15.293" v="1" actId="47"/>
        <pc:sldMkLst>
          <pc:docMk/>
          <pc:sldMk cId="621041762" sldId="304"/>
        </pc:sldMkLst>
      </pc:sldChg>
      <pc:sldChg chg="modSp mod">
        <pc:chgData name="A Likhitha" userId="850af97f109ac434" providerId="LiveId" clId="{532F8112-41AD-4C1F-81DA-9058E5C6D57D}" dt="2024-03-15T16:19:51.077" v="114" actId="14100"/>
        <pc:sldMkLst>
          <pc:docMk/>
          <pc:sldMk cId="0" sldId="307"/>
        </pc:sldMkLst>
        <pc:picChg chg="mod">
          <ac:chgData name="A Likhitha" userId="850af97f109ac434" providerId="LiveId" clId="{532F8112-41AD-4C1F-81DA-9058E5C6D57D}" dt="2024-03-15T16:19:51.077" v="114" actId="14100"/>
          <ac:picMkLst>
            <pc:docMk/>
            <pc:sldMk cId="0" sldId="307"/>
            <ac:picMk id="4" creationId="{E6926180-9786-BC52-EB85-ED1074926CF4}"/>
          </ac:picMkLst>
        </pc:picChg>
      </pc:sldChg>
      <pc:sldChg chg="del">
        <pc:chgData name="A Likhitha" userId="850af97f109ac434" providerId="LiveId" clId="{532F8112-41AD-4C1F-81DA-9058E5C6D57D}" dt="2024-03-14T12:12:12.154" v="0" actId="47"/>
        <pc:sldMkLst>
          <pc:docMk/>
          <pc:sldMk cId="0" sldId="311"/>
        </pc:sldMkLst>
      </pc:sldChg>
      <pc:sldChg chg="modSp mod">
        <pc:chgData name="A Likhitha" userId="850af97f109ac434" providerId="LiveId" clId="{532F8112-41AD-4C1F-81DA-9058E5C6D57D}" dt="2024-03-14T16:47:03.683" v="66" actId="20577"/>
        <pc:sldMkLst>
          <pc:docMk/>
          <pc:sldMk cId="0" sldId="312"/>
        </pc:sldMkLst>
        <pc:spChg chg="mod">
          <ac:chgData name="A Likhitha" userId="850af97f109ac434" providerId="LiveId" clId="{532F8112-41AD-4C1F-81DA-9058E5C6D57D}" dt="2024-03-14T16:47:03.683" v="66" actId="20577"/>
          <ac:spMkLst>
            <pc:docMk/>
            <pc:sldMk cId="0" sldId="312"/>
            <ac:spMk id="3" creationId="{00000000-0000-0000-0000-000000000000}"/>
          </ac:spMkLst>
        </pc:spChg>
      </pc:sldChg>
      <pc:sldChg chg="modSp mod">
        <pc:chgData name="A Likhitha" userId="850af97f109ac434" providerId="LiveId" clId="{532F8112-41AD-4C1F-81DA-9058E5C6D57D}" dt="2024-03-14T12:23:32.553" v="37" actId="1076"/>
        <pc:sldMkLst>
          <pc:docMk/>
          <pc:sldMk cId="0" sldId="332"/>
        </pc:sldMkLst>
        <pc:spChg chg="mod">
          <ac:chgData name="A Likhitha" userId="850af97f109ac434" providerId="LiveId" clId="{532F8112-41AD-4C1F-81DA-9058E5C6D57D}" dt="2024-03-14T12:23:30.538" v="36" actId="1076"/>
          <ac:spMkLst>
            <pc:docMk/>
            <pc:sldMk cId="0" sldId="332"/>
            <ac:spMk id="3" creationId="{00000000-0000-0000-0000-000000000000}"/>
          </ac:spMkLst>
        </pc:spChg>
        <pc:picChg chg="mod">
          <ac:chgData name="A Likhitha" userId="850af97f109ac434" providerId="LiveId" clId="{532F8112-41AD-4C1F-81DA-9058E5C6D57D}" dt="2024-03-14T12:23:32.553" v="37" actId="1076"/>
          <ac:picMkLst>
            <pc:docMk/>
            <pc:sldMk cId="0" sldId="332"/>
            <ac:picMk id="5" creationId="{260F6BC0-51CB-AD3A-3C07-3F19BD5FC0F0}"/>
          </ac:picMkLst>
        </pc:picChg>
      </pc:sldChg>
      <pc:sldChg chg="addSp delSp modSp mod">
        <pc:chgData name="A Likhitha" userId="850af97f109ac434" providerId="LiveId" clId="{532F8112-41AD-4C1F-81DA-9058E5C6D57D}" dt="2024-03-16T14:30:37.566" v="334" actId="14100"/>
        <pc:sldMkLst>
          <pc:docMk/>
          <pc:sldMk cId="0" sldId="333"/>
        </pc:sldMkLst>
        <pc:spChg chg="mod">
          <ac:chgData name="A Likhitha" userId="850af97f109ac434" providerId="LiveId" clId="{532F8112-41AD-4C1F-81DA-9058E5C6D57D}" dt="2024-03-14T12:22:27.380" v="33" actId="20577"/>
          <ac:spMkLst>
            <pc:docMk/>
            <pc:sldMk cId="0" sldId="333"/>
            <ac:spMk id="3" creationId="{00000000-0000-0000-0000-000000000000}"/>
          </ac:spMkLst>
        </pc:spChg>
        <pc:spChg chg="add">
          <ac:chgData name="A Likhitha" userId="850af97f109ac434" providerId="LiveId" clId="{532F8112-41AD-4C1F-81DA-9058E5C6D57D}" dt="2024-03-15T16:12:51.754" v="97"/>
          <ac:spMkLst>
            <pc:docMk/>
            <pc:sldMk cId="0" sldId="333"/>
            <ac:spMk id="4" creationId="{6B9312D5-D125-79B9-4D7C-A9D5F542E898}"/>
          </ac:spMkLst>
        </pc:spChg>
        <pc:spChg chg="add">
          <ac:chgData name="A Likhitha" userId="850af97f109ac434" providerId="LiveId" clId="{532F8112-41AD-4C1F-81DA-9058E5C6D57D}" dt="2024-03-15T16:15:48.109" v="106"/>
          <ac:spMkLst>
            <pc:docMk/>
            <pc:sldMk cId="0" sldId="333"/>
            <ac:spMk id="6" creationId="{17F74329-7E83-A02C-EECC-AF188C329006}"/>
          </ac:spMkLst>
        </pc:spChg>
        <pc:picChg chg="add mod">
          <ac:chgData name="A Likhitha" userId="850af97f109ac434" providerId="LiveId" clId="{532F8112-41AD-4C1F-81DA-9058E5C6D57D}" dt="2024-03-16T14:30:37.566" v="334" actId="14100"/>
          <ac:picMkLst>
            <pc:docMk/>
            <pc:sldMk cId="0" sldId="333"/>
            <ac:picMk id="4" creationId="{2BF3254D-0D69-EEF9-1FAA-C4A1A96C7A22}"/>
          </ac:picMkLst>
        </pc:picChg>
        <pc:picChg chg="add del mod">
          <ac:chgData name="A Likhitha" userId="850af97f109ac434" providerId="LiveId" clId="{532F8112-41AD-4C1F-81DA-9058E5C6D57D}" dt="2024-03-15T16:15:39.080" v="105" actId="478"/>
          <ac:picMkLst>
            <pc:docMk/>
            <pc:sldMk cId="0" sldId="333"/>
            <ac:picMk id="5" creationId="{97C8DF62-57AD-7919-C967-B6170DA8B9D0}"/>
          </ac:picMkLst>
        </pc:picChg>
        <pc:picChg chg="add mod">
          <ac:chgData name="A Likhitha" userId="850af97f109ac434" providerId="LiveId" clId="{532F8112-41AD-4C1F-81DA-9058E5C6D57D}" dt="2024-03-16T14:29:31.632" v="319" actId="1076"/>
          <ac:picMkLst>
            <pc:docMk/>
            <pc:sldMk cId="0" sldId="333"/>
            <ac:picMk id="7" creationId="{B5247D11-D6A6-9A1F-A97B-AE8046F9FAA7}"/>
          </ac:picMkLst>
        </pc:picChg>
      </pc:sldChg>
      <pc:sldChg chg="modSp mod">
        <pc:chgData name="A Likhitha" userId="850af97f109ac434" providerId="LiveId" clId="{532F8112-41AD-4C1F-81DA-9058E5C6D57D}" dt="2024-03-14T12:23:20.326" v="35" actId="1076"/>
        <pc:sldMkLst>
          <pc:docMk/>
          <pc:sldMk cId="0" sldId="349"/>
        </pc:sldMkLst>
        <pc:spChg chg="mod">
          <ac:chgData name="A Likhitha" userId="850af97f109ac434" providerId="LiveId" clId="{532F8112-41AD-4C1F-81DA-9058E5C6D57D}" dt="2024-03-14T12:23:18.083" v="34" actId="1076"/>
          <ac:spMkLst>
            <pc:docMk/>
            <pc:sldMk cId="0" sldId="349"/>
            <ac:spMk id="3" creationId="{00000000-0000-0000-0000-000000000000}"/>
          </ac:spMkLst>
        </pc:spChg>
        <pc:picChg chg="mod">
          <ac:chgData name="A Likhitha" userId="850af97f109ac434" providerId="LiveId" clId="{532F8112-41AD-4C1F-81DA-9058E5C6D57D}" dt="2024-03-14T12:23:20.326" v="35" actId="1076"/>
          <ac:picMkLst>
            <pc:docMk/>
            <pc:sldMk cId="0" sldId="349"/>
            <ac:picMk id="5" creationId="{0494A80D-BEEF-E162-33AE-31C9272F2E57}"/>
          </ac:picMkLst>
        </pc:picChg>
      </pc:sldChg>
      <pc:sldChg chg="modSp mod">
        <pc:chgData name="A Likhitha" userId="850af97f109ac434" providerId="LiveId" clId="{532F8112-41AD-4C1F-81DA-9058E5C6D57D}" dt="2024-03-14T12:13:15.465" v="8" actId="255"/>
        <pc:sldMkLst>
          <pc:docMk/>
          <pc:sldMk cId="0" sldId="350"/>
        </pc:sldMkLst>
        <pc:spChg chg="mod">
          <ac:chgData name="A Likhitha" userId="850af97f109ac434" providerId="LiveId" clId="{532F8112-41AD-4C1F-81DA-9058E5C6D57D}" dt="2024-03-14T12:13:15.465" v="8" actId="255"/>
          <ac:spMkLst>
            <pc:docMk/>
            <pc:sldMk cId="0" sldId="350"/>
            <ac:spMk id="3" creationId="{00000000-0000-0000-0000-000000000000}"/>
          </ac:spMkLst>
        </pc:spChg>
      </pc:sldChg>
      <pc:sldChg chg="del">
        <pc:chgData name="A Likhitha" userId="850af97f109ac434" providerId="LiveId" clId="{532F8112-41AD-4C1F-81DA-9058E5C6D57D}" dt="2024-03-14T12:16:26.942" v="9" actId="47"/>
        <pc:sldMkLst>
          <pc:docMk/>
          <pc:sldMk cId="0" sldId="355"/>
        </pc:sldMkLst>
      </pc:sldChg>
      <pc:sldChg chg="modSp mod">
        <pc:chgData name="A Likhitha" userId="850af97f109ac434" providerId="LiveId" clId="{532F8112-41AD-4C1F-81DA-9058E5C6D57D}" dt="2024-03-17T05:13:10.331" v="356" actId="20577"/>
        <pc:sldMkLst>
          <pc:docMk/>
          <pc:sldMk cId="2578261959" sldId="360"/>
        </pc:sldMkLst>
        <pc:spChg chg="mod">
          <ac:chgData name="A Likhitha" userId="850af97f109ac434" providerId="LiveId" clId="{532F8112-41AD-4C1F-81DA-9058E5C6D57D}" dt="2024-03-17T05:13:10.331" v="356" actId="20577"/>
          <ac:spMkLst>
            <pc:docMk/>
            <pc:sldMk cId="2578261959" sldId="360"/>
            <ac:spMk id="3" creationId="{AA11EE8A-B72C-0ED9-27DC-BB0A67952F50}"/>
          </ac:spMkLst>
        </pc:spChg>
      </pc:sldChg>
      <pc:sldChg chg="delSp modSp mod">
        <pc:chgData name="A Likhitha" userId="850af97f109ac434" providerId="LiveId" clId="{532F8112-41AD-4C1F-81DA-9058E5C6D57D}" dt="2024-03-16T15:57:44.462" v="336" actId="14100"/>
        <pc:sldMkLst>
          <pc:docMk/>
          <pc:sldMk cId="3829613515" sldId="361"/>
        </pc:sldMkLst>
        <pc:spChg chg="mod">
          <ac:chgData name="A Likhitha" userId="850af97f109ac434" providerId="LiveId" clId="{532F8112-41AD-4C1F-81DA-9058E5C6D57D}" dt="2024-03-16T15:57:44.462" v="336" actId="14100"/>
          <ac:spMkLst>
            <pc:docMk/>
            <pc:sldMk cId="3829613515" sldId="361"/>
            <ac:spMk id="3" creationId="{AA11EE8A-B72C-0ED9-27DC-BB0A67952F50}"/>
          </ac:spMkLst>
        </pc:spChg>
        <pc:graphicFrameChg chg="del modGraphic">
          <ac:chgData name="A Likhitha" userId="850af97f109ac434" providerId="LiveId" clId="{532F8112-41AD-4C1F-81DA-9058E5C6D57D}" dt="2024-03-16T14:21:40.420" v="302" actId="478"/>
          <ac:graphicFrameMkLst>
            <pc:docMk/>
            <pc:sldMk cId="3829613515" sldId="361"/>
            <ac:graphicFrameMk id="4" creationId="{420B36FC-76D8-6F90-E375-C7DFE385EF81}"/>
          </ac:graphicFrameMkLst>
        </pc:graphicFrameChg>
      </pc:sldChg>
      <pc:sldChg chg="modSp mod">
        <pc:chgData name="A Likhitha" userId="850af97f109ac434" providerId="LiveId" clId="{532F8112-41AD-4C1F-81DA-9058E5C6D57D}" dt="2024-03-15T16:20:59.582" v="163" actId="1076"/>
        <pc:sldMkLst>
          <pc:docMk/>
          <pc:sldMk cId="2195880523" sldId="364"/>
        </pc:sldMkLst>
        <pc:spChg chg="mod">
          <ac:chgData name="A Likhitha" userId="850af97f109ac434" providerId="LiveId" clId="{532F8112-41AD-4C1F-81DA-9058E5C6D57D}" dt="2024-03-15T16:20:48.760" v="160" actId="20577"/>
          <ac:spMkLst>
            <pc:docMk/>
            <pc:sldMk cId="2195880523" sldId="364"/>
            <ac:spMk id="11" creationId="{79BA3638-6A4F-14DD-B17F-AD2B7529EFF4}"/>
          </ac:spMkLst>
        </pc:spChg>
        <pc:spChg chg="mod">
          <ac:chgData name="A Likhitha" userId="850af97f109ac434" providerId="LiveId" clId="{532F8112-41AD-4C1F-81DA-9058E5C6D57D}" dt="2024-03-15T16:20:38.534" v="152" actId="113"/>
          <ac:spMkLst>
            <pc:docMk/>
            <pc:sldMk cId="2195880523" sldId="364"/>
            <ac:spMk id="13" creationId="{7CCD9575-C5CD-5430-14EB-F86DC909134B}"/>
          </ac:spMkLst>
        </pc:spChg>
        <pc:spChg chg="mod">
          <ac:chgData name="A Likhitha" userId="850af97f109ac434" providerId="LiveId" clId="{532F8112-41AD-4C1F-81DA-9058E5C6D57D}" dt="2024-03-15T16:20:31.910" v="142" actId="113"/>
          <ac:spMkLst>
            <pc:docMk/>
            <pc:sldMk cId="2195880523" sldId="364"/>
            <ac:spMk id="15" creationId="{E45FC23D-5726-0901-8B6C-C132D953D85B}"/>
          </ac:spMkLst>
        </pc:spChg>
        <pc:spChg chg="mod">
          <ac:chgData name="A Likhitha" userId="850af97f109ac434" providerId="LiveId" clId="{532F8112-41AD-4C1F-81DA-9058E5C6D57D}" dt="2024-03-15T16:20:18.579" v="130" actId="113"/>
          <ac:spMkLst>
            <pc:docMk/>
            <pc:sldMk cId="2195880523" sldId="364"/>
            <ac:spMk id="17" creationId="{D872388F-9BC8-6B9E-415A-41A31392B202}"/>
          </ac:spMkLst>
        </pc:spChg>
        <pc:spChg chg="mod">
          <ac:chgData name="A Likhitha" userId="850af97f109ac434" providerId="LiveId" clId="{532F8112-41AD-4C1F-81DA-9058E5C6D57D}" dt="2024-03-15T16:20:11.293" v="122" actId="113"/>
          <ac:spMkLst>
            <pc:docMk/>
            <pc:sldMk cId="2195880523" sldId="364"/>
            <ac:spMk id="19" creationId="{B8F35B17-59E0-ED15-99A9-76522725EA61}"/>
          </ac:spMkLst>
        </pc:spChg>
        <pc:picChg chg="mod">
          <ac:chgData name="A Likhitha" userId="850af97f109ac434" providerId="LiveId" clId="{532F8112-41AD-4C1F-81DA-9058E5C6D57D}" dt="2024-03-14T16:48:32.309" v="83" actId="1076"/>
          <ac:picMkLst>
            <pc:docMk/>
            <pc:sldMk cId="2195880523" sldId="364"/>
            <ac:picMk id="5" creationId="{8E22AFC7-64E8-5496-DD10-E02C112A9E1D}"/>
          </ac:picMkLst>
        </pc:picChg>
        <pc:picChg chg="mod">
          <ac:chgData name="A Likhitha" userId="850af97f109ac434" providerId="LiveId" clId="{532F8112-41AD-4C1F-81DA-9058E5C6D57D}" dt="2024-03-15T16:20:56.390" v="162" actId="1076"/>
          <ac:picMkLst>
            <pc:docMk/>
            <pc:sldMk cId="2195880523" sldId="364"/>
            <ac:picMk id="6" creationId="{045A5346-4EF5-784B-CB74-F402B50236BE}"/>
          </ac:picMkLst>
        </pc:picChg>
        <pc:picChg chg="mod">
          <ac:chgData name="A Likhitha" userId="850af97f109ac434" providerId="LiveId" clId="{532F8112-41AD-4C1F-81DA-9058E5C6D57D}" dt="2024-03-15T16:20:59.582" v="163" actId="1076"/>
          <ac:picMkLst>
            <pc:docMk/>
            <pc:sldMk cId="2195880523" sldId="364"/>
            <ac:picMk id="7" creationId="{1DC50D44-D57C-6D3A-0E05-07E83C3CD0AE}"/>
          </ac:picMkLst>
        </pc:picChg>
        <pc:picChg chg="mod">
          <ac:chgData name="A Likhitha" userId="850af97f109ac434" providerId="LiveId" clId="{532F8112-41AD-4C1F-81DA-9058E5C6D57D}" dt="2024-03-14T16:49:02.767" v="89" actId="1076"/>
          <ac:picMkLst>
            <pc:docMk/>
            <pc:sldMk cId="2195880523" sldId="364"/>
            <ac:picMk id="8" creationId="{E5D0F1A3-F3B6-043C-AA5C-3305A2A63D5A}"/>
          </ac:picMkLst>
        </pc:picChg>
        <pc:picChg chg="mod">
          <ac:chgData name="A Likhitha" userId="850af97f109ac434" providerId="LiveId" clId="{532F8112-41AD-4C1F-81DA-9058E5C6D57D}" dt="2024-03-14T16:49:14.024" v="91" actId="1076"/>
          <ac:picMkLst>
            <pc:docMk/>
            <pc:sldMk cId="2195880523" sldId="364"/>
            <ac:picMk id="9" creationId="{51A8CF59-9E93-E23F-719C-498303FD81DE}"/>
          </ac:picMkLst>
        </pc:picChg>
      </pc:sldChg>
      <pc:sldChg chg="delSp modSp add mod">
        <pc:chgData name="A Likhitha" userId="850af97f109ac434" providerId="LiveId" clId="{532F8112-41AD-4C1F-81DA-9058E5C6D57D}" dt="2024-03-16T16:01:18.029" v="338" actId="20577"/>
        <pc:sldMkLst>
          <pc:docMk/>
          <pc:sldMk cId="2456854399" sldId="365"/>
        </pc:sldMkLst>
        <pc:spChg chg="mod">
          <ac:chgData name="A Likhitha" userId="850af97f109ac434" providerId="LiveId" clId="{532F8112-41AD-4C1F-81DA-9058E5C6D57D}" dt="2024-03-16T16:01:18.029" v="338" actId="20577"/>
          <ac:spMkLst>
            <pc:docMk/>
            <pc:sldMk cId="2456854399" sldId="365"/>
            <ac:spMk id="3" creationId="{00000000-0000-0000-0000-000000000000}"/>
          </ac:spMkLst>
        </pc:spChg>
        <pc:picChg chg="del">
          <ac:chgData name="A Likhitha" userId="850af97f109ac434" providerId="LiveId" clId="{532F8112-41AD-4C1F-81DA-9058E5C6D57D}" dt="2024-03-16T12:43:26.996" v="165" actId="478"/>
          <ac:picMkLst>
            <pc:docMk/>
            <pc:sldMk cId="2456854399" sldId="365"/>
            <ac:picMk id="5" creationId="{260F6BC0-51CB-AD3A-3C07-3F19BD5FC0F0}"/>
          </ac:picMkLst>
        </pc:picChg>
      </pc:sldChg>
      <pc:sldChg chg="addSp modSp add mod">
        <pc:chgData name="A Likhitha" userId="850af97f109ac434" providerId="LiveId" clId="{532F8112-41AD-4C1F-81DA-9058E5C6D57D}" dt="2024-03-16T13:37:19.776" v="295" actId="1076"/>
        <pc:sldMkLst>
          <pc:docMk/>
          <pc:sldMk cId="3761659594" sldId="366"/>
        </pc:sldMkLst>
        <pc:spChg chg="mod">
          <ac:chgData name="A Likhitha" userId="850af97f109ac434" providerId="LiveId" clId="{532F8112-41AD-4C1F-81DA-9058E5C6D57D}" dt="2024-03-16T13:37:19.776" v="295" actId="1076"/>
          <ac:spMkLst>
            <pc:docMk/>
            <pc:sldMk cId="3761659594" sldId="366"/>
            <ac:spMk id="3" creationId="{00000000-0000-0000-0000-000000000000}"/>
          </ac:spMkLst>
        </pc:spChg>
        <pc:spChg chg="add">
          <ac:chgData name="A Likhitha" userId="850af97f109ac434" providerId="LiveId" clId="{532F8112-41AD-4C1F-81DA-9058E5C6D57D}" dt="2024-03-16T13:33:15.441" v="245"/>
          <ac:spMkLst>
            <pc:docMk/>
            <pc:sldMk cId="3761659594" sldId="366"/>
            <ac:spMk id="4" creationId="{958A881A-D052-42C2-1E09-58F076F974F5}"/>
          </ac:spMkLst>
        </pc:spChg>
        <pc:spChg chg="add">
          <ac:chgData name="A Likhitha" userId="850af97f109ac434" providerId="LiveId" clId="{532F8112-41AD-4C1F-81DA-9058E5C6D57D}" dt="2024-03-16T13:33:15.441" v="245"/>
          <ac:spMkLst>
            <pc:docMk/>
            <pc:sldMk cId="3761659594" sldId="366"/>
            <ac:spMk id="5" creationId="{6B228388-11AE-54E7-CC4A-409D6D853903}"/>
          </ac:spMkLst>
        </pc:spChg>
        <pc:spChg chg="add">
          <ac:chgData name="A Likhitha" userId="850af97f109ac434" providerId="LiveId" clId="{532F8112-41AD-4C1F-81DA-9058E5C6D57D}" dt="2024-03-16T13:33:15.441" v="245"/>
          <ac:spMkLst>
            <pc:docMk/>
            <pc:sldMk cId="3761659594" sldId="366"/>
            <ac:spMk id="6" creationId="{DBBC6968-4F3D-9A9F-215D-28161AC5A96E}"/>
          </ac:spMkLst>
        </pc:spChg>
      </pc:sldChg>
      <pc:sldChg chg="add">
        <pc:chgData name="A Likhitha" userId="850af97f109ac434" providerId="LiveId" clId="{532F8112-41AD-4C1F-81DA-9058E5C6D57D}" dt="2024-03-16T14:21:31.385" v="300" actId="2890"/>
        <pc:sldMkLst>
          <pc:docMk/>
          <pc:sldMk cId="1624370724" sldId="367"/>
        </pc:sldMkLst>
      </pc:sldChg>
      <pc:sldChg chg="modSp add mod ord">
        <pc:chgData name="A Likhitha" userId="850af97f109ac434" providerId="LiveId" clId="{532F8112-41AD-4C1F-81DA-9058E5C6D57D}" dt="2024-03-16T14:23:04.327" v="314" actId="1076"/>
        <pc:sldMkLst>
          <pc:docMk/>
          <pc:sldMk cId="3501118481" sldId="368"/>
        </pc:sldMkLst>
        <pc:spChg chg="mod">
          <ac:chgData name="A Likhitha" userId="850af97f109ac434" providerId="LiveId" clId="{532F8112-41AD-4C1F-81DA-9058E5C6D57D}" dt="2024-03-16T14:23:04.327" v="314" actId="1076"/>
          <ac:spMkLst>
            <pc:docMk/>
            <pc:sldMk cId="3501118481" sldId="368"/>
            <ac:spMk id="3" creationId="{AA11EE8A-B72C-0ED9-27DC-BB0A67952F5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Hi to all</a:t>
            </a: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6E5FBE0-5C21-4E83-8069-52D09BCDD71E}" type="datetimeFigureOut">
              <a:rPr lang="en-IN" smtClean="0"/>
              <a:pPr/>
              <a:t>17-03-2024</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36C5872-5BF2-424D-ADD9-174D7927D36A}" type="slidenum">
              <a:rPr lang="en-IN" smtClean="0"/>
              <a:pPr/>
              <a:t>‹#›</a:t>
            </a:fld>
            <a:endParaRPr lang="en-I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Hi to all</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846DD5-0A30-46AD-B2E1-F25508726044}" type="datetimeFigureOut">
              <a:rPr lang="en-IN" smtClean="0"/>
              <a:pPr/>
              <a:t>17-03-2024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FFBC11-2ED2-450E-A0CC-CEA7380C613F}" type="slidenum">
              <a:rPr lang="en-IN" smtClean="0"/>
              <a:pPr/>
              <a:t>‹#›</a:t>
            </a:fld>
            <a:endParaRPr lang="en-IN"/>
          </a:p>
        </p:txBody>
      </p:sp>
    </p:spTree>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Date Placeholder 3"/>
          <p:cNvSpPr txBox="1"/>
          <p:nvPr userDrawn="1"/>
        </p:nvSpPr>
        <p:spPr>
          <a:xfrm>
            <a:off x="777239" y="6634573"/>
            <a:ext cx="5781822" cy="220979"/>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6" name="Date Placeholder 3"/>
          <p:cNvSpPr txBox="1"/>
          <p:nvPr userDrawn="1"/>
        </p:nvSpPr>
        <p:spPr>
          <a:xfrm>
            <a:off x="6559062" y="6634573"/>
            <a:ext cx="5195133" cy="220979"/>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p:cNvSpPr txBox="1"/>
          <p:nvPr userDrawn="1"/>
        </p:nvSpPr>
        <p:spPr>
          <a:xfrm>
            <a:off x="11754196" y="6637020"/>
            <a:ext cx="437803" cy="220979"/>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8" name="Date Placeholder 3"/>
          <p:cNvSpPr txBox="1"/>
          <p:nvPr userDrawn="1"/>
        </p:nvSpPr>
        <p:spPr>
          <a:xfrm>
            <a:off x="-1" y="-1"/>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sp>
        <p:nvSpPr>
          <p:cNvPr id="9" name="Date Placeholder 3"/>
          <p:cNvSpPr txBox="1"/>
          <p:nvPr userDrawn="1"/>
        </p:nvSpPr>
        <p:spPr>
          <a:xfrm>
            <a:off x="0" y="6634573"/>
            <a:ext cx="777239" cy="221522"/>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 y="232759"/>
            <a:ext cx="12192000" cy="714892"/>
          </a:xfrm>
          <a:prstGeom prst="rect">
            <a:avLst/>
          </a:prstGeom>
          <a:solidFill>
            <a:srgbClr val="FF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lvl1pPr algn="ctr">
              <a:defRPr b="0" cap="none" spc="0" baseline="0">
                <a:ln w="0"/>
                <a:solidFill>
                  <a:schemeClr val="bg1"/>
                </a:solidFill>
                <a:effectLst>
                  <a:outerShdw blurRad="38100" dist="25400" dir="5400000" algn="ctr" rotWithShape="0">
                    <a:srgbClr val="6E747A">
                      <a:alpha val="43000"/>
                    </a:srgbClr>
                  </a:outerShdw>
                </a:effectLst>
              </a:defRPr>
            </a:lvl1pPr>
          </a:lstStyle>
          <a:p>
            <a:endParaRPr lang="en-IN" dirty="0"/>
          </a:p>
        </p:txBody>
      </p:sp>
      <p:sp>
        <p:nvSpPr>
          <p:cNvPr id="3" name="Content Placeholder 2"/>
          <p:cNvSpPr>
            <a:spLocks noGrp="1"/>
          </p:cNvSpPr>
          <p:nvPr>
            <p:ph idx="1"/>
          </p:nvPr>
        </p:nvSpPr>
        <p:spPr>
          <a:xfrm>
            <a:off x="199505" y="1097279"/>
            <a:ext cx="11779135" cy="5394960"/>
          </a:xfrm>
        </p:spPr>
        <p:txBody>
          <a:bodyPr/>
          <a:lstStyle>
            <a:lvl1pPr marL="228600" indent="-228600">
              <a:buFont typeface="Wingdings" panose="05000000000000000000" pitchFamily="2" charset="2"/>
              <a:buChar char="Ø"/>
              <a:defRPr/>
            </a:lvl1pPr>
            <a:lvl2pPr marL="685800" indent="-228600">
              <a:buFont typeface="Wingdings" panose="05000000000000000000" pitchFamily="2" charset="2"/>
              <a:buChar char="q"/>
              <a:defRPr/>
            </a:lvl2pPr>
            <a:lvl3pPr marL="1143000" indent="-228600">
              <a:buFont typeface="Courier New" panose="02070309020205020404" pitchFamily="49" charset="0"/>
              <a:buChar char="o"/>
              <a:defRPr/>
            </a:lvl3pPr>
            <a:lvl4pPr marL="1600200" indent="-228600">
              <a:buFont typeface="Wingdings" panose="05000000000000000000" pitchFamily="2" charset="2"/>
              <a:buChar char="§"/>
              <a:defRPr/>
            </a:lvl4pPr>
            <a:lvl5pPr marL="2057400" indent="-228600">
              <a:buFont typeface="Arial" panose="020B0604020202020204" pitchFamily="34" charset="0"/>
              <a:buChar cha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Date Placeholder 3"/>
          <p:cNvSpPr txBox="1"/>
          <p:nvPr userDrawn="1"/>
        </p:nvSpPr>
        <p:spPr>
          <a:xfrm>
            <a:off x="777239" y="6642828"/>
            <a:ext cx="5654039" cy="215172"/>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Dept. of Computer Science and Engineering</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p:cNvSpPr txBox="1"/>
          <p:nvPr userDrawn="1"/>
        </p:nvSpPr>
        <p:spPr>
          <a:xfrm>
            <a:off x="6431278" y="6641866"/>
            <a:ext cx="5322917" cy="216133"/>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Srinivasa Ramanujan Institute of Technology</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8" name="Date Placeholder 3"/>
          <p:cNvSpPr txBox="1"/>
          <p:nvPr userDrawn="1"/>
        </p:nvSpPr>
        <p:spPr>
          <a:xfrm>
            <a:off x="11754196" y="6641865"/>
            <a:ext cx="437803" cy="216133"/>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DAC095C-C545-42F9-B93D-2B3224753C51}" type="slidenum">
              <a:rPr lang="en-US" sz="1600" b="1" smtClean="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pPr algn="ctr"/>
              <a:t>‹#›</a:t>
            </a:fld>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9" name="Date Placeholder 3"/>
          <p:cNvSpPr txBox="1"/>
          <p:nvPr userDrawn="1"/>
        </p:nvSpPr>
        <p:spPr>
          <a:xfrm>
            <a:off x="-1" y="0"/>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1500" b="1" i="1" baseline="0" dirty="0">
                <a:solidFill>
                  <a:schemeClr val="bg1"/>
                </a:solidFill>
                <a:effectLst/>
                <a:latin typeface="Times New Roman" panose="02020603050405020304" pitchFamily="18" charset="0"/>
                <a:cs typeface="Times New Roman" panose="02020603050405020304" pitchFamily="18" charset="0"/>
              </a:rPr>
              <a:t>Indoor Plant Monitoring System Using IOT</a:t>
            </a: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506200" y="5956065"/>
            <a:ext cx="685800" cy="685800"/>
          </a:xfrm>
          <a:prstGeom prst="rect">
            <a:avLst/>
          </a:prstGeom>
        </p:spPr>
      </p:pic>
      <p:sp>
        <p:nvSpPr>
          <p:cNvPr id="10" name="Date Placeholder 3"/>
          <p:cNvSpPr txBox="1"/>
          <p:nvPr userDrawn="1"/>
        </p:nvSpPr>
        <p:spPr>
          <a:xfrm>
            <a:off x="0" y="6642828"/>
            <a:ext cx="777239" cy="215172"/>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A-2</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just" defTabSz="914400" rtl="0" eaLnBrk="1" latinLnBrk="0" hangingPunct="1">
        <a:lnSpc>
          <a:spcPct val="90000"/>
        </a:lnSpc>
        <a:spcBef>
          <a:spcPts val="1000"/>
        </a:spcBef>
        <a:buFont typeface="Wingdings" panose="05000000000000000000" pitchFamily="2" charset="2"/>
        <a:buChar char="q"/>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just"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just" defTabSz="914400" rtl="0" eaLnBrk="1" latinLnBrk="0" hangingPunct="1">
        <a:lnSpc>
          <a:spcPct val="90000"/>
        </a:lnSpc>
        <a:spcBef>
          <a:spcPts val="500"/>
        </a:spcBef>
        <a:buFont typeface="Courier New" panose="02070309020205020404" pitchFamily="49" charset="0"/>
        <a:buChar char="o"/>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just"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s://drive.google.com/drive/folders/143K7H2tucDPTMbGjtg7dd6ZVJjl6ZcSJ?usp=sharing" TargetMode="Externa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5.xml.rels><?xml version="1.0" encoding="UTF-8" standalone="yes"?>
<Relationships xmlns="http://schemas.openxmlformats.org/package/2006/relationships"><Relationship Id="rId3" Type="http://schemas.openxmlformats.org/officeDocument/2006/relationships/hyperlink" Target="https://www.ijsdr.org/papers/IJSDR2004025.pdf" TargetMode="External"/><Relationship Id="rId7" Type="http://schemas.openxmlformats.org/officeDocument/2006/relationships/hyperlink" Target="https://ieeexplore.ieee.org/document/8389935" TargetMode="External"/><Relationship Id="rId2" Type="http://schemas.openxmlformats.org/officeDocument/2006/relationships/hyperlink" Target="https://sci-hub.hkvisa.net/10.1109/ICCSCE50387.2020.9204927" TargetMode="External"/><Relationship Id="rId1" Type="http://schemas.openxmlformats.org/officeDocument/2006/relationships/slideLayout" Target="../slideLayouts/slideLayout2.xml"/><Relationship Id="rId6" Type="http://schemas.openxmlformats.org/officeDocument/2006/relationships/hyperlink" Target="https://www.ijert.org/plant-monitoring-system?amp=1" TargetMode="External"/><Relationship Id="rId5" Type="http://schemas.openxmlformats.org/officeDocument/2006/relationships/hyperlink" Target="https://sci-hub.se/10.1109/ICOEI48184.2020.9142980" TargetMode="External"/><Relationship Id="rId4" Type="http://schemas.openxmlformats.org/officeDocument/2006/relationships/hyperlink" Target="https://www.irjmets.com/uploadedfiles/paper/volume3/issue_4_april_2021/8688/1628083357.pdf" TargetMode="External"/></Relationships>
</file>

<file path=ppt/slides/_rels/slide36.xml.rels><?xml version="1.0" encoding="UTF-8" standalone="yes"?>
<Relationships xmlns="http://schemas.openxmlformats.org/package/2006/relationships"><Relationship Id="rId3" Type="http://schemas.openxmlformats.org/officeDocument/2006/relationships/hyperlink" Target="https://www.ijcrt.org/papers/IJCRT2305319.pdf" TargetMode="External"/><Relationship Id="rId7" Type="http://schemas.openxmlformats.org/officeDocument/2006/relationships/hyperlink" Target="https://www.mdpi.com/2077-0472/12/10/1745" TargetMode="External"/><Relationship Id="rId2" Type="http://schemas.openxmlformats.org/officeDocument/2006/relationships/hyperlink" Target="https://www.researchgate.net/publication/352539574_Real-time_Animal_Detection_and_Prevention_System_for_Crop_Fields" TargetMode="External"/><Relationship Id="rId1" Type="http://schemas.openxmlformats.org/officeDocument/2006/relationships/slideLayout" Target="../slideLayouts/slideLayout2.xml"/><Relationship Id="rId6" Type="http://schemas.openxmlformats.org/officeDocument/2006/relationships/hyperlink" Target="https://www.researchgate.net/publication/351003790_Internet_of_Things_IoT" TargetMode="External"/><Relationship Id="rId5" Type="http://schemas.openxmlformats.org/officeDocument/2006/relationships/hyperlink" Target="https://www.researchgate.net/publication/320532203_Internet_of_Things_IoT_Definitions_Challenges_and_Recent_Research_Directions" TargetMode="External"/><Relationship Id="rId4" Type="http://schemas.openxmlformats.org/officeDocument/2006/relationships/hyperlink" Target="https://journalofbigdata.springeropen.com/articles/10.1186/s40537-019-0268-2"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11"/>
          <p:cNvSpPr txBox="1"/>
          <p:nvPr/>
        </p:nvSpPr>
        <p:spPr>
          <a:xfrm>
            <a:off x="6095991" y="1783000"/>
            <a:ext cx="2382924" cy="584534"/>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2600" b="0" dirty="0">
                <a:effectLst>
                  <a:outerShdw blurRad="38100" dist="38100" dir="2700000" algn="tl">
                    <a:srgbClr val="000000">
                      <a:alpha val="43137"/>
                    </a:srgbClr>
                  </a:outerShdw>
                </a:effectLst>
              </a:rPr>
              <a:t>K. Asha Nidhi</a:t>
            </a:r>
          </a:p>
          <a:p>
            <a:pPr>
              <a:spcBef>
                <a:spcPts val="300"/>
              </a:spcBef>
            </a:pPr>
            <a:r>
              <a:rPr lang="en-US" sz="1200" b="0" dirty="0"/>
              <a:t>Roll No. 204G1A0516</a:t>
            </a:r>
          </a:p>
        </p:txBody>
      </p:sp>
      <p:sp>
        <p:nvSpPr>
          <p:cNvPr id="6" name="Subtitle 11"/>
          <p:cNvSpPr txBox="1"/>
          <p:nvPr/>
        </p:nvSpPr>
        <p:spPr>
          <a:xfrm>
            <a:off x="3759654" y="2475580"/>
            <a:ext cx="4672674" cy="89804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1400" b="0" i="1" dirty="0"/>
              <a:t>Under the guidance of</a:t>
            </a:r>
          </a:p>
          <a:p>
            <a:pPr>
              <a:spcBef>
                <a:spcPts val="200"/>
              </a:spcBef>
            </a:pPr>
            <a:r>
              <a:rPr lang="en-US" sz="2400" b="0" dirty="0">
                <a:effectLst>
                  <a:outerShdw blurRad="38100" dist="38100" dir="2700000" algn="tl">
                    <a:srgbClr val="000000">
                      <a:alpha val="43137"/>
                    </a:srgbClr>
                  </a:outerShdw>
                </a:effectLst>
              </a:rPr>
              <a:t>Dr. B. </a:t>
            </a:r>
            <a:r>
              <a:rPr lang="en-US" sz="2400" b="0" dirty="0" err="1">
                <a:effectLst>
                  <a:outerShdw blurRad="38100" dist="38100" dir="2700000" algn="tl">
                    <a:srgbClr val="000000">
                      <a:alpha val="43137"/>
                    </a:srgbClr>
                  </a:outerShdw>
                </a:effectLst>
              </a:rPr>
              <a:t>Harichandana</a:t>
            </a:r>
            <a:r>
              <a:rPr lang="en-US" sz="1400" b="0" baseline="-25000" dirty="0" err="1"/>
              <a:t>M.Tech</a:t>
            </a:r>
            <a:r>
              <a:rPr lang="en-US" sz="1400" b="0" baseline="-25000" dirty="0"/>
              <a:t>, </a:t>
            </a:r>
            <a:r>
              <a:rPr lang="en-US" sz="1400" b="0" baseline="-25000" dirty="0" err="1"/>
              <a:t>Ph.D</a:t>
            </a:r>
            <a:r>
              <a:rPr lang="en-US" sz="1400" b="0" baseline="-25000" dirty="0"/>
              <a:t> </a:t>
            </a:r>
            <a:endParaRPr lang="en-IN" sz="1400" b="0" baseline="-25000" dirty="0">
              <a:effectLst>
                <a:outerShdw blurRad="38100" dist="38100" dir="2700000" algn="tl">
                  <a:srgbClr val="000000">
                    <a:alpha val="43137"/>
                  </a:srgbClr>
                </a:outerShdw>
              </a:effectLst>
            </a:endParaRPr>
          </a:p>
          <a:p>
            <a:pPr>
              <a:spcBef>
                <a:spcPts val="200"/>
              </a:spcBef>
            </a:pPr>
            <a:r>
              <a:rPr lang="en-IN" sz="1400" b="0" dirty="0"/>
              <a:t>Associate Professor</a:t>
            </a:r>
          </a:p>
        </p:txBody>
      </p:sp>
      <p:sp>
        <p:nvSpPr>
          <p:cNvPr id="7" name="Subtitle 11"/>
          <p:cNvSpPr txBox="1"/>
          <p:nvPr/>
        </p:nvSpPr>
        <p:spPr>
          <a:xfrm>
            <a:off x="1514475" y="5162533"/>
            <a:ext cx="9163049" cy="1427181"/>
          </a:xfrm>
          <a:prstGeom prst="rect">
            <a:avLst/>
          </a:prstGeom>
        </p:spPr>
        <p:txBody>
          <a:bodyPr vert="horz" lIns="91440" tIns="45720" rIns="91440" bIns="45720" rtlCol="0">
            <a:normAutofit fontScale="5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500"/>
              </a:spcBef>
            </a:pPr>
            <a:r>
              <a:rPr lang="en-US" sz="4200" b="0" dirty="0">
                <a:effectLst>
                  <a:outerShdw blurRad="38100" dist="38100" dir="2700000" algn="tl">
                    <a:srgbClr val="000000">
                      <a:alpha val="43137"/>
                    </a:srgbClr>
                  </a:outerShdw>
                </a:effectLst>
              </a:rPr>
              <a:t>Department of Computer Science and Engineering      </a:t>
            </a:r>
          </a:p>
          <a:p>
            <a:pPr>
              <a:spcBef>
                <a:spcPts val="500"/>
              </a:spcBef>
            </a:pPr>
            <a:r>
              <a:rPr lang="en-US" sz="6500" b="0" dirty="0">
                <a:solidFill>
                  <a:srgbClr val="FF0000"/>
                </a:solidFill>
                <a:effectLst>
                  <a:outerShdw blurRad="38100" dist="38100" dir="2700000" algn="tl">
                    <a:srgbClr val="000000">
                      <a:alpha val="43137"/>
                    </a:srgbClr>
                  </a:outerShdw>
                </a:effectLst>
              </a:rPr>
              <a:t>Srinivasa Ramanujan Institute of Technology</a:t>
            </a:r>
          </a:p>
          <a:p>
            <a:pPr>
              <a:spcBef>
                <a:spcPts val="300"/>
              </a:spcBef>
            </a:pPr>
            <a:r>
              <a:rPr lang="en-US" sz="2100" dirty="0">
                <a:effectLst/>
                <a:ea typeface="Times New Roman" panose="02020603050405020304" pitchFamily="18" charset="0"/>
              </a:rPr>
              <a:t>Autonomous</a:t>
            </a:r>
            <a:endParaRPr lang="en-US" sz="2100" b="0" dirty="0"/>
          </a:p>
          <a:p>
            <a:pPr>
              <a:spcBef>
                <a:spcPts val="300"/>
              </a:spcBef>
            </a:pPr>
            <a:r>
              <a:rPr lang="en-US" sz="2300" dirty="0" err="1"/>
              <a:t>Rotarypuram</a:t>
            </a:r>
            <a:r>
              <a:rPr lang="en-US" sz="2300" dirty="0"/>
              <a:t> Village, B K </a:t>
            </a:r>
            <a:r>
              <a:rPr lang="en-US" sz="2300" dirty="0" err="1"/>
              <a:t>Samudram</a:t>
            </a:r>
            <a:r>
              <a:rPr lang="en-US" sz="2300" dirty="0"/>
              <a:t> Mandal, </a:t>
            </a:r>
            <a:r>
              <a:rPr lang="en-US" sz="2300" dirty="0" err="1"/>
              <a:t>Ananthapuramu</a:t>
            </a:r>
            <a:r>
              <a:rPr lang="en-US" sz="2300" dirty="0"/>
              <a:t> – 515701.</a:t>
            </a:r>
          </a:p>
          <a:p>
            <a:pPr>
              <a:spcAft>
                <a:spcPts val="100"/>
              </a:spcAft>
            </a:pPr>
            <a:r>
              <a:rPr lang="en-US" sz="2500" dirty="0">
                <a:solidFill>
                  <a:schemeClr val="accent1">
                    <a:lumMod val="50000"/>
                  </a:schemeClr>
                </a:solidFill>
              </a:rPr>
              <a:t>2023-2024</a:t>
            </a:r>
            <a:endParaRPr lang="en-US" sz="2500" b="0" dirty="0"/>
          </a:p>
          <a:p>
            <a:endParaRPr lang="en-IN" b="0" dirty="0"/>
          </a:p>
        </p:txBody>
      </p:sp>
      <p:sp>
        <p:nvSpPr>
          <p:cNvPr id="12" name="Subtitle 11"/>
          <p:cNvSpPr txBox="1"/>
          <p:nvPr/>
        </p:nvSpPr>
        <p:spPr>
          <a:xfrm>
            <a:off x="3574384" y="1783000"/>
            <a:ext cx="2382924" cy="584534"/>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2600" b="0" dirty="0">
                <a:effectLst>
                  <a:outerShdw blurRad="38100" dist="38100" dir="2700000" algn="tl">
                    <a:srgbClr val="000000">
                      <a:alpha val="43137"/>
                    </a:srgbClr>
                  </a:outerShdw>
                </a:effectLst>
              </a:rPr>
              <a:t>R. Lalitha</a:t>
            </a:r>
          </a:p>
          <a:p>
            <a:pPr>
              <a:spcBef>
                <a:spcPts val="300"/>
              </a:spcBef>
            </a:pPr>
            <a:r>
              <a:rPr lang="en-US" sz="1200" b="0" dirty="0"/>
              <a:t>Roll No. 204G1A0547</a:t>
            </a:r>
          </a:p>
        </p:txBody>
      </p:sp>
      <p:sp>
        <p:nvSpPr>
          <p:cNvPr id="13" name="Subtitle 11"/>
          <p:cNvSpPr txBox="1"/>
          <p:nvPr/>
        </p:nvSpPr>
        <p:spPr>
          <a:xfrm>
            <a:off x="8617598" y="1783000"/>
            <a:ext cx="2382924" cy="584534"/>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2600" b="0" dirty="0">
                <a:effectLst>
                  <a:outerShdw blurRad="38100" dist="38100" dir="2700000" algn="tl">
                    <a:srgbClr val="000000">
                      <a:alpha val="43137"/>
                    </a:srgbClr>
                  </a:outerShdw>
                </a:effectLst>
              </a:rPr>
              <a:t>K. Hema Latha</a:t>
            </a:r>
          </a:p>
          <a:p>
            <a:pPr>
              <a:spcBef>
                <a:spcPts val="300"/>
              </a:spcBef>
            </a:pPr>
            <a:r>
              <a:rPr lang="en-US" sz="1200" b="0" dirty="0"/>
              <a:t>Roll No. 204G1A0539</a:t>
            </a:r>
          </a:p>
        </p:txBody>
      </p:sp>
      <p:sp>
        <p:nvSpPr>
          <p:cNvPr id="14" name="Subtitle 11"/>
          <p:cNvSpPr txBox="1"/>
          <p:nvPr/>
        </p:nvSpPr>
        <p:spPr>
          <a:xfrm>
            <a:off x="1191460" y="1783000"/>
            <a:ext cx="2382924" cy="584534"/>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2600" b="0" dirty="0">
                <a:effectLst>
                  <a:outerShdw blurRad="38100" dist="38100" dir="2700000" algn="tl">
                    <a:srgbClr val="000000">
                      <a:alpha val="43137"/>
                    </a:srgbClr>
                  </a:outerShdw>
                </a:effectLst>
              </a:rPr>
              <a:t>A. Likhitha</a:t>
            </a:r>
          </a:p>
          <a:p>
            <a:pPr>
              <a:spcBef>
                <a:spcPts val="300"/>
              </a:spcBef>
            </a:pPr>
            <a:r>
              <a:rPr lang="en-US" sz="1200" b="0" dirty="0"/>
              <a:t>Roll No. 204G1A0548</a:t>
            </a:r>
          </a:p>
        </p:txBody>
      </p:sp>
      <p:sp>
        <p:nvSpPr>
          <p:cNvPr id="17" name="Rectangle: Rounded Corners 16"/>
          <p:cNvSpPr/>
          <p:nvPr/>
        </p:nvSpPr>
        <p:spPr>
          <a:xfrm>
            <a:off x="755009" y="335271"/>
            <a:ext cx="10528183" cy="857864"/>
          </a:xfrm>
          <a:prstGeom prst="roundRect">
            <a:avLst/>
          </a:prstGeom>
          <a:solidFill>
            <a:srgbClr val="FF660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IN"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INDOOR PLANT MONITORING SYSTEM USING IOT</a:t>
            </a:r>
          </a:p>
        </p:txBody>
      </p:sp>
      <p:sp>
        <p:nvSpPr>
          <p:cNvPr id="18" name="Rectangle 17"/>
          <p:cNvSpPr/>
          <p:nvPr/>
        </p:nvSpPr>
        <p:spPr>
          <a:xfrm>
            <a:off x="2714840" y="1261696"/>
            <a:ext cx="6762303" cy="338041"/>
          </a:xfrm>
          <a:prstGeom prst="rect">
            <a:avLst/>
          </a:prstGeom>
        </p:spPr>
        <p:txBody>
          <a:bodyPr wrap="square">
            <a:spAutoFit/>
          </a:bodyPr>
          <a:lstStyle/>
          <a:p>
            <a:pPr algn="ctr">
              <a:lnSpc>
                <a:spcPct val="107000"/>
              </a:lnSpc>
              <a:spcBef>
                <a:spcPts val="500"/>
              </a:spcBef>
              <a:spcAft>
                <a:spcPts val="500"/>
              </a:spcAft>
            </a:pPr>
            <a:r>
              <a:rPr lang="en-IN" sz="1600" i="1" dirty="0">
                <a:solidFill>
                  <a:srgbClr val="000000"/>
                </a:solidFill>
                <a:latin typeface="Times New Roman" panose="02020603050405020304" pitchFamily="18" charset="0"/>
                <a:ea typeface="Calibri" panose="020F0502020204030204" pitchFamily="34" charset="0"/>
              </a:rPr>
              <a:t>by</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74154" y="3477046"/>
            <a:ext cx="1843673" cy="168548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51231"/>
            <a:ext cx="12192000" cy="714892"/>
          </a:xfrm>
        </p:spPr>
        <p:txBody>
          <a:bodyPr/>
          <a:lstStyle/>
          <a:p>
            <a:r>
              <a:rPr lang="en-US" b="1" dirty="0">
                <a:sym typeface="+mn-ea"/>
              </a:rPr>
              <a:t> </a:t>
            </a:r>
            <a:r>
              <a:rPr lang="en-US" dirty="0">
                <a:sym typeface="+mn-ea"/>
              </a:rPr>
              <a:t> Existing System</a:t>
            </a:r>
            <a:endParaRPr lang="en-US" dirty="0"/>
          </a:p>
        </p:txBody>
      </p:sp>
      <p:sp>
        <p:nvSpPr>
          <p:cNvPr id="3" name="Content Placeholder 2"/>
          <p:cNvSpPr>
            <a:spLocks noGrp="1"/>
          </p:cNvSpPr>
          <p:nvPr>
            <p:ph idx="1"/>
          </p:nvPr>
        </p:nvSpPr>
        <p:spPr>
          <a:xfrm>
            <a:off x="206432" y="1554479"/>
            <a:ext cx="11779135" cy="5394960"/>
          </a:xfrm>
        </p:spPr>
        <p:txBody>
          <a:bodyPr>
            <a:normAutofit/>
          </a:bodyPr>
          <a:lstStyle/>
          <a:p>
            <a:pPr marL="304800" marR="266700" lvl="0" indent="447675" algn="just" defTabSz="914400" rtl="0" eaLnBrk="1" fontAlgn="auto" latinLnBrk="0" hangingPunct="1">
              <a:lnSpc>
                <a:spcPct val="110000"/>
              </a:lnSpc>
              <a:spcBef>
                <a:spcPts val="1000"/>
              </a:spcBef>
              <a:spcAft>
                <a:spcPts val="0"/>
              </a:spcAft>
              <a:buClrTx/>
              <a:buSzTx/>
              <a:buFont typeface="Wingdings" panose="05000000000000000000" pitchFamily="2" charset="2"/>
              <a:buChar char="Ø"/>
              <a:tabLst/>
              <a:defRPr/>
            </a:pP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The existing system monitors the environmental conditions using various sensors.</a:t>
            </a:r>
            <a:endParaRPr kumimoji="0" lang="en-IN" sz="24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endParaRPr>
          </a:p>
          <a:p>
            <a:pPr marL="304800" marR="264160" lvl="0" indent="447675" algn="just" defTabSz="914400" rtl="0" eaLnBrk="1" fontAlgn="auto" latinLnBrk="0" hangingPunct="1">
              <a:lnSpc>
                <a:spcPct val="110000"/>
              </a:lnSpc>
              <a:spcBef>
                <a:spcPts val="600"/>
              </a:spcBef>
              <a:spcAft>
                <a:spcPts val="0"/>
              </a:spcAft>
              <a:buClrTx/>
              <a:buSzTx/>
              <a:buFont typeface="Wingdings" panose="05000000000000000000" pitchFamily="2" charset="2"/>
              <a:buChar char="Ø"/>
              <a:tabLst/>
              <a:defRPr/>
            </a:pP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The system uses </a:t>
            </a:r>
            <a:r>
              <a:rPr kumimoji="0" lang="en-US" sz="2400" b="0" i="0" u="none" strike="noStrike" kern="1200" cap="none" spc="0" normalizeH="0" baseline="0" noProof="0" dirty="0" err="1">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NodeMCU</a:t>
            </a: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 as microcontroller. </a:t>
            </a:r>
            <a:r>
              <a:rPr kumimoji="0" lang="en-US" sz="2400" b="0" i="0" u="none" strike="noStrike" kern="1200" cap="none" spc="0" normalizeH="0" baseline="0" noProof="0" dirty="0" err="1">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NodeMCU</a:t>
            </a: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 comes with the inbuilt ESP8266 </a:t>
            </a:r>
            <a:r>
              <a:rPr kumimoji="0" lang="en-US" sz="2400" b="0" i="0" u="none" strike="noStrike" kern="1200" cap="none" spc="0" normalizeH="0" baseline="0" noProof="0" dirty="0" err="1">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WiFi</a:t>
            </a: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-module which connects our system to </a:t>
            </a:r>
            <a:r>
              <a:rPr kumimoji="0" lang="en-US" sz="2400" b="0" i="0" u="none" strike="noStrike" kern="1200" cap="none" spc="0" normalizeH="0" baseline="0" noProof="0" dirty="0" err="1">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blynk</a:t>
            </a: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 app using </a:t>
            </a:r>
            <a:r>
              <a:rPr kumimoji="0" lang="en-US" sz="2400" b="0" i="0" u="none" strike="noStrike" kern="1200" cap="none" spc="0" normalizeH="0" baseline="0" noProof="0" dirty="0" err="1">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WiFi</a:t>
            </a: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 The program which controls the functioning of the whole system is fed into the microcontroller using Arduino IDE which is an environment which integrates code with the hardware. Soil moisture sensor continuously detects the level of moisture in the soil and displays it on the Virtual LCD widget on the Blynk app. If the water content in the soil is less than what is required by the plant, a notification is sent to the user’s smartphone and he/she can switch ON the button widget in </a:t>
            </a:r>
            <a:r>
              <a:rPr kumimoji="0" lang="en-US" sz="2400" b="0" i="0" u="none" strike="noStrike" kern="1200" cap="none" spc="0" normalizeH="0" baseline="0" noProof="0" dirty="0" err="1">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Blynkapp</a:t>
            </a: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 which will turn ON the water supply. Real time values from the DHT11 temperature sensor are also displayed on the virtual LCD.</a:t>
            </a:r>
            <a:endParaRPr kumimoji="0" lang="en-IN" sz="24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endParaRPr>
          </a:p>
          <a:p>
            <a:pPr marL="457200" indent="-457200">
              <a:lnSpc>
                <a:spcPct val="110000"/>
              </a:lnSpc>
              <a:spcBef>
                <a:spcPts val="1001"/>
              </a:spcBef>
              <a:buClr>
                <a:srgbClr val="000000"/>
              </a:buClr>
              <a:buFont typeface="Wingdings" charset="2"/>
              <a:buChar char=""/>
            </a:pPr>
            <a:endParaRPr lang="en-IN"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565242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033D2-EE23-1FCB-6E54-9CE6C0D5E165}"/>
              </a:ext>
            </a:extLst>
          </p:cNvPr>
          <p:cNvSpPr>
            <a:spLocks noGrp="1"/>
          </p:cNvSpPr>
          <p:nvPr>
            <p:ph type="title"/>
          </p:nvPr>
        </p:nvSpPr>
        <p:spPr/>
        <p:txBody>
          <a:bodyPr/>
          <a:lstStyle/>
          <a:p>
            <a:pPr algn="ctr"/>
            <a:r>
              <a:rPr lang="en-US" dirty="0"/>
              <a:t>Existing System</a:t>
            </a:r>
            <a:endParaRPr lang="en-IN" dirty="0"/>
          </a:p>
        </p:txBody>
      </p:sp>
      <p:sp>
        <p:nvSpPr>
          <p:cNvPr id="3" name="Content Placeholder 2">
            <a:extLst>
              <a:ext uri="{FF2B5EF4-FFF2-40B4-BE49-F238E27FC236}">
                <a16:creationId xmlns:a16="http://schemas.microsoft.com/office/drawing/2014/main" id="{AA11EE8A-B72C-0ED9-27DC-BB0A67952F50}"/>
              </a:ext>
            </a:extLst>
          </p:cNvPr>
          <p:cNvSpPr>
            <a:spLocks noGrp="1"/>
          </p:cNvSpPr>
          <p:nvPr>
            <p:ph idx="1"/>
          </p:nvPr>
        </p:nvSpPr>
        <p:spPr/>
        <p:txBody>
          <a:bodyPr>
            <a:normAutofit/>
          </a:bodyPr>
          <a:lstStyle/>
          <a:p>
            <a:pPr marL="304800" marR="266700" indent="447675" algn="just">
              <a:lnSpc>
                <a:spcPct val="150000"/>
              </a:lnSpc>
              <a:spcAft>
                <a:spcPts val="0"/>
              </a:spcAft>
            </a:pPr>
            <a:r>
              <a:rPr lang="en-US" dirty="0">
                <a:effectLst/>
                <a:latin typeface="Times New Roman" panose="02020603050405020304" pitchFamily="18" charset="0"/>
                <a:ea typeface="Times New Roman" panose="02020603050405020304" pitchFamily="18" charset="0"/>
              </a:rPr>
              <a:t>The user is notified about each and every step through the notification feature of the </a:t>
            </a:r>
            <a:r>
              <a:rPr lang="en-US" dirty="0" err="1">
                <a:effectLst/>
                <a:latin typeface="Times New Roman" panose="02020603050405020304" pitchFamily="18" charset="0"/>
                <a:ea typeface="Times New Roman" panose="02020603050405020304" pitchFamily="18" charset="0"/>
              </a:rPr>
              <a:t>Blynkapp</a:t>
            </a:r>
            <a:r>
              <a:rPr lang="en-US" dirty="0">
                <a:effectLst/>
                <a:latin typeface="Times New Roman" panose="02020603050405020304" pitchFamily="18" charset="0"/>
                <a:ea typeface="Times New Roman" panose="02020603050405020304" pitchFamily="18" charset="0"/>
              </a:rPr>
              <a:t>. Hence, this system monitors and controls the plants requirements remotely.</a:t>
            </a:r>
          </a:p>
          <a:p>
            <a:pPr marL="304800" marR="266700" indent="447675" algn="just">
              <a:lnSpc>
                <a:spcPct val="150000"/>
              </a:lnSpc>
              <a:spcAft>
                <a:spcPts val="0"/>
              </a:spcAft>
            </a:pPr>
            <a:r>
              <a:rPr lang="en-US" dirty="0">
                <a:ea typeface="Times New Roman" panose="02020603050405020304" pitchFamily="18" charset="0"/>
              </a:rPr>
              <a:t>Drawbacks of the existing system:</a:t>
            </a:r>
          </a:p>
          <a:p>
            <a:pPr lvl="2">
              <a:buFont typeface="Wingdings" pitchFamily="2" charset="2"/>
              <a:buChar char="§"/>
            </a:pPr>
            <a:r>
              <a:rPr lang="en-IN" sz="2800" dirty="0"/>
              <a:t>In this system In this system shade is not provided when temperature is high.</a:t>
            </a:r>
          </a:p>
          <a:p>
            <a:pPr lvl="2">
              <a:buFont typeface="Wingdings" pitchFamily="2" charset="2"/>
              <a:buChar char="§"/>
            </a:pPr>
            <a:r>
              <a:rPr lang="en-IN" sz="2800" dirty="0"/>
              <a:t>This system doesn’t provide the water automatically, user should manually on and off the pump using the app.</a:t>
            </a:r>
          </a:p>
          <a:p>
            <a:pPr lvl="2">
              <a:buFont typeface="Wingdings" pitchFamily="2" charset="2"/>
              <a:buChar char="§"/>
            </a:pPr>
            <a:r>
              <a:rPr lang="en-IN" sz="2800" dirty="0"/>
              <a:t>This system doesn’t detect  the birds if they harm the plants.</a:t>
            </a:r>
          </a:p>
          <a:p>
            <a:pPr marL="304800" marR="266700" indent="0" algn="just">
              <a:lnSpc>
                <a:spcPct val="150000"/>
              </a:lnSpc>
              <a:spcAft>
                <a:spcPts val="0"/>
              </a:spcAft>
              <a:buNone/>
            </a:pPr>
            <a:endParaRPr lang="en-IN" sz="3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5782619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033D2-EE23-1FCB-6E54-9CE6C0D5E165}"/>
              </a:ext>
            </a:extLst>
          </p:cNvPr>
          <p:cNvSpPr>
            <a:spLocks noGrp="1"/>
          </p:cNvSpPr>
          <p:nvPr>
            <p:ph type="title"/>
          </p:nvPr>
        </p:nvSpPr>
        <p:spPr/>
        <p:txBody>
          <a:bodyPr/>
          <a:lstStyle/>
          <a:p>
            <a:pPr algn="ctr"/>
            <a:r>
              <a:rPr lang="en-US" dirty="0"/>
              <a:t>Existing System</a:t>
            </a:r>
            <a:endParaRPr lang="en-IN" dirty="0"/>
          </a:p>
        </p:txBody>
      </p:sp>
      <p:sp>
        <p:nvSpPr>
          <p:cNvPr id="5" name="Content Placeholder 4"/>
          <p:cNvSpPr>
            <a:spLocks noGrp="1"/>
          </p:cNvSpPr>
          <p:nvPr>
            <p:ph idx="1"/>
          </p:nvPr>
        </p:nvSpPr>
        <p:spPr/>
        <p:txBody>
          <a:bodyPr/>
          <a:lstStyle/>
          <a:p>
            <a:r>
              <a:rPr lang="en-IN" b="1" dirty="0"/>
              <a:t>Architecture of the Existing System</a:t>
            </a:r>
          </a:p>
          <a:p>
            <a:endParaRPr lang="en-US" dirty="0"/>
          </a:p>
        </p:txBody>
      </p:sp>
      <p:pic>
        <p:nvPicPr>
          <p:cNvPr id="3" name="Picture 2">
            <a:extLst>
              <a:ext uri="{FF2B5EF4-FFF2-40B4-BE49-F238E27FC236}">
                <a16:creationId xmlns:a16="http://schemas.microsoft.com/office/drawing/2014/main" id="{FA145674-FFD4-85DF-C231-E2944E3FCB4D}"/>
              </a:ext>
            </a:extLst>
          </p:cNvPr>
          <p:cNvPicPr>
            <a:picLocks noChangeAspect="1"/>
          </p:cNvPicPr>
          <p:nvPr/>
        </p:nvPicPr>
        <p:blipFill>
          <a:blip r:embed="rId2"/>
          <a:stretch>
            <a:fillRect/>
          </a:stretch>
        </p:blipFill>
        <p:spPr>
          <a:xfrm>
            <a:off x="2000249" y="1800860"/>
            <a:ext cx="7839075" cy="4360262"/>
          </a:xfrm>
          <a:prstGeom prst="rect">
            <a:avLst/>
          </a:prstGeom>
        </p:spPr>
      </p:pic>
    </p:spTree>
    <p:extLst>
      <p:ext uri="{BB962C8B-B14F-4D97-AF65-F5344CB8AC3E}">
        <p14:creationId xmlns:p14="http://schemas.microsoft.com/office/powerpoint/2010/main" val="15203255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033D2-EE23-1FCB-6E54-9CE6C0D5E165}"/>
              </a:ext>
            </a:extLst>
          </p:cNvPr>
          <p:cNvSpPr>
            <a:spLocks noGrp="1"/>
          </p:cNvSpPr>
          <p:nvPr>
            <p:ph type="title"/>
          </p:nvPr>
        </p:nvSpPr>
        <p:spPr/>
        <p:txBody>
          <a:bodyPr/>
          <a:lstStyle/>
          <a:p>
            <a:pPr algn="ctr"/>
            <a:r>
              <a:rPr lang="en-US" dirty="0"/>
              <a:t>Existing System</a:t>
            </a:r>
            <a:endParaRPr lang="en-IN" dirty="0"/>
          </a:p>
        </p:txBody>
      </p:sp>
      <p:sp>
        <p:nvSpPr>
          <p:cNvPr id="3" name="Content Placeholder 2">
            <a:extLst>
              <a:ext uri="{FF2B5EF4-FFF2-40B4-BE49-F238E27FC236}">
                <a16:creationId xmlns:a16="http://schemas.microsoft.com/office/drawing/2014/main" id="{AA11EE8A-B72C-0ED9-27DC-BB0A67952F50}"/>
              </a:ext>
            </a:extLst>
          </p:cNvPr>
          <p:cNvSpPr>
            <a:spLocks noGrp="1"/>
          </p:cNvSpPr>
          <p:nvPr>
            <p:ph idx="1"/>
          </p:nvPr>
        </p:nvSpPr>
        <p:spPr>
          <a:xfrm>
            <a:off x="342941" y="1463040"/>
            <a:ext cx="11779135" cy="5394960"/>
          </a:xfrm>
        </p:spPr>
        <p:txBody>
          <a:bodyPr/>
          <a:lstStyle/>
          <a:p>
            <a:r>
              <a:rPr lang="en-IN" sz="2400" b="1" dirty="0"/>
              <a:t>SOFTWARE AND HARDWARE USED:</a:t>
            </a:r>
          </a:p>
          <a:p>
            <a:r>
              <a:rPr lang="en-IN" sz="2400" b="1" dirty="0"/>
              <a:t>Software: </a:t>
            </a:r>
          </a:p>
          <a:p>
            <a:pPr lvl="3"/>
            <a:r>
              <a:rPr lang="en-IN" sz="2400" dirty="0"/>
              <a:t>Arduino IDE</a:t>
            </a:r>
          </a:p>
          <a:p>
            <a:r>
              <a:rPr lang="en-IN" sz="2400" b="1" dirty="0"/>
              <a:t>Hardware: </a:t>
            </a:r>
          </a:p>
          <a:p>
            <a:pPr lvl="3"/>
            <a:r>
              <a:rPr lang="en-IN" sz="2400" dirty="0"/>
              <a:t>Microcontroller - </a:t>
            </a:r>
            <a:r>
              <a:rPr lang="en-IN" sz="2400" dirty="0" err="1"/>
              <a:t>NodeMCU</a:t>
            </a:r>
            <a:endParaRPr lang="en-IN" sz="2400" dirty="0"/>
          </a:p>
          <a:p>
            <a:pPr lvl="3"/>
            <a:r>
              <a:rPr lang="en-IN" sz="2400" dirty="0">
                <a:latin typeface="Times New Roman" pitchFamily="18" charset="0"/>
                <a:cs typeface="Times New Roman" pitchFamily="18" charset="0"/>
              </a:rPr>
              <a:t> Light Sensor - Passive sensor</a:t>
            </a:r>
          </a:p>
          <a:p>
            <a:pPr lvl="3"/>
            <a:r>
              <a:rPr lang="en-IN" sz="2400" dirty="0"/>
              <a:t> Moisture sensors</a:t>
            </a:r>
          </a:p>
          <a:p>
            <a:pPr lvl="3"/>
            <a:r>
              <a:rPr lang="en-IN" sz="2400" dirty="0"/>
              <a:t>DHT 11 Sensor</a:t>
            </a:r>
          </a:p>
          <a:p>
            <a:pPr lvl="3"/>
            <a:r>
              <a:rPr lang="en-IN" sz="2400" dirty="0">
                <a:latin typeface="Times New Roman" pitchFamily="18" charset="0"/>
                <a:cs typeface="Times New Roman" pitchFamily="18" charset="0"/>
              </a:rPr>
              <a:t> Power supply (</a:t>
            </a:r>
            <a:r>
              <a:rPr lang="en-US" sz="2400" dirty="0">
                <a:latin typeface="Times New Roman" pitchFamily="18" charset="0"/>
                <a:cs typeface="Times New Roman" pitchFamily="18" charset="0"/>
              </a:rPr>
              <a:t>+5V power supply)</a:t>
            </a:r>
            <a:endParaRPr lang="en-IN" sz="2400" dirty="0">
              <a:latin typeface="Times New Roman" pitchFamily="18" charset="0"/>
              <a:cs typeface="Times New Roman" pitchFamily="18" charset="0"/>
            </a:endParaRPr>
          </a:p>
          <a:p>
            <a:pPr marL="1371600" lvl="3" indent="0">
              <a:buNone/>
            </a:pPr>
            <a:endParaRPr lang="en-IN" sz="2400" dirty="0"/>
          </a:p>
          <a:p>
            <a:pPr>
              <a:buFont typeface="Wingdings" panose="05000000000000000000" pitchFamily="2" charset="2"/>
              <a:buChar char="§"/>
            </a:pPr>
            <a:endParaRPr lang="en-IN" sz="2400" b="1" dirty="0"/>
          </a:p>
          <a:p>
            <a:endParaRPr lang="en-US" sz="2400" dirty="0"/>
          </a:p>
        </p:txBody>
      </p:sp>
    </p:spTree>
    <p:extLst>
      <p:ext uri="{BB962C8B-B14F-4D97-AF65-F5344CB8AC3E}">
        <p14:creationId xmlns:p14="http://schemas.microsoft.com/office/powerpoint/2010/main" val="15203255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033D2-EE23-1FCB-6E54-9CE6C0D5E165}"/>
              </a:ext>
            </a:extLst>
          </p:cNvPr>
          <p:cNvSpPr>
            <a:spLocks noGrp="1"/>
          </p:cNvSpPr>
          <p:nvPr>
            <p:ph type="title"/>
          </p:nvPr>
        </p:nvSpPr>
        <p:spPr/>
        <p:txBody>
          <a:bodyPr/>
          <a:lstStyle/>
          <a:p>
            <a:pPr algn="ctr"/>
            <a:r>
              <a:rPr lang="en-US" dirty="0"/>
              <a:t>Proposed System</a:t>
            </a:r>
            <a:endParaRPr lang="en-IN" dirty="0"/>
          </a:p>
        </p:txBody>
      </p:sp>
      <p:sp>
        <p:nvSpPr>
          <p:cNvPr id="3" name="Content Placeholder 2">
            <a:extLst>
              <a:ext uri="{FF2B5EF4-FFF2-40B4-BE49-F238E27FC236}">
                <a16:creationId xmlns:a16="http://schemas.microsoft.com/office/drawing/2014/main" id="{AA11EE8A-B72C-0ED9-27DC-BB0A67952F50}"/>
              </a:ext>
            </a:extLst>
          </p:cNvPr>
          <p:cNvSpPr>
            <a:spLocks noGrp="1"/>
          </p:cNvSpPr>
          <p:nvPr>
            <p:ph idx="1"/>
          </p:nvPr>
        </p:nvSpPr>
        <p:spPr>
          <a:xfrm>
            <a:off x="206430" y="1384149"/>
            <a:ext cx="11779135" cy="5394960"/>
          </a:xfrm>
        </p:spPr>
        <p:txBody>
          <a:bodyPr>
            <a:normAutofit/>
          </a:bodyPr>
          <a:lstStyle/>
          <a:p>
            <a:pPr indent="180340" algn="just"/>
            <a:r>
              <a:rPr lang="en-IN" sz="2400" dirty="0">
                <a:effectLst/>
                <a:latin typeface="Times New Roman" panose="02020603050405020304" pitchFamily="18" charset="0"/>
                <a:ea typeface="Times New Roman" panose="02020603050405020304" pitchFamily="18" charset="0"/>
              </a:rPr>
              <a:t>The system employs DHT11 and soil moisture sensors for data acquisition, with the Raspberry Pi as the processing hub, transmitting data to </a:t>
            </a:r>
            <a:r>
              <a:rPr lang="en-IN" sz="2400" dirty="0" err="1">
                <a:effectLst/>
                <a:latin typeface="Times New Roman" panose="02020603050405020304" pitchFamily="18" charset="0"/>
                <a:ea typeface="Times New Roman" panose="02020603050405020304" pitchFamily="18" charset="0"/>
              </a:rPr>
              <a:t>PushBullet</a:t>
            </a:r>
            <a:r>
              <a:rPr lang="en-IN" sz="2400" dirty="0">
                <a:effectLst/>
                <a:latin typeface="Times New Roman" panose="02020603050405020304" pitchFamily="18" charset="0"/>
                <a:ea typeface="Times New Roman" panose="02020603050405020304" pitchFamily="18" charset="0"/>
              </a:rPr>
              <a:t>. A relay module automates watering when soil moisture falls below a set threshold. Temperature data from DHT11 is also integrated. The relay module synchronizes with the Raspberry Pi to activate a mini pump for precise plant hydration. The Raspberry Pi ensures responsive control by signalling the relay module when the desired moisture level is achieved.</a:t>
            </a:r>
          </a:p>
          <a:p>
            <a:pPr indent="180340" algn="just"/>
            <a:endParaRPr lang="en-IN" sz="2400" dirty="0">
              <a:ea typeface="Times New Roman" panose="02020603050405020304" pitchFamily="18" charset="0"/>
            </a:endParaRPr>
          </a:p>
          <a:p>
            <a:pPr indent="180340"/>
            <a:r>
              <a:rPr lang="en-IN" sz="2400" dirty="0">
                <a:effectLst/>
                <a:latin typeface="Times New Roman" panose="02020603050405020304" pitchFamily="18" charset="0"/>
                <a:ea typeface="Times New Roman" panose="02020603050405020304" pitchFamily="18" charset="0"/>
              </a:rPr>
              <a:t>An integrated camera system, connected to a Raspberry Pi, utilizes MobileNetV2 architecture for real-time object detection. Pretrained on ImageNet, it identifies household animals and birds, activating a buzzer for bird deterrence. This enhances continuous monitoring and defends indoor plants with advanced object detection.</a:t>
            </a:r>
            <a:endParaRPr lang="en-US" sz="2400" dirty="0">
              <a:effectLst/>
              <a:latin typeface="Times New Roman" panose="02020603050405020304" pitchFamily="18" charset="0"/>
              <a:ea typeface="Times New Roman" panose="02020603050405020304" pitchFamily="18" charset="0"/>
            </a:endParaRPr>
          </a:p>
          <a:p>
            <a:pPr indent="0" algn="just">
              <a:buNone/>
            </a:pPr>
            <a:endParaRPr lang="en-IN" sz="2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7222254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033D2-EE23-1FCB-6E54-9CE6C0D5E165}"/>
              </a:ext>
            </a:extLst>
          </p:cNvPr>
          <p:cNvSpPr>
            <a:spLocks noGrp="1"/>
          </p:cNvSpPr>
          <p:nvPr>
            <p:ph type="title"/>
          </p:nvPr>
        </p:nvSpPr>
        <p:spPr/>
        <p:txBody>
          <a:bodyPr/>
          <a:lstStyle/>
          <a:p>
            <a:pPr algn="ctr"/>
            <a:r>
              <a:rPr lang="en-US" dirty="0"/>
              <a:t>Proposed System</a:t>
            </a:r>
            <a:endParaRPr lang="en-IN" dirty="0"/>
          </a:p>
        </p:txBody>
      </p:sp>
      <p:sp>
        <p:nvSpPr>
          <p:cNvPr id="3" name="Content Placeholder 2">
            <a:extLst>
              <a:ext uri="{FF2B5EF4-FFF2-40B4-BE49-F238E27FC236}">
                <a16:creationId xmlns:a16="http://schemas.microsoft.com/office/drawing/2014/main" id="{AA11EE8A-B72C-0ED9-27DC-BB0A67952F50}"/>
              </a:ext>
            </a:extLst>
          </p:cNvPr>
          <p:cNvSpPr>
            <a:spLocks noGrp="1"/>
          </p:cNvSpPr>
          <p:nvPr>
            <p:ph idx="1"/>
          </p:nvPr>
        </p:nvSpPr>
        <p:spPr>
          <a:xfrm>
            <a:off x="206430" y="1590338"/>
            <a:ext cx="11779135" cy="5394960"/>
          </a:xfrm>
        </p:spPr>
        <p:txBody>
          <a:bodyPr>
            <a:normAutofit/>
          </a:bodyPr>
          <a:lstStyle/>
          <a:p>
            <a:pPr indent="180340" algn="just"/>
            <a:r>
              <a:rPr lang="en-US" sz="2400" b="1" dirty="0">
                <a:ea typeface="Times New Roman" panose="02020603050405020304" pitchFamily="18" charset="0"/>
              </a:rPr>
              <a:t>NOTE</a:t>
            </a:r>
            <a:r>
              <a:rPr lang="en-US" sz="2400" dirty="0">
                <a:ea typeface="Times New Roman" panose="02020603050405020304" pitchFamily="18" charset="0"/>
              </a:rPr>
              <a:t>: Temperature and Humidity Reference</a:t>
            </a:r>
          </a:p>
          <a:p>
            <a:pPr marL="0" indent="0">
              <a:lnSpc>
                <a:spcPct val="107000"/>
              </a:lnSpc>
              <a:spcAft>
                <a:spcPts val="800"/>
              </a:spcAft>
              <a:buNone/>
            </a:pPr>
            <a:r>
              <a:rPr lang="en-US" sz="2400" b="0" strike="noStrike" spc="-1" dirty="0">
                <a:solidFill>
                  <a:srgbClr val="000000"/>
                </a:solidFill>
                <a:latin typeface="Times New Roman"/>
              </a:rPr>
              <a:t>                    Vegetative phase – 25 degrees Celsius and 60-70% humidity.</a:t>
            </a:r>
          </a:p>
          <a:p>
            <a:pPr marL="0" indent="0">
              <a:lnSpc>
                <a:spcPct val="107000"/>
              </a:lnSpc>
              <a:spcAft>
                <a:spcPts val="800"/>
              </a:spcAft>
              <a:buNone/>
            </a:pPr>
            <a:r>
              <a:rPr lang="en-US" sz="2400" b="0" strike="noStrike" spc="-1" dirty="0">
                <a:solidFill>
                  <a:srgbClr val="000000"/>
                </a:solidFill>
                <a:latin typeface="Times New Roman"/>
              </a:rPr>
              <a:t>                    Flowering phase – 28 degrees Celsius and 40-50% humidity.</a:t>
            </a:r>
          </a:p>
          <a:p>
            <a:pPr lvl="1">
              <a:lnSpc>
                <a:spcPct val="107000"/>
              </a:lnSpc>
              <a:spcAft>
                <a:spcPts val="800"/>
              </a:spcAft>
              <a:buFont typeface="Wingdings" panose="05000000000000000000" pitchFamily="2" charset="2"/>
              <a:buChar char="Ø"/>
            </a:pPr>
            <a:r>
              <a:rPr lang="en-US" b="1" spc="-1" dirty="0">
                <a:solidFill>
                  <a:srgbClr val="000000"/>
                </a:solidFill>
                <a:latin typeface="Times New Roman"/>
                <a:ea typeface="Times New Roman" panose="02020603050405020304" pitchFamily="18" charset="0"/>
              </a:rPr>
              <a:t>NOTE</a:t>
            </a:r>
            <a:r>
              <a:rPr lang="en-US" spc="-1" dirty="0">
                <a:solidFill>
                  <a:srgbClr val="000000"/>
                </a:solidFill>
                <a:latin typeface="Times New Roman"/>
                <a:ea typeface="Times New Roman" panose="02020603050405020304" pitchFamily="18" charset="0"/>
              </a:rPr>
              <a:t>: Soil Moisture Reference</a:t>
            </a:r>
          </a:p>
          <a:p>
            <a:pPr marL="0" indent="0">
              <a:lnSpc>
                <a:spcPct val="107000"/>
              </a:lnSpc>
              <a:spcAft>
                <a:spcPts val="800"/>
              </a:spcAft>
              <a:buNone/>
            </a:pPr>
            <a:r>
              <a:rPr lang="en-US" sz="2400" spc="-1" dirty="0">
                <a:solidFill>
                  <a:srgbClr val="000000"/>
                </a:solidFill>
                <a:latin typeface="Times New Roman"/>
                <a:ea typeface="Times New Roman" panose="02020603050405020304" pitchFamily="18" charset="0"/>
              </a:rPr>
              <a:t>             </a:t>
            </a:r>
            <a:r>
              <a:rPr lang="en-US" sz="2400" b="0" strike="noStrike" spc="-1" dirty="0">
                <a:solidFill>
                  <a:srgbClr val="000000"/>
                </a:solidFill>
                <a:latin typeface="Times New Roman"/>
              </a:rPr>
              <a:t>It is important to note that the majority of flowers, trees, and shrubs require moisture levels between 21% -  40%, while all vegetables require soil moisture between 41% and 80%.</a:t>
            </a:r>
          </a:p>
          <a:p>
            <a:pPr marL="0" indent="0">
              <a:lnSpc>
                <a:spcPct val="107000"/>
              </a:lnSpc>
              <a:spcAft>
                <a:spcPts val="800"/>
              </a:spcAft>
              <a:buNone/>
            </a:pPr>
            <a:endParaRPr lang="en-IN" sz="2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7222254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033D2-EE23-1FCB-6E54-9CE6C0D5E165}"/>
              </a:ext>
            </a:extLst>
          </p:cNvPr>
          <p:cNvSpPr>
            <a:spLocks noGrp="1"/>
          </p:cNvSpPr>
          <p:nvPr>
            <p:ph type="title"/>
          </p:nvPr>
        </p:nvSpPr>
        <p:spPr>
          <a:xfrm>
            <a:off x="0" y="232759"/>
            <a:ext cx="12192000" cy="714892"/>
          </a:xfrm>
        </p:spPr>
        <p:txBody>
          <a:bodyPr/>
          <a:lstStyle/>
          <a:p>
            <a:pPr algn="ctr"/>
            <a:r>
              <a:rPr lang="en-US" dirty="0"/>
              <a:t>Planning</a:t>
            </a:r>
            <a:endParaRPr lang="en-IN" dirty="0"/>
          </a:p>
        </p:txBody>
      </p:sp>
      <p:sp>
        <p:nvSpPr>
          <p:cNvPr id="3" name="Content Placeholder 2">
            <a:extLst>
              <a:ext uri="{FF2B5EF4-FFF2-40B4-BE49-F238E27FC236}">
                <a16:creationId xmlns:a16="http://schemas.microsoft.com/office/drawing/2014/main" id="{AA11EE8A-B72C-0ED9-27DC-BB0A67952F50}"/>
              </a:ext>
            </a:extLst>
          </p:cNvPr>
          <p:cNvSpPr>
            <a:spLocks noGrp="1"/>
          </p:cNvSpPr>
          <p:nvPr>
            <p:ph idx="1"/>
          </p:nvPr>
        </p:nvSpPr>
        <p:spPr>
          <a:xfrm>
            <a:off x="206432" y="1301676"/>
            <a:ext cx="11779135" cy="4812253"/>
          </a:xfrm>
        </p:spPr>
        <p:txBody>
          <a:bodyPr>
            <a:noAutofit/>
          </a:bodyPr>
          <a:lstStyle/>
          <a:p>
            <a:r>
              <a:rPr lang="en-IN" sz="2400" b="1" dirty="0"/>
              <a:t>Objective	</a:t>
            </a:r>
          </a:p>
          <a:p>
            <a:pPr lvl="1">
              <a:buFont typeface="Wingdings" pitchFamily="2" charset="2"/>
              <a:buChar char="§"/>
            </a:pPr>
            <a:r>
              <a:rPr lang="en-IN" dirty="0"/>
              <a:t>The main objective of this system is to provide shade when temperature is high also water automatically and to protect the indoor plant from bird activity.</a:t>
            </a:r>
            <a:r>
              <a:rPr lang="en-IN" sz="2000" dirty="0"/>
              <a:t>      </a:t>
            </a:r>
            <a:endParaRPr lang="en-IN" sz="1000" dirty="0"/>
          </a:p>
          <a:p>
            <a:r>
              <a:rPr lang="en-IN" sz="2400" b="1" dirty="0"/>
              <a:t>Scope</a:t>
            </a:r>
          </a:p>
          <a:p>
            <a:pPr lvl="1">
              <a:buFont typeface="Wingdings" pitchFamily="2" charset="2"/>
              <a:buChar char="§"/>
            </a:pPr>
            <a:r>
              <a:rPr lang="en-IN" dirty="0"/>
              <a:t>Alert the person by providing Buzzer sound when a bird comes.</a:t>
            </a:r>
          </a:p>
          <a:p>
            <a:pPr lvl="1">
              <a:buFont typeface="Wingdings" pitchFamily="2" charset="2"/>
              <a:buChar char="§"/>
            </a:pPr>
            <a:r>
              <a:rPr lang="en-IN" dirty="0"/>
              <a:t>Provide shade and water automatically to the plant.</a:t>
            </a:r>
          </a:p>
          <a:p>
            <a:pPr lvl="1">
              <a:buFont typeface="Wingdings" pitchFamily="2" charset="2"/>
              <a:buChar char="§"/>
            </a:pPr>
            <a:r>
              <a:rPr lang="en-IN" dirty="0"/>
              <a:t>Display a notification message on mobile device of moisture, temperature based on a certain threshold and bird activity.</a:t>
            </a:r>
            <a:endParaRPr lang="en-IN" sz="2400" b="1" dirty="0"/>
          </a:p>
          <a:p>
            <a:r>
              <a:rPr lang="en-IN" sz="2400" b="1" dirty="0"/>
              <a:t>Performance</a:t>
            </a:r>
          </a:p>
          <a:p>
            <a:pPr lvl="1">
              <a:buFont typeface="Wingdings" pitchFamily="2" charset="2"/>
              <a:buChar char="§"/>
            </a:pPr>
            <a:r>
              <a:rPr lang="en-IN" dirty="0"/>
              <a:t>The performance of the system is increased by using Raspberry Pi 4 as it is </a:t>
            </a:r>
            <a:r>
              <a:rPr lang="en-US" sz="2400" dirty="0">
                <a:effectLst/>
                <a:latin typeface="Times New Roman" panose="02020603050405020304" pitchFamily="18" charset="0"/>
                <a:ea typeface="Times New Roman" panose="02020603050405020304" pitchFamily="18" charset="0"/>
              </a:rPr>
              <a:t>a powerful quad-core Cortex-A72 CPU with dual-band Wi-Fi, Gigabit Ethernet, Bluetooth 5.0, 2x USB 3.0 ports, and 2x USB 2.0 ports for versatile connectivity. </a:t>
            </a:r>
            <a:endParaRPr lang="en-IN" dirty="0"/>
          </a:p>
          <a:p>
            <a:pPr marL="0" indent="0">
              <a:buNone/>
            </a:pPr>
            <a:endParaRPr lang="en-IN" sz="2000" b="1" dirty="0"/>
          </a:p>
        </p:txBody>
      </p:sp>
    </p:spTree>
    <p:extLst>
      <p:ext uri="{BB962C8B-B14F-4D97-AF65-F5344CB8AC3E}">
        <p14:creationId xmlns:p14="http://schemas.microsoft.com/office/powerpoint/2010/main" val="38296135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033D2-EE23-1FCB-6E54-9CE6C0D5E165}"/>
              </a:ext>
            </a:extLst>
          </p:cNvPr>
          <p:cNvSpPr>
            <a:spLocks noGrp="1"/>
          </p:cNvSpPr>
          <p:nvPr>
            <p:ph type="title"/>
          </p:nvPr>
        </p:nvSpPr>
        <p:spPr>
          <a:xfrm>
            <a:off x="0" y="232759"/>
            <a:ext cx="12192000" cy="714892"/>
          </a:xfrm>
        </p:spPr>
        <p:txBody>
          <a:bodyPr/>
          <a:lstStyle/>
          <a:p>
            <a:pPr algn="ctr"/>
            <a:r>
              <a:rPr lang="en-US" dirty="0"/>
              <a:t>Planning</a:t>
            </a:r>
            <a:endParaRPr lang="en-IN" dirty="0"/>
          </a:p>
        </p:txBody>
      </p:sp>
      <p:sp>
        <p:nvSpPr>
          <p:cNvPr id="3" name="Content Placeholder 2">
            <a:extLst>
              <a:ext uri="{FF2B5EF4-FFF2-40B4-BE49-F238E27FC236}">
                <a16:creationId xmlns:a16="http://schemas.microsoft.com/office/drawing/2014/main" id="{AA11EE8A-B72C-0ED9-27DC-BB0A67952F50}"/>
              </a:ext>
            </a:extLst>
          </p:cNvPr>
          <p:cNvSpPr>
            <a:spLocks noGrp="1"/>
          </p:cNvSpPr>
          <p:nvPr>
            <p:ph idx="1"/>
          </p:nvPr>
        </p:nvSpPr>
        <p:spPr/>
        <p:txBody>
          <a:bodyPr>
            <a:noAutofit/>
          </a:bodyPr>
          <a:lstStyle/>
          <a:p>
            <a:r>
              <a:rPr lang="en-IN" sz="2000" b="1" dirty="0"/>
              <a:t>HARDWARE AND SOFTWARE REQUIREMENTS:</a:t>
            </a:r>
          </a:p>
        </p:txBody>
      </p:sp>
      <p:graphicFrame>
        <p:nvGraphicFramePr>
          <p:cNvPr id="4" name="Table 3">
            <a:extLst>
              <a:ext uri="{FF2B5EF4-FFF2-40B4-BE49-F238E27FC236}">
                <a16:creationId xmlns:a16="http://schemas.microsoft.com/office/drawing/2014/main" id="{420B36FC-76D8-6F90-E375-C7DFE385EF81}"/>
              </a:ext>
            </a:extLst>
          </p:cNvPr>
          <p:cNvGraphicFramePr>
            <a:graphicFrameLocks noGrp="1"/>
          </p:cNvGraphicFramePr>
          <p:nvPr/>
        </p:nvGraphicFramePr>
        <p:xfrm>
          <a:off x="1638300" y="1691214"/>
          <a:ext cx="8991600" cy="4157140"/>
        </p:xfrm>
        <a:graphic>
          <a:graphicData uri="http://schemas.openxmlformats.org/drawingml/2006/table">
            <a:tbl>
              <a:tblPr firstRow="1" bandRow="1">
                <a:tableStyleId>{5940675A-B579-460E-94D1-54222C63F5DA}</a:tableStyleId>
              </a:tblPr>
              <a:tblGrid>
                <a:gridCol w="4511488">
                  <a:extLst>
                    <a:ext uri="{9D8B030D-6E8A-4147-A177-3AD203B41FA5}">
                      <a16:colId xmlns:a16="http://schemas.microsoft.com/office/drawing/2014/main" val="1404112372"/>
                    </a:ext>
                  </a:extLst>
                </a:gridCol>
                <a:gridCol w="4480112">
                  <a:extLst>
                    <a:ext uri="{9D8B030D-6E8A-4147-A177-3AD203B41FA5}">
                      <a16:colId xmlns:a16="http://schemas.microsoft.com/office/drawing/2014/main" val="2072749497"/>
                    </a:ext>
                  </a:extLst>
                </a:gridCol>
              </a:tblGrid>
              <a:tr h="415714">
                <a:tc>
                  <a:txBody>
                    <a:bodyPr/>
                    <a:lstStyle/>
                    <a:p>
                      <a:r>
                        <a:rPr lang="en-IN" sz="2000" b="1" dirty="0">
                          <a:latin typeface="Times New Roman" panose="02020603050405020304" pitchFamily="18" charset="0"/>
                          <a:cs typeface="Times New Roman" panose="02020603050405020304" pitchFamily="18" charset="0"/>
                        </a:rPr>
                        <a:t>Hardware</a:t>
                      </a:r>
                    </a:p>
                  </a:txBody>
                  <a:tcPr/>
                </a:tc>
                <a:tc>
                  <a:txBody>
                    <a:bodyPr/>
                    <a:lstStyle/>
                    <a:p>
                      <a:r>
                        <a:rPr lang="en-IN" sz="2000" b="1" dirty="0">
                          <a:latin typeface="Times New Roman" panose="02020603050405020304" pitchFamily="18" charset="0"/>
                          <a:cs typeface="Times New Roman" panose="02020603050405020304" pitchFamily="18" charset="0"/>
                        </a:rPr>
                        <a:t>Software</a:t>
                      </a:r>
                    </a:p>
                  </a:txBody>
                  <a:tcPr/>
                </a:tc>
                <a:extLst>
                  <a:ext uri="{0D108BD9-81ED-4DB2-BD59-A6C34878D82A}">
                    <a16:rowId xmlns:a16="http://schemas.microsoft.com/office/drawing/2014/main" val="2871219666"/>
                  </a:ext>
                </a:extLst>
              </a:tr>
              <a:tr h="415714">
                <a:tc>
                  <a:txBody>
                    <a:bodyPr/>
                    <a:lstStyle/>
                    <a:p>
                      <a:r>
                        <a:rPr lang="en-IN" sz="2000" dirty="0">
                          <a:latin typeface="Times New Roman" panose="02020603050405020304" pitchFamily="18" charset="0"/>
                          <a:cs typeface="Times New Roman" panose="02020603050405020304" pitchFamily="18" charset="0"/>
                        </a:rPr>
                        <a:t>Microcontroller (Raspberry Pi 4B)</a:t>
                      </a:r>
                    </a:p>
                  </a:txBody>
                  <a:tcPr/>
                </a:tc>
                <a:tc>
                  <a:txBody>
                    <a:bodyPr/>
                    <a:lstStyle/>
                    <a:p>
                      <a:r>
                        <a:rPr lang="en-IN" sz="2000" dirty="0">
                          <a:latin typeface="Times New Roman" panose="02020603050405020304" pitchFamily="18" charset="0"/>
                          <a:cs typeface="Times New Roman" panose="02020603050405020304" pitchFamily="18" charset="0"/>
                        </a:rPr>
                        <a:t>Raspbian OS</a:t>
                      </a:r>
                    </a:p>
                  </a:txBody>
                  <a:tcPr/>
                </a:tc>
                <a:extLst>
                  <a:ext uri="{0D108BD9-81ED-4DB2-BD59-A6C34878D82A}">
                    <a16:rowId xmlns:a16="http://schemas.microsoft.com/office/drawing/2014/main" val="5630521"/>
                  </a:ext>
                </a:extLst>
              </a:tr>
              <a:tr h="415714">
                <a:tc>
                  <a:txBody>
                    <a:bodyPr/>
                    <a:lstStyle/>
                    <a:p>
                      <a:r>
                        <a:rPr lang="en-IN" sz="2000" dirty="0">
                          <a:latin typeface="Times New Roman" panose="02020603050405020304" pitchFamily="18" charset="0"/>
                          <a:cs typeface="Times New Roman" panose="02020603050405020304" pitchFamily="18" charset="0"/>
                        </a:rPr>
                        <a:t>DHT11 Sensor</a:t>
                      </a:r>
                    </a:p>
                  </a:txBody>
                  <a:tcPr/>
                </a:tc>
                <a:tc>
                  <a:txBody>
                    <a:bodyPr/>
                    <a:lstStyle/>
                    <a:p>
                      <a:r>
                        <a:rPr lang="en-IN" sz="2000" dirty="0">
                          <a:latin typeface="Times New Roman" panose="02020603050405020304" pitchFamily="18" charset="0"/>
                          <a:cs typeface="Times New Roman" panose="02020603050405020304" pitchFamily="18" charset="0"/>
                        </a:rPr>
                        <a:t>VNC Viewer</a:t>
                      </a:r>
                    </a:p>
                  </a:txBody>
                  <a:tcPr/>
                </a:tc>
                <a:extLst>
                  <a:ext uri="{0D108BD9-81ED-4DB2-BD59-A6C34878D82A}">
                    <a16:rowId xmlns:a16="http://schemas.microsoft.com/office/drawing/2014/main" val="2402210270"/>
                  </a:ext>
                </a:extLst>
              </a:tr>
              <a:tr h="415714">
                <a:tc>
                  <a:txBody>
                    <a:bodyPr/>
                    <a:lstStyle/>
                    <a:p>
                      <a:r>
                        <a:rPr lang="en-IN" sz="2000" dirty="0">
                          <a:latin typeface="Times New Roman" panose="02020603050405020304" pitchFamily="18" charset="0"/>
                          <a:cs typeface="Times New Roman" panose="02020603050405020304" pitchFamily="18" charset="0"/>
                        </a:rPr>
                        <a:t>Moisture Sensor</a:t>
                      </a:r>
                    </a:p>
                  </a:txBody>
                  <a:tcPr/>
                </a:tc>
                <a:tc>
                  <a:txBody>
                    <a:bodyPr/>
                    <a:lstStyle/>
                    <a:p>
                      <a:r>
                        <a:rPr lang="en-IN" sz="2000" dirty="0">
                          <a:latin typeface="Times New Roman" panose="02020603050405020304" pitchFamily="18" charset="0"/>
                          <a:cs typeface="Times New Roman" panose="02020603050405020304" pitchFamily="18" charset="0"/>
                        </a:rPr>
                        <a:t>Thony IDE</a:t>
                      </a:r>
                    </a:p>
                  </a:txBody>
                  <a:tcPr/>
                </a:tc>
                <a:extLst>
                  <a:ext uri="{0D108BD9-81ED-4DB2-BD59-A6C34878D82A}">
                    <a16:rowId xmlns:a16="http://schemas.microsoft.com/office/drawing/2014/main" val="4073355481"/>
                  </a:ext>
                </a:extLst>
              </a:tr>
              <a:tr h="415714">
                <a:tc>
                  <a:txBody>
                    <a:bodyPr/>
                    <a:lstStyle/>
                    <a:p>
                      <a:r>
                        <a:rPr lang="en-IN" sz="2000" dirty="0">
                          <a:latin typeface="Times New Roman" panose="02020603050405020304" pitchFamily="18" charset="0"/>
                          <a:cs typeface="Times New Roman" panose="02020603050405020304" pitchFamily="18" charset="0"/>
                        </a:rPr>
                        <a:t>Camera module</a:t>
                      </a:r>
                    </a:p>
                  </a:txBody>
                  <a:tcPr/>
                </a:tc>
                <a:tc>
                  <a:txBody>
                    <a:bodyPr/>
                    <a:lstStyle/>
                    <a:p>
                      <a:r>
                        <a:rPr lang="en-IN" sz="2000" dirty="0">
                          <a:latin typeface="Times New Roman" panose="02020603050405020304" pitchFamily="18" charset="0"/>
                          <a:cs typeface="Times New Roman" panose="02020603050405020304" pitchFamily="18" charset="0"/>
                        </a:rPr>
                        <a:t>Push bullet</a:t>
                      </a:r>
                    </a:p>
                  </a:txBody>
                  <a:tcPr/>
                </a:tc>
                <a:extLst>
                  <a:ext uri="{0D108BD9-81ED-4DB2-BD59-A6C34878D82A}">
                    <a16:rowId xmlns:a16="http://schemas.microsoft.com/office/drawing/2014/main" val="452002169"/>
                  </a:ext>
                </a:extLst>
              </a:tr>
              <a:tr h="415714">
                <a:tc>
                  <a:txBody>
                    <a:bodyPr/>
                    <a:lstStyle/>
                    <a:p>
                      <a:r>
                        <a:rPr lang="en-IN" sz="2000" dirty="0">
                          <a:latin typeface="Times New Roman" panose="02020603050405020304" pitchFamily="18" charset="0"/>
                          <a:cs typeface="Times New Roman" panose="02020603050405020304" pitchFamily="18" charset="0"/>
                        </a:rPr>
                        <a:t>Servo motor</a:t>
                      </a:r>
                    </a:p>
                  </a:txBody>
                  <a:tcPr/>
                </a:tc>
                <a:tc>
                  <a:txBody>
                    <a:bodyPr/>
                    <a:lstStyle/>
                    <a:p>
                      <a:r>
                        <a:rPr lang="en-IN" sz="2000" dirty="0">
                          <a:latin typeface="Times New Roman" panose="02020603050405020304" pitchFamily="18" charset="0"/>
                          <a:cs typeface="Times New Roman" panose="02020603050405020304" pitchFamily="18" charset="0"/>
                        </a:rPr>
                        <a:t>RAM: 4GB and above</a:t>
                      </a:r>
                    </a:p>
                  </a:txBody>
                  <a:tcPr/>
                </a:tc>
                <a:extLst>
                  <a:ext uri="{0D108BD9-81ED-4DB2-BD59-A6C34878D82A}">
                    <a16:rowId xmlns:a16="http://schemas.microsoft.com/office/drawing/2014/main" val="1575637034"/>
                  </a:ext>
                </a:extLst>
              </a:tr>
              <a:tr h="415714">
                <a:tc>
                  <a:txBody>
                    <a:bodyPr/>
                    <a:lstStyle/>
                    <a:p>
                      <a:r>
                        <a:rPr lang="en-IN" sz="2000" dirty="0">
                          <a:latin typeface="Times New Roman" panose="02020603050405020304" pitchFamily="18" charset="0"/>
                          <a:cs typeface="Times New Roman" panose="02020603050405020304" pitchFamily="18" charset="0"/>
                        </a:rPr>
                        <a:t>Water Pump</a:t>
                      </a:r>
                    </a:p>
                  </a:txBody>
                  <a:tcPr/>
                </a:tc>
                <a:tc>
                  <a:txBody>
                    <a:bodyPr/>
                    <a:lstStyle/>
                    <a:p>
                      <a:r>
                        <a:rPr lang="en-IN" sz="2000" dirty="0">
                          <a:latin typeface="Times New Roman" panose="02020603050405020304" pitchFamily="18" charset="0"/>
                          <a:cs typeface="Times New Roman" panose="02020603050405020304" pitchFamily="18" charset="0"/>
                        </a:rPr>
                        <a:t>Memory: 8GB and above</a:t>
                      </a:r>
                    </a:p>
                  </a:txBody>
                  <a:tcPr/>
                </a:tc>
                <a:extLst>
                  <a:ext uri="{0D108BD9-81ED-4DB2-BD59-A6C34878D82A}">
                    <a16:rowId xmlns:a16="http://schemas.microsoft.com/office/drawing/2014/main" val="478048597"/>
                  </a:ext>
                </a:extLst>
              </a:tr>
              <a:tr h="415714">
                <a:tc>
                  <a:txBody>
                    <a:bodyPr/>
                    <a:lstStyle/>
                    <a:p>
                      <a:r>
                        <a:rPr lang="en-IN" sz="2000" dirty="0">
                          <a:latin typeface="Times New Roman" panose="02020603050405020304" pitchFamily="18" charset="0"/>
                          <a:cs typeface="Times New Roman" panose="02020603050405020304" pitchFamily="18" charset="0"/>
                        </a:rPr>
                        <a:t>Relay module</a:t>
                      </a:r>
                    </a:p>
                  </a:txBody>
                  <a:tcPr/>
                </a:tc>
                <a:tc>
                  <a:txBody>
                    <a:bodyPr/>
                    <a:lstStyle/>
                    <a:p>
                      <a:r>
                        <a:rPr lang="en-IN" sz="2000" dirty="0">
                          <a:latin typeface="Times New Roman" panose="02020603050405020304" pitchFamily="18" charset="0"/>
                          <a:cs typeface="Times New Roman" panose="02020603050405020304" pitchFamily="18" charset="0"/>
                        </a:rPr>
                        <a:t>Processor I4 and above</a:t>
                      </a:r>
                    </a:p>
                  </a:txBody>
                  <a:tcPr/>
                </a:tc>
                <a:extLst>
                  <a:ext uri="{0D108BD9-81ED-4DB2-BD59-A6C34878D82A}">
                    <a16:rowId xmlns:a16="http://schemas.microsoft.com/office/drawing/2014/main" val="1926354364"/>
                  </a:ext>
                </a:extLst>
              </a:tr>
              <a:tr h="415714">
                <a:tc>
                  <a:txBody>
                    <a:bodyPr/>
                    <a:lstStyle/>
                    <a:p>
                      <a:r>
                        <a:rPr lang="en-IN" sz="2000" dirty="0">
                          <a:latin typeface="Times New Roman" panose="02020603050405020304" pitchFamily="18" charset="0"/>
                          <a:cs typeface="Times New Roman" panose="02020603050405020304" pitchFamily="18" charset="0"/>
                        </a:rPr>
                        <a:t>Buzzer</a:t>
                      </a:r>
                    </a:p>
                  </a:txBody>
                  <a:tcPr/>
                </a:tc>
                <a:tc>
                  <a:txBody>
                    <a:bodyPr/>
                    <a:lstStyle/>
                    <a:p>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39175883"/>
                  </a:ext>
                </a:extLst>
              </a:tr>
              <a:tr h="415714">
                <a:tc>
                  <a:txBody>
                    <a:bodyPr/>
                    <a:lstStyle/>
                    <a:p>
                      <a:r>
                        <a:rPr lang="en-IN" sz="2000" dirty="0">
                          <a:latin typeface="Times New Roman" panose="02020603050405020304" pitchFamily="18" charset="0"/>
                          <a:cs typeface="Times New Roman" panose="02020603050405020304" pitchFamily="18" charset="0"/>
                        </a:rPr>
                        <a:t>Power Supply (+5V)</a:t>
                      </a:r>
                    </a:p>
                  </a:txBody>
                  <a:tcPr/>
                </a:tc>
                <a:tc>
                  <a:txBody>
                    <a:bodyPr/>
                    <a:lstStyle/>
                    <a:p>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69186083"/>
                  </a:ext>
                </a:extLst>
              </a:tr>
            </a:tbl>
          </a:graphicData>
        </a:graphic>
      </p:graphicFrame>
    </p:spTree>
    <p:extLst>
      <p:ext uri="{BB962C8B-B14F-4D97-AF65-F5344CB8AC3E}">
        <p14:creationId xmlns:p14="http://schemas.microsoft.com/office/powerpoint/2010/main" val="16243707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033D2-EE23-1FCB-6E54-9CE6C0D5E165}"/>
              </a:ext>
            </a:extLst>
          </p:cNvPr>
          <p:cNvSpPr>
            <a:spLocks noGrp="1"/>
          </p:cNvSpPr>
          <p:nvPr>
            <p:ph type="title"/>
          </p:nvPr>
        </p:nvSpPr>
        <p:spPr>
          <a:xfrm>
            <a:off x="0" y="232759"/>
            <a:ext cx="12192000" cy="714892"/>
          </a:xfrm>
        </p:spPr>
        <p:txBody>
          <a:bodyPr/>
          <a:lstStyle/>
          <a:p>
            <a:pPr algn="ctr"/>
            <a:r>
              <a:rPr lang="en-US" dirty="0"/>
              <a:t>Planning</a:t>
            </a:r>
            <a:endParaRPr lang="en-IN" dirty="0"/>
          </a:p>
        </p:txBody>
      </p:sp>
      <p:sp>
        <p:nvSpPr>
          <p:cNvPr id="3" name="Content Placeholder 2">
            <a:extLst>
              <a:ext uri="{FF2B5EF4-FFF2-40B4-BE49-F238E27FC236}">
                <a16:creationId xmlns:a16="http://schemas.microsoft.com/office/drawing/2014/main" id="{AA11EE8A-B72C-0ED9-27DC-BB0A67952F50}"/>
              </a:ext>
            </a:extLst>
          </p:cNvPr>
          <p:cNvSpPr>
            <a:spLocks noGrp="1"/>
          </p:cNvSpPr>
          <p:nvPr>
            <p:ph idx="1"/>
          </p:nvPr>
        </p:nvSpPr>
        <p:spPr>
          <a:xfrm>
            <a:off x="206432" y="1050664"/>
            <a:ext cx="11779135" cy="5394960"/>
          </a:xfrm>
        </p:spPr>
        <p:txBody>
          <a:bodyPr>
            <a:noAutofit/>
          </a:bodyPr>
          <a:lstStyle/>
          <a:p>
            <a:r>
              <a:rPr lang="en-IN" sz="2200" b="1" dirty="0"/>
              <a:t>Functional Requirements</a:t>
            </a:r>
          </a:p>
          <a:p>
            <a:pPr lvl="1">
              <a:buFont typeface="Wingdings" pitchFamily="2" charset="2"/>
              <a:buChar char="§"/>
            </a:pPr>
            <a:r>
              <a:rPr lang="en-IN" sz="2200" dirty="0"/>
              <a:t>To continuously measuring the humidity, temperature and moisture </a:t>
            </a:r>
            <a:r>
              <a:rPr lang="en-US" sz="2200" dirty="0">
                <a:effectLst/>
                <a:latin typeface="Times New Roman" panose="02020603050405020304" pitchFamily="18" charset="0"/>
                <a:ea typeface="Times New Roman" panose="02020603050405020304" pitchFamily="18" charset="0"/>
              </a:rPr>
              <a:t>content by tracking the soil moisture and temperature levels.</a:t>
            </a:r>
            <a:endParaRPr lang="en-IN" sz="2200" dirty="0"/>
          </a:p>
          <a:p>
            <a:pPr lvl="1">
              <a:buFont typeface="Wingdings" pitchFamily="2" charset="2"/>
              <a:buChar char="§"/>
            </a:pPr>
            <a:r>
              <a:rPr lang="en-IN" sz="2200" dirty="0"/>
              <a:t>To provide </a:t>
            </a:r>
            <a:r>
              <a:rPr lang="en-US" sz="2200" dirty="0">
                <a:effectLst/>
                <a:latin typeface="Times New Roman" panose="02020603050405020304" pitchFamily="18" charset="0"/>
                <a:ea typeface="Times New Roman" panose="02020603050405020304" pitchFamily="18" charset="0"/>
              </a:rPr>
              <a:t>water when moisture level is low by using pump and adjusting to temperature level. When bird is detected, it identifies with previous dataset and buzzer sounds an alarm.</a:t>
            </a:r>
            <a:endParaRPr lang="en-IN" sz="2200" dirty="0"/>
          </a:p>
          <a:p>
            <a:pPr lvl="1">
              <a:buFont typeface="Wingdings" pitchFamily="2" charset="2"/>
              <a:buChar char="§"/>
            </a:pPr>
            <a:r>
              <a:rPr lang="en-IN" sz="2200" dirty="0"/>
              <a:t>To </a:t>
            </a:r>
            <a:r>
              <a:rPr lang="en-US" sz="2200" dirty="0">
                <a:effectLst/>
                <a:latin typeface="Times New Roman" panose="02020603050405020304" pitchFamily="18" charset="0"/>
                <a:ea typeface="Times New Roman" panose="02020603050405020304" pitchFamily="18" charset="0"/>
              </a:rPr>
              <a:t>send notifications through push bullet app when all these activities are notified.</a:t>
            </a:r>
            <a:endParaRPr lang="en-US" sz="2200" dirty="0"/>
          </a:p>
          <a:p>
            <a:r>
              <a:rPr lang="en-IN" sz="2200" b="1" dirty="0"/>
              <a:t>Non Functional Requirements</a:t>
            </a:r>
          </a:p>
          <a:p>
            <a:pPr lvl="1">
              <a:buFont typeface="Wingdings" pitchFamily="2" charset="2"/>
              <a:buChar char="ü"/>
            </a:pPr>
            <a:r>
              <a:rPr lang="en-IN" sz="2200" b="1" dirty="0"/>
              <a:t>Usability</a:t>
            </a:r>
          </a:p>
          <a:p>
            <a:pPr lvl="2">
              <a:buFont typeface="Wingdings" pitchFamily="2" charset="2"/>
              <a:buChar char="§"/>
            </a:pPr>
            <a:r>
              <a:rPr lang="en-IN" sz="2200" dirty="0"/>
              <a:t>This project </a:t>
            </a:r>
            <a:r>
              <a:rPr lang="en-US" sz="2200" dirty="0">
                <a:effectLst/>
                <a:latin typeface="Times New Roman" panose="02020603050405020304" pitchFamily="18" charset="0"/>
                <a:ea typeface="Wingdings" panose="05000000000000000000" pitchFamily="2" charset="2"/>
                <a:cs typeface="Wingdings" panose="05000000000000000000" pitchFamily="2" charset="2"/>
              </a:rPr>
              <a:t>enables users to remotely control certain aspects of the system through the app, such as watering plants if necessary.</a:t>
            </a:r>
            <a:endParaRPr lang="en-IN" sz="2200" dirty="0"/>
          </a:p>
          <a:p>
            <a:pPr lvl="1">
              <a:buFont typeface="Wingdings" pitchFamily="2" charset="2"/>
              <a:buChar char="ü"/>
            </a:pPr>
            <a:r>
              <a:rPr lang="en-IN" sz="2200" b="1" dirty="0"/>
              <a:t>Portability</a:t>
            </a:r>
          </a:p>
          <a:p>
            <a:pPr lvl="2">
              <a:buFont typeface="Wingdings" pitchFamily="2" charset="2"/>
              <a:buChar char="§"/>
            </a:pPr>
            <a:r>
              <a:rPr lang="en-US" sz="2200" dirty="0">
                <a:effectLst/>
                <a:latin typeface="Times New Roman" panose="02020603050405020304" pitchFamily="18" charset="0"/>
                <a:ea typeface="Wingdings" panose="05000000000000000000" pitchFamily="2" charset="2"/>
                <a:cs typeface="Wingdings" panose="05000000000000000000" pitchFamily="2" charset="2"/>
              </a:rPr>
              <a:t>Push bullet app is accessible and functional across various mobile devices and platforms for remote monitoring from anywhere.</a:t>
            </a:r>
            <a:endParaRPr lang="en-IN" sz="2200" b="1" dirty="0"/>
          </a:p>
          <a:p>
            <a:pPr lvl="1">
              <a:buFont typeface="Wingdings" pitchFamily="2" charset="2"/>
              <a:buChar char="ü"/>
            </a:pPr>
            <a:r>
              <a:rPr lang="en-IN" sz="2200" b="1" dirty="0"/>
              <a:t>Speed</a:t>
            </a:r>
          </a:p>
          <a:p>
            <a:pPr lvl="2">
              <a:buFont typeface="Wingdings" pitchFamily="2" charset="2"/>
              <a:buChar char="§"/>
            </a:pPr>
            <a:r>
              <a:rPr lang="en-IN" sz="2200" dirty="0"/>
              <a:t>This project is speed </a:t>
            </a:r>
            <a:r>
              <a:rPr lang="en-US" sz="2200" dirty="0">
                <a:effectLst/>
                <a:latin typeface="Times New Roman" panose="02020603050405020304" pitchFamily="18" charset="0"/>
                <a:ea typeface="Times New Roman" panose="02020603050405020304" pitchFamily="18" charset="0"/>
              </a:rPr>
              <a:t>in sending alert messages to the user for the respective bird activities and condition of the plant.</a:t>
            </a:r>
            <a:endParaRPr lang="en-IN" sz="2200" dirty="0"/>
          </a:p>
        </p:txBody>
      </p:sp>
    </p:spTree>
    <p:extLst>
      <p:ext uri="{BB962C8B-B14F-4D97-AF65-F5344CB8AC3E}">
        <p14:creationId xmlns:p14="http://schemas.microsoft.com/office/powerpoint/2010/main" val="35011184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Planning</a:t>
            </a:r>
            <a:endParaRPr lang="en-US" dirty="0"/>
          </a:p>
        </p:txBody>
      </p:sp>
      <p:sp>
        <p:nvSpPr>
          <p:cNvPr id="3" name="Content Placeholder 2"/>
          <p:cNvSpPr>
            <a:spLocks noGrp="1"/>
          </p:cNvSpPr>
          <p:nvPr>
            <p:ph idx="1"/>
          </p:nvPr>
        </p:nvSpPr>
        <p:spPr>
          <a:xfrm>
            <a:off x="206430" y="1357255"/>
            <a:ext cx="11779135" cy="5394960"/>
          </a:xfrm>
        </p:spPr>
        <p:txBody>
          <a:bodyPr/>
          <a:lstStyle/>
          <a:p>
            <a:r>
              <a:rPr lang="en-IN" b="1" dirty="0"/>
              <a:t>Methodology</a:t>
            </a:r>
          </a:p>
          <a:p>
            <a:pPr lvl="1">
              <a:buFont typeface="Wingdings" pitchFamily="2" charset="2"/>
              <a:buChar char="§"/>
            </a:pPr>
            <a:r>
              <a:rPr lang="en-IN" dirty="0"/>
              <a:t>To implement this project </a:t>
            </a:r>
            <a:r>
              <a:rPr lang="en-IN" b="1" dirty="0"/>
              <a:t>Iterative model</a:t>
            </a:r>
            <a:r>
              <a:rPr lang="en-IN" dirty="0"/>
              <a:t> is used. It involves continuous cycle of Planning, Analysis, Implementation and Evaluation.</a:t>
            </a:r>
          </a:p>
          <a:p>
            <a:pPr lvl="1">
              <a:buFont typeface="Wingdings" pitchFamily="2" charset="2"/>
              <a:buChar char="§"/>
            </a:pPr>
            <a:r>
              <a:rPr lang="en-IN" dirty="0"/>
              <a:t>Each cycle produces a segment of development that forms the basis for the next cycle of iterative development.</a:t>
            </a:r>
          </a:p>
          <a:p>
            <a:pPr marL="457200" lvl="1" indent="0">
              <a:buNone/>
            </a:pPr>
            <a:endParaRPr lang="en-IN" b="1" dirty="0"/>
          </a:p>
          <a:p>
            <a:pPr marL="457200" lvl="1" indent="0">
              <a:buNone/>
            </a:pPr>
            <a:r>
              <a:rPr lang="en-IN" b="1" dirty="0"/>
              <a:t>Advantages:</a:t>
            </a:r>
          </a:p>
          <a:p>
            <a:pPr lvl="1">
              <a:buFont typeface="Wingdings" pitchFamily="2" charset="2"/>
              <a:buChar char="§"/>
            </a:pPr>
            <a:r>
              <a:rPr lang="en-IN" dirty="0"/>
              <a:t>It is easily acceptable to ever-changing needs of the project.</a:t>
            </a:r>
          </a:p>
          <a:p>
            <a:pPr lvl="1">
              <a:buFont typeface="Wingdings" pitchFamily="2" charset="2"/>
              <a:buChar char="§"/>
            </a:pPr>
            <a:r>
              <a:rPr lang="en-IN" dirty="0"/>
              <a:t>Testing and debugging during smaller iteration is easy.</a:t>
            </a:r>
          </a:p>
          <a:p>
            <a:pPr lvl="1">
              <a:buFont typeface="Wingdings" pitchFamily="2" charset="2"/>
              <a:buChar char="§"/>
            </a:pPr>
            <a:r>
              <a:rPr lang="en-IN" dirty="0"/>
              <a:t>A parallel development can plan.</a:t>
            </a:r>
          </a:p>
          <a:p>
            <a:pPr lvl="1">
              <a:buFont typeface="Wingdings" pitchFamily="2" charset="2"/>
              <a:buChar char="§"/>
            </a:pP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Contents</a:t>
            </a:r>
            <a:endParaRPr lang="en-IN" dirty="0"/>
          </a:p>
        </p:txBody>
      </p:sp>
      <p:sp>
        <p:nvSpPr>
          <p:cNvPr id="3" name="Content Placeholder 2"/>
          <p:cNvSpPr>
            <a:spLocks noGrp="1"/>
          </p:cNvSpPr>
          <p:nvPr>
            <p:ph idx="1"/>
          </p:nvPr>
        </p:nvSpPr>
        <p:spPr/>
        <p:txBody>
          <a:bodyPr>
            <a:normAutofit fontScale="92500" lnSpcReduction="10000"/>
          </a:bodyPr>
          <a:lstStyle/>
          <a:p>
            <a:pPr marL="462280" indent="-462280">
              <a:buBlip>
                <a:blip r:embed="rId2">
                  <a:extLst>
                    <a:ext uri="{96DAC541-7B7A-43D3-8B79-37D633B846F1}">
                      <asvg:svgBlip xmlns:asvg="http://schemas.microsoft.com/office/drawing/2016/SVG/main" r:embed="rId3"/>
                    </a:ext>
                  </a:extLst>
                </a:blip>
              </a:buBlip>
            </a:pPr>
            <a:r>
              <a:rPr lang="en-US" dirty="0"/>
              <a:t>Abstract</a:t>
            </a:r>
          </a:p>
          <a:p>
            <a:pPr marL="462280" indent="-462280">
              <a:buBlip>
                <a:blip r:embed="rId2">
                  <a:extLst>
                    <a:ext uri="{96DAC541-7B7A-43D3-8B79-37D633B846F1}">
                      <asvg:svgBlip xmlns:asvg="http://schemas.microsoft.com/office/drawing/2016/SVG/main" r:embed="rId3"/>
                    </a:ext>
                  </a:extLst>
                </a:blip>
              </a:buBlip>
            </a:pPr>
            <a:r>
              <a:rPr lang="en-US" dirty="0"/>
              <a:t>Introduction</a:t>
            </a:r>
          </a:p>
          <a:p>
            <a:pPr marL="462280" indent="-462280">
              <a:buBlip>
                <a:blip r:embed="rId2">
                  <a:extLst>
                    <a:ext uri="{96DAC541-7B7A-43D3-8B79-37D633B846F1}">
                      <asvg:svgBlip xmlns:asvg="http://schemas.microsoft.com/office/drawing/2016/SVG/main" r:embed="rId3"/>
                    </a:ext>
                  </a:extLst>
                </a:blip>
              </a:buBlip>
            </a:pPr>
            <a:r>
              <a:rPr lang="en-US" altLang="en-IN" dirty="0"/>
              <a:t>Literature Survey</a:t>
            </a:r>
          </a:p>
          <a:p>
            <a:pPr marL="462280" indent="-462280">
              <a:buBlip>
                <a:blip r:embed="rId2">
                  <a:extLst>
                    <a:ext uri="{96DAC541-7B7A-43D3-8B79-37D633B846F1}">
                      <asvg:svgBlip xmlns:asvg="http://schemas.microsoft.com/office/drawing/2016/SVG/main" r:embed="rId3"/>
                    </a:ext>
                  </a:extLst>
                </a:blip>
              </a:buBlip>
            </a:pPr>
            <a:r>
              <a:rPr lang="en-US" dirty="0"/>
              <a:t>Existing System</a:t>
            </a:r>
          </a:p>
          <a:p>
            <a:pPr marL="462280" indent="-462280">
              <a:buBlip>
                <a:blip r:embed="rId2">
                  <a:extLst>
                    <a:ext uri="{96DAC541-7B7A-43D3-8B79-37D633B846F1}">
                      <asvg:svgBlip xmlns:asvg="http://schemas.microsoft.com/office/drawing/2016/SVG/main" r:embed="rId3"/>
                    </a:ext>
                  </a:extLst>
                </a:blip>
              </a:buBlip>
            </a:pPr>
            <a:r>
              <a:rPr lang="en-US" dirty="0"/>
              <a:t>Proposed System</a:t>
            </a:r>
          </a:p>
          <a:p>
            <a:pPr marL="462280" indent="-462280">
              <a:buBlip>
                <a:blip r:embed="rId2">
                  <a:extLst>
                    <a:ext uri="{96DAC541-7B7A-43D3-8B79-37D633B846F1}">
                      <asvg:svgBlip xmlns:asvg="http://schemas.microsoft.com/office/drawing/2016/SVG/main" r:embed="rId3"/>
                    </a:ext>
                  </a:extLst>
                </a:blip>
              </a:buBlip>
            </a:pPr>
            <a:r>
              <a:rPr lang="en-US" dirty="0"/>
              <a:t>Planning</a:t>
            </a:r>
          </a:p>
          <a:p>
            <a:pPr marL="462280" indent="-462280">
              <a:buBlip>
                <a:blip r:embed="rId2">
                  <a:extLst>
                    <a:ext uri="{96DAC541-7B7A-43D3-8B79-37D633B846F1}">
                      <asvg:svgBlip xmlns:asvg="http://schemas.microsoft.com/office/drawing/2016/SVG/main" r:embed="rId3"/>
                    </a:ext>
                  </a:extLst>
                </a:blip>
              </a:buBlip>
            </a:pPr>
            <a:r>
              <a:rPr lang="en-US" dirty="0"/>
              <a:t>Design</a:t>
            </a:r>
          </a:p>
          <a:p>
            <a:pPr marL="462280" indent="-462280">
              <a:buBlip>
                <a:blip r:embed="rId2">
                  <a:extLst>
                    <a:ext uri="{96DAC541-7B7A-43D3-8B79-37D633B846F1}">
                      <asvg:svgBlip xmlns:asvg="http://schemas.microsoft.com/office/drawing/2016/SVG/main" r:embed="rId3"/>
                    </a:ext>
                  </a:extLst>
                </a:blip>
              </a:buBlip>
            </a:pPr>
            <a:r>
              <a:rPr lang="en-IN" dirty="0"/>
              <a:t>Implementation</a:t>
            </a:r>
          </a:p>
          <a:p>
            <a:pPr marL="462280" indent="-462280">
              <a:buBlip>
                <a:blip r:embed="rId2">
                  <a:extLst>
                    <a:ext uri="{96DAC541-7B7A-43D3-8B79-37D633B846F1}">
                      <asvg:svgBlip xmlns:asvg="http://schemas.microsoft.com/office/drawing/2016/SVG/main" r:embed="rId3"/>
                    </a:ext>
                  </a:extLst>
                </a:blip>
              </a:buBlip>
            </a:pPr>
            <a:r>
              <a:rPr lang="en-IN" dirty="0"/>
              <a:t>Result &amp; Analysis</a:t>
            </a:r>
          </a:p>
          <a:p>
            <a:pPr marL="462280" indent="-462280">
              <a:buBlip>
                <a:blip r:embed="rId2">
                  <a:extLst>
                    <a:ext uri="{96DAC541-7B7A-43D3-8B79-37D633B846F1}">
                      <asvg:svgBlip xmlns:asvg="http://schemas.microsoft.com/office/drawing/2016/SVG/main" r:embed="rId3"/>
                    </a:ext>
                  </a:extLst>
                </a:blip>
              </a:buBlip>
            </a:pPr>
            <a:r>
              <a:rPr lang="en-IN" dirty="0"/>
              <a:t>Conclusion</a:t>
            </a:r>
          </a:p>
          <a:p>
            <a:pPr marL="462280" indent="-462280">
              <a:buBlip>
                <a:blip r:embed="rId2">
                  <a:extLst>
                    <a:ext uri="{96DAC541-7B7A-43D3-8B79-37D633B846F1}">
                      <asvg:svgBlip xmlns:asvg="http://schemas.microsoft.com/office/drawing/2016/SVG/main" r:embed="rId3"/>
                    </a:ext>
                  </a:extLst>
                </a:blip>
              </a:buBlip>
            </a:pPr>
            <a:r>
              <a:rPr lang="en-IN" dirty="0"/>
              <a:t>Research Paper</a:t>
            </a:r>
          </a:p>
          <a:p>
            <a:pPr marL="462280" indent="-462280">
              <a:buBlip>
                <a:blip r:embed="rId2">
                  <a:extLst>
                    <a:ext uri="{96DAC541-7B7A-43D3-8B79-37D633B846F1}">
                      <asvg:svgBlip xmlns:asvg="http://schemas.microsoft.com/office/drawing/2016/SVG/main" r:embed="rId3"/>
                    </a:ext>
                  </a:extLst>
                </a:blip>
              </a:buBlip>
            </a:pPr>
            <a:r>
              <a:rPr lang="en-IN" dirty="0"/>
              <a:t>References</a:t>
            </a:r>
            <a:endParaRPr lang="en-US" dirty="0"/>
          </a:p>
          <a:p>
            <a:pPr marL="0" indent="0">
              <a:buNone/>
            </a:pPr>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033D2-EE23-1FCB-6E54-9CE6C0D5E165}"/>
              </a:ext>
            </a:extLst>
          </p:cNvPr>
          <p:cNvSpPr>
            <a:spLocks noGrp="1"/>
          </p:cNvSpPr>
          <p:nvPr>
            <p:ph type="title"/>
          </p:nvPr>
        </p:nvSpPr>
        <p:spPr>
          <a:xfrm>
            <a:off x="0" y="232759"/>
            <a:ext cx="12192000" cy="714892"/>
          </a:xfrm>
        </p:spPr>
        <p:txBody>
          <a:bodyPr/>
          <a:lstStyle/>
          <a:p>
            <a:pPr algn="ctr"/>
            <a:r>
              <a:rPr lang="en-US" dirty="0"/>
              <a:t>Planning</a:t>
            </a:r>
            <a:endParaRPr lang="en-IN" dirty="0"/>
          </a:p>
        </p:txBody>
      </p:sp>
      <p:sp>
        <p:nvSpPr>
          <p:cNvPr id="3" name="Content Placeholder 2">
            <a:extLst>
              <a:ext uri="{FF2B5EF4-FFF2-40B4-BE49-F238E27FC236}">
                <a16:creationId xmlns:a16="http://schemas.microsoft.com/office/drawing/2014/main" id="{AA11EE8A-B72C-0ED9-27DC-BB0A67952F50}"/>
              </a:ext>
            </a:extLst>
          </p:cNvPr>
          <p:cNvSpPr>
            <a:spLocks noGrp="1"/>
          </p:cNvSpPr>
          <p:nvPr>
            <p:ph idx="1"/>
          </p:nvPr>
        </p:nvSpPr>
        <p:spPr/>
        <p:txBody>
          <a:bodyPr>
            <a:normAutofit/>
          </a:bodyPr>
          <a:lstStyle/>
          <a:p>
            <a:r>
              <a:rPr lang="en-IN" sz="2400" b="1" dirty="0"/>
              <a:t>Cost Estimation</a:t>
            </a:r>
          </a:p>
          <a:p>
            <a:pPr lvl="1">
              <a:buFont typeface="Wingdings" pitchFamily="2" charset="2"/>
              <a:buChar char="§"/>
            </a:pPr>
            <a:endParaRPr lang="en-IN" dirty="0"/>
          </a:p>
          <a:p>
            <a:pPr>
              <a:buNone/>
            </a:pPr>
            <a:r>
              <a:rPr lang="en-IN" sz="2400" b="1" dirty="0"/>
              <a:t>		           </a:t>
            </a:r>
            <a:endParaRPr lang="en-IN" sz="1400" b="1" dirty="0"/>
          </a:p>
          <a:p>
            <a:endParaRPr lang="en-IN" dirty="0"/>
          </a:p>
        </p:txBody>
      </p:sp>
      <p:graphicFrame>
        <p:nvGraphicFramePr>
          <p:cNvPr id="5" name="Table 4"/>
          <p:cNvGraphicFramePr>
            <a:graphicFrameLocks noGrp="1"/>
          </p:cNvGraphicFramePr>
          <p:nvPr>
            <p:extLst>
              <p:ext uri="{D42A27DB-BD31-4B8C-83A1-F6EECF244321}">
                <p14:modId xmlns:p14="http://schemas.microsoft.com/office/powerpoint/2010/main" val="4188554174"/>
              </p:ext>
            </p:extLst>
          </p:nvPr>
        </p:nvGraphicFramePr>
        <p:xfrm>
          <a:off x="1656080" y="1573106"/>
          <a:ext cx="8128000" cy="4719320"/>
        </p:xfrm>
        <a:graphic>
          <a:graphicData uri="http://schemas.openxmlformats.org/drawingml/2006/table">
            <a:tbl>
              <a:tblPr firstRow="1" bandRow="1">
                <a:tableStyleId>{5940675A-B579-460E-94D1-54222C63F5DA}</a:tableStyleId>
              </a:tblPr>
              <a:tblGrid>
                <a:gridCol w="680720">
                  <a:extLst>
                    <a:ext uri="{9D8B030D-6E8A-4147-A177-3AD203B41FA5}">
                      <a16:colId xmlns:a16="http://schemas.microsoft.com/office/drawing/2014/main" val="20000"/>
                    </a:ext>
                  </a:extLst>
                </a:gridCol>
                <a:gridCol w="2570480">
                  <a:extLst>
                    <a:ext uri="{9D8B030D-6E8A-4147-A177-3AD203B41FA5}">
                      <a16:colId xmlns:a16="http://schemas.microsoft.com/office/drawing/2014/main" val="20001"/>
                    </a:ext>
                  </a:extLst>
                </a:gridCol>
                <a:gridCol w="1625600">
                  <a:extLst>
                    <a:ext uri="{9D8B030D-6E8A-4147-A177-3AD203B41FA5}">
                      <a16:colId xmlns:a16="http://schemas.microsoft.com/office/drawing/2014/main" val="20002"/>
                    </a:ext>
                  </a:extLst>
                </a:gridCol>
                <a:gridCol w="1625600">
                  <a:extLst>
                    <a:ext uri="{9D8B030D-6E8A-4147-A177-3AD203B41FA5}">
                      <a16:colId xmlns:a16="http://schemas.microsoft.com/office/drawing/2014/main" val="20003"/>
                    </a:ext>
                  </a:extLst>
                </a:gridCol>
                <a:gridCol w="1625600">
                  <a:extLst>
                    <a:ext uri="{9D8B030D-6E8A-4147-A177-3AD203B41FA5}">
                      <a16:colId xmlns:a16="http://schemas.microsoft.com/office/drawing/2014/main" val="20004"/>
                    </a:ext>
                  </a:extLst>
                </a:gridCol>
              </a:tblGrid>
              <a:tr h="370840">
                <a:tc>
                  <a:txBody>
                    <a:bodyPr/>
                    <a:lstStyle/>
                    <a:p>
                      <a:pPr algn="ctr"/>
                      <a:r>
                        <a:rPr lang="en-IN" b="1" dirty="0" err="1">
                          <a:latin typeface="Times New Roman" pitchFamily="18" charset="0"/>
                          <a:cs typeface="Times New Roman" pitchFamily="18" charset="0"/>
                        </a:rPr>
                        <a:t>S.No</a:t>
                      </a:r>
                      <a:endParaRPr lang="en-US" b="1" dirty="0">
                        <a:latin typeface="Times New Roman" pitchFamily="18" charset="0"/>
                        <a:cs typeface="Times New Roman" pitchFamily="18" charset="0"/>
                      </a:endParaRPr>
                    </a:p>
                  </a:txBody>
                  <a:tcPr/>
                </a:tc>
                <a:tc>
                  <a:txBody>
                    <a:bodyPr/>
                    <a:lstStyle/>
                    <a:p>
                      <a:pPr algn="ctr"/>
                      <a:r>
                        <a:rPr lang="en-IN" b="1" dirty="0">
                          <a:latin typeface="Times New Roman" pitchFamily="18" charset="0"/>
                          <a:cs typeface="Times New Roman" pitchFamily="18" charset="0"/>
                        </a:rPr>
                        <a:t>Component</a:t>
                      </a:r>
                      <a:endParaRPr lang="en-US" b="1" dirty="0">
                        <a:latin typeface="Times New Roman" pitchFamily="18" charset="0"/>
                        <a:cs typeface="Times New Roman" pitchFamily="18" charset="0"/>
                      </a:endParaRPr>
                    </a:p>
                  </a:txBody>
                  <a:tcPr/>
                </a:tc>
                <a:tc>
                  <a:txBody>
                    <a:bodyPr/>
                    <a:lstStyle/>
                    <a:p>
                      <a:pPr algn="ctr"/>
                      <a:r>
                        <a:rPr lang="en-IN" b="1" dirty="0">
                          <a:latin typeface="Times New Roman" pitchFamily="18" charset="0"/>
                          <a:cs typeface="Times New Roman" pitchFamily="18" charset="0"/>
                        </a:rPr>
                        <a:t>Cost (Rs)</a:t>
                      </a:r>
                      <a:endParaRPr lang="en-US" b="1" dirty="0">
                        <a:latin typeface="Times New Roman" pitchFamily="18" charset="0"/>
                        <a:cs typeface="Times New Roman" pitchFamily="18" charset="0"/>
                      </a:endParaRPr>
                    </a:p>
                  </a:txBody>
                  <a:tcPr/>
                </a:tc>
                <a:tc>
                  <a:txBody>
                    <a:bodyPr/>
                    <a:lstStyle/>
                    <a:p>
                      <a:pPr algn="ctr"/>
                      <a:r>
                        <a:rPr lang="en-IN" b="1" dirty="0">
                          <a:latin typeface="Times New Roman" pitchFamily="18" charset="0"/>
                          <a:cs typeface="Times New Roman" pitchFamily="18" charset="0"/>
                        </a:rPr>
                        <a:t>No</a:t>
                      </a:r>
                      <a:r>
                        <a:rPr lang="en-IN" b="1" baseline="0" dirty="0">
                          <a:latin typeface="Times New Roman" pitchFamily="18" charset="0"/>
                          <a:cs typeface="Times New Roman" pitchFamily="18" charset="0"/>
                        </a:rPr>
                        <a:t> of Pieces Required</a:t>
                      </a:r>
                      <a:endParaRPr lang="en-US" b="1" dirty="0">
                        <a:latin typeface="Times New Roman" pitchFamily="18" charset="0"/>
                        <a:cs typeface="Times New Roman" pitchFamily="18" charset="0"/>
                      </a:endParaRPr>
                    </a:p>
                  </a:txBody>
                  <a:tcPr/>
                </a:tc>
                <a:tc>
                  <a:txBody>
                    <a:bodyPr/>
                    <a:lstStyle/>
                    <a:p>
                      <a:pPr algn="ctr"/>
                      <a:r>
                        <a:rPr lang="en-IN" b="1" dirty="0">
                          <a:latin typeface="Times New Roman" pitchFamily="18" charset="0"/>
                          <a:cs typeface="Times New Roman" pitchFamily="18" charset="0"/>
                        </a:rPr>
                        <a:t>Total Cost (Rs)</a:t>
                      </a:r>
                      <a:endParaRPr lang="en-US" b="1" dirty="0">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370840">
                <a:tc>
                  <a:txBody>
                    <a:bodyPr/>
                    <a:lstStyle/>
                    <a:p>
                      <a:pPr algn="ctr"/>
                      <a:r>
                        <a:rPr lang="en-IN" dirty="0">
                          <a:latin typeface="Times New Roman" pitchFamily="18" charset="0"/>
                          <a:cs typeface="Times New Roman" pitchFamily="18" charset="0"/>
                        </a:rPr>
                        <a:t>1</a:t>
                      </a:r>
                      <a:endParaRPr lang="en-US" dirty="0">
                        <a:latin typeface="Times New Roman" pitchFamily="18" charset="0"/>
                        <a:cs typeface="Times New Roman" pitchFamily="18" charset="0"/>
                      </a:endParaRPr>
                    </a:p>
                  </a:txBody>
                  <a:tcPr/>
                </a:tc>
                <a:tc>
                  <a:txBody>
                    <a:bodyPr/>
                    <a:lstStyle/>
                    <a:p>
                      <a:pPr algn="ctr"/>
                      <a:r>
                        <a:rPr lang="en-US" sz="1800" dirty="0">
                          <a:effectLst/>
                          <a:latin typeface="Times New Roman" panose="02020603050405020304" pitchFamily="18" charset="0"/>
                          <a:ea typeface="Times New Roman" panose="02020603050405020304" pitchFamily="18" charset="0"/>
                        </a:rPr>
                        <a:t>Raspberry Pi 4</a:t>
                      </a:r>
                      <a:endParaRPr lang="en-US" dirty="0">
                        <a:latin typeface="Times New Roman" pitchFamily="18" charset="0"/>
                        <a:cs typeface="Times New Roman" pitchFamily="18" charset="0"/>
                      </a:endParaRPr>
                    </a:p>
                  </a:txBody>
                  <a:tcPr/>
                </a:tc>
                <a:tc>
                  <a:txBody>
                    <a:bodyPr/>
                    <a:lstStyle/>
                    <a:p>
                      <a:pPr algn="ctr"/>
                      <a:r>
                        <a:rPr lang="en-IN" dirty="0">
                          <a:latin typeface="Times New Roman" pitchFamily="18" charset="0"/>
                          <a:cs typeface="Times New Roman" pitchFamily="18" charset="0"/>
                        </a:rPr>
                        <a:t>5000</a:t>
                      </a:r>
                      <a:endParaRPr lang="en-US" dirty="0">
                        <a:latin typeface="Times New Roman" pitchFamily="18" charset="0"/>
                        <a:cs typeface="Times New Roman" pitchFamily="18" charset="0"/>
                      </a:endParaRPr>
                    </a:p>
                  </a:txBody>
                  <a:tcPr/>
                </a:tc>
                <a:tc>
                  <a:txBody>
                    <a:bodyPr/>
                    <a:lstStyle/>
                    <a:p>
                      <a:pPr algn="ctr"/>
                      <a:r>
                        <a:rPr lang="en-IN" dirty="0">
                          <a:latin typeface="Times New Roman" pitchFamily="18" charset="0"/>
                          <a:cs typeface="Times New Roman" pitchFamily="18" charset="0"/>
                        </a:rPr>
                        <a:t>1</a:t>
                      </a:r>
                      <a:endParaRPr lang="en-US" dirty="0">
                        <a:latin typeface="Times New Roman" pitchFamily="18" charset="0"/>
                        <a:cs typeface="Times New Roman" pitchFamily="18" charset="0"/>
                      </a:endParaRPr>
                    </a:p>
                  </a:txBody>
                  <a:tcPr/>
                </a:tc>
                <a:tc>
                  <a:txBody>
                    <a:bodyPr/>
                    <a:lstStyle/>
                    <a:p>
                      <a:pPr algn="ctr"/>
                      <a:r>
                        <a:rPr lang="en-IN" dirty="0">
                          <a:latin typeface="Times New Roman" pitchFamily="18" charset="0"/>
                          <a:cs typeface="Times New Roman" pitchFamily="18" charset="0"/>
                        </a:rPr>
                        <a:t>5000</a:t>
                      </a:r>
                      <a:endParaRPr lang="en-US" dirty="0">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370840">
                <a:tc>
                  <a:txBody>
                    <a:bodyPr/>
                    <a:lstStyle/>
                    <a:p>
                      <a:pPr algn="ctr"/>
                      <a:r>
                        <a:rPr lang="en-IN" dirty="0">
                          <a:latin typeface="Times New Roman" pitchFamily="18" charset="0"/>
                          <a:cs typeface="Times New Roman" pitchFamily="18" charset="0"/>
                        </a:rPr>
                        <a:t>2</a:t>
                      </a:r>
                      <a:endParaRPr lang="en-US" dirty="0">
                        <a:latin typeface="Times New Roman" pitchFamily="18" charset="0"/>
                        <a:cs typeface="Times New Roman" pitchFamily="18" charset="0"/>
                      </a:endParaRPr>
                    </a:p>
                  </a:txBody>
                  <a:tcPr/>
                </a:tc>
                <a:tc>
                  <a:txBody>
                    <a:bodyPr/>
                    <a:lstStyle/>
                    <a:p>
                      <a:pPr algn="ctr"/>
                      <a:r>
                        <a:rPr lang="en-US" sz="1800" dirty="0">
                          <a:effectLst/>
                          <a:latin typeface="Times New Roman" panose="02020603050405020304" pitchFamily="18" charset="0"/>
                          <a:ea typeface="Times New Roman" panose="02020603050405020304" pitchFamily="18" charset="0"/>
                        </a:rPr>
                        <a:t>DHT11 Sensor</a:t>
                      </a:r>
                      <a:endParaRPr lang="en-US" dirty="0">
                        <a:latin typeface="Times New Roman" pitchFamily="18" charset="0"/>
                        <a:cs typeface="Times New Roman" pitchFamily="18" charset="0"/>
                      </a:endParaRPr>
                    </a:p>
                  </a:txBody>
                  <a:tcPr/>
                </a:tc>
                <a:tc>
                  <a:txBody>
                    <a:bodyPr/>
                    <a:lstStyle/>
                    <a:p>
                      <a:pPr algn="ctr"/>
                      <a:r>
                        <a:rPr lang="en-IN" dirty="0">
                          <a:latin typeface="Times New Roman" pitchFamily="18" charset="0"/>
                          <a:cs typeface="Times New Roman" pitchFamily="18" charset="0"/>
                        </a:rPr>
                        <a:t>150</a:t>
                      </a:r>
                      <a:endParaRPr lang="en-US" dirty="0">
                        <a:latin typeface="Times New Roman" pitchFamily="18" charset="0"/>
                        <a:cs typeface="Times New Roman" pitchFamily="18" charset="0"/>
                      </a:endParaRPr>
                    </a:p>
                  </a:txBody>
                  <a:tcPr/>
                </a:tc>
                <a:tc>
                  <a:txBody>
                    <a:bodyPr/>
                    <a:lstStyle/>
                    <a:p>
                      <a:pPr algn="ctr"/>
                      <a:r>
                        <a:rPr lang="en-IN" dirty="0">
                          <a:latin typeface="Times New Roman" pitchFamily="18" charset="0"/>
                          <a:cs typeface="Times New Roman" pitchFamily="18" charset="0"/>
                        </a:rPr>
                        <a:t>1</a:t>
                      </a:r>
                      <a:endParaRPr lang="en-US" dirty="0">
                        <a:latin typeface="Times New Roman" pitchFamily="18" charset="0"/>
                        <a:cs typeface="Times New Roman" pitchFamily="18" charset="0"/>
                      </a:endParaRPr>
                    </a:p>
                  </a:txBody>
                  <a:tcPr/>
                </a:tc>
                <a:tc>
                  <a:txBody>
                    <a:bodyPr/>
                    <a:lstStyle/>
                    <a:p>
                      <a:pPr algn="ctr"/>
                      <a:r>
                        <a:rPr lang="en-IN" dirty="0">
                          <a:latin typeface="Times New Roman" pitchFamily="18" charset="0"/>
                          <a:cs typeface="Times New Roman" pitchFamily="18" charset="0"/>
                        </a:rPr>
                        <a:t>150</a:t>
                      </a:r>
                      <a:endParaRPr lang="en-US" dirty="0">
                        <a:latin typeface="Times New Roman" pitchFamily="18" charset="0"/>
                        <a:cs typeface="Times New Roman" pitchFamily="18" charset="0"/>
                      </a:endParaRPr>
                    </a:p>
                  </a:txBody>
                  <a:tcPr/>
                </a:tc>
                <a:extLst>
                  <a:ext uri="{0D108BD9-81ED-4DB2-BD59-A6C34878D82A}">
                    <a16:rowId xmlns:a16="http://schemas.microsoft.com/office/drawing/2014/main" val="10002"/>
                  </a:ext>
                </a:extLst>
              </a:tr>
              <a:tr h="370840">
                <a:tc>
                  <a:txBody>
                    <a:bodyPr/>
                    <a:lstStyle/>
                    <a:p>
                      <a:pPr algn="ctr"/>
                      <a:r>
                        <a:rPr lang="en-IN" dirty="0">
                          <a:latin typeface="Times New Roman" pitchFamily="18" charset="0"/>
                          <a:cs typeface="Times New Roman" pitchFamily="18" charset="0"/>
                        </a:rPr>
                        <a:t>3</a:t>
                      </a:r>
                      <a:endParaRPr lang="en-US" dirty="0">
                        <a:latin typeface="Times New Roman" pitchFamily="18" charset="0"/>
                        <a:cs typeface="Times New Roman" pitchFamily="18" charset="0"/>
                      </a:endParaRPr>
                    </a:p>
                  </a:txBody>
                  <a:tcPr/>
                </a:tc>
                <a:tc>
                  <a:txBody>
                    <a:bodyPr/>
                    <a:lstStyle/>
                    <a:p>
                      <a:pPr algn="ctr"/>
                      <a:r>
                        <a:rPr lang="en-US" sz="1800" dirty="0">
                          <a:effectLst/>
                          <a:latin typeface="Times New Roman" panose="02020603050405020304" pitchFamily="18" charset="0"/>
                          <a:ea typeface="Times New Roman" panose="02020603050405020304" pitchFamily="18" charset="0"/>
                        </a:rPr>
                        <a:t>Soil Moisture Sensor</a:t>
                      </a:r>
                      <a:endParaRPr lang="en-US" dirty="0">
                        <a:latin typeface="Times New Roman" pitchFamily="18" charset="0"/>
                        <a:cs typeface="Times New Roman" pitchFamily="18" charset="0"/>
                      </a:endParaRPr>
                    </a:p>
                  </a:txBody>
                  <a:tcPr/>
                </a:tc>
                <a:tc>
                  <a:txBody>
                    <a:bodyPr/>
                    <a:lstStyle/>
                    <a:p>
                      <a:pPr algn="ctr"/>
                      <a:r>
                        <a:rPr lang="en-IN" dirty="0">
                          <a:latin typeface="Times New Roman" pitchFamily="18" charset="0"/>
                          <a:cs typeface="Times New Roman" pitchFamily="18" charset="0"/>
                        </a:rPr>
                        <a:t>108</a:t>
                      </a:r>
                      <a:endParaRPr lang="en-US" dirty="0">
                        <a:latin typeface="Times New Roman" pitchFamily="18" charset="0"/>
                        <a:cs typeface="Times New Roman" pitchFamily="18" charset="0"/>
                      </a:endParaRPr>
                    </a:p>
                  </a:txBody>
                  <a:tcPr/>
                </a:tc>
                <a:tc>
                  <a:txBody>
                    <a:bodyPr/>
                    <a:lstStyle/>
                    <a:p>
                      <a:pPr algn="ctr"/>
                      <a:r>
                        <a:rPr lang="en-IN" dirty="0">
                          <a:latin typeface="Times New Roman" pitchFamily="18" charset="0"/>
                          <a:cs typeface="Times New Roman" pitchFamily="18" charset="0"/>
                        </a:rPr>
                        <a:t>1</a:t>
                      </a:r>
                      <a:endParaRPr lang="en-US" dirty="0">
                        <a:latin typeface="Times New Roman" pitchFamily="18" charset="0"/>
                        <a:cs typeface="Times New Roman" pitchFamily="18" charset="0"/>
                      </a:endParaRPr>
                    </a:p>
                  </a:txBody>
                  <a:tcPr/>
                </a:tc>
                <a:tc>
                  <a:txBody>
                    <a:bodyPr/>
                    <a:lstStyle/>
                    <a:p>
                      <a:pPr algn="ctr"/>
                      <a:r>
                        <a:rPr lang="en-IN" dirty="0">
                          <a:latin typeface="Times New Roman" pitchFamily="18" charset="0"/>
                          <a:cs typeface="Times New Roman" pitchFamily="18" charset="0"/>
                        </a:rPr>
                        <a:t>108</a:t>
                      </a:r>
                      <a:endParaRPr lang="en-US" dirty="0">
                        <a:latin typeface="Times New Roman" pitchFamily="18" charset="0"/>
                        <a:cs typeface="Times New Roman" pitchFamily="18" charset="0"/>
                      </a:endParaRPr>
                    </a:p>
                  </a:txBody>
                  <a:tcPr/>
                </a:tc>
                <a:extLst>
                  <a:ext uri="{0D108BD9-81ED-4DB2-BD59-A6C34878D82A}">
                    <a16:rowId xmlns:a16="http://schemas.microsoft.com/office/drawing/2014/main" val="10003"/>
                  </a:ext>
                </a:extLst>
              </a:tr>
              <a:tr h="370840">
                <a:tc>
                  <a:txBody>
                    <a:bodyPr/>
                    <a:lstStyle/>
                    <a:p>
                      <a:pPr algn="ctr"/>
                      <a:r>
                        <a:rPr lang="en-IN" dirty="0">
                          <a:latin typeface="Times New Roman" pitchFamily="18" charset="0"/>
                          <a:cs typeface="Times New Roman" pitchFamily="18" charset="0"/>
                        </a:rPr>
                        <a:t>4</a:t>
                      </a:r>
                      <a:endParaRPr lang="en-US" dirty="0">
                        <a:latin typeface="Times New Roman" pitchFamily="18" charset="0"/>
                        <a:cs typeface="Times New Roman" pitchFamily="18" charset="0"/>
                      </a:endParaRPr>
                    </a:p>
                  </a:txBody>
                  <a:tcPr/>
                </a:tc>
                <a:tc>
                  <a:txBody>
                    <a:bodyPr/>
                    <a:lstStyle/>
                    <a:p>
                      <a:pPr algn="ctr"/>
                      <a:r>
                        <a:rPr lang="en-US" sz="1800" dirty="0">
                          <a:effectLst/>
                          <a:latin typeface="Times New Roman" panose="02020603050405020304" pitchFamily="18" charset="0"/>
                          <a:ea typeface="Times New Roman" panose="02020603050405020304" pitchFamily="18" charset="0"/>
                        </a:rPr>
                        <a:t>Buzzer</a:t>
                      </a:r>
                      <a:endParaRPr lang="en-US" dirty="0">
                        <a:latin typeface="Times New Roman" pitchFamily="18" charset="0"/>
                        <a:cs typeface="Times New Roman" pitchFamily="18" charset="0"/>
                      </a:endParaRPr>
                    </a:p>
                  </a:txBody>
                  <a:tcPr/>
                </a:tc>
                <a:tc>
                  <a:txBody>
                    <a:bodyPr/>
                    <a:lstStyle/>
                    <a:p>
                      <a:pPr algn="ctr"/>
                      <a:r>
                        <a:rPr lang="en-IN" dirty="0">
                          <a:latin typeface="Times New Roman" pitchFamily="18" charset="0"/>
                          <a:cs typeface="Times New Roman" pitchFamily="18" charset="0"/>
                        </a:rPr>
                        <a:t>20</a:t>
                      </a:r>
                      <a:endParaRPr lang="en-US" dirty="0">
                        <a:latin typeface="Times New Roman" pitchFamily="18" charset="0"/>
                        <a:cs typeface="Times New Roman" pitchFamily="18" charset="0"/>
                      </a:endParaRPr>
                    </a:p>
                  </a:txBody>
                  <a:tcPr/>
                </a:tc>
                <a:tc>
                  <a:txBody>
                    <a:bodyPr/>
                    <a:lstStyle/>
                    <a:p>
                      <a:pPr algn="ctr"/>
                      <a:r>
                        <a:rPr lang="en-IN" dirty="0">
                          <a:latin typeface="Times New Roman" pitchFamily="18" charset="0"/>
                          <a:cs typeface="Times New Roman" pitchFamily="18" charset="0"/>
                        </a:rPr>
                        <a:t>1</a:t>
                      </a:r>
                      <a:endParaRPr lang="en-US" dirty="0">
                        <a:latin typeface="Times New Roman" pitchFamily="18" charset="0"/>
                        <a:cs typeface="Times New Roman" pitchFamily="18" charset="0"/>
                      </a:endParaRPr>
                    </a:p>
                  </a:txBody>
                  <a:tcPr/>
                </a:tc>
                <a:tc>
                  <a:txBody>
                    <a:bodyPr/>
                    <a:lstStyle/>
                    <a:p>
                      <a:pPr algn="ctr"/>
                      <a:r>
                        <a:rPr lang="en-IN" dirty="0">
                          <a:latin typeface="Times New Roman" pitchFamily="18" charset="0"/>
                          <a:cs typeface="Times New Roman" pitchFamily="18" charset="0"/>
                        </a:rPr>
                        <a:t>20</a:t>
                      </a:r>
                      <a:endParaRPr lang="en-US" dirty="0">
                        <a:latin typeface="Times New Roman" pitchFamily="18" charset="0"/>
                        <a:cs typeface="Times New Roman" pitchFamily="18" charset="0"/>
                      </a:endParaRPr>
                    </a:p>
                  </a:txBody>
                  <a:tcPr/>
                </a:tc>
                <a:extLst>
                  <a:ext uri="{0D108BD9-81ED-4DB2-BD59-A6C34878D82A}">
                    <a16:rowId xmlns:a16="http://schemas.microsoft.com/office/drawing/2014/main" val="10004"/>
                  </a:ext>
                </a:extLst>
              </a:tr>
              <a:tr h="370840">
                <a:tc>
                  <a:txBody>
                    <a:bodyPr/>
                    <a:lstStyle/>
                    <a:p>
                      <a:pPr algn="ctr"/>
                      <a:r>
                        <a:rPr lang="en-IN" dirty="0">
                          <a:latin typeface="Times New Roman" pitchFamily="18" charset="0"/>
                          <a:cs typeface="Times New Roman" pitchFamily="18" charset="0"/>
                        </a:rPr>
                        <a:t>5</a:t>
                      </a:r>
                      <a:endParaRPr lang="en-US" dirty="0">
                        <a:latin typeface="Times New Roman" pitchFamily="18" charset="0"/>
                        <a:cs typeface="Times New Roman" pitchFamily="18" charset="0"/>
                      </a:endParaRPr>
                    </a:p>
                  </a:txBody>
                  <a:tcPr/>
                </a:tc>
                <a:tc>
                  <a:txBody>
                    <a:bodyPr/>
                    <a:lstStyle/>
                    <a:p>
                      <a:pPr algn="ctr"/>
                      <a:r>
                        <a:rPr lang="en-US" sz="1800" dirty="0">
                          <a:effectLst/>
                          <a:latin typeface="Times New Roman" panose="02020603050405020304" pitchFamily="18" charset="0"/>
                          <a:ea typeface="Times New Roman" panose="02020603050405020304" pitchFamily="18" charset="0"/>
                        </a:rPr>
                        <a:t>Water Pump</a:t>
                      </a:r>
                      <a:endParaRPr lang="en-US" dirty="0">
                        <a:latin typeface="Times New Roman" pitchFamily="18" charset="0"/>
                        <a:cs typeface="Times New Roman" pitchFamily="18" charset="0"/>
                      </a:endParaRPr>
                    </a:p>
                  </a:txBody>
                  <a:tcPr/>
                </a:tc>
                <a:tc>
                  <a:txBody>
                    <a:bodyPr/>
                    <a:lstStyle/>
                    <a:p>
                      <a:pPr algn="ctr"/>
                      <a:r>
                        <a:rPr lang="en-IN" dirty="0">
                          <a:latin typeface="Times New Roman" pitchFamily="18" charset="0"/>
                          <a:cs typeface="Times New Roman" pitchFamily="18" charset="0"/>
                        </a:rPr>
                        <a:t>250</a:t>
                      </a:r>
                      <a:endParaRPr lang="en-US" dirty="0">
                        <a:latin typeface="Times New Roman" pitchFamily="18" charset="0"/>
                        <a:cs typeface="Times New Roman" pitchFamily="18" charset="0"/>
                      </a:endParaRPr>
                    </a:p>
                  </a:txBody>
                  <a:tcPr/>
                </a:tc>
                <a:tc>
                  <a:txBody>
                    <a:bodyPr/>
                    <a:lstStyle/>
                    <a:p>
                      <a:pPr algn="ctr"/>
                      <a:r>
                        <a:rPr lang="en-IN" dirty="0">
                          <a:latin typeface="Times New Roman" pitchFamily="18" charset="0"/>
                          <a:cs typeface="Times New Roman" pitchFamily="18" charset="0"/>
                        </a:rPr>
                        <a:t>1</a:t>
                      </a:r>
                      <a:endParaRPr lang="en-US" dirty="0">
                        <a:latin typeface="Times New Roman" pitchFamily="18" charset="0"/>
                        <a:cs typeface="Times New Roman" pitchFamily="18" charset="0"/>
                      </a:endParaRPr>
                    </a:p>
                  </a:txBody>
                  <a:tcPr/>
                </a:tc>
                <a:tc>
                  <a:txBody>
                    <a:bodyPr/>
                    <a:lstStyle/>
                    <a:p>
                      <a:pPr algn="ctr"/>
                      <a:r>
                        <a:rPr lang="en-IN" dirty="0">
                          <a:latin typeface="Times New Roman" pitchFamily="18" charset="0"/>
                          <a:cs typeface="Times New Roman" pitchFamily="18" charset="0"/>
                        </a:rPr>
                        <a:t>250</a:t>
                      </a:r>
                      <a:endParaRPr lang="en-US" dirty="0">
                        <a:latin typeface="Times New Roman" pitchFamily="18" charset="0"/>
                        <a:cs typeface="Times New Roman" pitchFamily="18" charset="0"/>
                      </a:endParaRPr>
                    </a:p>
                  </a:txBody>
                  <a:tcPr/>
                </a:tc>
                <a:extLst>
                  <a:ext uri="{0D108BD9-81ED-4DB2-BD59-A6C34878D82A}">
                    <a16:rowId xmlns:a16="http://schemas.microsoft.com/office/drawing/2014/main" val="10005"/>
                  </a:ext>
                </a:extLst>
              </a:tr>
              <a:tr h="370840">
                <a:tc>
                  <a:txBody>
                    <a:bodyPr/>
                    <a:lstStyle/>
                    <a:p>
                      <a:pPr algn="ctr"/>
                      <a:r>
                        <a:rPr lang="en-IN" dirty="0">
                          <a:latin typeface="Times New Roman" pitchFamily="18" charset="0"/>
                          <a:cs typeface="Times New Roman" pitchFamily="18" charset="0"/>
                        </a:rPr>
                        <a:t>6</a:t>
                      </a:r>
                      <a:endParaRPr lang="en-US" dirty="0">
                        <a:latin typeface="Times New Roman" pitchFamily="18" charset="0"/>
                        <a:cs typeface="Times New Roman" pitchFamily="18" charset="0"/>
                      </a:endParaRPr>
                    </a:p>
                  </a:txBody>
                  <a:tcPr/>
                </a:tc>
                <a:tc>
                  <a:txBody>
                    <a:bodyPr/>
                    <a:lstStyle/>
                    <a:p>
                      <a:pPr algn="ctr"/>
                      <a:r>
                        <a:rPr lang="en-US" sz="1800" dirty="0">
                          <a:effectLst/>
                          <a:latin typeface="Times New Roman" panose="02020603050405020304" pitchFamily="18" charset="0"/>
                          <a:ea typeface="Times New Roman" panose="02020603050405020304" pitchFamily="18" charset="0"/>
                        </a:rPr>
                        <a:t>Camera Module</a:t>
                      </a:r>
                      <a:endParaRPr lang="en-IN" baseline="0" dirty="0">
                        <a:latin typeface="Times New Roman" pitchFamily="18" charset="0"/>
                        <a:cs typeface="Times New Roman" pitchFamily="18" charset="0"/>
                      </a:endParaRPr>
                    </a:p>
                  </a:txBody>
                  <a:tcPr/>
                </a:tc>
                <a:tc>
                  <a:txBody>
                    <a:bodyPr/>
                    <a:lstStyle/>
                    <a:p>
                      <a:pPr algn="ctr"/>
                      <a:r>
                        <a:rPr lang="en-IN" dirty="0">
                          <a:latin typeface="Times New Roman" pitchFamily="18" charset="0"/>
                          <a:cs typeface="Times New Roman" pitchFamily="18" charset="0"/>
                        </a:rPr>
                        <a:t>1250</a:t>
                      </a:r>
                      <a:endParaRPr lang="en-US" dirty="0">
                        <a:latin typeface="Times New Roman" pitchFamily="18" charset="0"/>
                        <a:cs typeface="Times New Roman" pitchFamily="18" charset="0"/>
                      </a:endParaRPr>
                    </a:p>
                  </a:txBody>
                  <a:tcPr/>
                </a:tc>
                <a:tc>
                  <a:txBody>
                    <a:bodyPr/>
                    <a:lstStyle/>
                    <a:p>
                      <a:pPr algn="ctr"/>
                      <a:r>
                        <a:rPr lang="en-IN" dirty="0">
                          <a:latin typeface="Times New Roman" pitchFamily="18" charset="0"/>
                          <a:cs typeface="Times New Roman" pitchFamily="18" charset="0"/>
                        </a:rPr>
                        <a:t>1</a:t>
                      </a:r>
                      <a:endParaRPr lang="en-US" dirty="0">
                        <a:latin typeface="Times New Roman" pitchFamily="18" charset="0"/>
                        <a:cs typeface="Times New Roman" pitchFamily="18" charset="0"/>
                      </a:endParaRPr>
                    </a:p>
                  </a:txBody>
                  <a:tcPr/>
                </a:tc>
                <a:tc>
                  <a:txBody>
                    <a:bodyPr/>
                    <a:lstStyle/>
                    <a:p>
                      <a:pPr algn="ctr"/>
                      <a:r>
                        <a:rPr lang="en-IN" dirty="0">
                          <a:latin typeface="Times New Roman" pitchFamily="18" charset="0"/>
                          <a:cs typeface="Times New Roman" pitchFamily="18" charset="0"/>
                        </a:rPr>
                        <a:t>1250</a:t>
                      </a:r>
                      <a:endParaRPr lang="en-US" dirty="0">
                        <a:latin typeface="Times New Roman" pitchFamily="18" charset="0"/>
                        <a:cs typeface="Times New Roman" pitchFamily="18" charset="0"/>
                      </a:endParaRPr>
                    </a:p>
                  </a:txBody>
                  <a:tcPr/>
                </a:tc>
                <a:extLst>
                  <a:ext uri="{0D108BD9-81ED-4DB2-BD59-A6C34878D82A}">
                    <a16:rowId xmlns:a16="http://schemas.microsoft.com/office/drawing/2014/main" val="10006"/>
                  </a:ext>
                </a:extLst>
              </a:tr>
              <a:tr h="370840">
                <a:tc>
                  <a:txBody>
                    <a:bodyPr/>
                    <a:lstStyle/>
                    <a:p>
                      <a:pPr algn="ctr"/>
                      <a:r>
                        <a:rPr lang="en-IN" dirty="0">
                          <a:latin typeface="Times New Roman" pitchFamily="18" charset="0"/>
                          <a:cs typeface="Times New Roman" pitchFamily="18" charset="0"/>
                        </a:rPr>
                        <a:t>7</a:t>
                      </a:r>
                      <a:endParaRPr lang="en-US" dirty="0">
                        <a:latin typeface="Times New Roman" pitchFamily="18" charset="0"/>
                        <a:cs typeface="Times New Roman" pitchFamily="18" charset="0"/>
                      </a:endParaRPr>
                    </a:p>
                  </a:txBody>
                  <a:tcPr/>
                </a:tc>
                <a:tc>
                  <a:txBody>
                    <a:bodyPr/>
                    <a:lstStyle/>
                    <a:p>
                      <a:pPr algn="ctr"/>
                      <a:r>
                        <a:rPr lang="en-US" sz="1800" dirty="0">
                          <a:effectLst/>
                          <a:latin typeface="Times New Roman" panose="02020603050405020304" pitchFamily="18" charset="0"/>
                          <a:ea typeface="Times New Roman" panose="02020603050405020304" pitchFamily="18" charset="0"/>
                        </a:rPr>
                        <a:t>Servo Motor</a:t>
                      </a:r>
                      <a:endParaRPr lang="en-US" dirty="0">
                        <a:latin typeface="Times New Roman" pitchFamily="18" charset="0"/>
                        <a:cs typeface="Times New Roman" pitchFamily="18" charset="0"/>
                      </a:endParaRPr>
                    </a:p>
                  </a:txBody>
                  <a:tcPr/>
                </a:tc>
                <a:tc>
                  <a:txBody>
                    <a:bodyPr/>
                    <a:lstStyle/>
                    <a:p>
                      <a:pPr algn="ctr"/>
                      <a:r>
                        <a:rPr lang="en-IN" dirty="0">
                          <a:latin typeface="Times New Roman" pitchFamily="18" charset="0"/>
                          <a:cs typeface="Times New Roman" pitchFamily="18" charset="0"/>
                        </a:rPr>
                        <a:t>200</a:t>
                      </a:r>
                      <a:endParaRPr lang="en-US" dirty="0">
                        <a:latin typeface="Times New Roman" pitchFamily="18" charset="0"/>
                        <a:cs typeface="Times New Roman" pitchFamily="18" charset="0"/>
                      </a:endParaRPr>
                    </a:p>
                  </a:txBody>
                  <a:tcPr/>
                </a:tc>
                <a:tc>
                  <a:txBody>
                    <a:bodyPr/>
                    <a:lstStyle/>
                    <a:p>
                      <a:pPr algn="ctr"/>
                      <a:r>
                        <a:rPr lang="en-IN" dirty="0">
                          <a:latin typeface="Times New Roman" pitchFamily="18" charset="0"/>
                          <a:cs typeface="Times New Roman" pitchFamily="18" charset="0"/>
                        </a:rPr>
                        <a:t>1</a:t>
                      </a:r>
                      <a:endParaRPr lang="en-US" dirty="0">
                        <a:latin typeface="Times New Roman" pitchFamily="18" charset="0"/>
                        <a:cs typeface="Times New Roman" pitchFamily="18" charset="0"/>
                      </a:endParaRPr>
                    </a:p>
                  </a:txBody>
                  <a:tcPr/>
                </a:tc>
                <a:tc>
                  <a:txBody>
                    <a:bodyPr/>
                    <a:lstStyle/>
                    <a:p>
                      <a:pPr algn="ctr"/>
                      <a:r>
                        <a:rPr lang="en-IN" dirty="0">
                          <a:latin typeface="Times New Roman" pitchFamily="18" charset="0"/>
                          <a:cs typeface="Times New Roman" pitchFamily="18" charset="0"/>
                        </a:rPr>
                        <a:t>200</a:t>
                      </a:r>
                      <a:endParaRPr lang="en-US" dirty="0">
                        <a:latin typeface="Times New Roman" pitchFamily="18" charset="0"/>
                        <a:cs typeface="Times New Roman" pitchFamily="18" charset="0"/>
                      </a:endParaRPr>
                    </a:p>
                  </a:txBody>
                  <a:tcPr/>
                </a:tc>
                <a:extLst>
                  <a:ext uri="{0D108BD9-81ED-4DB2-BD59-A6C34878D82A}">
                    <a16:rowId xmlns:a16="http://schemas.microsoft.com/office/drawing/2014/main" val="10007"/>
                  </a:ext>
                </a:extLst>
              </a:tr>
              <a:tr h="370840">
                <a:tc>
                  <a:txBody>
                    <a:bodyPr/>
                    <a:lstStyle/>
                    <a:p>
                      <a:pPr algn="ctr"/>
                      <a:r>
                        <a:rPr lang="en-IN" dirty="0">
                          <a:latin typeface="Times New Roman" pitchFamily="18" charset="0"/>
                          <a:cs typeface="Times New Roman" pitchFamily="18" charset="0"/>
                        </a:rPr>
                        <a:t>8</a:t>
                      </a:r>
                      <a:endParaRPr lang="en-US" dirty="0">
                        <a:latin typeface="Times New Roman" pitchFamily="18" charset="0"/>
                        <a:cs typeface="Times New Roman" pitchFamily="18" charset="0"/>
                      </a:endParaRPr>
                    </a:p>
                  </a:txBody>
                  <a:tcPr/>
                </a:tc>
                <a:tc>
                  <a:txBody>
                    <a:bodyPr/>
                    <a:lstStyle/>
                    <a:p>
                      <a:pPr algn="ctr"/>
                      <a:r>
                        <a:rPr lang="en-US" sz="1800" dirty="0">
                          <a:effectLst/>
                          <a:latin typeface="Times New Roman" panose="02020603050405020304" pitchFamily="18" charset="0"/>
                          <a:ea typeface="Times New Roman" panose="02020603050405020304" pitchFamily="18" charset="0"/>
                        </a:rPr>
                        <a:t>Jumper Wires</a:t>
                      </a:r>
                      <a:endParaRPr lang="en-US" dirty="0">
                        <a:latin typeface="Times New Roman" pitchFamily="18" charset="0"/>
                        <a:cs typeface="Times New Roman" pitchFamily="18" charset="0"/>
                      </a:endParaRPr>
                    </a:p>
                  </a:txBody>
                  <a:tcPr/>
                </a:tc>
                <a:tc>
                  <a:txBody>
                    <a:bodyPr/>
                    <a:lstStyle/>
                    <a:p>
                      <a:pPr algn="ctr"/>
                      <a:r>
                        <a:rPr lang="en-IN" dirty="0">
                          <a:latin typeface="Times New Roman" pitchFamily="18" charset="0"/>
                          <a:cs typeface="Times New Roman" pitchFamily="18" charset="0"/>
                        </a:rPr>
                        <a:t>10</a:t>
                      </a:r>
                      <a:endParaRPr lang="en-US" dirty="0">
                        <a:latin typeface="Times New Roman" pitchFamily="18" charset="0"/>
                        <a:cs typeface="Times New Roman" pitchFamily="18" charset="0"/>
                      </a:endParaRPr>
                    </a:p>
                  </a:txBody>
                  <a:tcPr/>
                </a:tc>
                <a:tc>
                  <a:txBody>
                    <a:bodyPr/>
                    <a:lstStyle/>
                    <a:p>
                      <a:pPr algn="ctr"/>
                      <a:r>
                        <a:rPr lang="en-IN" dirty="0">
                          <a:latin typeface="Times New Roman" pitchFamily="18" charset="0"/>
                          <a:cs typeface="Times New Roman" pitchFamily="18" charset="0"/>
                        </a:rPr>
                        <a:t>1</a:t>
                      </a:r>
                      <a:endParaRPr lang="en-US" dirty="0">
                        <a:latin typeface="Times New Roman" pitchFamily="18" charset="0"/>
                        <a:cs typeface="Times New Roman" pitchFamily="18" charset="0"/>
                      </a:endParaRPr>
                    </a:p>
                  </a:txBody>
                  <a:tcPr/>
                </a:tc>
                <a:tc>
                  <a:txBody>
                    <a:bodyPr/>
                    <a:lstStyle/>
                    <a:p>
                      <a:pPr algn="ctr"/>
                      <a:r>
                        <a:rPr lang="en-IN" dirty="0">
                          <a:latin typeface="Times New Roman" pitchFamily="18" charset="0"/>
                          <a:cs typeface="Times New Roman" pitchFamily="18" charset="0"/>
                        </a:rPr>
                        <a:t>90</a:t>
                      </a:r>
                      <a:endParaRPr lang="en-US" dirty="0">
                        <a:latin typeface="Times New Roman" pitchFamily="18" charset="0"/>
                        <a:cs typeface="Times New Roman" pitchFamily="18" charset="0"/>
                      </a:endParaRPr>
                    </a:p>
                  </a:txBody>
                  <a:tcPr/>
                </a:tc>
                <a:extLst>
                  <a:ext uri="{0D108BD9-81ED-4DB2-BD59-A6C34878D82A}">
                    <a16:rowId xmlns:a16="http://schemas.microsoft.com/office/drawing/2014/main" val="10008"/>
                  </a:ext>
                </a:extLst>
              </a:tr>
              <a:tr h="370840">
                <a:tc>
                  <a:txBody>
                    <a:bodyPr/>
                    <a:lstStyle/>
                    <a:p>
                      <a:pPr algn="ctr"/>
                      <a:r>
                        <a:rPr lang="en-IN" dirty="0">
                          <a:latin typeface="Times New Roman" pitchFamily="18" charset="0"/>
                          <a:cs typeface="Times New Roman" pitchFamily="18" charset="0"/>
                        </a:rPr>
                        <a:t>9</a:t>
                      </a:r>
                      <a:endParaRPr lang="en-US" dirty="0">
                        <a:latin typeface="Times New Roman" pitchFamily="18" charset="0"/>
                        <a:cs typeface="Times New Roman" pitchFamily="18" charset="0"/>
                      </a:endParaRPr>
                    </a:p>
                  </a:txBody>
                  <a:tcPr/>
                </a:tc>
                <a:tc>
                  <a:txBody>
                    <a:bodyPr/>
                    <a:lstStyle/>
                    <a:p>
                      <a:pPr algn="ctr"/>
                      <a:r>
                        <a:rPr lang="en-US" sz="1800" dirty="0">
                          <a:effectLst/>
                          <a:latin typeface="Times New Roman" panose="02020603050405020304" pitchFamily="18" charset="0"/>
                          <a:ea typeface="Times New Roman" panose="02020603050405020304" pitchFamily="18" charset="0"/>
                        </a:rPr>
                        <a:t>Soldering</a:t>
                      </a:r>
                      <a:endParaRPr lang="en-US" dirty="0">
                        <a:latin typeface="Times New Roman" pitchFamily="18" charset="0"/>
                        <a:cs typeface="Times New Roman" pitchFamily="18" charset="0"/>
                      </a:endParaRPr>
                    </a:p>
                  </a:txBody>
                  <a:tcPr/>
                </a:tc>
                <a:tc>
                  <a:txBody>
                    <a:bodyPr/>
                    <a:lstStyle/>
                    <a:p>
                      <a:pPr algn="ctr"/>
                      <a:r>
                        <a:rPr lang="en-IN" dirty="0">
                          <a:latin typeface="Times New Roman" pitchFamily="18" charset="0"/>
                          <a:cs typeface="Times New Roman" pitchFamily="18" charset="0"/>
                        </a:rPr>
                        <a:t>10</a:t>
                      </a:r>
                      <a:endParaRPr lang="en-US" dirty="0">
                        <a:latin typeface="Times New Roman" pitchFamily="18" charset="0"/>
                        <a:cs typeface="Times New Roman" pitchFamily="18" charset="0"/>
                      </a:endParaRPr>
                    </a:p>
                  </a:txBody>
                  <a:tcPr/>
                </a:tc>
                <a:tc>
                  <a:txBody>
                    <a:bodyPr/>
                    <a:lstStyle/>
                    <a:p>
                      <a:pPr algn="ctr"/>
                      <a:r>
                        <a:rPr lang="en-IN" dirty="0">
                          <a:latin typeface="Times New Roman" pitchFamily="18" charset="0"/>
                          <a:cs typeface="Times New Roman" pitchFamily="18" charset="0"/>
                        </a:rPr>
                        <a:t>40</a:t>
                      </a:r>
                      <a:endParaRPr lang="en-US" dirty="0">
                        <a:latin typeface="Times New Roman" pitchFamily="18" charset="0"/>
                        <a:cs typeface="Times New Roman" pitchFamily="18" charset="0"/>
                      </a:endParaRPr>
                    </a:p>
                  </a:txBody>
                  <a:tcPr/>
                </a:tc>
                <a:tc>
                  <a:txBody>
                    <a:bodyPr/>
                    <a:lstStyle/>
                    <a:p>
                      <a:pPr algn="ctr"/>
                      <a:r>
                        <a:rPr lang="en-IN" dirty="0">
                          <a:latin typeface="Times New Roman" pitchFamily="18" charset="0"/>
                          <a:cs typeface="Times New Roman" pitchFamily="18" charset="0"/>
                        </a:rPr>
                        <a:t>500</a:t>
                      </a:r>
                      <a:endParaRPr lang="en-US" dirty="0">
                        <a:latin typeface="Times New Roman" pitchFamily="18" charset="0"/>
                        <a:cs typeface="Times New Roman" pitchFamily="18" charset="0"/>
                      </a:endParaRPr>
                    </a:p>
                  </a:txBody>
                  <a:tcPr/>
                </a:tc>
                <a:extLst>
                  <a:ext uri="{0D108BD9-81ED-4DB2-BD59-A6C34878D82A}">
                    <a16:rowId xmlns:a16="http://schemas.microsoft.com/office/drawing/2014/main" val="10009"/>
                  </a:ext>
                </a:extLst>
              </a:tr>
              <a:tr h="370840">
                <a:tc>
                  <a:txBody>
                    <a:bodyPr/>
                    <a:lstStyle/>
                    <a:p>
                      <a:pPr algn="ctr"/>
                      <a:r>
                        <a:rPr lang="en-IN" dirty="0">
                          <a:latin typeface="Times New Roman" pitchFamily="18" charset="0"/>
                          <a:cs typeface="Times New Roman" pitchFamily="18" charset="0"/>
                        </a:rPr>
                        <a:t>10</a:t>
                      </a:r>
                      <a:endParaRPr lang="en-US" dirty="0">
                        <a:latin typeface="Times New Roman" pitchFamily="18" charset="0"/>
                        <a:cs typeface="Times New Roman" pitchFamily="18" charset="0"/>
                      </a:endParaRPr>
                    </a:p>
                  </a:txBody>
                  <a:tcPr/>
                </a:tc>
                <a:tc>
                  <a:txBody>
                    <a:bodyPr/>
                    <a:lstStyle/>
                    <a:p>
                      <a:pPr algn="ctr"/>
                      <a:r>
                        <a:rPr lang="en-US" sz="1800" dirty="0">
                          <a:effectLst/>
                          <a:latin typeface="Times New Roman" panose="02020603050405020304" pitchFamily="18" charset="0"/>
                          <a:ea typeface="Times New Roman" panose="02020603050405020304" pitchFamily="18" charset="0"/>
                        </a:rPr>
                        <a:t>Shipping</a:t>
                      </a:r>
                      <a:endParaRPr lang="en-US" dirty="0">
                        <a:latin typeface="Times New Roman" pitchFamily="18" charset="0"/>
                        <a:cs typeface="Times New Roman" pitchFamily="18" charset="0"/>
                      </a:endParaRPr>
                    </a:p>
                  </a:txBody>
                  <a:tcPr/>
                </a:tc>
                <a:tc>
                  <a:txBody>
                    <a:bodyPr/>
                    <a:lstStyle/>
                    <a:p>
                      <a:pPr algn="ctr"/>
                      <a:r>
                        <a:rPr lang="en-IN" dirty="0">
                          <a:latin typeface="Times New Roman" pitchFamily="18" charset="0"/>
                          <a:cs typeface="Times New Roman" pitchFamily="18" charset="0"/>
                        </a:rPr>
                        <a:t>400</a:t>
                      </a:r>
                      <a:endParaRPr lang="en-US" dirty="0">
                        <a:latin typeface="Times New Roman" pitchFamily="18" charset="0"/>
                        <a:cs typeface="Times New Roman" pitchFamily="18" charset="0"/>
                      </a:endParaRPr>
                    </a:p>
                  </a:txBody>
                  <a:tcPr/>
                </a:tc>
                <a:tc>
                  <a:txBody>
                    <a:bodyPr/>
                    <a:lstStyle/>
                    <a:p>
                      <a:pPr algn="ctr"/>
                      <a:r>
                        <a:rPr lang="en-IN" dirty="0">
                          <a:latin typeface="Times New Roman" pitchFamily="18" charset="0"/>
                          <a:cs typeface="Times New Roman" pitchFamily="18" charset="0"/>
                        </a:rPr>
                        <a:t>-</a:t>
                      </a:r>
                      <a:endParaRPr lang="en-US" dirty="0">
                        <a:latin typeface="Times New Roman" pitchFamily="18" charset="0"/>
                        <a:cs typeface="Times New Roman" pitchFamily="18" charset="0"/>
                      </a:endParaRPr>
                    </a:p>
                  </a:txBody>
                  <a:tcPr/>
                </a:tc>
                <a:tc>
                  <a:txBody>
                    <a:bodyPr/>
                    <a:lstStyle/>
                    <a:p>
                      <a:pPr algn="ctr"/>
                      <a:r>
                        <a:rPr lang="en-IN" dirty="0">
                          <a:latin typeface="Times New Roman" pitchFamily="18" charset="0"/>
                          <a:cs typeface="Times New Roman" pitchFamily="18" charset="0"/>
                        </a:rPr>
                        <a:t>400</a:t>
                      </a:r>
                      <a:endParaRPr lang="en-US" dirty="0">
                        <a:latin typeface="Times New Roman" pitchFamily="18" charset="0"/>
                        <a:cs typeface="Times New Roman" pitchFamily="18" charset="0"/>
                      </a:endParaRPr>
                    </a:p>
                  </a:txBody>
                  <a:tcPr/>
                </a:tc>
                <a:extLst>
                  <a:ext uri="{0D108BD9-81ED-4DB2-BD59-A6C34878D82A}">
                    <a16:rowId xmlns:a16="http://schemas.microsoft.com/office/drawing/2014/main" val="10010"/>
                  </a:ext>
                </a:extLst>
              </a:tr>
              <a:tr h="370840">
                <a:tc>
                  <a:txBody>
                    <a:bodyPr/>
                    <a:lstStyle/>
                    <a:p>
                      <a:pPr algn="ctr"/>
                      <a:endParaRPr lang="en-US" dirty="0">
                        <a:latin typeface="Times New Roman" pitchFamily="18" charset="0"/>
                        <a:cs typeface="Times New Roman" pitchFamily="18" charset="0"/>
                      </a:endParaRPr>
                    </a:p>
                  </a:txBody>
                  <a:tcPr/>
                </a:tc>
                <a:tc gridSpan="3">
                  <a:txBody>
                    <a:bodyPr/>
                    <a:lstStyle/>
                    <a:p>
                      <a:pPr algn="ctr"/>
                      <a:r>
                        <a:rPr lang="en-IN" b="1" baseline="0" dirty="0">
                          <a:latin typeface="Times New Roman" pitchFamily="18" charset="0"/>
                          <a:cs typeface="Times New Roman" pitchFamily="18" charset="0"/>
                        </a:rPr>
                        <a:t>Total Cost</a:t>
                      </a:r>
                    </a:p>
                  </a:txBody>
                  <a:tcPr/>
                </a:tc>
                <a:tc hMerge="1">
                  <a:txBody>
                    <a:bodyPr/>
                    <a:lstStyle/>
                    <a:p>
                      <a:endParaRPr lang="en-US" dirty="0"/>
                    </a:p>
                  </a:txBody>
                  <a:tcPr/>
                </a:tc>
                <a:tc hMerge="1">
                  <a:txBody>
                    <a:bodyPr/>
                    <a:lstStyle/>
                    <a:p>
                      <a:endParaRPr lang="en-US" dirty="0"/>
                    </a:p>
                  </a:txBody>
                  <a:tcPr/>
                </a:tc>
                <a:tc>
                  <a:txBody>
                    <a:bodyPr/>
                    <a:lstStyle/>
                    <a:p>
                      <a:pPr algn="ctr"/>
                      <a:r>
                        <a:rPr lang="en-IN" b="1" dirty="0">
                          <a:latin typeface="Times New Roman" pitchFamily="18" charset="0"/>
                          <a:cs typeface="Times New Roman" pitchFamily="18" charset="0"/>
                        </a:rPr>
                        <a:t>7968</a:t>
                      </a:r>
                      <a:endParaRPr lang="en-US" b="1" dirty="0">
                        <a:latin typeface="Times New Roman" pitchFamily="18" charset="0"/>
                        <a:cs typeface="Times New Roman" pitchFamily="18" charset="0"/>
                      </a:endParaRPr>
                    </a:p>
                  </a:txBody>
                  <a:tcPr/>
                </a:tc>
                <a:extLst>
                  <a:ext uri="{0D108BD9-81ED-4DB2-BD59-A6C34878D82A}">
                    <a16:rowId xmlns:a16="http://schemas.microsoft.com/office/drawing/2014/main" val="3532630795"/>
                  </a:ext>
                </a:extLst>
              </a:tr>
            </a:tbl>
          </a:graphicData>
        </a:graphic>
      </p:graphicFrame>
    </p:spTree>
    <p:extLst>
      <p:ext uri="{BB962C8B-B14F-4D97-AF65-F5344CB8AC3E}">
        <p14:creationId xmlns:p14="http://schemas.microsoft.com/office/powerpoint/2010/main" val="6210417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033D2-EE23-1FCB-6E54-9CE6C0D5E165}"/>
              </a:ext>
            </a:extLst>
          </p:cNvPr>
          <p:cNvSpPr>
            <a:spLocks noGrp="1"/>
          </p:cNvSpPr>
          <p:nvPr>
            <p:ph type="title"/>
          </p:nvPr>
        </p:nvSpPr>
        <p:spPr>
          <a:xfrm>
            <a:off x="0" y="232759"/>
            <a:ext cx="12192000" cy="714892"/>
          </a:xfrm>
        </p:spPr>
        <p:txBody>
          <a:bodyPr/>
          <a:lstStyle/>
          <a:p>
            <a:pPr algn="ctr"/>
            <a:r>
              <a:rPr lang="en-US" dirty="0"/>
              <a:t>Planning</a:t>
            </a:r>
            <a:endParaRPr lang="en-IN" dirty="0"/>
          </a:p>
        </p:txBody>
      </p:sp>
      <p:sp>
        <p:nvSpPr>
          <p:cNvPr id="3" name="Content Placeholder 2">
            <a:extLst>
              <a:ext uri="{FF2B5EF4-FFF2-40B4-BE49-F238E27FC236}">
                <a16:creationId xmlns:a16="http://schemas.microsoft.com/office/drawing/2014/main" id="{AA11EE8A-B72C-0ED9-27DC-BB0A67952F50}"/>
              </a:ext>
            </a:extLst>
          </p:cNvPr>
          <p:cNvSpPr>
            <a:spLocks noGrp="1"/>
          </p:cNvSpPr>
          <p:nvPr>
            <p:ph idx="1"/>
          </p:nvPr>
        </p:nvSpPr>
        <p:spPr/>
        <p:txBody>
          <a:bodyPr>
            <a:normAutofit/>
          </a:bodyPr>
          <a:lstStyle/>
          <a:p>
            <a:r>
              <a:rPr lang="en-IN" sz="2400" b="1" dirty="0"/>
              <a:t>Time Estimation</a:t>
            </a:r>
          </a:p>
          <a:p>
            <a:pPr>
              <a:buNone/>
            </a:pPr>
            <a:endParaRPr lang="en-IN" sz="2400" dirty="0"/>
          </a:p>
          <a:p>
            <a:pPr>
              <a:buNone/>
            </a:pPr>
            <a:r>
              <a:rPr lang="en-IN" sz="2400" b="1" dirty="0"/>
              <a:t>		           </a:t>
            </a:r>
            <a:endParaRPr lang="en-IN" sz="1400" b="1" dirty="0"/>
          </a:p>
          <a:p>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3723636673"/>
              </p:ext>
            </p:extLst>
          </p:nvPr>
        </p:nvGraphicFramePr>
        <p:xfrm>
          <a:off x="788894" y="1823843"/>
          <a:ext cx="10022541" cy="3133638"/>
        </p:xfrm>
        <a:graphic>
          <a:graphicData uri="http://schemas.openxmlformats.org/drawingml/2006/table">
            <a:tbl>
              <a:tblPr firstRow="1" bandRow="1">
                <a:tableStyleId>{5940675A-B579-460E-94D1-54222C63F5DA}</a:tableStyleId>
              </a:tblPr>
              <a:tblGrid>
                <a:gridCol w="1020815">
                  <a:extLst>
                    <a:ext uri="{9D8B030D-6E8A-4147-A177-3AD203B41FA5}">
                      <a16:colId xmlns:a16="http://schemas.microsoft.com/office/drawing/2014/main" val="20000"/>
                    </a:ext>
                  </a:extLst>
                </a:gridCol>
                <a:gridCol w="7451944">
                  <a:extLst>
                    <a:ext uri="{9D8B030D-6E8A-4147-A177-3AD203B41FA5}">
                      <a16:colId xmlns:a16="http://schemas.microsoft.com/office/drawing/2014/main" val="20001"/>
                    </a:ext>
                  </a:extLst>
                </a:gridCol>
                <a:gridCol w="1549782">
                  <a:extLst>
                    <a:ext uri="{9D8B030D-6E8A-4147-A177-3AD203B41FA5}">
                      <a16:colId xmlns:a16="http://schemas.microsoft.com/office/drawing/2014/main" val="20002"/>
                    </a:ext>
                  </a:extLst>
                </a:gridCol>
              </a:tblGrid>
              <a:tr h="522273">
                <a:tc>
                  <a:txBody>
                    <a:bodyPr/>
                    <a:lstStyle/>
                    <a:p>
                      <a:pPr algn="ctr"/>
                      <a:r>
                        <a:rPr lang="en-IN" sz="2000" b="1" dirty="0">
                          <a:latin typeface="Times New Roman" pitchFamily="18" charset="0"/>
                          <a:cs typeface="Times New Roman" pitchFamily="18" charset="0"/>
                        </a:rPr>
                        <a:t>S. N0</a:t>
                      </a:r>
                      <a:endParaRPr lang="en-US" sz="2000" b="1" dirty="0">
                        <a:latin typeface="Times New Roman" pitchFamily="18" charset="0"/>
                        <a:cs typeface="Times New Roman" pitchFamily="18" charset="0"/>
                      </a:endParaRPr>
                    </a:p>
                  </a:txBody>
                  <a:tcPr/>
                </a:tc>
                <a:tc>
                  <a:txBody>
                    <a:bodyPr/>
                    <a:lstStyle/>
                    <a:p>
                      <a:pPr algn="ctr"/>
                      <a:r>
                        <a:rPr lang="en-IN" sz="2000" b="1" dirty="0">
                          <a:latin typeface="Times New Roman" pitchFamily="18" charset="0"/>
                          <a:cs typeface="Times New Roman" pitchFamily="18" charset="0"/>
                        </a:rPr>
                        <a:t>Activity</a:t>
                      </a:r>
                      <a:endParaRPr lang="en-US" sz="2000" b="1" dirty="0">
                        <a:latin typeface="Times New Roman" pitchFamily="18" charset="0"/>
                        <a:cs typeface="Times New Roman" pitchFamily="18" charset="0"/>
                      </a:endParaRPr>
                    </a:p>
                  </a:txBody>
                  <a:tcPr/>
                </a:tc>
                <a:tc>
                  <a:txBody>
                    <a:bodyPr/>
                    <a:lstStyle/>
                    <a:p>
                      <a:pPr algn="ctr"/>
                      <a:r>
                        <a:rPr lang="en-IN" sz="2000" b="1" dirty="0">
                          <a:latin typeface="Times New Roman" pitchFamily="18" charset="0"/>
                          <a:cs typeface="Times New Roman" pitchFamily="18" charset="0"/>
                        </a:rPr>
                        <a:t>Duration</a:t>
                      </a:r>
                      <a:endParaRPr lang="en-US" sz="2000" b="1" dirty="0">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522273">
                <a:tc>
                  <a:txBody>
                    <a:bodyPr/>
                    <a:lstStyle/>
                    <a:p>
                      <a:pPr algn="ctr"/>
                      <a:r>
                        <a:rPr lang="en-IN" sz="2000" dirty="0">
                          <a:latin typeface="Times New Roman" pitchFamily="18" charset="0"/>
                          <a:cs typeface="Times New Roman" pitchFamily="18" charset="0"/>
                        </a:rPr>
                        <a:t>1</a:t>
                      </a:r>
                      <a:endParaRPr lang="en-US" sz="2000" dirty="0">
                        <a:latin typeface="Times New Roman" pitchFamily="18" charset="0"/>
                        <a:cs typeface="Times New Roman" pitchFamily="18" charset="0"/>
                      </a:endParaRPr>
                    </a:p>
                  </a:txBody>
                  <a:tcPr/>
                </a:tc>
                <a:tc>
                  <a:txBody>
                    <a:bodyPr/>
                    <a:lstStyle/>
                    <a:p>
                      <a:pPr algn="l"/>
                      <a:r>
                        <a:rPr lang="en-IN" sz="2000" dirty="0">
                          <a:latin typeface="Times New Roman" pitchFamily="18" charset="0"/>
                          <a:cs typeface="Times New Roman" pitchFamily="18" charset="0"/>
                        </a:rPr>
                        <a:t>Gathering all</a:t>
                      </a:r>
                      <a:r>
                        <a:rPr lang="en-IN" sz="2000" baseline="0" dirty="0">
                          <a:latin typeface="Times New Roman" pitchFamily="18" charset="0"/>
                          <a:cs typeface="Times New Roman" pitchFamily="18" charset="0"/>
                        </a:rPr>
                        <a:t> the Components</a:t>
                      </a:r>
                      <a:endParaRPr lang="en-US" sz="2000" dirty="0">
                        <a:latin typeface="Times New Roman" pitchFamily="18" charset="0"/>
                        <a:cs typeface="Times New Roman" pitchFamily="18" charset="0"/>
                      </a:endParaRPr>
                    </a:p>
                  </a:txBody>
                  <a:tcPr/>
                </a:tc>
                <a:tc>
                  <a:txBody>
                    <a:bodyPr/>
                    <a:lstStyle/>
                    <a:p>
                      <a:pPr algn="ctr"/>
                      <a:r>
                        <a:rPr lang="en-IN" sz="2000" dirty="0">
                          <a:latin typeface="Times New Roman" pitchFamily="18" charset="0"/>
                          <a:cs typeface="Times New Roman" pitchFamily="18" charset="0"/>
                        </a:rPr>
                        <a:t>1 Week</a:t>
                      </a:r>
                      <a:endParaRPr lang="en-US" sz="2000" dirty="0">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522273">
                <a:tc>
                  <a:txBody>
                    <a:bodyPr/>
                    <a:lstStyle/>
                    <a:p>
                      <a:pPr algn="ctr"/>
                      <a:r>
                        <a:rPr lang="en-IN" sz="2000" dirty="0">
                          <a:latin typeface="Times New Roman" pitchFamily="18" charset="0"/>
                          <a:cs typeface="Times New Roman" pitchFamily="18" charset="0"/>
                        </a:rPr>
                        <a:t>2</a:t>
                      </a:r>
                      <a:endParaRPr lang="en-US" sz="2000" dirty="0">
                        <a:latin typeface="Times New Roman" pitchFamily="18" charset="0"/>
                        <a:cs typeface="Times New Roman" pitchFamily="18" charset="0"/>
                      </a:endParaRPr>
                    </a:p>
                  </a:txBody>
                  <a:tcPr/>
                </a:tc>
                <a:tc>
                  <a:txBody>
                    <a:bodyPr/>
                    <a:lstStyle/>
                    <a:p>
                      <a:pPr algn="l"/>
                      <a:r>
                        <a:rPr lang="en-US" sz="2000" dirty="0">
                          <a:effectLst/>
                          <a:latin typeface="Times New Roman" panose="02020603050405020304" pitchFamily="18" charset="0"/>
                          <a:ea typeface="Times New Roman" panose="02020603050405020304" pitchFamily="18" charset="0"/>
                        </a:rPr>
                        <a:t>Developing</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the</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Environmental checking system (Module</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1)</a:t>
                      </a:r>
                      <a:endParaRPr lang="en-US" sz="2000" dirty="0">
                        <a:latin typeface="Times New Roman" pitchFamily="18" charset="0"/>
                        <a:cs typeface="Times New Roman" pitchFamily="18" charset="0"/>
                      </a:endParaRPr>
                    </a:p>
                  </a:txBody>
                  <a:tcPr/>
                </a:tc>
                <a:tc>
                  <a:txBody>
                    <a:bodyPr/>
                    <a:lstStyle/>
                    <a:p>
                      <a:pPr algn="ctr"/>
                      <a:r>
                        <a:rPr lang="en-IN" sz="2000" dirty="0">
                          <a:latin typeface="Times New Roman" pitchFamily="18" charset="0"/>
                          <a:cs typeface="Times New Roman" pitchFamily="18" charset="0"/>
                        </a:rPr>
                        <a:t>3 Weeks</a:t>
                      </a:r>
                      <a:endParaRPr lang="en-US" sz="2000" dirty="0">
                        <a:latin typeface="Times New Roman" pitchFamily="18" charset="0"/>
                        <a:cs typeface="Times New Roman" pitchFamily="18" charset="0"/>
                      </a:endParaRPr>
                    </a:p>
                  </a:txBody>
                  <a:tcPr/>
                </a:tc>
                <a:extLst>
                  <a:ext uri="{0D108BD9-81ED-4DB2-BD59-A6C34878D82A}">
                    <a16:rowId xmlns:a16="http://schemas.microsoft.com/office/drawing/2014/main" val="10002"/>
                  </a:ext>
                </a:extLst>
              </a:tr>
              <a:tr h="522273">
                <a:tc>
                  <a:txBody>
                    <a:bodyPr/>
                    <a:lstStyle/>
                    <a:p>
                      <a:pPr algn="ctr"/>
                      <a:r>
                        <a:rPr lang="en-IN" sz="2000" dirty="0">
                          <a:latin typeface="Times New Roman" pitchFamily="18" charset="0"/>
                          <a:cs typeface="Times New Roman" pitchFamily="18" charset="0"/>
                        </a:rPr>
                        <a:t>3</a:t>
                      </a:r>
                      <a:endParaRPr lang="en-US" sz="2000" dirty="0">
                        <a:latin typeface="Times New Roman" pitchFamily="18" charset="0"/>
                        <a:cs typeface="Times New Roman" pitchFamily="18" charset="0"/>
                      </a:endParaRPr>
                    </a:p>
                  </a:txBody>
                  <a:tcPr/>
                </a:tc>
                <a:tc>
                  <a:txBody>
                    <a:bodyPr/>
                    <a:lstStyle/>
                    <a:p>
                      <a:pPr algn="l"/>
                      <a:r>
                        <a:rPr lang="en-IN" sz="2000" dirty="0">
                          <a:latin typeface="Times New Roman" pitchFamily="18" charset="0"/>
                          <a:cs typeface="Times New Roman" pitchFamily="18" charset="0"/>
                        </a:rPr>
                        <a:t>Developing</a:t>
                      </a:r>
                      <a:r>
                        <a:rPr lang="en-IN" sz="2000" baseline="0" dirty="0">
                          <a:latin typeface="Times New Roman" pitchFamily="18" charset="0"/>
                          <a:cs typeface="Times New Roman" pitchFamily="18" charset="0"/>
                        </a:rPr>
                        <a:t> the Bird detection System (Module 2)</a:t>
                      </a:r>
                      <a:endParaRPr lang="en-US" sz="2000" dirty="0">
                        <a:latin typeface="Times New Roman" pitchFamily="18" charset="0"/>
                        <a:cs typeface="Times New Roman" pitchFamily="18" charset="0"/>
                      </a:endParaRPr>
                    </a:p>
                  </a:txBody>
                  <a:tcPr/>
                </a:tc>
                <a:tc>
                  <a:txBody>
                    <a:bodyPr/>
                    <a:lstStyle/>
                    <a:p>
                      <a:pPr algn="ctr"/>
                      <a:r>
                        <a:rPr lang="en-IN" sz="2000" baseline="0" dirty="0">
                          <a:latin typeface="Times New Roman" pitchFamily="18" charset="0"/>
                          <a:cs typeface="Times New Roman" pitchFamily="18" charset="0"/>
                        </a:rPr>
                        <a:t>4 Weeks</a:t>
                      </a:r>
                      <a:endParaRPr lang="en-US" sz="2000" dirty="0">
                        <a:latin typeface="Times New Roman" pitchFamily="18" charset="0"/>
                        <a:cs typeface="Times New Roman" pitchFamily="18" charset="0"/>
                      </a:endParaRPr>
                    </a:p>
                  </a:txBody>
                  <a:tcPr/>
                </a:tc>
                <a:extLst>
                  <a:ext uri="{0D108BD9-81ED-4DB2-BD59-A6C34878D82A}">
                    <a16:rowId xmlns:a16="http://schemas.microsoft.com/office/drawing/2014/main" val="10003"/>
                  </a:ext>
                </a:extLst>
              </a:tr>
              <a:tr h="522273">
                <a:tc>
                  <a:txBody>
                    <a:bodyPr/>
                    <a:lstStyle/>
                    <a:p>
                      <a:pPr algn="ctr"/>
                      <a:r>
                        <a:rPr lang="en-IN" sz="2000" dirty="0">
                          <a:latin typeface="Times New Roman" pitchFamily="18" charset="0"/>
                          <a:cs typeface="Times New Roman" pitchFamily="18" charset="0"/>
                        </a:rPr>
                        <a:t>4</a:t>
                      </a:r>
                      <a:endParaRPr lang="en-US" sz="2000" dirty="0">
                        <a:latin typeface="Times New Roman" pitchFamily="18" charset="0"/>
                        <a:cs typeface="Times New Roman" pitchFamily="18" charset="0"/>
                      </a:endParaRPr>
                    </a:p>
                  </a:txBody>
                  <a:tcPr/>
                </a:tc>
                <a:tc>
                  <a:txBody>
                    <a:bodyPr/>
                    <a:lstStyle/>
                    <a:p>
                      <a:pPr algn="l"/>
                      <a:r>
                        <a:rPr lang="en-IN" sz="2000" dirty="0">
                          <a:latin typeface="Times New Roman" pitchFamily="18" charset="0"/>
                          <a:cs typeface="Times New Roman" pitchFamily="18" charset="0"/>
                        </a:rPr>
                        <a:t>Implementing</a:t>
                      </a:r>
                      <a:r>
                        <a:rPr lang="en-IN" sz="2000" baseline="0" dirty="0">
                          <a:latin typeface="Times New Roman" pitchFamily="18" charset="0"/>
                          <a:cs typeface="Times New Roman" pitchFamily="18" charset="0"/>
                        </a:rPr>
                        <a:t> the System</a:t>
                      </a:r>
                      <a:endParaRPr lang="en-US" sz="2000" dirty="0">
                        <a:latin typeface="Times New Roman" pitchFamily="18" charset="0"/>
                        <a:cs typeface="Times New Roman" pitchFamily="18" charset="0"/>
                      </a:endParaRPr>
                    </a:p>
                  </a:txBody>
                  <a:tcPr/>
                </a:tc>
                <a:tc>
                  <a:txBody>
                    <a:bodyPr/>
                    <a:lstStyle/>
                    <a:p>
                      <a:pPr algn="ctr"/>
                      <a:r>
                        <a:rPr lang="en-IN" sz="2000" dirty="0">
                          <a:latin typeface="Times New Roman" pitchFamily="18" charset="0"/>
                          <a:cs typeface="Times New Roman" pitchFamily="18" charset="0"/>
                        </a:rPr>
                        <a:t>1 Week</a:t>
                      </a:r>
                      <a:endParaRPr lang="en-US" sz="2000" dirty="0">
                        <a:latin typeface="Times New Roman" pitchFamily="18" charset="0"/>
                        <a:cs typeface="Times New Roman" pitchFamily="18" charset="0"/>
                      </a:endParaRPr>
                    </a:p>
                  </a:txBody>
                  <a:tcPr/>
                </a:tc>
                <a:extLst>
                  <a:ext uri="{0D108BD9-81ED-4DB2-BD59-A6C34878D82A}">
                    <a16:rowId xmlns:a16="http://schemas.microsoft.com/office/drawing/2014/main" val="10004"/>
                  </a:ext>
                </a:extLst>
              </a:tr>
              <a:tr h="522273">
                <a:tc>
                  <a:txBody>
                    <a:bodyPr/>
                    <a:lstStyle/>
                    <a:p>
                      <a:pPr algn="ctr"/>
                      <a:r>
                        <a:rPr lang="en-IN" sz="2000" dirty="0">
                          <a:latin typeface="Times New Roman" pitchFamily="18" charset="0"/>
                          <a:cs typeface="Times New Roman" pitchFamily="18" charset="0"/>
                        </a:rPr>
                        <a:t>5</a:t>
                      </a:r>
                      <a:endParaRPr lang="en-US" sz="2000" dirty="0">
                        <a:latin typeface="Times New Roman" pitchFamily="18" charset="0"/>
                        <a:cs typeface="Times New Roman" pitchFamily="18" charset="0"/>
                      </a:endParaRPr>
                    </a:p>
                  </a:txBody>
                  <a:tcPr/>
                </a:tc>
                <a:tc>
                  <a:txBody>
                    <a:bodyPr/>
                    <a:lstStyle/>
                    <a:p>
                      <a:pPr algn="l"/>
                      <a:r>
                        <a:rPr lang="en-IN" sz="2000" dirty="0">
                          <a:latin typeface="Times New Roman" pitchFamily="18" charset="0"/>
                          <a:cs typeface="Times New Roman" pitchFamily="18" charset="0"/>
                        </a:rPr>
                        <a:t>Rectifying</a:t>
                      </a:r>
                      <a:r>
                        <a:rPr lang="en-IN" sz="2000" baseline="0" dirty="0">
                          <a:latin typeface="Times New Roman" pitchFamily="18" charset="0"/>
                          <a:cs typeface="Times New Roman" pitchFamily="18" charset="0"/>
                        </a:rPr>
                        <a:t> the drawbacks and Finalizing the System</a:t>
                      </a:r>
                      <a:endParaRPr lang="en-US" sz="2000" dirty="0">
                        <a:latin typeface="Times New Roman" pitchFamily="18" charset="0"/>
                        <a:cs typeface="Times New Roman" pitchFamily="18" charset="0"/>
                      </a:endParaRPr>
                    </a:p>
                  </a:txBody>
                  <a:tcPr/>
                </a:tc>
                <a:tc>
                  <a:txBody>
                    <a:bodyPr/>
                    <a:lstStyle/>
                    <a:p>
                      <a:pPr algn="ctr"/>
                      <a:r>
                        <a:rPr lang="en-IN" sz="2000" dirty="0">
                          <a:latin typeface="Times New Roman" pitchFamily="18" charset="0"/>
                          <a:cs typeface="Times New Roman" pitchFamily="18" charset="0"/>
                        </a:rPr>
                        <a:t>1 Week</a:t>
                      </a:r>
                      <a:endParaRPr lang="en-US" sz="2000" dirty="0">
                        <a:latin typeface="Times New Roman" pitchFamily="18" charset="0"/>
                        <a:cs typeface="Times New Roman" pitchFamily="18" charset="0"/>
                      </a:endParaRP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6210417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Design</a:t>
            </a:r>
            <a:endParaRPr lang="en-US" dirty="0"/>
          </a:p>
        </p:txBody>
      </p:sp>
      <p:sp>
        <p:nvSpPr>
          <p:cNvPr id="5" name="Content Placeholder 4"/>
          <p:cNvSpPr>
            <a:spLocks noGrp="1"/>
          </p:cNvSpPr>
          <p:nvPr>
            <p:ph idx="1"/>
          </p:nvPr>
        </p:nvSpPr>
        <p:spPr/>
        <p:txBody>
          <a:bodyPr/>
          <a:lstStyle/>
          <a:p>
            <a:r>
              <a:rPr lang="en-IN" sz="2400" b="1" dirty="0"/>
              <a:t>Architecture of proposed system</a:t>
            </a:r>
            <a:endParaRPr lang="en-IN" b="1" dirty="0"/>
          </a:p>
          <a:p>
            <a:endParaRPr lang="en-US" b="1" dirty="0"/>
          </a:p>
        </p:txBody>
      </p:sp>
      <p:pic>
        <p:nvPicPr>
          <p:cNvPr id="4" name="Picture 3">
            <a:extLst>
              <a:ext uri="{FF2B5EF4-FFF2-40B4-BE49-F238E27FC236}">
                <a16:creationId xmlns:a16="http://schemas.microsoft.com/office/drawing/2014/main" id="{E6926180-9786-BC52-EB85-ED1074926CF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22370" y="1398494"/>
            <a:ext cx="6800924" cy="440669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Design</a:t>
            </a:r>
            <a:endParaRPr lang="en-US" dirty="0"/>
          </a:p>
        </p:txBody>
      </p:sp>
      <p:sp>
        <p:nvSpPr>
          <p:cNvPr id="3" name="Content Placeholder 2"/>
          <p:cNvSpPr>
            <a:spLocks noGrp="1"/>
          </p:cNvSpPr>
          <p:nvPr>
            <p:ph idx="1"/>
          </p:nvPr>
        </p:nvSpPr>
        <p:spPr/>
        <p:txBody>
          <a:bodyPr/>
          <a:lstStyle/>
          <a:p>
            <a:r>
              <a:rPr lang="en-IN" sz="2400" b="1" dirty="0"/>
              <a:t>Flow Chart of Proposed System</a:t>
            </a:r>
            <a:endParaRPr lang="en-US" b="1" dirty="0"/>
          </a:p>
        </p:txBody>
      </p:sp>
      <p:pic>
        <p:nvPicPr>
          <p:cNvPr id="8" name="Picture 7" descr="module1.png"/>
          <p:cNvPicPr>
            <a:picLocks noChangeAspect="1"/>
          </p:cNvPicPr>
          <p:nvPr/>
        </p:nvPicPr>
        <p:blipFill>
          <a:blip r:embed="rId2"/>
          <a:stretch>
            <a:fillRect/>
          </a:stretch>
        </p:blipFill>
        <p:spPr>
          <a:xfrm>
            <a:off x="6092190" y="3425190"/>
            <a:ext cx="7620" cy="7620"/>
          </a:xfrm>
          <a:prstGeom prst="rect">
            <a:avLst/>
          </a:prstGeom>
        </p:spPr>
      </p:pic>
      <p:pic>
        <p:nvPicPr>
          <p:cNvPr id="5" name="Picture 4">
            <a:extLst>
              <a:ext uri="{FF2B5EF4-FFF2-40B4-BE49-F238E27FC236}">
                <a16:creationId xmlns:a16="http://schemas.microsoft.com/office/drawing/2014/main" id="{40308091-4F2C-497F-C331-339B70A9CE0F}"/>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28048" y="1501121"/>
            <a:ext cx="7409329" cy="4608779"/>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Implementation</a:t>
            </a:r>
            <a:endParaRPr lang="en-US" dirty="0"/>
          </a:p>
        </p:txBody>
      </p:sp>
      <p:sp>
        <p:nvSpPr>
          <p:cNvPr id="3" name="Content Placeholder 2"/>
          <p:cNvSpPr>
            <a:spLocks noGrp="1"/>
          </p:cNvSpPr>
          <p:nvPr>
            <p:ph idx="1"/>
          </p:nvPr>
        </p:nvSpPr>
        <p:spPr/>
        <p:txBody>
          <a:bodyPr>
            <a:normAutofit/>
          </a:bodyPr>
          <a:lstStyle/>
          <a:p>
            <a:pPr marL="0" indent="0" algn="ctr">
              <a:spcBef>
                <a:spcPts val="1200"/>
              </a:spcBef>
              <a:spcAft>
                <a:spcPts val="1200"/>
              </a:spcAft>
              <a:buNone/>
            </a:pPr>
            <a:r>
              <a:rPr lang="en-US" sz="2400" b="1" dirty="0">
                <a:effectLst/>
                <a:latin typeface="Times New Roman" panose="02020603050405020304" pitchFamily="18" charset="0"/>
              </a:rPr>
              <a:t>Module -1: Checking environmental conditions</a:t>
            </a:r>
            <a:endParaRPr lang="en-IN" sz="2400" b="1" dirty="0">
              <a:effectLst/>
              <a:latin typeface="Times New Roman" panose="02020603050405020304" pitchFamily="18" charset="0"/>
            </a:endParaRPr>
          </a:p>
          <a:p>
            <a:pPr indent="180340" algn="just"/>
            <a:r>
              <a:rPr lang="en-US" sz="2400" dirty="0">
                <a:effectLst/>
                <a:latin typeface="Times New Roman" panose="02020603050405020304" pitchFamily="18" charset="0"/>
                <a:ea typeface="Times New Roman" panose="02020603050405020304" pitchFamily="18" charset="0"/>
              </a:rPr>
              <a:t>This module is to detect the various conditions of the plant and send notification through </a:t>
            </a:r>
            <a:r>
              <a:rPr lang="en-US" sz="2400" dirty="0" err="1">
                <a:effectLst/>
                <a:latin typeface="Times New Roman" panose="02020603050405020304" pitchFamily="18" charset="0"/>
                <a:ea typeface="Times New Roman" panose="02020603050405020304" pitchFamily="18" charset="0"/>
              </a:rPr>
              <a:t>PushBullet</a:t>
            </a:r>
            <a:r>
              <a:rPr lang="en-US" sz="2400" dirty="0">
                <a:effectLst/>
                <a:latin typeface="Times New Roman" panose="02020603050405020304" pitchFamily="18" charset="0"/>
                <a:ea typeface="Times New Roman" panose="02020603050405020304" pitchFamily="18" charset="0"/>
              </a:rPr>
              <a:t>. The DHT11 sensor is used to detect the humidity and temperature of the surroundings and sends information to the raspberry pi and notifies if the humidity and temperature are greater than threshold. The soil moisture sensor detects the moisture content in the soil and this information is sent to raspberry pi then it instructs the water pump to automatically pump the water to the plants if the moisture is low.</a:t>
            </a:r>
            <a:endParaRPr lang="en-IN" sz="2400" dirty="0">
              <a:effectLst/>
              <a:latin typeface="Times New Roman" panose="02020603050405020304" pitchFamily="18" charset="0"/>
              <a:ea typeface="Times New Roman" panose="02020603050405020304" pitchFamily="18" charset="0"/>
            </a:endParaRPr>
          </a:p>
          <a:p>
            <a:pPr marL="0" indent="0" algn="ctr">
              <a:spcBef>
                <a:spcPts val="1200"/>
              </a:spcBef>
              <a:spcAft>
                <a:spcPts val="1200"/>
              </a:spcAft>
              <a:buNone/>
            </a:pPr>
            <a:r>
              <a:rPr lang="en-US" sz="2400" dirty="0">
                <a:effectLst/>
                <a:latin typeface="Times New Roman" panose="02020603050405020304" pitchFamily="18" charset="0"/>
                <a:ea typeface="Times New Roman" panose="02020603050405020304" pitchFamily="18" charset="0"/>
              </a:rPr>
              <a:t> </a:t>
            </a:r>
            <a:r>
              <a:rPr lang="en-GB" sz="2000" i="1" dirty="0">
                <a:effectLst/>
                <a:latin typeface="Times New Roman" panose="02020603050405020304" pitchFamily="18" charset="0"/>
              </a:rPr>
              <a:t>Pump Activation= 1 if moisture&lt;threshold ​</a:t>
            </a:r>
            <a:endParaRPr lang="en-IN" sz="2000" i="1" dirty="0">
              <a:effectLst/>
              <a:latin typeface="Times New Roman" panose="02020603050405020304" pitchFamily="18" charset="0"/>
            </a:endParaRPr>
          </a:p>
          <a:p>
            <a:pPr marL="0" indent="0" algn="ctr">
              <a:spcBef>
                <a:spcPts val="1200"/>
              </a:spcBef>
              <a:spcAft>
                <a:spcPts val="1200"/>
              </a:spcAft>
              <a:buNone/>
            </a:pPr>
            <a:r>
              <a:rPr lang="en-GB" sz="2000" i="1" dirty="0">
                <a:effectLst/>
                <a:latin typeface="Times New Roman" panose="02020603050405020304" pitchFamily="18" charset="0"/>
              </a:rPr>
              <a:t>                                      0 Otherwise                                                          (1)</a:t>
            </a:r>
            <a:endParaRPr lang="en-IN" sz="2000" i="1" dirty="0">
              <a:effectLst/>
              <a:latin typeface="Times New Roman" panose="02020603050405020304" pitchFamily="18" charset="0"/>
            </a:endParaRPr>
          </a:p>
          <a:p>
            <a:pPr marL="0" indent="0" algn="ctr">
              <a:spcBef>
                <a:spcPts val="1200"/>
              </a:spcBef>
              <a:spcAft>
                <a:spcPts val="1200"/>
              </a:spcAft>
              <a:buNone/>
            </a:pPr>
            <a:r>
              <a:rPr lang="en-GB" sz="2000" i="1" dirty="0">
                <a:effectLst/>
                <a:latin typeface="Times New Roman" panose="02020603050405020304" pitchFamily="18" charset="0"/>
              </a:rPr>
              <a:t>Pump Activation Signal=</a:t>
            </a:r>
            <a:r>
              <a:rPr lang="en-GB" sz="2000" i="1" dirty="0" err="1">
                <a:effectLst/>
                <a:latin typeface="Times New Roman" panose="02020603050405020304" pitchFamily="18" charset="0"/>
              </a:rPr>
              <a:t>PumpActivation×Relay</a:t>
            </a:r>
            <a:r>
              <a:rPr lang="en-GB" sz="2000" i="1" dirty="0">
                <a:effectLst/>
                <a:latin typeface="Times New Roman" panose="02020603050405020304" pitchFamily="18" charset="0"/>
              </a:rPr>
              <a:t> Signal                           (2)</a:t>
            </a:r>
            <a:endParaRPr lang="en-IN" sz="2000" i="1" dirty="0">
              <a:effectLst/>
              <a:latin typeface="Times New Roman" panose="02020603050405020304" pitchFamily="18" charset="0"/>
            </a:endParaRPr>
          </a:p>
          <a:p>
            <a:pPr indent="180340" algn="just"/>
            <a:endParaRPr lang="en-IN" sz="2400" dirty="0">
              <a:effectLst/>
              <a:latin typeface="Times New Roman" panose="02020603050405020304" pitchFamily="18" charset="0"/>
              <a:ea typeface="Times New Roman" panose="02020603050405020304" pitchFamily="18" charset="0"/>
            </a:endParaRPr>
          </a:p>
          <a:p>
            <a:pPr>
              <a:buNone/>
            </a:pPr>
            <a:endParaRPr lang="en-US" sz="2400" b="1"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Implementation</a:t>
            </a:r>
            <a:endParaRPr lang="en-US" dirty="0"/>
          </a:p>
        </p:txBody>
      </p:sp>
      <p:sp>
        <p:nvSpPr>
          <p:cNvPr id="3" name="Content Placeholder 2"/>
          <p:cNvSpPr>
            <a:spLocks noGrp="1"/>
          </p:cNvSpPr>
          <p:nvPr>
            <p:ph idx="1"/>
          </p:nvPr>
        </p:nvSpPr>
        <p:spPr/>
        <p:txBody>
          <a:bodyPr>
            <a:normAutofit/>
          </a:bodyPr>
          <a:lstStyle/>
          <a:p>
            <a:r>
              <a:rPr lang="en-IN" b="1" dirty="0"/>
              <a:t>Implementation of DHT11 and Soil Moisture Sensor</a:t>
            </a:r>
          </a:p>
          <a:p>
            <a:pPr>
              <a:buNone/>
            </a:pPr>
            <a:endParaRPr lang="en-US" sz="2400" b="1" dirty="0"/>
          </a:p>
        </p:txBody>
      </p:sp>
      <p:pic>
        <p:nvPicPr>
          <p:cNvPr id="4" name="Picture 3">
            <a:extLst>
              <a:ext uri="{FF2B5EF4-FFF2-40B4-BE49-F238E27FC236}">
                <a16:creationId xmlns:a16="http://schemas.microsoft.com/office/drawing/2014/main" id="{5A89F8A7-5504-8471-9CBA-E08F455D214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1648" y="2375646"/>
            <a:ext cx="5244352" cy="3059206"/>
          </a:xfrm>
          <a:prstGeom prst="rect">
            <a:avLst/>
          </a:prstGeom>
          <a:noFill/>
        </p:spPr>
      </p:pic>
      <p:pic>
        <p:nvPicPr>
          <p:cNvPr id="5" name="Picture 4">
            <a:extLst>
              <a:ext uri="{FF2B5EF4-FFF2-40B4-BE49-F238E27FC236}">
                <a16:creationId xmlns:a16="http://schemas.microsoft.com/office/drawing/2014/main" id="{84A4EE53-3B9D-7F0A-8BDA-69450CF5C73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19757" y="2233415"/>
            <a:ext cx="4420595" cy="3122688"/>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Implementation</a:t>
            </a:r>
            <a:endParaRPr lang="en-US" dirty="0"/>
          </a:p>
        </p:txBody>
      </p:sp>
      <p:sp>
        <p:nvSpPr>
          <p:cNvPr id="3" name="Content Placeholder 2"/>
          <p:cNvSpPr>
            <a:spLocks noGrp="1"/>
          </p:cNvSpPr>
          <p:nvPr>
            <p:ph idx="1"/>
          </p:nvPr>
        </p:nvSpPr>
        <p:spPr>
          <a:xfrm>
            <a:off x="199505" y="1230281"/>
            <a:ext cx="11779135" cy="5394960"/>
          </a:xfrm>
        </p:spPr>
        <p:txBody>
          <a:bodyPr>
            <a:normAutofit/>
          </a:bodyPr>
          <a:lstStyle/>
          <a:p>
            <a:pPr marL="0" indent="0" algn="ctr">
              <a:spcBef>
                <a:spcPts val="1200"/>
              </a:spcBef>
              <a:spcAft>
                <a:spcPts val="1200"/>
              </a:spcAft>
              <a:buNone/>
            </a:pPr>
            <a:r>
              <a:rPr lang="en-US" sz="2400" b="1" dirty="0">
                <a:effectLst/>
                <a:latin typeface="Times New Roman" panose="02020603050405020304" pitchFamily="18" charset="0"/>
              </a:rPr>
              <a:t>Module -2: Bird detection</a:t>
            </a:r>
            <a:endParaRPr lang="en-IN" sz="2400" b="1" dirty="0">
              <a:effectLst/>
              <a:latin typeface="Times New Roman" panose="02020603050405020304" pitchFamily="18" charset="0"/>
            </a:endParaRPr>
          </a:p>
          <a:p>
            <a:pPr marL="571500" indent="-342900"/>
            <a:r>
              <a:rPr lang="en-US" sz="2400" dirty="0">
                <a:effectLst/>
                <a:latin typeface="Times New Roman" panose="02020603050405020304" pitchFamily="18" charset="0"/>
                <a:ea typeface="Times New Roman" panose="02020603050405020304" pitchFamily="18" charset="0"/>
              </a:rPr>
              <a:t>The second module is to detect the bird activity. This is done using the camera module. The camera detects the bird coming near to the plant and sends information to the raspberry pi then it instructs the buzzer to make sound which results in flying away. This prevents the plant from being affected from bird activity.</a:t>
            </a:r>
          </a:p>
          <a:p>
            <a:pPr indent="0">
              <a:buNone/>
            </a:pPr>
            <a:r>
              <a:rPr lang="en-US" sz="2400" i="1" dirty="0"/>
              <a:t>                           </a:t>
            </a:r>
            <a:endParaRPr lang="en-IN" sz="2400" dirty="0"/>
          </a:p>
          <a:p>
            <a:pPr>
              <a:buNone/>
            </a:pPr>
            <a:endParaRPr lang="en-US" sz="2400" b="1" dirty="0"/>
          </a:p>
        </p:txBody>
      </p:sp>
      <p:pic>
        <p:nvPicPr>
          <p:cNvPr id="5" name="Picture 4">
            <a:extLst>
              <a:ext uri="{FF2B5EF4-FFF2-40B4-BE49-F238E27FC236}">
                <a16:creationId xmlns:a16="http://schemas.microsoft.com/office/drawing/2014/main" id="{260F6BC0-51CB-AD3A-3C07-3F19BD5FC0F0}"/>
              </a:ext>
            </a:extLst>
          </p:cNvPr>
          <p:cNvPicPr>
            <a:picLocks noChangeAspect="1"/>
          </p:cNvPicPr>
          <p:nvPr/>
        </p:nvPicPr>
        <p:blipFill>
          <a:blip r:embed="rId2"/>
          <a:stretch>
            <a:fillRect/>
          </a:stretch>
        </p:blipFill>
        <p:spPr>
          <a:xfrm>
            <a:off x="213360" y="3563470"/>
            <a:ext cx="11144707" cy="2525486"/>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Implementation</a:t>
            </a:r>
            <a:endParaRPr lang="en-US" dirty="0"/>
          </a:p>
        </p:txBody>
      </p:sp>
      <p:sp>
        <p:nvSpPr>
          <p:cNvPr id="3" name="Content Placeholder 2"/>
          <p:cNvSpPr>
            <a:spLocks noGrp="1"/>
          </p:cNvSpPr>
          <p:nvPr>
            <p:ph idx="1"/>
          </p:nvPr>
        </p:nvSpPr>
        <p:spPr>
          <a:xfrm>
            <a:off x="206430" y="1095811"/>
            <a:ext cx="11779135" cy="5394960"/>
          </a:xfrm>
        </p:spPr>
        <p:txBody>
          <a:bodyPr>
            <a:normAutofit fontScale="92500"/>
          </a:bodyPr>
          <a:lstStyle/>
          <a:p>
            <a:pPr marL="0" indent="0" algn="ctr">
              <a:spcBef>
                <a:spcPts val="1200"/>
              </a:spcBef>
              <a:spcAft>
                <a:spcPts val="1200"/>
              </a:spcAft>
              <a:buNone/>
            </a:pPr>
            <a:r>
              <a:rPr lang="en-US" sz="2400" b="1" dirty="0">
                <a:effectLst/>
                <a:latin typeface="Times New Roman" panose="02020603050405020304" pitchFamily="18" charset="0"/>
              </a:rPr>
              <a:t>Module -2: Bird detection</a:t>
            </a:r>
            <a:endParaRPr lang="en-IN" sz="2400" b="1" dirty="0">
              <a:effectLst/>
              <a:latin typeface="Times New Roman" panose="02020603050405020304" pitchFamily="18" charset="0"/>
            </a:endParaRPr>
          </a:p>
          <a:p>
            <a:pPr marL="571500" indent="-342900"/>
            <a:r>
              <a:rPr lang="en-IN" sz="2400" dirty="0">
                <a:effectLst/>
                <a:latin typeface="Times New Roman" panose="02020603050405020304" pitchFamily="18" charset="0"/>
                <a:ea typeface="Times New Roman" panose="02020603050405020304" pitchFamily="18" charset="0"/>
              </a:rPr>
              <a:t>MobileNetV2 is a specific architecture of CNNs, designed to be lightweight and efficient, making it suitable for deployment on mobile and embedded devices. Here's a simplified overview of its architecture:</a:t>
            </a:r>
          </a:p>
          <a:p>
            <a:pPr marL="571500" indent="-342900"/>
            <a:r>
              <a:rPr lang="en-IN" sz="2400" b="1" dirty="0">
                <a:effectLst/>
                <a:latin typeface="Times New Roman" panose="02020603050405020304" pitchFamily="18" charset="0"/>
                <a:ea typeface="Times New Roman" panose="02020603050405020304" pitchFamily="18" charset="0"/>
              </a:rPr>
              <a:t>Depth-wise Separable Convolutions</a:t>
            </a:r>
            <a:r>
              <a:rPr lang="en-IN" sz="2400" dirty="0">
                <a:effectLst/>
                <a:latin typeface="Times New Roman" panose="02020603050405020304" pitchFamily="18" charset="0"/>
                <a:ea typeface="Times New Roman" panose="02020603050405020304" pitchFamily="18" charset="0"/>
              </a:rPr>
              <a:t>: MobileNetV2 primarily utilizes </a:t>
            </a:r>
            <a:r>
              <a:rPr lang="en-IN" sz="2400" dirty="0" err="1">
                <a:effectLst/>
                <a:latin typeface="Times New Roman" panose="02020603050405020304" pitchFamily="18" charset="0"/>
                <a:ea typeface="Times New Roman" panose="02020603050405020304" pitchFamily="18" charset="0"/>
              </a:rPr>
              <a:t>depthwise</a:t>
            </a:r>
            <a:r>
              <a:rPr lang="en-IN" sz="2400" dirty="0">
                <a:effectLst/>
                <a:latin typeface="Times New Roman" panose="02020603050405020304" pitchFamily="18" charset="0"/>
                <a:ea typeface="Times New Roman" panose="02020603050405020304" pitchFamily="18" charset="0"/>
              </a:rPr>
              <a:t> separable convolutions, which decompose the standard convolution operation into two separate operations</a:t>
            </a:r>
            <a:r>
              <a:rPr lang="en-IN" sz="2400">
                <a:effectLst/>
                <a:latin typeface="Times New Roman" panose="02020603050405020304" pitchFamily="18" charset="0"/>
                <a:ea typeface="Times New Roman" panose="02020603050405020304" pitchFamily="18" charset="0"/>
              </a:rPr>
              <a:t>: depth-wise </a:t>
            </a:r>
            <a:r>
              <a:rPr lang="en-IN" sz="2400" dirty="0">
                <a:effectLst/>
                <a:latin typeface="Times New Roman" panose="02020603050405020304" pitchFamily="18" charset="0"/>
                <a:ea typeface="Times New Roman" panose="02020603050405020304" pitchFamily="18" charset="0"/>
              </a:rPr>
              <a:t>convolution and pointwise convolution. This significantly reduces the number of parameters and computations required while preserving performance.</a:t>
            </a:r>
          </a:p>
          <a:p>
            <a:pPr marL="571500" indent="-342900"/>
            <a:r>
              <a:rPr lang="en-IN" sz="2400" b="1" dirty="0">
                <a:effectLst/>
                <a:latin typeface="Times New Roman" panose="02020603050405020304" pitchFamily="18" charset="0"/>
                <a:ea typeface="Times New Roman" panose="02020603050405020304" pitchFamily="18" charset="0"/>
              </a:rPr>
              <a:t>Inverted Residuals</a:t>
            </a:r>
            <a:r>
              <a:rPr lang="en-IN" sz="2400" dirty="0">
                <a:effectLst/>
                <a:latin typeface="Times New Roman" panose="02020603050405020304" pitchFamily="18" charset="0"/>
                <a:ea typeface="Times New Roman" panose="02020603050405020304" pitchFamily="18" charset="0"/>
              </a:rPr>
              <a:t>: MobileNetV2 introduces the concept of inverted residuals, which involves expanding the number of channels in bottleneck layers, applying </a:t>
            </a:r>
            <a:r>
              <a:rPr lang="en-IN" sz="2400" dirty="0" err="1">
                <a:effectLst/>
                <a:latin typeface="Times New Roman" panose="02020603050405020304" pitchFamily="18" charset="0"/>
                <a:ea typeface="Times New Roman" panose="02020603050405020304" pitchFamily="18" charset="0"/>
              </a:rPr>
              <a:t>depthwise</a:t>
            </a:r>
            <a:r>
              <a:rPr lang="en-IN" sz="2400" dirty="0">
                <a:effectLst/>
                <a:latin typeface="Times New Roman" panose="02020603050405020304" pitchFamily="18" charset="0"/>
                <a:ea typeface="Times New Roman" panose="02020603050405020304" pitchFamily="18" charset="0"/>
              </a:rPr>
              <a:t> convolutions, and projecting back to a lower-dimensional space. This architecture improves representational power while maintaining efficiency.</a:t>
            </a:r>
          </a:p>
          <a:p>
            <a:pPr marL="571500" indent="-342900"/>
            <a:r>
              <a:rPr lang="en-IN" sz="2400" b="1" dirty="0">
                <a:effectLst/>
                <a:latin typeface="Times New Roman" panose="02020603050405020304" pitchFamily="18" charset="0"/>
                <a:ea typeface="Times New Roman" panose="02020603050405020304" pitchFamily="18" charset="0"/>
              </a:rPr>
              <a:t>Linear Bottlenecks</a:t>
            </a:r>
            <a:r>
              <a:rPr lang="en-IN" sz="2400" dirty="0">
                <a:effectLst/>
                <a:latin typeface="Times New Roman" panose="02020603050405020304" pitchFamily="18" charset="0"/>
                <a:ea typeface="Times New Roman" panose="02020603050405020304" pitchFamily="18" charset="0"/>
              </a:rPr>
              <a:t>: Instead of using non-linear activation functions in bottleneck layers, MobileNetV2 employs linear bottlenecks. This simplification reduces computational cost and improves information flow through the network.</a:t>
            </a:r>
            <a:r>
              <a:rPr lang="en-US" sz="2400" i="1" dirty="0"/>
              <a:t>                           </a:t>
            </a:r>
            <a:endParaRPr lang="en-IN" sz="2400" dirty="0"/>
          </a:p>
          <a:p>
            <a:pPr>
              <a:buNone/>
            </a:pPr>
            <a:endParaRPr lang="en-US" sz="2400" b="1" dirty="0"/>
          </a:p>
        </p:txBody>
      </p:sp>
    </p:spTree>
    <p:extLst>
      <p:ext uri="{BB962C8B-B14F-4D97-AF65-F5344CB8AC3E}">
        <p14:creationId xmlns:p14="http://schemas.microsoft.com/office/powerpoint/2010/main" val="24568543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Implementation</a:t>
            </a:r>
            <a:endParaRPr lang="en-US" dirty="0"/>
          </a:p>
        </p:txBody>
      </p:sp>
      <p:sp>
        <p:nvSpPr>
          <p:cNvPr id="3" name="Content Placeholder 2"/>
          <p:cNvSpPr>
            <a:spLocks noGrp="1"/>
          </p:cNvSpPr>
          <p:nvPr>
            <p:ph idx="1"/>
          </p:nvPr>
        </p:nvSpPr>
        <p:spPr>
          <a:xfrm>
            <a:off x="206430" y="1330362"/>
            <a:ext cx="11779135" cy="5394960"/>
          </a:xfrm>
        </p:spPr>
        <p:txBody>
          <a:bodyPr>
            <a:normAutofit/>
          </a:bodyPr>
          <a:lstStyle/>
          <a:p>
            <a:pPr>
              <a:spcBef>
                <a:spcPts val="1200"/>
              </a:spcBef>
              <a:spcAft>
                <a:spcPts val="1200"/>
              </a:spcAft>
            </a:pPr>
            <a:r>
              <a:rPr lang="en-US" sz="2400" dirty="0">
                <a:effectLst/>
                <a:latin typeface="Times New Roman" panose="02020603050405020304" pitchFamily="18" charset="0"/>
                <a:ea typeface="Times New Roman" panose="02020603050405020304" pitchFamily="18" charset="0"/>
              </a:rPr>
              <a:t>This multi-faceted technical implementation significantly elevates the system's capabilities, providing a robust defense mechanism for indoor plants through advanced object detection functionalities and comprehensive environmental monitoring.</a:t>
            </a:r>
            <a:endParaRPr lang="en-IN" sz="2400" dirty="0">
              <a:effectLst/>
              <a:latin typeface="Times New Roman" panose="02020603050405020304" pitchFamily="18" charset="0"/>
              <a:ea typeface="Times New Roman" panose="02020603050405020304" pitchFamily="18" charset="0"/>
            </a:endParaRPr>
          </a:p>
        </p:txBody>
      </p:sp>
      <p:pic>
        <p:nvPicPr>
          <p:cNvPr id="5" name="Picture 4">
            <a:extLst>
              <a:ext uri="{FF2B5EF4-FFF2-40B4-BE49-F238E27FC236}">
                <a16:creationId xmlns:a16="http://schemas.microsoft.com/office/drawing/2014/main" id="{0494A80D-BEEF-E162-33AE-31C9272F2E57}"/>
              </a:ext>
            </a:extLst>
          </p:cNvPr>
          <p:cNvPicPr>
            <a:picLocks noChangeAspect="1"/>
          </p:cNvPicPr>
          <p:nvPr/>
        </p:nvPicPr>
        <p:blipFill>
          <a:blip r:embed="rId2"/>
          <a:stretch>
            <a:fillRect/>
          </a:stretch>
        </p:blipFill>
        <p:spPr>
          <a:xfrm>
            <a:off x="881744" y="2703493"/>
            <a:ext cx="9949542" cy="3254451"/>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Implementation</a:t>
            </a:r>
            <a:endParaRPr lang="en-US" dirty="0"/>
          </a:p>
        </p:txBody>
      </p:sp>
      <p:sp>
        <p:nvSpPr>
          <p:cNvPr id="3" name="Content Placeholder 2"/>
          <p:cNvSpPr>
            <a:spLocks noGrp="1"/>
          </p:cNvSpPr>
          <p:nvPr>
            <p:ph idx="1"/>
          </p:nvPr>
        </p:nvSpPr>
        <p:spPr/>
        <p:txBody>
          <a:bodyPr>
            <a:normAutofit/>
          </a:bodyPr>
          <a:lstStyle/>
          <a:p>
            <a:r>
              <a:rPr lang="en-IN" b="1" dirty="0"/>
              <a:t>Implementation of Bird detection</a:t>
            </a:r>
          </a:p>
          <a:p>
            <a:pPr>
              <a:buNone/>
            </a:pPr>
            <a:endParaRPr lang="en-US" sz="2400" b="1" dirty="0"/>
          </a:p>
        </p:txBody>
      </p:sp>
      <p:pic>
        <p:nvPicPr>
          <p:cNvPr id="6" name="Picture 5">
            <a:extLst>
              <a:ext uri="{FF2B5EF4-FFF2-40B4-BE49-F238E27FC236}">
                <a16:creationId xmlns:a16="http://schemas.microsoft.com/office/drawing/2014/main" id="{DF86F558-8310-F5DB-0CB6-CD268B361E6C}"/>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0892" y="2420594"/>
            <a:ext cx="4711822" cy="3025142"/>
          </a:xfrm>
          <a:prstGeom prst="rect">
            <a:avLst/>
          </a:prstGeom>
          <a:noFill/>
          <a:ln>
            <a:noFill/>
          </a:ln>
        </p:spPr>
      </p:pic>
      <p:pic>
        <p:nvPicPr>
          <p:cNvPr id="7" name="Picture 6">
            <a:extLst>
              <a:ext uri="{FF2B5EF4-FFF2-40B4-BE49-F238E27FC236}">
                <a16:creationId xmlns:a16="http://schemas.microsoft.com/office/drawing/2014/main" id="{7DB12D83-17A6-9294-03DD-8833F45B137C}"/>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64532" y="2548388"/>
            <a:ext cx="5184572" cy="2769555"/>
          </a:xfrm>
          <a:prstGeom prst="rect">
            <a:avLst/>
          </a:prstGeom>
          <a:noFill/>
          <a:ln>
            <a:noFill/>
          </a:ln>
        </p:spPr>
      </p:pic>
    </p:spTree>
    <p:extLst>
      <p:ext uri="{BB962C8B-B14F-4D97-AF65-F5344CB8AC3E}">
        <p14:creationId xmlns:p14="http://schemas.microsoft.com/office/powerpoint/2010/main" val="42056763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FA1A1-B61A-C2BE-13CC-DCBF15E7ED9F}"/>
              </a:ext>
            </a:extLst>
          </p:cNvPr>
          <p:cNvSpPr>
            <a:spLocks noGrp="1"/>
          </p:cNvSpPr>
          <p:nvPr>
            <p:ph type="title"/>
          </p:nvPr>
        </p:nvSpPr>
        <p:spPr/>
        <p:txBody>
          <a:bodyPr/>
          <a:lstStyle/>
          <a:p>
            <a:r>
              <a:rPr lang="en-IN" dirty="0"/>
              <a:t>Abstract</a:t>
            </a:r>
          </a:p>
        </p:txBody>
      </p:sp>
      <p:sp>
        <p:nvSpPr>
          <p:cNvPr id="3" name="Content Placeholder 2">
            <a:extLst>
              <a:ext uri="{FF2B5EF4-FFF2-40B4-BE49-F238E27FC236}">
                <a16:creationId xmlns:a16="http://schemas.microsoft.com/office/drawing/2014/main" id="{D392ECDA-A153-65FD-13C9-AFD9436AB93F}"/>
              </a:ext>
            </a:extLst>
          </p:cNvPr>
          <p:cNvSpPr>
            <a:spLocks noGrp="1"/>
          </p:cNvSpPr>
          <p:nvPr>
            <p:ph idx="1"/>
          </p:nvPr>
        </p:nvSpPr>
        <p:spPr>
          <a:xfrm>
            <a:off x="206430" y="1339326"/>
            <a:ext cx="11779135" cy="5394960"/>
          </a:xfrm>
        </p:spPr>
        <p:txBody>
          <a:bodyPr>
            <a:normAutofit/>
          </a:bodyPr>
          <a:lstStyle/>
          <a:p>
            <a:pPr marL="0" indent="0" algn="just">
              <a:lnSpc>
                <a:spcPct val="107000"/>
              </a:lnSpc>
              <a:spcAft>
                <a:spcPts val="800"/>
              </a:spcAft>
              <a:buNone/>
            </a:pPr>
            <a:r>
              <a:rPr lang="en-IN" sz="2400" dirty="0"/>
              <a:t>		</a:t>
            </a: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Nowadays, a lot of individuals are quite interested in doing their own gardening. Indoor gardening has a variety of advantages, including the ability to produce organic vegetables, use of the plants in home design, and air purification. People's busy schedules are the major obstacle to indoor gardening because plants require more attention for their growth and health, necessitating the hiring of a </a:t>
            </a:r>
            <a:r>
              <a:rPr lang="en-IN" sz="2400" b="1" kern="100" dirty="0">
                <a:effectLst/>
                <a:latin typeface="Times New Roman" panose="02020603050405020304" pitchFamily="18" charset="0"/>
                <a:ea typeface="Calibri" panose="020F0502020204030204" pitchFamily="34" charset="0"/>
                <a:cs typeface="Times New Roman" panose="02020603050405020304" pitchFamily="18" charset="0"/>
              </a:rPr>
              <a:t>"plant sitter" </a:t>
            </a: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if they leave on vacation. This problem can be solved by automating the plant monitoring using the </a:t>
            </a:r>
            <a:r>
              <a:rPr lang="en-IN" sz="2400" b="1" i="1" kern="100" dirty="0">
                <a:effectLst/>
                <a:latin typeface="Times New Roman" panose="02020603050405020304" pitchFamily="18" charset="0"/>
                <a:ea typeface="Calibri" panose="020F0502020204030204" pitchFamily="34" charset="0"/>
                <a:cs typeface="Times New Roman" panose="02020603050405020304" pitchFamily="18" charset="0"/>
              </a:rPr>
              <a:t>"Internet of Things". </a:t>
            </a: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Utilizing </a:t>
            </a:r>
            <a:r>
              <a:rPr lang="en-IN" sz="2400" kern="100" dirty="0">
                <a:latin typeface="Times New Roman" panose="02020603050405020304" pitchFamily="18" charset="0"/>
                <a:ea typeface="Calibri" panose="020F0502020204030204" pitchFamily="34" charset="0"/>
                <a:cs typeface="Times New Roman" panose="02020603050405020304" pitchFamily="18" charset="0"/>
              </a:rPr>
              <a:t>Raspberry pi</a:t>
            </a: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 and variety of environmental sensors, and camera module, to track the temperature, moisture</a:t>
            </a:r>
            <a:r>
              <a:rPr lang="en-IN" sz="2400" kern="100" dirty="0">
                <a:latin typeface="Times New Roman" panose="02020603050405020304" pitchFamily="18" charset="0"/>
                <a:ea typeface="Calibri" panose="020F0502020204030204" pitchFamily="34" charset="0"/>
                <a:cs typeface="Times New Roman" panose="02020603050405020304" pitchFamily="18" charset="0"/>
              </a:rPr>
              <a:t> </a:t>
            </a: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and many other aspects</a:t>
            </a:r>
            <a:r>
              <a:rPr lang="en-IN" sz="2400" kern="100" dirty="0">
                <a:latin typeface="Times New Roman" panose="02020603050405020304" pitchFamily="18" charset="0"/>
                <a:ea typeface="Calibri" panose="020F0502020204030204" pitchFamily="34" charset="0"/>
                <a:cs typeface="Times New Roman" panose="02020603050405020304" pitchFamily="18" charset="0"/>
              </a:rPr>
              <a:t> and</a:t>
            </a: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 providing data on each of these elements via </a:t>
            </a:r>
            <a:r>
              <a:rPr lang="en-IN" sz="2400" kern="100" dirty="0" err="1">
                <a:effectLst/>
                <a:latin typeface="Times New Roman" panose="02020603050405020304" pitchFamily="18" charset="0"/>
                <a:ea typeface="Calibri" panose="020F0502020204030204" pitchFamily="34" charset="0"/>
                <a:cs typeface="Times New Roman" panose="02020603050405020304" pitchFamily="18" charset="0"/>
              </a:rPr>
              <a:t>PushBullet</a:t>
            </a: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a:t>
            </a:r>
          </a:p>
          <a:p>
            <a:pPr marL="0" indent="0" algn="just">
              <a:lnSpc>
                <a:spcPct val="107000"/>
              </a:lnSpc>
              <a:spcAft>
                <a:spcPts val="800"/>
              </a:spcAft>
              <a:buNone/>
            </a:pPr>
            <a:r>
              <a:rPr lang="en-US" sz="2400" b="1" kern="100" dirty="0">
                <a:latin typeface="Times New Roman" panose="02020603050405020304" pitchFamily="18" charset="0"/>
                <a:ea typeface="Calibri" panose="020F0502020204030204" pitchFamily="34" charset="0"/>
                <a:cs typeface="Times New Roman" panose="02020603050405020304" pitchFamily="18" charset="0"/>
              </a:rPr>
              <a:t>Keywords: </a:t>
            </a:r>
            <a:r>
              <a:rPr lang="en-US" sz="2400" kern="100" dirty="0">
                <a:latin typeface="Times New Roman" panose="02020603050405020304" pitchFamily="18" charset="0"/>
                <a:ea typeface="Calibri" panose="020F0502020204030204" pitchFamily="34" charset="0"/>
                <a:cs typeface="Times New Roman" panose="02020603050405020304" pitchFamily="18" charset="0"/>
              </a:rPr>
              <a:t>Indoor planting, Plant sitter,</a:t>
            </a:r>
            <a:r>
              <a:rPr lang="en-IN" sz="2400" kern="100" dirty="0">
                <a:latin typeface="Times New Roman" panose="02020603050405020304" pitchFamily="18" charset="0"/>
                <a:ea typeface="Calibri" panose="020F0502020204030204" pitchFamily="34" charset="0"/>
                <a:cs typeface="Times New Roman" panose="02020603050405020304" pitchFamily="18" charset="0"/>
              </a:rPr>
              <a:t> Raspberry pi</a:t>
            </a: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Camera, </a:t>
            </a:r>
            <a:r>
              <a:rPr lang="en-IN" sz="2400" kern="100" dirty="0" err="1">
                <a:effectLst/>
                <a:latin typeface="Times New Roman" panose="02020603050405020304" pitchFamily="18" charset="0"/>
                <a:ea typeface="Calibri" panose="020F0502020204030204" pitchFamily="34" charset="0"/>
                <a:cs typeface="Times New Roman" panose="02020603050405020304" pitchFamily="18" charset="0"/>
              </a:rPr>
              <a:t>PushBullet</a:t>
            </a: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90000"/>
              </a:lnSpc>
              <a:spcBef>
                <a:spcPts val="1001"/>
              </a:spcBef>
              <a:buNone/>
            </a:pPr>
            <a:endParaRPr lang="en-US" sz="2400" b="0" strike="noStrike" spc="-1" dirty="0">
              <a:solidFill>
                <a:srgbClr val="000000"/>
              </a:solidFill>
              <a:latin typeface="Times New Roman"/>
            </a:endParaRPr>
          </a:p>
          <a:p>
            <a:pPr>
              <a:lnSpc>
                <a:spcPct val="100000"/>
              </a:lnSpc>
              <a:buNone/>
            </a:pPr>
            <a:endParaRPr lang="en-IN" sz="2400" dirty="0"/>
          </a:p>
        </p:txBody>
      </p:sp>
    </p:spTree>
    <p:extLst>
      <p:ext uri="{BB962C8B-B14F-4D97-AF65-F5344CB8AC3E}">
        <p14:creationId xmlns:p14="http://schemas.microsoft.com/office/powerpoint/2010/main" val="12558850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Implementation</a:t>
            </a:r>
            <a:endParaRPr lang="en-US" dirty="0"/>
          </a:p>
        </p:txBody>
      </p:sp>
      <p:sp>
        <p:nvSpPr>
          <p:cNvPr id="3" name="Content Placeholder 2"/>
          <p:cNvSpPr>
            <a:spLocks noGrp="1"/>
          </p:cNvSpPr>
          <p:nvPr>
            <p:ph idx="1"/>
          </p:nvPr>
        </p:nvSpPr>
        <p:spPr>
          <a:xfrm>
            <a:off x="206430" y="1590338"/>
            <a:ext cx="11779135" cy="5394960"/>
          </a:xfrm>
        </p:spPr>
        <p:txBody>
          <a:bodyPr>
            <a:normAutofit/>
          </a:bodyPr>
          <a:lstStyle/>
          <a:p>
            <a:pPr>
              <a:spcBef>
                <a:spcPts val="1200"/>
              </a:spcBef>
              <a:spcAft>
                <a:spcPts val="1200"/>
              </a:spcAft>
            </a:pPr>
            <a:r>
              <a:rPr lang="en-GB" sz="2400" b="1" dirty="0">
                <a:effectLst/>
                <a:latin typeface="Times New Roman" panose="02020603050405020304" pitchFamily="18" charset="0"/>
              </a:rPr>
              <a:t>Data Flow</a:t>
            </a:r>
            <a:endParaRPr lang="en-IN" sz="2400" b="1" dirty="0">
              <a:effectLst/>
              <a:latin typeface="Times New Roman" panose="02020603050405020304" pitchFamily="18" charset="0"/>
            </a:endParaRPr>
          </a:p>
          <a:p>
            <a:pPr marL="0" indent="0">
              <a:spcBef>
                <a:spcPts val="1200"/>
              </a:spcBef>
              <a:spcAft>
                <a:spcPts val="1200"/>
              </a:spcAft>
              <a:buNone/>
            </a:pPr>
            <a:r>
              <a:rPr lang="en-GB" sz="2400" dirty="0">
                <a:effectLst/>
                <a:latin typeface="Times New Roman" panose="02020603050405020304" pitchFamily="18" charset="0"/>
              </a:rPr>
              <a:t>- Sensors collect data -&gt; Raspberry Pi processes data -&gt; </a:t>
            </a:r>
            <a:r>
              <a:rPr lang="en-GB" sz="2400" dirty="0" err="1">
                <a:effectLst/>
                <a:latin typeface="Times New Roman" panose="02020603050405020304" pitchFamily="18" charset="0"/>
              </a:rPr>
              <a:t>PushBullet</a:t>
            </a:r>
            <a:r>
              <a:rPr lang="en-GB" sz="2400" dirty="0">
                <a:effectLst/>
                <a:latin typeface="Times New Roman" panose="02020603050405020304" pitchFamily="18" charset="0"/>
              </a:rPr>
              <a:t> for remote monitoring.</a:t>
            </a:r>
            <a:endParaRPr lang="en-IN" sz="2400" dirty="0">
              <a:effectLst/>
              <a:latin typeface="Times New Roman" panose="02020603050405020304" pitchFamily="18" charset="0"/>
            </a:endParaRPr>
          </a:p>
          <a:p>
            <a:pPr marL="0" indent="0">
              <a:spcBef>
                <a:spcPts val="1200"/>
              </a:spcBef>
              <a:spcAft>
                <a:spcPts val="1200"/>
              </a:spcAft>
              <a:buNone/>
            </a:pPr>
            <a:r>
              <a:rPr lang="en-GB" sz="2400" dirty="0">
                <a:effectLst/>
                <a:latin typeface="Times New Roman" panose="02020603050405020304" pitchFamily="18" charset="0"/>
              </a:rPr>
              <a:t>- Moisture level triggers relay -&gt; Activates mini-DC pump if watering is needed.</a:t>
            </a:r>
            <a:endParaRPr lang="en-IN" sz="2400" dirty="0">
              <a:effectLst/>
              <a:latin typeface="Times New Roman" panose="02020603050405020304" pitchFamily="18" charset="0"/>
            </a:endParaRPr>
          </a:p>
          <a:p>
            <a:pPr marL="0" indent="0">
              <a:buNone/>
            </a:pPr>
            <a:r>
              <a:rPr lang="en-US" sz="2400" dirty="0">
                <a:effectLst/>
                <a:latin typeface="Times New Roman" panose="02020603050405020304" pitchFamily="18" charset="0"/>
                <a:ea typeface="Times New Roman" panose="02020603050405020304" pitchFamily="18" charset="0"/>
              </a:rPr>
              <a:t>- Camera captures images -&gt; MobileNetV2 identifies birds -&gt; Buzzer activates to deter birds</a:t>
            </a:r>
            <a:endParaRPr lang="en-US" sz="24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Results &amp; Analysis</a:t>
            </a:r>
            <a:endParaRPr lang="en-US" dirty="0"/>
          </a:p>
        </p:txBody>
      </p:sp>
      <p:sp>
        <p:nvSpPr>
          <p:cNvPr id="3" name="Content Placeholder 2"/>
          <p:cNvSpPr>
            <a:spLocks noGrp="1"/>
          </p:cNvSpPr>
          <p:nvPr>
            <p:ph idx="1"/>
          </p:nvPr>
        </p:nvSpPr>
        <p:spPr/>
        <p:txBody>
          <a:bodyPr>
            <a:normAutofit/>
          </a:bodyPr>
          <a:lstStyle/>
          <a:p>
            <a:r>
              <a:rPr lang="en-IN" sz="2400" b="1" dirty="0"/>
              <a:t>Analysis of different plants</a:t>
            </a:r>
          </a:p>
          <a:p>
            <a:pPr>
              <a:buNone/>
            </a:pPr>
            <a:endParaRPr lang="en-IN" sz="2400" b="1" dirty="0"/>
          </a:p>
          <a:p>
            <a:pPr>
              <a:buNone/>
            </a:pPr>
            <a:endParaRPr lang="en-IN" sz="2400" b="1" dirty="0"/>
          </a:p>
        </p:txBody>
      </p:sp>
      <p:pic>
        <p:nvPicPr>
          <p:cNvPr id="5" name="Picture 4">
            <a:extLst>
              <a:ext uri="{FF2B5EF4-FFF2-40B4-BE49-F238E27FC236}">
                <a16:creationId xmlns:a16="http://schemas.microsoft.com/office/drawing/2014/main" id="{8E22AFC7-64E8-5496-DD10-E02C112A9E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7966" y="1659308"/>
            <a:ext cx="3614955" cy="1838262"/>
          </a:xfrm>
          <a:prstGeom prst="rect">
            <a:avLst/>
          </a:prstGeom>
        </p:spPr>
      </p:pic>
      <p:pic>
        <p:nvPicPr>
          <p:cNvPr id="6" name="Picture 5">
            <a:extLst>
              <a:ext uri="{FF2B5EF4-FFF2-40B4-BE49-F238E27FC236}">
                <a16:creationId xmlns:a16="http://schemas.microsoft.com/office/drawing/2014/main" id="{045A5346-4EF5-784B-CB74-F402B50236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84555" y="1550042"/>
            <a:ext cx="3409033" cy="1927577"/>
          </a:xfrm>
          <a:prstGeom prst="rect">
            <a:avLst/>
          </a:prstGeom>
        </p:spPr>
      </p:pic>
      <p:pic>
        <p:nvPicPr>
          <p:cNvPr id="7" name="Picture 6">
            <a:extLst>
              <a:ext uri="{FF2B5EF4-FFF2-40B4-BE49-F238E27FC236}">
                <a16:creationId xmlns:a16="http://schemas.microsoft.com/office/drawing/2014/main" id="{1DC50D44-D57C-6D3A-0E05-07E83C3CD0A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81866" y="1555736"/>
            <a:ext cx="3722168" cy="1788656"/>
          </a:xfrm>
          <a:prstGeom prst="rect">
            <a:avLst/>
          </a:prstGeom>
        </p:spPr>
      </p:pic>
      <p:pic>
        <p:nvPicPr>
          <p:cNvPr id="8" name="Picture 7">
            <a:extLst>
              <a:ext uri="{FF2B5EF4-FFF2-40B4-BE49-F238E27FC236}">
                <a16:creationId xmlns:a16="http://schemas.microsoft.com/office/drawing/2014/main" id="{E5D0F1A3-F3B6-043C-AA5C-3305A2A63D5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12431" y="4113734"/>
            <a:ext cx="4007875" cy="1838262"/>
          </a:xfrm>
          <a:prstGeom prst="rect">
            <a:avLst/>
          </a:prstGeom>
        </p:spPr>
      </p:pic>
      <p:pic>
        <p:nvPicPr>
          <p:cNvPr id="9" name="Picture 8">
            <a:extLst>
              <a:ext uri="{FF2B5EF4-FFF2-40B4-BE49-F238E27FC236}">
                <a16:creationId xmlns:a16="http://schemas.microsoft.com/office/drawing/2014/main" id="{51A8CF59-9E93-E23F-719C-498303FD81D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87116" y="4297086"/>
            <a:ext cx="3926760" cy="1565013"/>
          </a:xfrm>
          <a:prstGeom prst="rect">
            <a:avLst/>
          </a:prstGeom>
        </p:spPr>
      </p:pic>
      <p:sp>
        <p:nvSpPr>
          <p:cNvPr id="11" name="TextBox 10">
            <a:extLst>
              <a:ext uri="{FF2B5EF4-FFF2-40B4-BE49-F238E27FC236}">
                <a16:creationId xmlns:a16="http://schemas.microsoft.com/office/drawing/2014/main" id="{79BA3638-6A4F-14DD-B17F-AD2B7529EFF4}"/>
              </a:ext>
            </a:extLst>
          </p:cNvPr>
          <p:cNvSpPr txBox="1"/>
          <p:nvPr/>
        </p:nvSpPr>
        <p:spPr>
          <a:xfrm>
            <a:off x="6626779" y="6110709"/>
            <a:ext cx="3411070" cy="276999"/>
          </a:xfrm>
          <a:prstGeom prst="rect">
            <a:avLst/>
          </a:prstGeom>
          <a:noFill/>
        </p:spPr>
        <p:txBody>
          <a:bodyPr wrap="square">
            <a:spAutoFit/>
          </a:bodyPr>
          <a:lstStyle/>
          <a:p>
            <a:pPr algn="ctr">
              <a:spcBef>
                <a:spcPts val="600"/>
              </a:spcBef>
            </a:pPr>
            <a:r>
              <a:rPr lang="en-US" sz="1200" b="1" dirty="0">
                <a:effectLst/>
                <a:latin typeface="Times New Roman" panose="02020603050405020304" pitchFamily="18" charset="0"/>
                <a:ea typeface="Times New Roman" panose="02020603050405020304" pitchFamily="18" charset="0"/>
              </a:rPr>
              <a:t>Fig </a:t>
            </a:r>
            <a:r>
              <a:rPr lang="en-US" sz="1200" b="1" dirty="0">
                <a:latin typeface="Times New Roman" panose="02020603050405020304" pitchFamily="18" charset="0"/>
                <a:ea typeface="Times New Roman" panose="02020603050405020304" pitchFamily="18" charset="0"/>
              </a:rPr>
              <a:t>5</a:t>
            </a:r>
            <a:r>
              <a:rPr lang="en-US" sz="1200" b="1" dirty="0">
                <a:effectLst/>
                <a:latin typeface="Times New Roman" panose="02020603050405020304" pitchFamily="18" charset="0"/>
                <a:ea typeface="Times New Roman" panose="02020603050405020304" pitchFamily="18" charset="0"/>
              </a:rPr>
              <a:t>: Brinjal plant results</a:t>
            </a:r>
            <a:endParaRPr lang="en-IN" sz="1200" b="1" dirty="0">
              <a:effectLst/>
              <a:latin typeface="Times New Roman" panose="02020603050405020304" pitchFamily="18" charset="0"/>
              <a:ea typeface="Times New Roman" panose="02020603050405020304" pitchFamily="18" charset="0"/>
            </a:endParaRPr>
          </a:p>
        </p:txBody>
      </p:sp>
      <p:sp>
        <p:nvSpPr>
          <p:cNvPr id="13" name="TextBox 12">
            <a:extLst>
              <a:ext uri="{FF2B5EF4-FFF2-40B4-BE49-F238E27FC236}">
                <a16:creationId xmlns:a16="http://schemas.microsoft.com/office/drawing/2014/main" id="{7CCD9575-C5CD-5430-14EB-F86DC909134B}"/>
              </a:ext>
            </a:extLst>
          </p:cNvPr>
          <p:cNvSpPr txBox="1"/>
          <p:nvPr/>
        </p:nvSpPr>
        <p:spPr>
          <a:xfrm>
            <a:off x="1755617" y="6083049"/>
            <a:ext cx="2918011" cy="276999"/>
          </a:xfrm>
          <a:prstGeom prst="rect">
            <a:avLst/>
          </a:prstGeom>
          <a:noFill/>
        </p:spPr>
        <p:txBody>
          <a:bodyPr wrap="square">
            <a:spAutoFit/>
          </a:bodyPr>
          <a:lstStyle/>
          <a:p>
            <a:pPr algn="ctr">
              <a:spcBef>
                <a:spcPts val="600"/>
              </a:spcBef>
            </a:pPr>
            <a:r>
              <a:rPr lang="en-US" sz="1200" b="1" dirty="0">
                <a:effectLst/>
                <a:latin typeface="Times New Roman" panose="02020603050405020304" pitchFamily="18" charset="0"/>
                <a:ea typeface="Times New Roman" panose="02020603050405020304" pitchFamily="18" charset="0"/>
              </a:rPr>
              <a:t>Fig 4: Table Rose plant results</a:t>
            </a:r>
            <a:endParaRPr lang="en-IN" sz="1200" b="1" dirty="0">
              <a:effectLst/>
              <a:latin typeface="Times New Roman" panose="02020603050405020304" pitchFamily="18" charset="0"/>
              <a:ea typeface="Times New Roman" panose="02020603050405020304" pitchFamily="18" charset="0"/>
            </a:endParaRPr>
          </a:p>
        </p:txBody>
      </p:sp>
      <p:sp>
        <p:nvSpPr>
          <p:cNvPr id="15" name="TextBox 14">
            <a:extLst>
              <a:ext uri="{FF2B5EF4-FFF2-40B4-BE49-F238E27FC236}">
                <a16:creationId xmlns:a16="http://schemas.microsoft.com/office/drawing/2014/main" id="{E45FC23D-5726-0901-8B6C-C132D953D85B}"/>
              </a:ext>
            </a:extLst>
          </p:cNvPr>
          <p:cNvSpPr txBox="1"/>
          <p:nvPr/>
        </p:nvSpPr>
        <p:spPr>
          <a:xfrm>
            <a:off x="8663710" y="3551033"/>
            <a:ext cx="2469776" cy="276999"/>
          </a:xfrm>
          <a:prstGeom prst="rect">
            <a:avLst/>
          </a:prstGeom>
          <a:noFill/>
        </p:spPr>
        <p:txBody>
          <a:bodyPr wrap="square">
            <a:spAutoFit/>
          </a:bodyPr>
          <a:lstStyle/>
          <a:p>
            <a:pPr algn="ctr">
              <a:spcBef>
                <a:spcPts val="600"/>
              </a:spcBef>
            </a:pPr>
            <a:r>
              <a:rPr lang="en-US" sz="1200" b="1" dirty="0">
                <a:latin typeface="Times New Roman" panose="02020603050405020304" pitchFamily="18" charset="0"/>
                <a:ea typeface="Times New Roman" panose="02020603050405020304" pitchFamily="18" charset="0"/>
              </a:rPr>
              <a:t>Fig 3</a:t>
            </a:r>
            <a:r>
              <a:rPr lang="en-US" sz="1200" b="1" dirty="0">
                <a:effectLst/>
                <a:latin typeface="Times New Roman" panose="02020603050405020304" pitchFamily="18" charset="0"/>
                <a:ea typeface="Times New Roman" panose="02020603050405020304" pitchFamily="18" charset="0"/>
              </a:rPr>
              <a:t>: Basil plant results</a:t>
            </a:r>
            <a:endParaRPr lang="en-IN" sz="1200" b="1" dirty="0">
              <a:effectLst/>
              <a:latin typeface="Times New Roman" panose="02020603050405020304" pitchFamily="18" charset="0"/>
              <a:ea typeface="Times New Roman" panose="02020603050405020304" pitchFamily="18" charset="0"/>
            </a:endParaRPr>
          </a:p>
        </p:txBody>
      </p:sp>
      <p:sp>
        <p:nvSpPr>
          <p:cNvPr id="17" name="TextBox 16">
            <a:extLst>
              <a:ext uri="{FF2B5EF4-FFF2-40B4-BE49-F238E27FC236}">
                <a16:creationId xmlns:a16="http://schemas.microsoft.com/office/drawing/2014/main" id="{D872388F-9BC8-6B9E-415A-41A31392B202}"/>
              </a:ext>
            </a:extLst>
          </p:cNvPr>
          <p:cNvSpPr txBox="1"/>
          <p:nvPr/>
        </p:nvSpPr>
        <p:spPr>
          <a:xfrm>
            <a:off x="4527177" y="3565506"/>
            <a:ext cx="2891117" cy="276999"/>
          </a:xfrm>
          <a:prstGeom prst="rect">
            <a:avLst/>
          </a:prstGeom>
          <a:noFill/>
        </p:spPr>
        <p:txBody>
          <a:bodyPr wrap="square">
            <a:spAutoFit/>
          </a:bodyPr>
          <a:lstStyle/>
          <a:p>
            <a:pPr algn="ctr">
              <a:spcBef>
                <a:spcPts val="600"/>
              </a:spcBef>
            </a:pPr>
            <a:r>
              <a:rPr lang="en-US" sz="1200" b="1" dirty="0">
                <a:effectLst/>
                <a:latin typeface="Times New Roman" panose="02020603050405020304" pitchFamily="18" charset="0"/>
                <a:ea typeface="Times New Roman" panose="02020603050405020304" pitchFamily="18" charset="0"/>
              </a:rPr>
              <a:t>Fig </a:t>
            </a:r>
            <a:r>
              <a:rPr lang="en-US" sz="1200" b="1" dirty="0">
                <a:latin typeface="Times New Roman" panose="02020603050405020304" pitchFamily="18" charset="0"/>
                <a:ea typeface="Times New Roman" panose="02020603050405020304" pitchFamily="18" charset="0"/>
              </a:rPr>
              <a:t>2</a:t>
            </a:r>
            <a:r>
              <a:rPr lang="en-US" sz="1200" b="1" dirty="0">
                <a:effectLst/>
                <a:latin typeface="Times New Roman" panose="02020603050405020304" pitchFamily="18" charset="0"/>
                <a:ea typeface="Times New Roman" panose="02020603050405020304" pitchFamily="18" charset="0"/>
              </a:rPr>
              <a:t>: Chrysanthemum plant results</a:t>
            </a:r>
            <a:endParaRPr lang="en-IN" sz="1200" b="1" dirty="0">
              <a:effectLst/>
              <a:latin typeface="Times New Roman" panose="02020603050405020304" pitchFamily="18" charset="0"/>
              <a:ea typeface="Times New Roman" panose="02020603050405020304" pitchFamily="18" charset="0"/>
            </a:endParaRPr>
          </a:p>
        </p:txBody>
      </p:sp>
      <p:sp>
        <p:nvSpPr>
          <p:cNvPr id="19" name="TextBox 18">
            <a:extLst>
              <a:ext uri="{FF2B5EF4-FFF2-40B4-BE49-F238E27FC236}">
                <a16:creationId xmlns:a16="http://schemas.microsoft.com/office/drawing/2014/main" id="{B8F35B17-59E0-ED15-99A9-76522725EA61}"/>
              </a:ext>
            </a:extLst>
          </p:cNvPr>
          <p:cNvSpPr txBox="1"/>
          <p:nvPr/>
        </p:nvSpPr>
        <p:spPr>
          <a:xfrm>
            <a:off x="1058921" y="3552679"/>
            <a:ext cx="2161256" cy="275353"/>
          </a:xfrm>
          <a:prstGeom prst="rect">
            <a:avLst/>
          </a:prstGeom>
          <a:noFill/>
        </p:spPr>
        <p:txBody>
          <a:bodyPr wrap="square">
            <a:spAutoFit/>
          </a:bodyPr>
          <a:lstStyle/>
          <a:p>
            <a:r>
              <a:rPr lang="en-US" sz="1200" b="1" dirty="0">
                <a:effectLst/>
                <a:latin typeface="Times New Roman" panose="02020603050405020304" pitchFamily="18" charset="0"/>
                <a:ea typeface="Times New Roman" panose="02020603050405020304" pitchFamily="18" charset="0"/>
              </a:rPr>
              <a:t>Fig 1: Rose plant results</a:t>
            </a:r>
            <a:endParaRPr lang="en-IN" sz="1200" b="1" dirty="0"/>
          </a:p>
        </p:txBody>
      </p:sp>
    </p:spTree>
    <p:extLst>
      <p:ext uri="{BB962C8B-B14F-4D97-AF65-F5344CB8AC3E}">
        <p14:creationId xmlns:p14="http://schemas.microsoft.com/office/powerpoint/2010/main" val="21958805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Results &amp; Analysis</a:t>
            </a:r>
            <a:endParaRPr lang="en-US" dirty="0"/>
          </a:p>
        </p:txBody>
      </p:sp>
      <p:sp>
        <p:nvSpPr>
          <p:cNvPr id="3" name="Content Placeholder 2"/>
          <p:cNvSpPr>
            <a:spLocks noGrp="1"/>
          </p:cNvSpPr>
          <p:nvPr>
            <p:ph idx="1"/>
          </p:nvPr>
        </p:nvSpPr>
        <p:spPr/>
        <p:txBody>
          <a:bodyPr>
            <a:normAutofit/>
          </a:bodyPr>
          <a:lstStyle/>
          <a:p>
            <a:r>
              <a:rPr lang="en-US" sz="2400" b="1" dirty="0" err="1">
                <a:latin typeface="Times New Roman" panose="02020603050405020304" pitchFamily="18" charset="0"/>
                <a:cs typeface="Times New Roman" panose="02020603050405020304" pitchFamily="18" charset="0"/>
              </a:rPr>
              <a:t>PushBullet</a:t>
            </a:r>
            <a:r>
              <a:rPr lang="en-US" sz="2400" b="1" dirty="0">
                <a:latin typeface="Times New Roman" panose="02020603050405020304" pitchFamily="18" charset="0"/>
                <a:cs typeface="Times New Roman" panose="02020603050405020304" pitchFamily="18" charset="0"/>
              </a:rPr>
              <a:t> in-app notifications</a:t>
            </a:r>
            <a:endParaRPr lang="en-IN" sz="2400" b="1" dirty="0">
              <a:latin typeface="Times New Roman" panose="02020603050405020304" pitchFamily="18" charset="0"/>
              <a:cs typeface="Times New Roman" panose="02020603050405020304" pitchFamily="18" charset="0"/>
            </a:endParaRPr>
          </a:p>
          <a:p>
            <a:pPr marL="0" indent="0">
              <a:buNone/>
            </a:pPr>
            <a:endParaRPr lang="en-IN" sz="2400" b="1" dirty="0"/>
          </a:p>
          <a:p>
            <a:pPr>
              <a:buNone/>
            </a:pPr>
            <a:endParaRPr lang="en-IN" sz="2400" b="1" dirty="0"/>
          </a:p>
          <a:p>
            <a:pPr>
              <a:buNone/>
            </a:pPr>
            <a:endParaRPr lang="en-IN" sz="2400" b="1" dirty="0"/>
          </a:p>
        </p:txBody>
      </p:sp>
      <p:pic>
        <p:nvPicPr>
          <p:cNvPr id="4" name="Picture 3">
            <a:extLst>
              <a:ext uri="{FF2B5EF4-FFF2-40B4-BE49-F238E27FC236}">
                <a16:creationId xmlns:a16="http://schemas.microsoft.com/office/drawing/2014/main" id="{96C7A695-7ED7-D9A1-A9AE-B712B835A0BB}"/>
              </a:ext>
            </a:extLst>
          </p:cNvPr>
          <p:cNvPicPr>
            <a:picLocks noChangeAspect="1"/>
          </p:cNvPicPr>
          <p:nvPr/>
        </p:nvPicPr>
        <p:blipFill>
          <a:blip r:embed="rId2"/>
          <a:stretch>
            <a:fillRect/>
          </a:stretch>
        </p:blipFill>
        <p:spPr>
          <a:xfrm>
            <a:off x="3705225" y="1668619"/>
            <a:ext cx="4438650" cy="4824166"/>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Conclusion</a:t>
            </a:r>
            <a:endParaRPr lang="en-US" dirty="0"/>
          </a:p>
        </p:txBody>
      </p:sp>
      <p:sp>
        <p:nvSpPr>
          <p:cNvPr id="3" name="Content Placeholder 2"/>
          <p:cNvSpPr>
            <a:spLocks noGrp="1"/>
          </p:cNvSpPr>
          <p:nvPr>
            <p:ph idx="1"/>
          </p:nvPr>
        </p:nvSpPr>
        <p:spPr/>
        <p:txBody>
          <a:bodyPr>
            <a:normAutofit/>
          </a:bodyPr>
          <a:lstStyle/>
          <a:p>
            <a:pPr algn="just">
              <a:lnSpc>
                <a:spcPct val="150000"/>
              </a:lnSpc>
            </a:pPr>
            <a:r>
              <a:rPr lang="en-US" sz="2400" dirty="0">
                <a:effectLst/>
                <a:latin typeface="Times New Roman" panose="02020603050405020304" pitchFamily="18" charset="0"/>
                <a:ea typeface="Times New Roman" panose="02020603050405020304" pitchFamily="18" charset="0"/>
              </a:rPr>
              <a:t>The Raspberry Pi and IoT-driven automated indoor plant monitoring system efficiently tackles challenges posed by busy schedules in plant care. Through the automation of monitoring via moisture and DHT11 sensors, alongside a camera, the system enables remote observation and data transmission using </a:t>
            </a:r>
            <a:r>
              <a:rPr lang="en-US" sz="2400" dirty="0" err="1">
                <a:effectLst/>
                <a:latin typeface="Times New Roman" panose="02020603050405020304" pitchFamily="18" charset="0"/>
                <a:ea typeface="Times New Roman" panose="02020603050405020304" pitchFamily="18" charset="0"/>
              </a:rPr>
              <a:t>PushBullet</a:t>
            </a:r>
            <a:r>
              <a:rPr lang="en-US" sz="2400" dirty="0">
                <a:effectLst/>
                <a:latin typeface="Times New Roman" panose="02020603050405020304" pitchFamily="18" charset="0"/>
                <a:ea typeface="Times New Roman" panose="02020603050405020304" pitchFamily="18" charset="0"/>
              </a:rPr>
              <a:t>. This technological advancement not only supports organic vegetable cultivation and improves home aesthetics but also eliminates the necessity for 'plant sitters' during absences. The work highlights the harmonious integration of technology and gardening, providing a practical and efficient solution for modern lifestyles, with potential for further technical enhancements in the future.</a:t>
            </a:r>
            <a:endParaRPr lang="en-IN" sz="24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Research Paper</a:t>
            </a:r>
            <a:endParaRPr lang="en-US" dirty="0"/>
          </a:p>
        </p:txBody>
      </p:sp>
      <p:sp>
        <p:nvSpPr>
          <p:cNvPr id="3" name="Content Placeholder 2"/>
          <p:cNvSpPr>
            <a:spLocks noGrp="1"/>
          </p:cNvSpPr>
          <p:nvPr>
            <p:ph idx="1"/>
          </p:nvPr>
        </p:nvSpPr>
        <p:spPr/>
        <p:txBody>
          <a:bodyPr>
            <a:normAutofit/>
          </a:bodyPr>
          <a:lstStyle/>
          <a:p>
            <a:r>
              <a:rPr lang="en-IN" sz="2400" b="1" dirty="0">
                <a:hlinkClick r:id="rId2"/>
              </a:rPr>
              <a:t>Research Paper</a:t>
            </a:r>
            <a:endParaRPr lang="en-IN" sz="2400" b="1" dirty="0"/>
          </a:p>
          <a:p>
            <a:pPr>
              <a:buNone/>
            </a:pPr>
            <a:endParaRPr lang="en-IN" sz="2400" b="1" dirty="0"/>
          </a:p>
          <a:p>
            <a:pPr>
              <a:buNone/>
            </a:pPr>
            <a:endParaRPr lang="en-US" sz="2400" b="1" dirty="0"/>
          </a:p>
        </p:txBody>
      </p:sp>
      <p:pic>
        <p:nvPicPr>
          <p:cNvPr id="7" name="Picture 6">
            <a:extLst>
              <a:ext uri="{FF2B5EF4-FFF2-40B4-BE49-F238E27FC236}">
                <a16:creationId xmlns:a16="http://schemas.microsoft.com/office/drawing/2014/main" id="{B5247D11-D6A6-9A1F-A97B-AE8046F9FAA7}"/>
              </a:ext>
            </a:extLst>
          </p:cNvPr>
          <p:cNvPicPr>
            <a:picLocks noChangeAspect="1"/>
          </p:cNvPicPr>
          <p:nvPr/>
        </p:nvPicPr>
        <p:blipFill>
          <a:blip r:embed="rId3"/>
          <a:stretch>
            <a:fillRect/>
          </a:stretch>
        </p:blipFill>
        <p:spPr>
          <a:xfrm>
            <a:off x="2603376" y="1653092"/>
            <a:ext cx="3241612" cy="4839147"/>
          </a:xfrm>
          <a:prstGeom prst="rect">
            <a:avLst/>
          </a:prstGeom>
        </p:spPr>
      </p:pic>
      <p:pic>
        <p:nvPicPr>
          <p:cNvPr id="4" name="Picture 3">
            <a:extLst>
              <a:ext uri="{FF2B5EF4-FFF2-40B4-BE49-F238E27FC236}">
                <a16:creationId xmlns:a16="http://schemas.microsoft.com/office/drawing/2014/main" id="{2BF3254D-0D69-EEF9-1FAA-C4A1A96C7A22}"/>
              </a:ext>
            </a:extLst>
          </p:cNvPr>
          <p:cNvPicPr>
            <a:picLocks noChangeAspect="1"/>
          </p:cNvPicPr>
          <p:nvPr/>
        </p:nvPicPr>
        <p:blipFill>
          <a:blip r:embed="rId4"/>
          <a:stretch>
            <a:fillRect/>
          </a:stretch>
        </p:blipFill>
        <p:spPr>
          <a:xfrm>
            <a:off x="6347015" y="1515035"/>
            <a:ext cx="3514161" cy="4977204"/>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References</a:t>
            </a:r>
          </a:p>
        </p:txBody>
      </p:sp>
      <p:sp>
        <p:nvSpPr>
          <p:cNvPr id="3" name="Content Placeholder 2"/>
          <p:cNvSpPr>
            <a:spLocks noGrp="1"/>
          </p:cNvSpPr>
          <p:nvPr>
            <p:ph idx="1"/>
          </p:nvPr>
        </p:nvSpPr>
        <p:spPr>
          <a:xfrm>
            <a:off x="206430" y="1016596"/>
            <a:ext cx="11779135" cy="5394960"/>
          </a:xfrm>
        </p:spPr>
        <p:txBody>
          <a:bodyPr>
            <a:noAutofit/>
          </a:bodyPr>
          <a:lstStyle/>
          <a:p>
            <a:pPr marL="0" marR="0" lvl="0" indent="0" algn="just" defTabSz="914400" rtl="0" eaLnBrk="1" fontAlgn="auto" latinLnBrk="0" hangingPunct="1">
              <a:lnSpc>
                <a:spcPct val="100000"/>
              </a:lnSpc>
              <a:spcBef>
                <a:spcPts val="1001"/>
              </a:spcBef>
              <a:spcAft>
                <a:spcPts val="0"/>
              </a:spcAft>
              <a:buClrTx/>
              <a:buSzTx/>
              <a:buFont typeface="Arial" panose="020B0604020202020204" pitchFamily="34" charset="0"/>
              <a:buNone/>
              <a:tabLst>
                <a:tab pos="0" algn="l"/>
              </a:tabLst>
              <a:defRPr/>
            </a:pPr>
            <a:r>
              <a:rPr kumimoji="0" lang="en-US" sz="1900" b="0" i="0" u="none" strike="noStrike" kern="1200" cap="none" spc="-1" normalizeH="0" baseline="0" noProof="0" dirty="0">
                <a:ln>
                  <a:noFill/>
                </a:ln>
                <a:solidFill>
                  <a:srgbClr val="000000"/>
                </a:solidFill>
                <a:effectLst/>
                <a:uLnTx/>
                <a:uFillTx/>
                <a:latin typeface="Times New Roman"/>
              </a:rPr>
              <a:t>[1]. </a:t>
            </a:r>
            <a:r>
              <a:rPr kumimoji="0" lang="en-US" sz="1900" b="0" i="0" u="none" strike="noStrike" kern="100" cap="none" spc="-1"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Zuraida</a:t>
            </a:r>
            <a:r>
              <a:rPr kumimoji="0" lang="en-US" sz="1900" b="0" i="0" u="none" strike="noStrike" kern="100" cap="none" spc="-1"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Muhammad</a:t>
            </a:r>
            <a:r>
              <a:rPr kumimoji="0" lang="en-US" sz="1900" b="0" i="0" u="none" strike="noStrike" kern="1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 Muhammad Azri </a:t>
            </a:r>
            <a:r>
              <a:rPr kumimoji="0" lang="en-US" sz="1900" b="0" i="0" u="none" strike="noStrike" kern="100" cap="none" spc="0" normalizeH="0" baseline="0" noProof="0" dirty="0" err="1">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Asyraf</a:t>
            </a:r>
            <a:r>
              <a:rPr kumimoji="0" lang="en-US" sz="1900" b="0" i="0" u="none" strike="noStrike" kern="1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 Mohd Hafez, Nor </a:t>
            </a:r>
            <a:r>
              <a:rPr kumimoji="0" lang="en-US" sz="1900" b="0" i="0" u="none" strike="noStrike" kern="100" cap="none" spc="0" normalizeH="0" baseline="0" noProof="0" dirty="0" err="1">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Adni</a:t>
            </a:r>
            <a:r>
              <a:rPr kumimoji="0" lang="en-US" sz="1900" b="0" i="0" u="none" strike="noStrike" kern="1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 Mat </a:t>
            </a:r>
            <a:r>
              <a:rPr kumimoji="0" lang="en-US" sz="1900" b="0" i="0" u="none" strike="noStrike" kern="100" cap="none" spc="0" normalizeH="0" baseline="0" noProof="0" dirty="0" err="1">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Leh</a:t>
            </a:r>
            <a:r>
              <a:rPr kumimoji="0" lang="en-US" sz="1900" b="0" i="0" u="none" strike="noStrike" kern="1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1900" b="0" i="0" u="none" strike="noStrike" kern="100" cap="none" spc="0" normalizeH="0" baseline="0" noProof="0" dirty="0" err="1">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Zakiah</a:t>
            </a:r>
            <a:r>
              <a:rPr kumimoji="0" lang="en-US" sz="1900" b="0" i="0" u="none" strike="noStrike" kern="1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 Mohd </a:t>
            </a:r>
            <a:r>
              <a:rPr kumimoji="0" lang="en-US" sz="1900" b="0" i="0" u="none" strike="noStrike" kern="100" cap="none" spc="0" normalizeH="0" baseline="0" noProof="0" dirty="0" err="1">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Yusoff</a:t>
            </a:r>
            <a:r>
              <a:rPr kumimoji="0" lang="en-US" sz="1900" b="0" i="0" u="none" strike="noStrike" kern="1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 and </a:t>
            </a:r>
            <a:r>
              <a:rPr kumimoji="0" lang="en-US" sz="1900" b="0" i="0" u="none" strike="noStrike" kern="100" cap="none" spc="0" normalizeH="0" baseline="0" noProof="0" dirty="0" err="1">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Shabinar</a:t>
            </a:r>
            <a:r>
              <a:rPr kumimoji="0" lang="en-US" sz="1900" b="0" i="0" u="none" strike="noStrike" kern="1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 Abd Hamid, “</a:t>
            </a:r>
            <a:r>
              <a:rPr kumimoji="0" lang="en-US" sz="1900" b="0" i="0" u="none" strike="noStrike" kern="1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hlinkClick r:id="rId2"/>
              </a:rPr>
              <a:t>Smart Agriculture Using Internet Of Things with Raspberry Pi</a:t>
            </a:r>
            <a:r>
              <a:rPr kumimoji="0" lang="en-US" sz="1900" b="0" i="0" u="none" strike="noStrike" kern="1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 10</a:t>
            </a:r>
            <a:r>
              <a:rPr kumimoji="0" lang="en-US" sz="1900" b="0" i="0" u="none" strike="noStrike" kern="100" cap="none" spc="0" normalizeH="0" baseline="3000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th</a:t>
            </a:r>
            <a:r>
              <a:rPr kumimoji="0" lang="en-US" sz="1900" b="0" i="0" u="none" strike="noStrike" kern="1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 IEEE International Conference on Control System, Computing and Engineering (ICCSCE2020) pp. 85-90, August. 2020.</a:t>
            </a:r>
            <a:endParaRPr kumimoji="0" lang="en-IN" sz="1900" b="0" i="0" u="none" strike="noStrike" kern="1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0000"/>
              </a:lnSpc>
              <a:spcBef>
                <a:spcPts val="1001"/>
              </a:spcBef>
              <a:spcAft>
                <a:spcPts val="0"/>
              </a:spcAft>
              <a:buClrTx/>
              <a:buSzTx/>
              <a:buFont typeface="Arial" panose="020B0604020202020204" pitchFamily="34" charset="0"/>
              <a:buNone/>
              <a:tabLst>
                <a:tab pos="0" algn="l"/>
              </a:tabLst>
              <a:defRPr/>
            </a:pPr>
            <a:r>
              <a:rPr kumimoji="0" lang="en-US" sz="1900" b="0" i="0" u="none" strike="noStrike" kern="1200" cap="none" spc="-1" normalizeH="0" baseline="0" noProof="0" dirty="0">
                <a:ln>
                  <a:noFill/>
                </a:ln>
                <a:solidFill>
                  <a:srgbClr val="000000"/>
                </a:solidFill>
                <a:effectLst/>
                <a:uLnTx/>
                <a:uFillTx/>
                <a:latin typeface="Times New Roman"/>
              </a:rPr>
              <a:t>[2]. Ms. </a:t>
            </a:r>
            <a:r>
              <a:rPr kumimoji="0" lang="en-US" sz="1900" b="0" i="0" u="none" strike="noStrike" kern="1200" cap="none" spc="-1" normalizeH="0" baseline="0" noProof="0" dirty="0" err="1">
                <a:ln>
                  <a:noFill/>
                </a:ln>
                <a:solidFill>
                  <a:srgbClr val="000000"/>
                </a:solidFill>
                <a:effectLst/>
                <a:uLnTx/>
                <a:uFillTx/>
                <a:latin typeface="Times New Roman"/>
              </a:rPr>
              <a:t>Yogeshwari</a:t>
            </a:r>
            <a:r>
              <a:rPr kumimoji="0" lang="en-US" sz="1900" b="0" i="0" u="none" strike="noStrike" kern="1200" cap="none" spc="-1" normalizeH="0" baseline="0" noProof="0" dirty="0">
                <a:ln>
                  <a:noFill/>
                </a:ln>
                <a:solidFill>
                  <a:srgbClr val="000000"/>
                </a:solidFill>
                <a:effectLst/>
                <a:uLnTx/>
                <a:uFillTx/>
                <a:latin typeface="Times New Roman"/>
              </a:rPr>
              <a:t> </a:t>
            </a:r>
            <a:r>
              <a:rPr kumimoji="0" lang="en-US" sz="1900" b="0" i="0" u="none" strike="noStrike" kern="1200" cap="none" spc="-1" normalizeH="0" baseline="0" noProof="0" dirty="0" err="1">
                <a:ln>
                  <a:noFill/>
                </a:ln>
                <a:solidFill>
                  <a:srgbClr val="000000"/>
                </a:solidFill>
                <a:effectLst/>
                <a:uLnTx/>
                <a:uFillTx/>
                <a:latin typeface="Times New Roman"/>
              </a:rPr>
              <a:t>Barhate</a:t>
            </a:r>
            <a:r>
              <a:rPr kumimoji="0" lang="en-US" sz="1900" b="0" i="0" u="none" strike="noStrike" kern="1200" cap="none" spc="-1" normalizeH="0" baseline="0" noProof="0" dirty="0">
                <a:ln>
                  <a:noFill/>
                </a:ln>
                <a:solidFill>
                  <a:srgbClr val="000000"/>
                </a:solidFill>
                <a:effectLst/>
                <a:uLnTx/>
                <a:uFillTx/>
                <a:latin typeface="Times New Roman"/>
              </a:rPr>
              <a:t>, Mr. Rupesh </a:t>
            </a:r>
            <a:r>
              <a:rPr kumimoji="0" lang="en-US" sz="1900" b="0" i="0" u="none" strike="noStrike" kern="1200" cap="none" spc="-1" normalizeH="0" baseline="0" noProof="0" dirty="0" err="1">
                <a:ln>
                  <a:noFill/>
                </a:ln>
                <a:solidFill>
                  <a:srgbClr val="000000"/>
                </a:solidFill>
                <a:effectLst/>
                <a:uLnTx/>
                <a:uFillTx/>
                <a:latin typeface="Times New Roman"/>
              </a:rPr>
              <a:t>Borse</a:t>
            </a:r>
            <a:r>
              <a:rPr kumimoji="0" lang="en-US" sz="1900" b="0" i="0" u="none" strike="noStrike" kern="1200" cap="none" spc="-1" normalizeH="0" baseline="0" noProof="0" dirty="0">
                <a:ln>
                  <a:noFill/>
                </a:ln>
                <a:solidFill>
                  <a:srgbClr val="000000"/>
                </a:solidFill>
                <a:effectLst/>
                <a:uLnTx/>
                <a:uFillTx/>
                <a:latin typeface="Times New Roman"/>
              </a:rPr>
              <a:t>, Ms. Neha </a:t>
            </a:r>
            <a:r>
              <a:rPr kumimoji="0" lang="en-US" sz="1900" b="0" i="0" u="none" strike="noStrike" kern="1200" cap="none" spc="-1" normalizeH="0" baseline="0" noProof="0" dirty="0" err="1">
                <a:ln>
                  <a:noFill/>
                </a:ln>
                <a:solidFill>
                  <a:srgbClr val="000000"/>
                </a:solidFill>
                <a:effectLst/>
                <a:uLnTx/>
                <a:uFillTx/>
                <a:latin typeface="Times New Roman"/>
              </a:rPr>
              <a:t>Adkar</a:t>
            </a:r>
            <a:r>
              <a:rPr kumimoji="0" lang="en-US" sz="1900" b="0" i="0" u="none" strike="noStrike" kern="1200" cap="none" spc="-1" normalizeH="0" baseline="0" noProof="0" dirty="0">
                <a:ln>
                  <a:noFill/>
                </a:ln>
                <a:solidFill>
                  <a:srgbClr val="000000"/>
                </a:solidFill>
                <a:effectLst/>
                <a:uLnTx/>
                <a:uFillTx/>
                <a:latin typeface="Times New Roman"/>
              </a:rPr>
              <a:t> and Mr. Gaurav </a:t>
            </a:r>
            <a:r>
              <a:rPr kumimoji="0" lang="en-US" sz="1900" b="0" i="0" u="none" strike="noStrike" kern="1200" cap="none" spc="-1" normalizeH="0" baseline="0" noProof="0" dirty="0" err="1">
                <a:ln>
                  <a:noFill/>
                </a:ln>
                <a:solidFill>
                  <a:srgbClr val="000000"/>
                </a:solidFill>
                <a:effectLst/>
                <a:uLnTx/>
                <a:uFillTx/>
                <a:latin typeface="Times New Roman"/>
              </a:rPr>
              <a:t>Bagul</a:t>
            </a:r>
            <a:r>
              <a:rPr kumimoji="0" lang="en-US" sz="1900" b="0" i="0" u="none" strike="noStrike" kern="1200" cap="none" spc="-1" normalizeH="0" baseline="0" noProof="0" dirty="0">
                <a:ln>
                  <a:noFill/>
                </a:ln>
                <a:solidFill>
                  <a:srgbClr val="000000"/>
                </a:solidFill>
                <a:effectLst/>
                <a:uLnTx/>
                <a:uFillTx/>
                <a:latin typeface="Times New Roman"/>
              </a:rPr>
              <a:t>, “</a:t>
            </a:r>
            <a:r>
              <a:rPr kumimoji="0" lang="en-US" sz="1900" b="0" i="0" u="none" strike="noStrike" kern="1200" cap="none" spc="-1" normalizeH="0" baseline="0" noProof="0" dirty="0">
                <a:ln>
                  <a:noFill/>
                </a:ln>
                <a:solidFill>
                  <a:srgbClr val="000000"/>
                </a:solidFill>
                <a:effectLst/>
                <a:uLnTx/>
                <a:uFillTx/>
                <a:latin typeface="Times New Roman"/>
                <a:hlinkClick r:id="rId3"/>
              </a:rPr>
              <a:t>Plant Watering and Monitoring System Using IOT and Cloud Computing</a:t>
            </a:r>
            <a:r>
              <a:rPr kumimoji="0" lang="en-US" sz="1900" b="0" i="0" u="none" strike="noStrike" kern="1200" cap="none" spc="-1" normalizeH="0" baseline="0" noProof="0" dirty="0">
                <a:ln>
                  <a:noFill/>
                </a:ln>
                <a:solidFill>
                  <a:srgbClr val="000000"/>
                </a:solidFill>
                <a:effectLst/>
                <a:uLnTx/>
                <a:uFillTx/>
                <a:latin typeface="Times New Roman"/>
              </a:rPr>
              <a:t>” International Journal of Scientific Development and Research vol. 5, pp. 157-162, April. 2020.</a:t>
            </a:r>
          </a:p>
          <a:p>
            <a:pPr marL="0" indent="0" algn="just">
              <a:lnSpc>
                <a:spcPct val="100000"/>
              </a:lnSpc>
              <a:spcBef>
                <a:spcPts val="1001"/>
              </a:spcBef>
              <a:buNone/>
              <a:tabLst>
                <a:tab pos="0" algn="l"/>
              </a:tabLst>
            </a:pPr>
            <a:r>
              <a:rPr lang="en-US" sz="1900" b="0" strike="noStrike" spc="-1" dirty="0">
                <a:solidFill>
                  <a:srgbClr val="000000"/>
                </a:solidFill>
                <a:latin typeface="Times New Roman"/>
              </a:rPr>
              <a:t>[</a:t>
            </a:r>
            <a:r>
              <a:rPr lang="en-US" sz="1900" spc="-1" dirty="0">
                <a:solidFill>
                  <a:srgbClr val="000000"/>
                </a:solidFill>
                <a:latin typeface="Times New Roman"/>
              </a:rPr>
              <a:t>3</a:t>
            </a:r>
            <a:r>
              <a:rPr lang="en-US" sz="1900" b="0" strike="noStrike" spc="-1" dirty="0">
                <a:solidFill>
                  <a:srgbClr val="000000"/>
                </a:solidFill>
                <a:latin typeface="Times New Roman"/>
              </a:rPr>
              <a:t>]. </a:t>
            </a:r>
            <a:r>
              <a:rPr lang="en-US" sz="1900" b="0" strike="noStrike" spc="-1" dirty="0" err="1">
                <a:solidFill>
                  <a:srgbClr val="000000"/>
                </a:solidFill>
                <a:latin typeface="Times New Roman"/>
              </a:rPr>
              <a:t>Selvamuthukumaran</a:t>
            </a:r>
            <a:r>
              <a:rPr lang="en-US" sz="1900" b="0" strike="noStrike" spc="-1" dirty="0">
                <a:solidFill>
                  <a:srgbClr val="000000"/>
                </a:solidFill>
                <a:latin typeface="Times New Roman"/>
              </a:rPr>
              <a:t> N</a:t>
            </a:r>
            <a:r>
              <a:rPr lang="en-US" sz="1900" spc="-1" dirty="0">
                <a:solidFill>
                  <a:srgbClr val="000000"/>
                </a:solidFill>
                <a:latin typeface="Times New Roman"/>
              </a:rPr>
              <a:t>, Evangeline Sneha J, </a:t>
            </a:r>
            <a:r>
              <a:rPr lang="en-US" sz="1900" spc="-1" dirty="0" err="1">
                <a:solidFill>
                  <a:srgbClr val="000000"/>
                </a:solidFill>
                <a:latin typeface="Times New Roman"/>
              </a:rPr>
              <a:t>Thriambika</a:t>
            </a:r>
            <a:r>
              <a:rPr lang="en-US" sz="1900" spc="-1" dirty="0">
                <a:solidFill>
                  <a:srgbClr val="000000"/>
                </a:solidFill>
                <a:latin typeface="Times New Roman"/>
              </a:rPr>
              <a:t> K B and </a:t>
            </a:r>
            <a:r>
              <a:rPr lang="en-US" sz="1900" spc="-1" dirty="0" err="1">
                <a:solidFill>
                  <a:srgbClr val="000000"/>
                </a:solidFill>
                <a:latin typeface="Times New Roman"/>
              </a:rPr>
              <a:t>Vishali</a:t>
            </a:r>
            <a:r>
              <a:rPr lang="en-US" sz="1900" spc="-1" dirty="0">
                <a:solidFill>
                  <a:srgbClr val="000000"/>
                </a:solidFill>
                <a:latin typeface="Times New Roman"/>
              </a:rPr>
              <a:t> Babu B, “</a:t>
            </a:r>
            <a:r>
              <a:rPr lang="en-US" sz="1900" spc="-1" dirty="0">
                <a:solidFill>
                  <a:srgbClr val="000000"/>
                </a:solidFill>
                <a:latin typeface="Times New Roman"/>
                <a:hlinkClick r:id="rId4"/>
              </a:rPr>
              <a:t>Intelligent Animal Detection System Using IOT and Deep Learning</a:t>
            </a:r>
            <a:r>
              <a:rPr lang="en-US" sz="1900" spc="-1" dirty="0">
                <a:solidFill>
                  <a:srgbClr val="000000"/>
                </a:solidFill>
                <a:latin typeface="Times New Roman"/>
              </a:rPr>
              <a:t>” International Research Journal of Modernization in Engineering Technology and Science, vol. 3, pp. 2433-2438, April. 2021.</a:t>
            </a:r>
            <a:endParaRPr lang="en-US" sz="1900" b="0" strike="noStrike" spc="-1" dirty="0">
              <a:solidFill>
                <a:srgbClr val="000000"/>
              </a:solidFill>
              <a:latin typeface="Times New Roman"/>
            </a:endParaRPr>
          </a:p>
          <a:p>
            <a:pPr marL="0" indent="0" algn="just">
              <a:lnSpc>
                <a:spcPct val="100000"/>
              </a:lnSpc>
              <a:spcBef>
                <a:spcPts val="1001"/>
              </a:spcBef>
              <a:buNone/>
              <a:tabLst>
                <a:tab pos="0" algn="l"/>
              </a:tabLst>
            </a:pPr>
            <a:r>
              <a:rPr lang="en-US" sz="1900" spc="-1" dirty="0">
                <a:solidFill>
                  <a:srgbClr val="000000"/>
                </a:solidFill>
                <a:latin typeface="Times New Roman"/>
              </a:rPr>
              <a:t>[4]. Yogesh </a:t>
            </a:r>
            <a:r>
              <a:rPr lang="en-US" sz="1900" spc="-1" dirty="0" err="1">
                <a:solidFill>
                  <a:srgbClr val="000000"/>
                </a:solidFill>
                <a:latin typeface="Times New Roman"/>
              </a:rPr>
              <a:t>kumar</a:t>
            </a:r>
            <a:r>
              <a:rPr lang="en-US" sz="1900" spc="-1" dirty="0">
                <a:solidFill>
                  <a:srgbClr val="000000"/>
                </a:solidFill>
                <a:latin typeface="Times New Roman"/>
              </a:rPr>
              <a:t> Jayam, Venkatesh </a:t>
            </a:r>
            <a:r>
              <a:rPr lang="en-US" sz="1900" spc="-1" dirty="0" err="1">
                <a:solidFill>
                  <a:srgbClr val="000000"/>
                </a:solidFill>
                <a:latin typeface="Times New Roman"/>
              </a:rPr>
              <a:t>Tunuguntla</a:t>
            </a:r>
            <a:r>
              <a:rPr lang="en-US" sz="1900" spc="-1" dirty="0">
                <a:solidFill>
                  <a:srgbClr val="000000"/>
                </a:solidFill>
                <a:latin typeface="Times New Roman"/>
              </a:rPr>
              <a:t>, </a:t>
            </a:r>
            <a:r>
              <a:rPr lang="en-US" sz="1900" spc="-1" dirty="0" err="1">
                <a:solidFill>
                  <a:srgbClr val="000000"/>
                </a:solidFill>
                <a:latin typeface="Times New Roman"/>
              </a:rPr>
              <a:t>Sreehari</a:t>
            </a:r>
            <a:r>
              <a:rPr lang="en-US" sz="1900" spc="-1" dirty="0">
                <a:solidFill>
                  <a:srgbClr val="000000"/>
                </a:solidFill>
                <a:latin typeface="Times New Roman"/>
              </a:rPr>
              <a:t> J B, S </a:t>
            </a:r>
            <a:r>
              <a:rPr lang="en-US" sz="1900" spc="-1" dirty="0" err="1">
                <a:solidFill>
                  <a:srgbClr val="000000"/>
                </a:solidFill>
                <a:latin typeface="Times New Roman"/>
              </a:rPr>
              <a:t>Harinarayanan</a:t>
            </a:r>
            <a:r>
              <a:rPr lang="en-US" sz="1900" spc="-1" dirty="0">
                <a:solidFill>
                  <a:srgbClr val="000000"/>
                </a:solidFill>
                <a:latin typeface="Times New Roman"/>
              </a:rPr>
              <a:t> , “</a:t>
            </a:r>
            <a:r>
              <a:rPr lang="en-US" sz="1900" spc="-1" dirty="0">
                <a:solidFill>
                  <a:srgbClr val="000000"/>
                </a:solidFill>
                <a:latin typeface="Times New Roman"/>
                <a:hlinkClick r:id="rId5"/>
              </a:rPr>
              <a:t>Smart Plant Monitoring System Using IOT</a:t>
            </a:r>
            <a:r>
              <a:rPr lang="en-US" sz="1900" spc="-1" dirty="0">
                <a:solidFill>
                  <a:srgbClr val="000000"/>
                </a:solidFill>
                <a:latin typeface="Times New Roman"/>
              </a:rPr>
              <a:t>” Fourth International Conference on Trends in Electronics and Informatics (ICOEI 2020),pp. 271-277, July. 2020.</a:t>
            </a:r>
            <a:endParaRPr lang="en-US" sz="1900" b="0" strike="noStrike" spc="-1" dirty="0">
              <a:solidFill>
                <a:srgbClr val="000000"/>
              </a:solidFill>
              <a:latin typeface="Times New Roman"/>
            </a:endParaRPr>
          </a:p>
          <a:p>
            <a:pPr marL="0" lvl="0" indent="0" algn="just">
              <a:lnSpc>
                <a:spcPct val="100000"/>
              </a:lnSpc>
              <a:buSzPts val="1200"/>
              <a:buNone/>
            </a:pPr>
            <a:r>
              <a:rPr lang="en-IN" sz="1900" dirty="0"/>
              <a:t>[5]. </a:t>
            </a:r>
            <a:r>
              <a:rPr lang="en-US" sz="1900" dirty="0">
                <a:effectLst/>
                <a:latin typeface="Times New Roman" panose="02020603050405020304" pitchFamily="18" charset="0"/>
                <a:ea typeface="Times New Roman" panose="02020603050405020304" pitchFamily="18" charset="0"/>
              </a:rPr>
              <a:t>Gaurav Patil, Akash Patil, Shashank </a:t>
            </a:r>
            <a:r>
              <a:rPr lang="en-US" sz="1900" dirty="0" err="1">
                <a:effectLst/>
                <a:latin typeface="Times New Roman" panose="02020603050405020304" pitchFamily="18" charset="0"/>
                <a:ea typeface="Times New Roman" panose="02020603050405020304" pitchFamily="18" charset="0"/>
              </a:rPr>
              <a:t>Pathmudi</a:t>
            </a:r>
            <a:r>
              <a:rPr lang="en-US" sz="1900" dirty="0">
                <a:effectLst/>
                <a:latin typeface="Times New Roman" panose="02020603050405020304" pitchFamily="18" charset="0"/>
                <a:ea typeface="Times New Roman" panose="02020603050405020304" pitchFamily="18" charset="0"/>
              </a:rPr>
              <a:t>, </a:t>
            </a:r>
            <a:r>
              <a:rPr lang="en-US" sz="1900" u="sng" dirty="0">
                <a:solidFill>
                  <a:srgbClr val="0000FF"/>
                </a:solidFill>
                <a:effectLst/>
                <a:latin typeface="Times New Roman" panose="02020603050405020304" pitchFamily="18" charset="0"/>
                <a:ea typeface="Times New Roman" panose="02020603050405020304" pitchFamily="18" charset="0"/>
                <a:hlinkClick r:id="rId6"/>
              </a:rPr>
              <a:t>Plant Monitoring System</a:t>
            </a:r>
            <a:r>
              <a:rPr lang="en-US" sz="1900" dirty="0">
                <a:effectLst/>
                <a:latin typeface="Times New Roman" panose="02020603050405020304" pitchFamily="18" charset="0"/>
                <a:ea typeface="Times New Roman" panose="02020603050405020304" pitchFamily="18" charset="0"/>
              </a:rPr>
              <a:t> International Journal of Engineering Research &amp; Technology (IJERT), vol.10, pp. 1-4, September 2021.</a:t>
            </a:r>
            <a:endParaRPr lang="en-IN" sz="1900" dirty="0">
              <a:effectLst/>
              <a:latin typeface="Times New Roman" panose="02020603050405020304" pitchFamily="18" charset="0"/>
              <a:ea typeface="Times New Roman" panose="02020603050405020304" pitchFamily="18" charset="0"/>
            </a:endParaRPr>
          </a:p>
          <a:p>
            <a:pPr marL="0" lvl="0" indent="0" algn="just">
              <a:lnSpc>
                <a:spcPct val="100000"/>
              </a:lnSpc>
              <a:buSzPts val="1200"/>
              <a:buNone/>
            </a:pPr>
            <a:r>
              <a:rPr lang="en-IN" sz="1900" dirty="0"/>
              <a:t>[6]. </a:t>
            </a:r>
            <a:r>
              <a:rPr lang="en-US" sz="1900" dirty="0" err="1">
                <a:effectLst/>
                <a:latin typeface="Times New Roman" panose="02020603050405020304" pitchFamily="18" charset="0"/>
                <a:ea typeface="Times New Roman" panose="02020603050405020304" pitchFamily="18" charset="0"/>
              </a:rPr>
              <a:t>Prof.Ms.P.V.Dudhe</a:t>
            </a:r>
            <a:r>
              <a:rPr lang="en-US" sz="1900" dirty="0">
                <a:effectLst/>
                <a:latin typeface="Times New Roman" panose="02020603050405020304" pitchFamily="18" charset="0"/>
                <a:ea typeface="Times New Roman" panose="02020603050405020304" pitchFamily="18" charset="0"/>
              </a:rPr>
              <a:t>, </a:t>
            </a:r>
            <a:r>
              <a:rPr lang="en-US" sz="1900" dirty="0" err="1">
                <a:effectLst/>
                <a:latin typeface="Times New Roman" panose="02020603050405020304" pitchFamily="18" charset="0"/>
                <a:ea typeface="Times New Roman" panose="02020603050405020304" pitchFamily="18" charset="0"/>
              </a:rPr>
              <a:t>Prof.Ms.N.V.Kadam</a:t>
            </a:r>
            <a:r>
              <a:rPr lang="en-US" sz="1900" dirty="0">
                <a:effectLst/>
                <a:latin typeface="Times New Roman" panose="02020603050405020304" pitchFamily="18" charset="0"/>
                <a:ea typeface="Times New Roman" panose="02020603050405020304" pitchFamily="18" charset="0"/>
              </a:rPr>
              <a:t>, Prof. R. M. </a:t>
            </a:r>
            <a:r>
              <a:rPr lang="en-US" sz="1900" dirty="0" err="1">
                <a:effectLst/>
                <a:latin typeface="Times New Roman" panose="02020603050405020304" pitchFamily="18" charset="0"/>
                <a:ea typeface="Times New Roman" panose="02020603050405020304" pitchFamily="18" charset="0"/>
              </a:rPr>
              <a:t>Hushangabade</a:t>
            </a:r>
            <a:r>
              <a:rPr lang="en-US" sz="1900" dirty="0">
                <a:effectLst/>
                <a:latin typeface="Times New Roman" panose="02020603050405020304" pitchFamily="18" charset="0"/>
                <a:ea typeface="Times New Roman" panose="02020603050405020304" pitchFamily="18" charset="0"/>
              </a:rPr>
              <a:t>, Prof. M. S. Deshmukh, </a:t>
            </a:r>
            <a:r>
              <a:rPr lang="en-US" sz="1900" u="sng" dirty="0">
                <a:solidFill>
                  <a:srgbClr val="0000FF"/>
                </a:solidFill>
                <a:effectLst/>
                <a:latin typeface="Times New Roman" panose="02020603050405020304" pitchFamily="18" charset="0"/>
                <a:ea typeface="Times New Roman" panose="02020603050405020304" pitchFamily="18" charset="0"/>
                <a:hlinkClick r:id="rId7"/>
              </a:rPr>
              <a:t>Internet of Things (IOT): An Overview and it’s Applications</a:t>
            </a:r>
            <a:r>
              <a:rPr lang="en-US" sz="1900" dirty="0">
                <a:effectLst/>
                <a:latin typeface="Times New Roman" panose="02020603050405020304" pitchFamily="18" charset="0"/>
                <a:ea typeface="Times New Roman" panose="02020603050405020304" pitchFamily="18" charset="0"/>
              </a:rPr>
              <a:t> International Conference on Energy, Communication, Data Analytics and Soft Computing (ICECDS-2017), pp. 2650-2653, 2017.</a:t>
            </a:r>
            <a:endParaRPr lang="en-IN" sz="1900" dirty="0">
              <a:effectLst/>
              <a:latin typeface="Times New Roman" panose="02020603050405020304" pitchFamily="18" charset="0"/>
              <a:ea typeface="Times New Roman" panose="02020603050405020304" pitchFamily="18" charset="0"/>
            </a:endParaRPr>
          </a:p>
          <a:p>
            <a:pPr marL="577850" indent="-577850">
              <a:lnSpc>
                <a:spcPct val="100000"/>
              </a:lnSpc>
              <a:buNone/>
            </a:pPr>
            <a:endParaRPr lang="en-IN" sz="19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References</a:t>
            </a:r>
          </a:p>
        </p:txBody>
      </p:sp>
      <p:sp>
        <p:nvSpPr>
          <p:cNvPr id="3" name="Content Placeholder 2"/>
          <p:cNvSpPr>
            <a:spLocks noGrp="1"/>
          </p:cNvSpPr>
          <p:nvPr>
            <p:ph idx="1"/>
          </p:nvPr>
        </p:nvSpPr>
        <p:spPr>
          <a:xfrm>
            <a:off x="206430" y="1157424"/>
            <a:ext cx="11779135" cy="5671074"/>
          </a:xfrm>
        </p:spPr>
        <p:txBody>
          <a:bodyPr>
            <a:noAutofit/>
          </a:bodyPr>
          <a:lstStyle/>
          <a:p>
            <a:pPr marL="0" lvl="0" indent="0" algn="just">
              <a:lnSpc>
                <a:spcPct val="100000"/>
              </a:lnSpc>
              <a:spcAft>
                <a:spcPts val="0"/>
              </a:spcAft>
              <a:buSzPts val="1200"/>
              <a:buNone/>
              <a:tabLst>
                <a:tab pos="762635" algn="l"/>
              </a:tabLst>
            </a:pPr>
            <a:r>
              <a:rPr lang="en-US" sz="2000" dirty="0">
                <a:effectLst/>
                <a:latin typeface="Times New Roman" panose="02020603050405020304" pitchFamily="18" charset="0"/>
                <a:ea typeface="Times New Roman" panose="02020603050405020304" pitchFamily="18" charset="0"/>
              </a:rPr>
              <a:t>[7]. R </a:t>
            </a:r>
            <a:r>
              <a:rPr lang="en-US" sz="2000" dirty="0" err="1">
                <a:effectLst/>
                <a:latin typeface="Times New Roman" panose="02020603050405020304" pitchFamily="18" charset="0"/>
                <a:ea typeface="Times New Roman" panose="02020603050405020304" pitchFamily="18" charset="0"/>
              </a:rPr>
              <a:t>Lathesparan</a:t>
            </a:r>
            <a:r>
              <a:rPr lang="en-US" sz="2000" dirty="0">
                <a:effectLst/>
                <a:latin typeface="Times New Roman" panose="02020603050405020304" pitchFamily="18" charset="0"/>
                <a:ea typeface="Times New Roman" panose="02020603050405020304" pitchFamily="18" charset="0"/>
              </a:rPr>
              <a:t>, A </a:t>
            </a:r>
            <a:r>
              <a:rPr lang="en-US" sz="2000" dirty="0" err="1">
                <a:effectLst/>
                <a:latin typeface="Times New Roman" panose="02020603050405020304" pitchFamily="18" charset="0"/>
                <a:ea typeface="Times New Roman" panose="02020603050405020304" pitchFamily="18" charset="0"/>
              </a:rPr>
              <a:t>Shranjah</a:t>
            </a:r>
            <a:r>
              <a:rPr lang="en-US" sz="2000" dirty="0">
                <a:effectLst/>
                <a:latin typeface="Times New Roman" panose="02020603050405020304" pitchFamily="18" charset="0"/>
                <a:ea typeface="Times New Roman" panose="02020603050405020304" pitchFamily="18" charset="0"/>
              </a:rPr>
              <a:t>, R </a:t>
            </a:r>
            <a:r>
              <a:rPr lang="en-US" sz="2000" dirty="0" err="1">
                <a:effectLst/>
                <a:latin typeface="Times New Roman" panose="02020603050405020304" pitchFamily="18" charset="0"/>
                <a:ea typeface="Times New Roman" panose="02020603050405020304" pitchFamily="18" charset="0"/>
              </a:rPr>
              <a:t>Thushanth</a:t>
            </a:r>
            <a:r>
              <a:rPr lang="en-US" sz="2000" dirty="0">
                <a:effectLst/>
                <a:latin typeface="Times New Roman" panose="02020603050405020304" pitchFamily="18" charset="0"/>
                <a:ea typeface="Times New Roman" panose="02020603050405020304" pitchFamily="18" charset="0"/>
              </a:rPr>
              <a:t>, S </a:t>
            </a:r>
            <a:r>
              <a:rPr lang="en-US" sz="2000" dirty="0" err="1">
                <a:effectLst/>
                <a:latin typeface="Times New Roman" panose="02020603050405020304" pitchFamily="18" charset="0"/>
                <a:ea typeface="Times New Roman" panose="02020603050405020304" pitchFamily="18" charset="0"/>
              </a:rPr>
              <a:t>Kenurshan</a:t>
            </a:r>
            <a:r>
              <a:rPr lang="en-US" sz="2000" dirty="0">
                <a:effectLst/>
                <a:latin typeface="Times New Roman" panose="02020603050405020304" pitchFamily="18" charset="0"/>
                <a:ea typeface="Times New Roman" panose="02020603050405020304" pitchFamily="18" charset="0"/>
              </a:rPr>
              <a:t>, MNM </a:t>
            </a:r>
            <a:r>
              <a:rPr lang="en-US" sz="2000" dirty="0" err="1">
                <a:effectLst/>
                <a:latin typeface="Times New Roman" panose="02020603050405020304" pitchFamily="18" charset="0"/>
                <a:ea typeface="Times New Roman" panose="02020603050405020304" pitchFamily="18" charset="0"/>
              </a:rPr>
              <a:t>Nifras</a:t>
            </a:r>
            <a:r>
              <a:rPr lang="en-US" sz="2000" dirty="0">
                <a:effectLst/>
                <a:latin typeface="Times New Roman" panose="02020603050405020304" pitchFamily="18" charset="0"/>
                <a:ea typeface="Times New Roman" panose="02020603050405020304" pitchFamily="18" charset="0"/>
              </a:rPr>
              <a:t> and WU </a:t>
            </a:r>
            <a:r>
              <a:rPr lang="en-US" sz="2000" dirty="0" err="1">
                <a:effectLst/>
                <a:latin typeface="Times New Roman" panose="02020603050405020304" pitchFamily="18" charset="0"/>
                <a:ea typeface="Times New Roman" panose="02020603050405020304" pitchFamily="18" charset="0"/>
              </a:rPr>
              <a:t>Wickramaarachi</a:t>
            </a:r>
            <a:r>
              <a:rPr lang="en-US" sz="2000" dirty="0">
                <a:effectLst/>
                <a:latin typeface="Times New Roman" panose="02020603050405020304" pitchFamily="18" charset="0"/>
                <a:ea typeface="Times New Roman" panose="02020603050405020304" pitchFamily="18" charset="0"/>
              </a:rPr>
              <a:t>, </a:t>
            </a:r>
            <a:r>
              <a:rPr lang="en-US" sz="2000" u="sng" dirty="0">
                <a:solidFill>
                  <a:srgbClr val="0000FF"/>
                </a:solidFill>
                <a:effectLst/>
                <a:latin typeface="Times New Roman" panose="02020603050405020304" pitchFamily="18" charset="0"/>
                <a:ea typeface="Times New Roman" panose="02020603050405020304" pitchFamily="18" charset="0"/>
                <a:hlinkClick r:id="rId2"/>
              </a:rPr>
              <a:t>Real-time Animal Detection and Prevention System for Crop Fields</a:t>
            </a:r>
            <a:r>
              <a:rPr lang="en-US" sz="2000" dirty="0">
                <a:effectLst/>
                <a:latin typeface="Times New Roman" panose="02020603050405020304" pitchFamily="18" charset="0"/>
                <a:ea typeface="Times New Roman" panose="02020603050405020304" pitchFamily="18" charset="0"/>
              </a:rPr>
              <a:t>, 13</a:t>
            </a:r>
            <a:r>
              <a:rPr lang="en-US" sz="2000" baseline="30000" dirty="0">
                <a:effectLst/>
                <a:latin typeface="Times New Roman" panose="02020603050405020304" pitchFamily="18" charset="0"/>
                <a:ea typeface="Times New Roman" panose="02020603050405020304" pitchFamily="18" charset="0"/>
              </a:rPr>
              <a:t>th</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Internationl</a:t>
            </a:r>
            <a:r>
              <a:rPr lang="en-US" sz="2000" dirty="0">
                <a:effectLst/>
                <a:latin typeface="Times New Roman" panose="02020603050405020304" pitchFamily="18" charset="0"/>
                <a:ea typeface="Times New Roman" panose="02020603050405020304" pitchFamily="18" charset="0"/>
              </a:rPr>
              <a:t> Research Conference General Sir John Kotelawala </a:t>
            </a:r>
            <a:r>
              <a:rPr lang="en-US" sz="2000" dirty="0" err="1">
                <a:effectLst/>
                <a:latin typeface="Times New Roman" panose="02020603050405020304" pitchFamily="18" charset="0"/>
                <a:ea typeface="Times New Roman" panose="02020603050405020304" pitchFamily="18" charset="0"/>
              </a:rPr>
              <a:t>Defence</a:t>
            </a:r>
            <a:r>
              <a:rPr lang="en-US" sz="2000" dirty="0">
                <a:effectLst/>
                <a:latin typeface="Times New Roman" panose="02020603050405020304" pitchFamily="18" charset="0"/>
                <a:ea typeface="Times New Roman" panose="02020603050405020304" pitchFamily="18" charset="0"/>
              </a:rPr>
              <a:t> University, pp. 70-78, June 2021.</a:t>
            </a:r>
            <a:endParaRPr lang="en-IN" sz="2000" dirty="0">
              <a:ea typeface="Times New Roman" panose="02020603050405020304" pitchFamily="18" charset="0"/>
            </a:endParaRPr>
          </a:p>
          <a:p>
            <a:pPr marL="0" lvl="0" indent="0" algn="just">
              <a:lnSpc>
                <a:spcPct val="100000"/>
              </a:lnSpc>
              <a:spcAft>
                <a:spcPts val="0"/>
              </a:spcAft>
              <a:buSzPts val="1200"/>
              <a:buNone/>
              <a:tabLst>
                <a:tab pos="762635" algn="l"/>
              </a:tabLst>
            </a:pPr>
            <a:r>
              <a:rPr lang="en-US" sz="2000" dirty="0">
                <a:effectLst/>
                <a:latin typeface="Times New Roman" panose="02020603050405020304" pitchFamily="18" charset="0"/>
                <a:ea typeface="Times New Roman" panose="02020603050405020304" pitchFamily="18" charset="0"/>
              </a:rPr>
              <a:t>[8]. Y. Manoj, T. Sai Naveen Kumar, </a:t>
            </a:r>
            <a:r>
              <a:rPr lang="en-US" sz="2000" dirty="0" err="1">
                <a:effectLst/>
                <a:latin typeface="Times New Roman" panose="02020603050405020304" pitchFamily="18" charset="0"/>
                <a:ea typeface="Times New Roman" panose="02020603050405020304" pitchFamily="18" charset="0"/>
              </a:rPr>
              <a:t>Sk</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Adeeb</a:t>
            </a:r>
            <a:r>
              <a:rPr lang="en-US" sz="2000" dirty="0">
                <a:effectLst/>
                <a:latin typeface="Times New Roman" panose="02020603050405020304" pitchFamily="18" charset="0"/>
                <a:ea typeface="Times New Roman" panose="02020603050405020304" pitchFamily="18" charset="0"/>
              </a:rPr>
              <a:t> Jainab, T. Sailaja and A. </a:t>
            </a:r>
            <a:r>
              <a:rPr lang="en-US" sz="2000" dirty="0" err="1">
                <a:effectLst/>
                <a:latin typeface="Times New Roman" panose="02020603050405020304" pitchFamily="18" charset="0"/>
                <a:ea typeface="Times New Roman" panose="02020603050405020304" pitchFamily="18" charset="0"/>
              </a:rPr>
              <a:t>Anasuyamma</a:t>
            </a:r>
            <a:r>
              <a:rPr lang="en-US" sz="2000" dirty="0">
                <a:effectLst/>
                <a:latin typeface="Times New Roman" panose="02020603050405020304" pitchFamily="18" charset="0"/>
                <a:ea typeface="Times New Roman" panose="02020603050405020304" pitchFamily="18" charset="0"/>
              </a:rPr>
              <a:t>, </a:t>
            </a:r>
            <a:r>
              <a:rPr lang="en-US" sz="2000" u="sng" dirty="0">
                <a:solidFill>
                  <a:srgbClr val="0000FF"/>
                </a:solidFill>
                <a:effectLst/>
                <a:latin typeface="Times New Roman" panose="02020603050405020304" pitchFamily="18" charset="0"/>
                <a:ea typeface="Times New Roman" panose="02020603050405020304" pitchFamily="18" charset="0"/>
                <a:hlinkClick r:id="rId3"/>
              </a:rPr>
              <a:t>Greenhouse Monitoring Using Raspberry Pi</a:t>
            </a:r>
            <a:r>
              <a:rPr lang="en-US" sz="2000" dirty="0">
                <a:effectLst/>
                <a:latin typeface="Times New Roman" panose="02020603050405020304" pitchFamily="18" charset="0"/>
                <a:ea typeface="Times New Roman" panose="02020603050405020304" pitchFamily="18" charset="0"/>
              </a:rPr>
              <a:t>, International Journal of Creative Research Thoughts, vol. 11, pp. 429-433, May 2023.</a:t>
            </a:r>
            <a:endParaRPr lang="en-IN" sz="2000" dirty="0">
              <a:ea typeface="Times New Roman" panose="02020603050405020304" pitchFamily="18" charset="0"/>
            </a:endParaRPr>
          </a:p>
          <a:p>
            <a:pPr marL="0" lvl="0" indent="0" algn="just">
              <a:lnSpc>
                <a:spcPct val="100000"/>
              </a:lnSpc>
              <a:spcAft>
                <a:spcPts val="0"/>
              </a:spcAft>
              <a:buSzPts val="1200"/>
              <a:buNone/>
              <a:tabLst>
                <a:tab pos="762635" algn="l"/>
              </a:tabLst>
            </a:pPr>
            <a:r>
              <a:rPr lang="en-IN" sz="2000" dirty="0">
                <a:ea typeface="Times New Roman" panose="02020603050405020304" pitchFamily="18" charset="0"/>
              </a:rPr>
              <a:t>[9]. S</a:t>
            </a:r>
            <a:r>
              <a:rPr lang="en-US" sz="2000" dirty="0" err="1">
                <a:effectLst/>
                <a:latin typeface="Times New Roman" panose="02020603050405020304" pitchFamily="18" charset="0"/>
                <a:ea typeface="Times New Roman" panose="02020603050405020304" pitchFamily="18" charset="0"/>
              </a:rPr>
              <a:t>achin</a:t>
            </a:r>
            <a:r>
              <a:rPr lang="en-US" sz="2000" dirty="0">
                <a:effectLst/>
                <a:latin typeface="Times New Roman" panose="02020603050405020304" pitchFamily="18" charset="0"/>
                <a:ea typeface="Times New Roman" panose="02020603050405020304" pitchFamily="18" charset="0"/>
              </a:rPr>
              <a:t> Kumar, </a:t>
            </a:r>
            <a:r>
              <a:rPr lang="en-US" sz="2000" dirty="0" err="1">
                <a:effectLst/>
                <a:latin typeface="Times New Roman" panose="02020603050405020304" pitchFamily="18" charset="0"/>
                <a:ea typeface="Times New Roman" panose="02020603050405020304" pitchFamily="18" charset="0"/>
              </a:rPr>
              <a:t>Pryag</a:t>
            </a:r>
            <a:r>
              <a:rPr lang="en-US" sz="2000" dirty="0">
                <a:effectLst/>
                <a:latin typeface="Times New Roman" panose="02020603050405020304" pitchFamily="18" charset="0"/>
                <a:ea typeface="Times New Roman" panose="02020603050405020304" pitchFamily="18" charset="0"/>
              </a:rPr>
              <a:t> Tiwari, Mikhail </a:t>
            </a:r>
            <a:r>
              <a:rPr lang="en-US" sz="2000" dirty="0" err="1">
                <a:effectLst/>
                <a:latin typeface="Times New Roman" panose="02020603050405020304" pitchFamily="18" charset="0"/>
                <a:ea typeface="Times New Roman" panose="02020603050405020304" pitchFamily="18" charset="0"/>
              </a:rPr>
              <a:t>Zymbler</a:t>
            </a:r>
            <a:r>
              <a:rPr lang="en-US" sz="2000" dirty="0">
                <a:effectLst/>
                <a:latin typeface="Times New Roman" panose="02020603050405020304" pitchFamily="18" charset="0"/>
                <a:ea typeface="Times New Roman" panose="02020603050405020304" pitchFamily="18" charset="0"/>
              </a:rPr>
              <a:t>, </a:t>
            </a:r>
            <a:r>
              <a:rPr lang="en-US" sz="2000" u="sng" dirty="0">
                <a:solidFill>
                  <a:srgbClr val="0000FF"/>
                </a:solidFill>
                <a:effectLst/>
                <a:latin typeface="Times New Roman" panose="02020603050405020304" pitchFamily="18" charset="0"/>
                <a:ea typeface="Times New Roman" panose="02020603050405020304" pitchFamily="18" charset="0"/>
                <a:hlinkClick r:id="rId4"/>
              </a:rPr>
              <a:t>Internet of  Things is a revolutionary approach for future technology enhancement: a review</a:t>
            </a:r>
            <a:r>
              <a:rPr lang="en-US" sz="2000" dirty="0">
                <a:effectLst/>
                <a:latin typeface="Times New Roman" panose="02020603050405020304" pitchFamily="18" charset="0"/>
                <a:ea typeface="Times New Roman" panose="02020603050405020304" pitchFamily="18" charset="0"/>
              </a:rPr>
              <a:t>, Springer Open, pp. 1-21, 2019.</a:t>
            </a:r>
            <a:endParaRPr lang="en-IN" sz="2000" dirty="0">
              <a:ea typeface="Times New Roman" panose="02020603050405020304" pitchFamily="18" charset="0"/>
            </a:endParaRPr>
          </a:p>
          <a:p>
            <a:pPr marL="0" lvl="0" indent="0" algn="just">
              <a:lnSpc>
                <a:spcPct val="100000"/>
              </a:lnSpc>
              <a:spcAft>
                <a:spcPts val="0"/>
              </a:spcAft>
              <a:buSzPts val="1200"/>
              <a:buNone/>
              <a:tabLst>
                <a:tab pos="762635" algn="l"/>
              </a:tabLst>
            </a:pPr>
            <a:r>
              <a:rPr lang="en-IN" sz="2000" dirty="0">
                <a:effectLst/>
                <a:latin typeface="Times New Roman" panose="02020603050405020304" pitchFamily="18" charset="0"/>
                <a:ea typeface="Times New Roman" panose="02020603050405020304" pitchFamily="18" charset="0"/>
              </a:rPr>
              <a:t>[10]. </a:t>
            </a:r>
            <a:r>
              <a:rPr lang="en-US" sz="2000" dirty="0">
                <a:effectLst/>
                <a:latin typeface="Times New Roman" panose="02020603050405020304" pitchFamily="18" charset="0"/>
                <a:ea typeface="Times New Roman" panose="02020603050405020304" pitchFamily="18" charset="0"/>
              </a:rPr>
              <a:t>Zainab H. Ali, Hesham A. Ali, Mahmoud M. </a:t>
            </a:r>
            <a:r>
              <a:rPr lang="en-US" sz="2000" dirty="0" err="1">
                <a:effectLst/>
                <a:latin typeface="Times New Roman" panose="02020603050405020304" pitchFamily="18" charset="0"/>
                <a:ea typeface="Times New Roman" panose="02020603050405020304" pitchFamily="18" charset="0"/>
              </a:rPr>
              <a:t>Badawy</a:t>
            </a:r>
            <a:r>
              <a:rPr lang="en-US" sz="2000" dirty="0">
                <a:effectLst/>
                <a:latin typeface="Times New Roman" panose="02020603050405020304" pitchFamily="18" charset="0"/>
                <a:ea typeface="Times New Roman" panose="02020603050405020304" pitchFamily="18" charset="0"/>
              </a:rPr>
              <a:t>, </a:t>
            </a:r>
            <a:r>
              <a:rPr lang="en-US" sz="2000" u="sng" dirty="0">
                <a:solidFill>
                  <a:srgbClr val="0000FF"/>
                </a:solidFill>
                <a:effectLst/>
                <a:latin typeface="Times New Roman" panose="02020603050405020304" pitchFamily="18" charset="0"/>
                <a:ea typeface="Times New Roman" panose="02020603050405020304" pitchFamily="18" charset="0"/>
                <a:hlinkClick r:id="rId5"/>
              </a:rPr>
              <a:t>Internet of Things (IoT): Definitions, Challenges and Recent Research Directions</a:t>
            </a:r>
            <a:r>
              <a:rPr lang="en-US" sz="2000" dirty="0">
                <a:effectLst/>
                <a:latin typeface="Times New Roman" panose="02020603050405020304" pitchFamily="18" charset="0"/>
                <a:ea typeface="Times New Roman" panose="02020603050405020304" pitchFamily="18" charset="0"/>
              </a:rPr>
              <a:t>, </a:t>
            </a:r>
            <a:r>
              <a:rPr lang="en-US" sz="2000" dirty="0">
                <a:solidFill>
                  <a:srgbClr val="000000"/>
                </a:solidFill>
                <a:effectLst/>
                <a:latin typeface="Times New Roman" panose="02020603050405020304" pitchFamily="18" charset="0"/>
                <a:ea typeface="Times New Roman" panose="02020603050405020304" pitchFamily="18" charset="0"/>
              </a:rPr>
              <a:t>International Journal of Computer Applications, vol. 128-No 1, pp. </a:t>
            </a:r>
            <a:r>
              <a:rPr lang="en-US" sz="2000" dirty="0">
                <a:effectLst/>
                <a:latin typeface="Times New Roman" panose="02020603050405020304" pitchFamily="18" charset="0"/>
                <a:ea typeface="Times New Roman" panose="02020603050405020304" pitchFamily="18" charset="0"/>
              </a:rPr>
              <a:t>37-47, October 2021.</a:t>
            </a:r>
            <a:endParaRPr lang="en-IN" sz="2000" dirty="0">
              <a:effectLst/>
              <a:latin typeface="Times New Roman" panose="02020603050405020304" pitchFamily="18" charset="0"/>
              <a:ea typeface="Times New Roman" panose="02020603050405020304" pitchFamily="18" charset="0"/>
            </a:endParaRPr>
          </a:p>
          <a:p>
            <a:pPr marL="0" lvl="0" indent="0" algn="just">
              <a:lnSpc>
                <a:spcPct val="100000"/>
              </a:lnSpc>
              <a:spcAft>
                <a:spcPts val="0"/>
              </a:spcAft>
              <a:buSzPts val="1200"/>
              <a:buNone/>
            </a:pPr>
            <a:r>
              <a:rPr lang="en-US" sz="2000" dirty="0">
                <a:effectLst/>
                <a:latin typeface="Times New Roman" panose="02020603050405020304" pitchFamily="18" charset="0"/>
                <a:ea typeface="Times New Roman" panose="02020603050405020304" pitchFamily="18" charset="0"/>
              </a:rPr>
              <a:t>[11]. </a:t>
            </a:r>
            <a:r>
              <a:rPr lang="en-US" sz="2000" dirty="0" err="1">
                <a:effectLst/>
                <a:latin typeface="Times New Roman" panose="02020603050405020304" pitchFamily="18" charset="0"/>
                <a:ea typeface="Times New Roman" panose="02020603050405020304" pitchFamily="18" charset="0"/>
              </a:rPr>
              <a:t>Radouan</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Ait</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Mouha</a:t>
            </a:r>
            <a:r>
              <a:rPr lang="en-US" sz="2000" dirty="0">
                <a:effectLst/>
                <a:latin typeface="Times New Roman" panose="02020603050405020304" pitchFamily="18" charset="0"/>
                <a:ea typeface="Times New Roman" panose="02020603050405020304" pitchFamily="18" charset="0"/>
              </a:rPr>
              <a:t>, </a:t>
            </a:r>
            <a:r>
              <a:rPr lang="en-US" sz="2000" u="sng" dirty="0">
                <a:solidFill>
                  <a:srgbClr val="0000FF"/>
                </a:solidFill>
                <a:effectLst/>
                <a:latin typeface="Times New Roman" panose="02020603050405020304" pitchFamily="18" charset="0"/>
                <a:ea typeface="Times New Roman" panose="02020603050405020304" pitchFamily="18" charset="0"/>
                <a:hlinkClick r:id="rId6"/>
              </a:rPr>
              <a:t>Internet of Things (IoT)</a:t>
            </a:r>
            <a:r>
              <a:rPr lang="en-US" sz="2000" dirty="0">
                <a:effectLst/>
                <a:latin typeface="Times New Roman" panose="02020603050405020304" pitchFamily="18" charset="0"/>
                <a:ea typeface="Times New Roman" panose="02020603050405020304" pitchFamily="18" charset="0"/>
              </a:rPr>
              <a:t>, Journal of Data Analysis and Information Processing, pp. 77-101, April 2021.</a:t>
            </a:r>
            <a:endParaRPr lang="en-IN" sz="2000" dirty="0">
              <a:effectLst/>
              <a:latin typeface="Times New Roman" panose="02020603050405020304" pitchFamily="18" charset="0"/>
              <a:ea typeface="Times New Roman" panose="02020603050405020304" pitchFamily="18" charset="0"/>
            </a:endParaRPr>
          </a:p>
          <a:p>
            <a:pPr marL="0" lvl="0" indent="0" algn="just">
              <a:lnSpc>
                <a:spcPct val="100000"/>
              </a:lnSpc>
              <a:spcAft>
                <a:spcPts val="0"/>
              </a:spcAft>
              <a:buSzPts val="1200"/>
              <a:buNone/>
            </a:pPr>
            <a:r>
              <a:rPr lang="en-US" sz="2000" dirty="0">
                <a:effectLst/>
                <a:latin typeface="Times New Roman" panose="02020603050405020304" pitchFamily="18" charset="0"/>
                <a:ea typeface="Times New Roman" panose="02020603050405020304" pitchFamily="18" charset="0"/>
              </a:rPr>
              <a:t>[12]. </a:t>
            </a:r>
            <a:r>
              <a:rPr lang="en-US" sz="2000" dirty="0" err="1">
                <a:effectLst/>
                <a:latin typeface="Times New Roman" panose="02020603050405020304" pitchFamily="18" charset="0"/>
                <a:ea typeface="Times New Roman" panose="02020603050405020304" pitchFamily="18" charset="0"/>
              </a:rPr>
              <a:t>Muthumanickam</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Dhanaraju</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Poongodi</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Chenniappan</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Kumaraperumal</a:t>
            </a:r>
            <a:r>
              <a:rPr lang="en-US" sz="2000" dirty="0">
                <a:effectLst/>
                <a:latin typeface="Times New Roman" panose="02020603050405020304" pitchFamily="18" charset="0"/>
                <a:ea typeface="Times New Roman" panose="02020603050405020304" pitchFamily="18" charset="0"/>
              </a:rPr>
              <a:t> Ramalingam, </a:t>
            </a:r>
            <a:r>
              <a:rPr lang="en-US" sz="2000" dirty="0" err="1">
                <a:effectLst/>
                <a:latin typeface="Times New Roman" panose="02020603050405020304" pitchFamily="18" charset="0"/>
                <a:ea typeface="Times New Roman" panose="02020603050405020304" pitchFamily="18" charset="0"/>
              </a:rPr>
              <a:t>Sellaperumal</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Pazhanivelan</a:t>
            </a:r>
            <a:r>
              <a:rPr lang="en-US" sz="2000" dirty="0">
                <a:effectLst/>
                <a:latin typeface="Times New Roman" panose="02020603050405020304" pitchFamily="18" charset="0"/>
                <a:ea typeface="Times New Roman" panose="02020603050405020304" pitchFamily="18" charset="0"/>
              </a:rPr>
              <a:t> and Raghunath </a:t>
            </a:r>
            <a:r>
              <a:rPr lang="en-US" sz="2000" dirty="0" err="1">
                <a:effectLst/>
                <a:latin typeface="Times New Roman" panose="02020603050405020304" pitchFamily="18" charset="0"/>
                <a:ea typeface="Times New Roman" panose="02020603050405020304" pitchFamily="18" charset="0"/>
              </a:rPr>
              <a:t>kaliaperumal</a:t>
            </a:r>
            <a:r>
              <a:rPr lang="en-US" sz="2000" dirty="0">
                <a:effectLst/>
                <a:latin typeface="Times New Roman" panose="02020603050405020304" pitchFamily="18" charset="0"/>
                <a:ea typeface="Times New Roman" panose="02020603050405020304" pitchFamily="18" charset="0"/>
              </a:rPr>
              <a:t>, </a:t>
            </a:r>
            <a:r>
              <a:rPr lang="en-US" sz="2000" u="sng" dirty="0">
                <a:solidFill>
                  <a:srgbClr val="0000FF"/>
                </a:solidFill>
                <a:effectLst/>
                <a:latin typeface="Times New Roman" panose="02020603050405020304" pitchFamily="18" charset="0"/>
                <a:ea typeface="Times New Roman" panose="02020603050405020304" pitchFamily="18" charset="0"/>
                <a:hlinkClick r:id="rId7"/>
              </a:rPr>
              <a:t>Smart Farming: Internet of Things (IoT)-Based Sustainable Agriculture</a:t>
            </a:r>
            <a:r>
              <a:rPr lang="en-US" sz="2000" dirty="0">
                <a:effectLst/>
                <a:latin typeface="Times New Roman" panose="02020603050405020304" pitchFamily="18" charset="0"/>
                <a:ea typeface="Times New Roman" panose="02020603050405020304" pitchFamily="18" charset="0"/>
              </a:rPr>
              <a:t>, MPDI, October 2022.</a:t>
            </a:r>
            <a:endParaRPr lang="en-IN" sz="2000" dirty="0">
              <a:effectLst/>
              <a:latin typeface="Times New Roman" panose="02020603050405020304" pitchFamily="18" charset="0"/>
              <a:ea typeface="Times New Roman" panose="02020603050405020304" pitchFamily="18" charset="0"/>
            </a:endParaRPr>
          </a:p>
          <a:p>
            <a:pPr marL="577850" indent="-577850">
              <a:lnSpc>
                <a:spcPct val="100000"/>
              </a:lnSpc>
              <a:buNone/>
            </a:pPr>
            <a:endParaRPr lang="en-IN" sz="2000" dirty="0"/>
          </a:p>
        </p:txBody>
      </p:sp>
    </p:spTree>
    <p:extLst>
      <p:ext uri="{BB962C8B-B14F-4D97-AF65-F5344CB8AC3E}">
        <p14:creationId xmlns:p14="http://schemas.microsoft.com/office/powerpoint/2010/main" val="37616595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53613" y="2375670"/>
            <a:ext cx="6603859" cy="1673087"/>
          </a:xfrm>
          <a:prstGeom prst="rect">
            <a:avLst/>
          </a:prstGeom>
        </p:spPr>
        <p:txBody>
          <a:bodyPr wrap="none">
            <a:spAutoFit/>
          </a:bodyPr>
          <a:lstStyle/>
          <a:p>
            <a:pPr>
              <a:lnSpc>
                <a:spcPct val="107000"/>
              </a:lnSpc>
              <a:spcAft>
                <a:spcPts val="800"/>
              </a:spcAft>
            </a:pPr>
            <a:r>
              <a:rPr lang="en-US" sz="9600" i="1" dirty="0">
                <a:ln w="0"/>
                <a:solidFill>
                  <a:srgbClr val="FF6600"/>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Thank You!!!</a:t>
            </a:r>
            <a:endParaRPr lang="en-IN" sz="9600" dirty="0">
              <a:ln w="0"/>
              <a:solidFill>
                <a:srgbClr val="FF6600"/>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Introduction</a:t>
            </a:r>
          </a:p>
        </p:txBody>
      </p:sp>
      <p:sp>
        <p:nvSpPr>
          <p:cNvPr id="3" name="Content Placeholder 2"/>
          <p:cNvSpPr>
            <a:spLocks noGrp="1"/>
          </p:cNvSpPr>
          <p:nvPr>
            <p:ph idx="1"/>
          </p:nvPr>
        </p:nvSpPr>
        <p:spPr/>
        <p:txBody>
          <a:bodyPr>
            <a:normAutofit/>
          </a:bodyPr>
          <a:lstStyle/>
          <a:p>
            <a:pPr marL="457200" indent="-457200" algn="just">
              <a:lnSpc>
                <a:spcPct val="90000"/>
              </a:lnSpc>
              <a:spcBef>
                <a:spcPts val="1001"/>
              </a:spcBef>
              <a:buClr>
                <a:srgbClr val="000000"/>
              </a:buClr>
              <a:buFont typeface="Wingdings" charset="2"/>
              <a:buChar char=""/>
            </a:pPr>
            <a:r>
              <a:rPr lang="en-IN" sz="2400" b="0" strike="noStrike" spc="-1" dirty="0">
                <a:solidFill>
                  <a:srgbClr val="000000"/>
                </a:solidFill>
                <a:latin typeface="Times New Roman"/>
              </a:rPr>
              <a:t>Due to people's hurried lifestyles, indoor plants don't receive the attention they need, which has an effect on their growth and rob</a:t>
            </a:r>
            <a:r>
              <a:rPr lang="en-IN" sz="2400" spc="-1" dirty="0">
                <a:solidFill>
                  <a:srgbClr val="000000"/>
                </a:solidFill>
                <a:latin typeface="Times New Roman"/>
              </a:rPr>
              <a:t>ustness.</a:t>
            </a:r>
            <a:endParaRPr lang="en-IN" sz="2400" b="0" strike="noStrike" spc="-1" dirty="0">
              <a:solidFill>
                <a:srgbClr val="000000"/>
              </a:solidFill>
              <a:latin typeface="Times New Roman"/>
            </a:endParaRPr>
          </a:p>
          <a:p>
            <a:pPr marL="457200" indent="-457200" algn="just">
              <a:lnSpc>
                <a:spcPct val="90000"/>
              </a:lnSpc>
              <a:spcBef>
                <a:spcPts val="1001"/>
              </a:spcBef>
              <a:buClr>
                <a:srgbClr val="000000"/>
              </a:buClr>
              <a:buFont typeface="Wingdings" charset="2"/>
              <a:buChar char=""/>
            </a:pPr>
            <a:r>
              <a:rPr kumimoji="0" lang="en-IN" sz="2400" b="0" i="0" u="none" strike="noStrike" kern="1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To maintain the plant’s growth, a predetermined temperature, moisture, light and humidity levels as well as to spot bird activity, environmental factors must be continuously monitored and managed. </a:t>
            </a:r>
          </a:p>
          <a:p>
            <a:pPr marL="457200" indent="-457200">
              <a:spcBef>
                <a:spcPts val="1001"/>
              </a:spcBef>
              <a:buClr>
                <a:srgbClr val="000000"/>
              </a:buClr>
              <a:buFont typeface="Wingdings" charset="2"/>
              <a:buChar char=""/>
            </a:pPr>
            <a:r>
              <a:rPr lang="en-IN" sz="2400" dirty="0">
                <a:sym typeface="+mn-ea"/>
              </a:rPr>
              <a:t>The problem can be minimized using IoT technology.</a:t>
            </a:r>
          </a:p>
          <a:p>
            <a:pPr marL="457200" indent="-457200">
              <a:spcBef>
                <a:spcPts val="1001"/>
              </a:spcBef>
              <a:buClr>
                <a:srgbClr val="000000"/>
              </a:buClr>
              <a:buFont typeface="Wingdings" charset="2"/>
              <a:buChar char=""/>
            </a:pPr>
            <a:r>
              <a:rPr lang="en-US" sz="2400" dirty="0"/>
              <a:t>The Internet of Things (IoT) describes the network of physical object that are embedded with sensors, software, and other technologies for the purpose of connecting and exchanging data with other devices and systems over the internet.</a:t>
            </a:r>
          </a:p>
          <a:p>
            <a:pPr marL="457200" indent="-457200">
              <a:spcBef>
                <a:spcPts val="1001"/>
              </a:spcBef>
              <a:buClr>
                <a:srgbClr val="000000"/>
              </a:buClr>
              <a:buFont typeface="Wingdings" charset="2"/>
              <a:buChar char=""/>
            </a:pPr>
            <a:r>
              <a:rPr lang="en-US" sz="2400" dirty="0"/>
              <a:t>Sensors play an important role in creating solutions using IoT. </a:t>
            </a:r>
          </a:p>
          <a:p>
            <a:pPr marL="457200" indent="-457200">
              <a:spcBef>
                <a:spcPts val="1001"/>
              </a:spcBef>
              <a:buClr>
                <a:srgbClr val="000000"/>
              </a:buClr>
              <a:buFont typeface="Wingdings" charset="2"/>
              <a:buChar char=""/>
            </a:pPr>
            <a:r>
              <a:rPr lang="en-US" sz="2400" dirty="0"/>
              <a:t>Sensors are devices that detect external information, replacing it with a signal that humans and machines can distinguish.</a:t>
            </a:r>
          </a:p>
          <a:p>
            <a:pPr marL="457200" indent="-457200">
              <a:spcBef>
                <a:spcPts val="1001"/>
              </a:spcBef>
              <a:buClr>
                <a:srgbClr val="000000"/>
              </a:buClr>
              <a:buFont typeface="Wingdings" charset="2"/>
              <a:buChar char=""/>
            </a:pPr>
            <a:r>
              <a:rPr lang="en-IN" sz="2400" dirty="0"/>
              <a:t>IoT = Sensing + Communicating + Computing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51231"/>
            <a:ext cx="12192000" cy="714892"/>
          </a:xfrm>
        </p:spPr>
        <p:txBody>
          <a:bodyPr/>
          <a:lstStyle/>
          <a:p>
            <a:r>
              <a:rPr lang="en-US" b="1" dirty="0">
                <a:sym typeface="+mn-ea"/>
              </a:rPr>
              <a:t> </a:t>
            </a:r>
            <a:r>
              <a:rPr lang="en-US" dirty="0">
                <a:sym typeface="+mn-ea"/>
              </a:rPr>
              <a:t> Literature survey</a:t>
            </a:r>
            <a:endParaRPr lang="en-US" dirty="0"/>
          </a:p>
        </p:txBody>
      </p:sp>
      <p:sp>
        <p:nvSpPr>
          <p:cNvPr id="3" name="Content Placeholder 2"/>
          <p:cNvSpPr>
            <a:spLocks noGrp="1"/>
          </p:cNvSpPr>
          <p:nvPr>
            <p:ph idx="1"/>
          </p:nvPr>
        </p:nvSpPr>
        <p:spPr>
          <a:xfrm>
            <a:off x="206432" y="1463040"/>
            <a:ext cx="11779135" cy="5394960"/>
          </a:xfrm>
        </p:spPr>
        <p:txBody>
          <a:bodyPr>
            <a:normAutofit/>
          </a:bodyPr>
          <a:lstStyle/>
          <a:p>
            <a:pPr marL="457200" indent="-457200">
              <a:spcBef>
                <a:spcPts val="1001"/>
              </a:spcBef>
              <a:buClr>
                <a:srgbClr val="000000"/>
              </a:buClr>
              <a:buFont typeface="Wingdings" charset="2"/>
              <a:buChar char=""/>
            </a:pPr>
            <a:r>
              <a:rPr lang="en-US" dirty="0">
                <a:effectLst/>
                <a:latin typeface="Times New Roman" panose="02020603050405020304" pitchFamily="18" charset="0"/>
                <a:ea typeface="Times New Roman" panose="02020603050405020304" pitchFamily="18" charset="0"/>
              </a:rPr>
              <a:t>In emphasizing the crucial role of Raspberry Pi integration, </a:t>
            </a:r>
            <a:r>
              <a:rPr lang="en-US" dirty="0" err="1">
                <a:effectLst/>
                <a:latin typeface="Times New Roman" panose="02020603050405020304" pitchFamily="18" charset="0"/>
                <a:ea typeface="Times New Roman" panose="02020603050405020304" pitchFamily="18" charset="0"/>
              </a:rPr>
              <a:t>Zuraida</a:t>
            </a:r>
            <a:r>
              <a:rPr lang="en-US" dirty="0">
                <a:effectLst/>
                <a:latin typeface="Times New Roman" panose="02020603050405020304" pitchFamily="18" charset="0"/>
                <a:ea typeface="Times New Roman" panose="02020603050405020304" pitchFamily="18" charset="0"/>
              </a:rPr>
              <a:t> Muhammad, Muhammad Azri and </a:t>
            </a:r>
            <a:r>
              <a:rPr lang="en-US" dirty="0" err="1">
                <a:effectLst/>
                <a:latin typeface="Times New Roman" panose="02020603050405020304" pitchFamily="18" charset="0"/>
                <a:ea typeface="Times New Roman" panose="02020603050405020304" pitchFamily="18" charset="0"/>
              </a:rPr>
              <a:t>Asyraf</a:t>
            </a:r>
            <a:r>
              <a:rPr lang="en-US" dirty="0">
                <a:effectLst/>
                <a:latin typeface="Times New Roman" panose="02020603050405020304" pitchFamily="18" charset="0"/>
                <a:ea typeface="Times New Roman" panose="02020603050405020304" pitchFamily="18" charset="0"/>
              </a:rPr>
              <a:t> Mohd Hafez, position it as the unifying core for the sensor array [1]. This integration, vital for seamless communication and control, aligns precisely with their technical emphasis on efficient data processing. Additionally, the authors highlight the significance of soil moisture sensors in maintaining optimal moisture levels for nutrient absorption and preventing water stress. The concise focus on Raspberry Pi integration resonates with their insights on elevating overall system robustness.</a:t>
            </a:r>
            <a:endParaRPr lang="en-IN"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51231"/>
            <a:ext cx="12192000" cy="714892"/>
          </a:xfrm>
        </p:spPr>
        <p:txBody>
          <a:bodyPr/>
          <a:lstStyle/>
          <a:p>
            <a:r>
              <a:rPr lang="en-US" b="1" dirty="0">
                <a:sym typeface="+mn-ea"/>
              </a:rPr>
              <a:t> </a:t>
            </a:r>
            <a:r>
              <a:rPr lang="en-US" dirty="0">
                <a:sym typeface="+mn-ea"/>
              </a:rPr>
              <a:t> Literature survey</a:t>
            </a:r>
            <a:endParaRPr lang="en-US" dirty="0"/>
          </a:p>
        </p:txBody>
      </p:sp>
      <p:sp>
        <p:nvSpPr>
          <p:cNvPr id="3" name="Content Placeholder 2"/>
          <p:cNvSpPr>
            <a:spLocks noGrp="1"/>
          </p:cNvSpPr>
          <p:nvPr>
            <p:ph idx="1"/>
          </p:nvPr>
        </p:nvSpPr>
        <p:spPr>
          <a:xfrm>
            <a:off x="206432" y="1425116"/>
            <a:ext cx="11779135" cy="5394960"/>
          </a:xfrm>
        </p:spPr>
        <p:txBody>
          <a:bodyPr>
            <a:normAutofit/>
          </a:bodyPr>
          <a:lstStyle/>
          <a:p>
            <a:pPr marL="457200" indent="-457200">
              <a:spcBef>
                <a:spcPts val="1001"/>
              </a:spcBef>
              <a:buClr>
                <a:srgbClr val="000000"/>
              </a:buClr>
              <a:buFont typeface="Wingdings" charset="2"/>
              <a:buChar char=""/>
            </a:pPr>
            <a:r>
              <a:rPr lang="en-GB" dirty="0">
                <a:effectLst/>
                <a:latin typeface="Times New Roman" panose="02020603050405020304" pitchFamily="18" charset="0"/>
                <a:ea typeface="Times New Roman" panose="02020603050405020304" pitchFamily="18" charset="0"/>
              </a:rPr>
              <a:t>In the work on the Utilization and Applications of IoT (Internet of Things), Prof. Ms. P. V. </a:t>
            </a:r>
            <a:r>
              <a:rPr lang="en-GB" dirty="0" err="1">
                <a:effectLst/>
                <a:latin typeface="Times New Roman" panose="02020603050405020304" pitchFamily="18" charset="0"/>
                <a:ea typeface="Times New Roman" panose="02020603050405020304" pitchFamily="18" charset="0"/>
              </a:rPr>
              <a:t>Dudhe</a:t>
            </a:r>
            <a:r>
              <a:rPr lang="en-GB" dirty="0">
                <a:effectLst/>
                <a:latin typeface="Times New Roman" panose="02020603050405020304" pitchFamily="18" charset="0"/>
                <a:ea typeface="Times New Roman" panose="02020603050405020304" pitchFamily="18" charset="0"/>
              </a:rPr>
              <a:t>, Prof. Ms. N. V. Kadam, Prof. R. M. </a:t>
            </a:r>
            <a:r>
              <a:rPr lang="en-GB" dirty="0" err="1">
                <a:effectLst/>
                <a:latin typeface="Times New Roman" panose="02020603050405020304" pitchFamily="18" charset="0"/>
                <a:ea typeface="Times New Roman" panose="02020603050405020304" pitchFamily="18" charset="0"/>
              </a:rPr>
              <a:t>Hushangabade</a:t>
            </a:r>
            <a:r>
              <a:rPr lang="en-GB" dirty="0">
                <a:effectLst/>
                <a:latin typeface="Times New Roman" panose="02020603050405020304" pitchFamily="18" charset="0"/>
                <a:ea typeface="Times New Roman" panose="02020603050405020304" pitchFamily="18" charset="0"/>
              </a:rPr>
              <a:t>, and Prof. M. S. Deshmukh [6] offer profound technical insights. The authors intricately navigate the expansive realm of IoT applications, shedding light on its transformative impact across various sectors. Their analysis spans smart homes, industrial automation, and beyond, presenting a comprehensive understanding of the technical nuances that define the landscape of IoT deployment.</a:t>
            </a:r>
            <a:endParaRPr lang="en-IN"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1651563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51231"/>
            <a:ext cx="12192000" cy="714892"/>
          </a:xfrm>
        </p:spPr>
        <p:txBody>
          <a:bodyPr/>
          <a:lstStyle/>
          <a:p>
            <a:r>
              <a:rPr lang="en-US" b="1" dirty="0">
                <a:sym typeface="+mn-ea"/>
              </a:rPr>
              <a:t> </a:t>
            </a:r>
            <a:r>
              <a:rPr lang="en-US" dirty="0">
                <a:sym typeface="+mn-ea"/>
              </a:rPr>
              <a:t> Literature survey</a:t>
            </a:r>
            <a:endParaRPr lang="en-US" dirty="0"/>
          </a:p>
        </p:txBody>
      </p:sp>
      <p:sp>
        <p:nvSpPr>
          <p:cNvPr id="3" name="Content Placeholder 2"/>
          <p:cNvSpPr>
            <a:spLocks noGrp="1"/>
          </p:cNvSpPr>
          <p:nvPr>
            <p:ph idx="1"/>
          </p:nvPr>
        </p:nvSpPr>
        <p:spPr>
          <a:xfrm>
            <a:off x="206432" y="1463040"/>
            <a:ext cx="11779135" cy="5394960"/>
          </a:xfrm>
        </p:spPr>
        <p:txBody>
          <a:bodyPr>
            <a:normAutofit/>
          </a:bodyPr>
          <a:lstStyle/>
          <a:p>
            <a:pPr marL="457200" indent="-457200">
              <a:spcBef>
                <a:spcPts val="1001"/>
              </a:spcBef>
              <a:buClr>
                <a:srgbClr val="000000"/>
              </a:buClr>
              <a:buFont typeface="Wingdings" charset="2"/>
              <a:buChar char=""/>
            </a:pPr>
            <a:r>
              <a:rPr lang="en-US" dirty="0">
                <a:effectLst/>
                <a:latin typeface="Times New Roman" panose="02020603050405020304" pitchFamily="18" charset="0"/>
                <a:ea typeface="Times New Roman" panose="02020603050405020304" pitchFamily="18" charset="0"/>
              </a:rPr>
              <a:t>Highlighting a sensor-driven system perfected for precise detection of humidity, temperature, and soil moisture, this research, led by </a:t>
            </a:r>
            <a:r>
              <a:rPr lang="en-US" dirty="0" err="1">
                <a:effectLst/>
                <a:latin typeface="Times New Roman" panose="02020603050405020304" pitchFamily="18" charset="0"/>
                <a:ea typeface="Times New Roman" panose="02020603050405020304" pitchFamily="18" charset="0"/>
              </a:rPr>
              <a:t>Yogeshwari</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Barhate</a:t>
            </a:r>
            <a:r>
              <a:rPr lang="en-US" dirty="0">
                <a:effectLst/>
                <a:latin typeface="Times New Roman" panose="02020603050405020304" pitchFamily="18" charset="0"/>
                <a:ea typeface="Times New Roman" panose="02020603050405020304" pitchFamily="18" charset="0"/>
              </a:rPr>
              <a:t> and Mr. Rupesh </a:t>
            </a:r>
            <a:r>
              <a:rPr lang="en-US" dirty="0" err="1">
                <a:effectLst/>
                <a:latin typeface="Times New Roman" panose="02020603050405020304" pitchFamily="18" charset="0"/>
                <a:ea typeface="Times New Roman" panose="02020603050405020304" pitchFamily="18" charset="0"/>
              </a:rPr>
              <a:t>Borse</a:t>
            </a:r>
            <a:r>
              <a:rPr lang="en-US" dirty="0">
                <a:effectLst/>
                <a:latin typeface="Times New Roman" panose="02020603050405020304" pitchFamily="18" charset="0"/>
                <a:ea typeface="Times New Roman" panose="02020603050405020304" pitchFamily="18" charset="0"/>
              </a:rPr>
              <a:t>, integrates IoT for automated irrigation and real-time plant monitoring [2]. Offering insights into optimal sustainability parameters, the system seamlessly delivers data to users through smartphones or laptops, eliminating the need for manual intervention and reducing the risk of errors [4].</a:t>
            </a:r>
            <a:endParaRPr lang="en-IN" dirty="0">
              <a:effectLst/>
              <a:latin typeface="Times New Roman" panose="02020603050405020304" pitchFamily="18" charset="0"/>
              <a:ea typeface="Times New Roman" panose="02020603050405020304" pitchFamily="18" charset="0"/>
            </a:endParaRPr>
          </a:p>
          <a:p>
            <a:pPr marL="0" indent="0">
              <a:spcBef>
                <a:spcPts val="1001"/>
              </a:spcBef>
              <a:buClr>
                <a:srgbClr val="000000"/>
              </a:buClr>
              <a:buNone/>
            </a:pPr>
            <a:endParaRPr lang="en-IN"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5881698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51231"/>
            <a:ext cx="12192000" cy="714892"/>
          </a:xfrm>
        </p:spPr>
        <p:txBody>
          <a:bodyPr/>
          <a:lstStyle/>
          <a:p>
            <a:r>
              <a:rPr lang="en-US" b="1" dirty="0">
                <a:sym typeface="+mn-ea"/>
              </a:rPr>
              <a:t> </a:t>
            </a:r>
            <a:r>
              <a:rPr lang="en-US" dirty="0">
                <a:sym typeface="+mn-ea"/>
              </a:rPr>
              <a:t> Literature survey</a:t>
            </a:r>
            <a:endParaRPr lang="en-US" dirty="0"/>
          </a:p>
        </p:txBody>
      </p:sp>
      <p:sp>
        <p:nvSpPr>
          <p:cNvPr id="3" name="Content Placeholder 2"/>
          <p:cNvSpPr>
            <a:spLocks noGrp="1"/>
          </p:cNvSpPr>
          <p:nvPr>
            <p:ph idx="1"/>
          </p:nvPr>
        </p:nvSpPr>
        <p:spPr>
          <a:xfrm>
            <a:off x="206432" y="1463040"/>
            <a:ext cx="11779135" cy="5394960"/>
          </a:xfrm>
        </p:spPr>
        <p:txBody>
          <a:bodyPr>
            <a:normAutofit/>
          </a:bodyPr>
          <a:lstStyle/>
          <a:p>
            <a:pPr marL="457200" indent="-457200">
              <a:spcBef>
                <a:spcPts val="1001"/>
              </a:spcBef>
              <a:buClr>
                <a:srgbClr val="000000"/>
              </a:buClr>
              <a:buFont typeface="Wingdings" charset="2"/>
              <a:buChar char=""/>
            </a:pPr>
            <a:r>
              <a:rPr lang="en-US" dirty="0">
                <a:effectLst/>
                <a:latin typeface="Times New Roman" panose="02020603050405020304" pitchFamily="18" charset="0"/>
                <a:ea typeface="Times New Roman" panose="02020603050405020304" pitchFamily="18" charset="0"/>
              </a:rPr>
              <a:t>Structured into three integral components, the system encompasses animal detection and identification (for discerning animal presence), an alarm system (activating a buzzer for animal deterrence), and a GSM module (for notifying authorized personnel) [3]. Upon animal detection, the sensor triggers distance calculation, prompting the camera to capture images. These images, supervised by </a:t>
            </a:r>
            <a:r>
              <a:rPr lang="en-US" dirty="0" err="1">
                <a:effectLst/>
                <a:latin typeface="Times New Roman" panose="02020603050405020304" pitchFamily="18" charset="0"/>
                <a:ea typeface="Times New Roman" panose="02020603050405020304" pitchFamily="18" charset="0"/>
              </a:rPr>
              <a:t>Selvamuthukumaran</a:t>
            </a:r>
            <a:r>
              <a:rPr lang="en-US" dirty="0">
                <a:effectLst/>
                <a:latin typeface="Times New Roman" panose="02020603050405020304" pitchFamily="18" charset="0"/>
                <a:ea typeface="Times New Roman" panose="02020603050405020304" pitchFamily="18" charset="0"/>
              </a:rPr>
              <a:t> and Evangeline Sneha, undergo comparison with a stored dataset for precise animal identification. Upon surpassing a predefined distance threshold, the buzzer activates, and an alert message is transmitted to designated recipients [5].</a:t>
            </a:r>
            <a:endParaRPr lang="en-IN" dirty="0">
              <a:effectLst/>
              <a:latin typeface="Times New Roman" panose="02020603050405020304" pitchFamily="18" charset="0"/>
              <a:ea typeface="Times New Roman" panose="02020603050405020304" pitchFamily="18" charset="0"/>
            </a:endParaRPr>
          </a:p>
          <a:p>
            <a:pPr marL="0" indent="0">
              <a:spcBef>
                <a:spcPts val="1001"/>
              </a:spcBef>
              <a:buClr>
                <a:srgbClr val="000000"/>
              </a:buClr>
              <a:buNone/>
            </a:pPr>
            <a:endParaRPr lang="en-IN"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3333554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51231"/>
            <a:ext cx="12192000" cy="714892"/>
          </a:xfrm>
        </p:spPr>
        <p:txBody>
          <a:bodyPr/>
          <a:lstStyle/>
          <a:p>
            <a:r>
              <a:rPr lang="en-US" b="1" dirty="0">
                <a:sym typeface="+mn-ea"/>
              </a:rPr>
              <a:t> </a:t>
            </a:r>
            <a:r>
              <a:rPr lang="en-US" dirty="0">
                <a:sym typeface="+mn-ea"/>
              </a:rPr>
              <a:t> Literature survey</a:t>
            </a:r>
            <a:endParaRPr lang="en-US" dirty="0"/>
          </a:p>
        </p:txBody>
      </p:sp>
      <p:sp>
        <p:nvSpPr>
          <p:cNvPr id="3" name="Content Placeholder 2"/>
          <p:cNvSpPr>
            <a:spLocks noGrp="1"/>
          </p:cNvSpPr>
          <p:nvPr>
            <p:ph idx="1"/>
          </p:nvPr>
        </p:nvSpPr>
        <p:spPr>
          <a:xfrm>
            <a:off x="206432" y="1384150"/>
            <a:ext cx="11779135" cy="5394960"/>
          </a:xfrm>
        </p:spPr>
        <p:txBody>
          <a:bodyPr>
            <a:normAutofit/>
          </a:bodyPr>
          <a:lstStyle/>
          <a:p>
            <a:pPr marL="457200" indent="-457200">
              <a:spcBef>
                <a:spcPts val="1001"/>
              </a:spcBef>
              <a:buClr>
                <a:srgbClr val="000000"/>
              </a:buClr>
              <a:buFont typeface="Wingdings" charset="2"/>
              <a:buChar char=""/>
            </a:pPr>
            <a:r>
              <a:rPr lang="en-US" dirty="0">
                <a:effectLst/>
                <a:latin typeface="Times New Roman" panose="02020603050405020304" pitchFamily="18" charset="0"/>
                <a:ea typeface="Times New Roman" panose="02020603050405020304" pitchFamily="18" charset="0"/>
              </a:rPr>
              <a:t>Illuminating the application of </a:t>
            </a:r>
            <a:r>
              <a:rPr lang="en-US" dirty="0" err="1">
                <a:effectLst/>
                <a:latin typeface="Times New Roman" panose="02020603050405020304" pitchFamily="18" charset="0"/>
                <a:ea typeface="Times New Roman" panose="02020603050405020304" pitchFamily="18" charset="0"/>
              </a:rPr>
              <a:t>PushBullet</a:t>
            </a:r>
            <a:r>
              <a:rPr lang="en-US" dirty="0">
                <a:effectLst/>
                <a:latin typeface="Times New Roman" panose="02020603050405020304" pitchFamily="18" charset="0"/>
                <a:ea typeface="Times New Roman" panose="02020603050405020304" pitchFamily="18" charset="0"/>
              </a:rPr>
              <a:t> in plant monitoring systems, the study showcases its widespread adoption as a convenient approach for remotely overseeing and managing plant conditions [4]. The discussion underscores </a:t>
            </a:r>
            <a:r>
              <a:rPr lang="en-US" dirty="0" err="1">
                <a:effectLst/>
                <a:latin typeface="Times New Roman" panose="02020603050405020304" pitchFamily="18" charset="0"/>
                <a:ea typeface="Times New Roman" panose="02020603050405020304" pitchFamily="18" charset="0"/>
              </a:rPr>
              <a:t>PushBullet's</a:t>
            </a:r>
            <a:r>
              <a:rPr lang="en-US" dirty="0">
                <a:effectLst/>
                <a:latin typeface="Times New Roman" panose="02020603050405020304" pitchFamily="18" charset="0"/>
                <a:ea typeface="Times New Roman" panose="02020603050405020304" pitchFamily="18" charset="0"/>
              </a:rPr>
              <a:t> prevalence as a user-friendly and effective IoT platform, empowering users to craft personalized mobile applications tailored to their IoT ventures.</a:t>
            </a:r>
            <a:endParaRPr lang="en-IN" dirty="0">
              <a:effectLst/>
              <a:latin typeface="Times New Roman" panose="02020603050405020304" pitchFamily="18" charset="0"/>
              <a:ea typeface="Times New Roman" panose="02020603050405020304" pitchFamily="18" charset="0"/>
            </a:endParaRPr>
          </a:p>
          <a:p>
            <a:pPr marL="457200" indent="-457200">
              <a:spcBef>
                <a:spcPts val="1001"/>
              </a:spcBef>
              <a:buClr>
                <a:srgbClr val="000000"/>
              </a:buClr>
              <a:buFont typeface="Wingdings" charset="2"/>
              <a:buChar char=""/>
            </a:pPr>
            <a:endParaRPr lang="en-IN"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041649998"/>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10270</TotalTime>
  <Words>3034</Words>
  <Application>Microsoft Office PowerPoint</Application>
  <PresentationFormat>Widescreen</PresentationFormat>
  <Paragraphs>278</Paragraphs>
  <Slides>37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Arial</vt:lpstr>
      <vt:lpstr>Calibri</vt:lpstr>
      <vt:lpstr>Courier New</vt:lpstr>
      <vt:lpstr>Times New Roman</vt:lpstr>
      <vt:lpstr>Wingdings</vt:lpstr>
      <vt:lpstr>Custom Design</vt:lpstr>
      <vt:lpstr>PowerPoint Presentation</vt:lpstr>
      <vt:lpstr>Contents</vt:lpstr>
      <vt:lpstr>Abstract</vt:lpstr>
      <vt:lpstr>Introduction</vt:lpstr>
      <vt:lpstr>  Literature survey</vt:lpstr>
      <vt:lpstr>  Literature survey</vt:lpstr>
      <vt:lpstr>  Literature survey</vt:lpstr>
      <vt:lpstr>  Literature survey</vt:lpstr>
      <vt:lpstr>  Literature survey</vt:lpstr>
      <vt:lpstr>  Existing System</vt:lpstr>
      <vt:lpstr>Existing System</vt:lpstr>
      <vt:lpstr>Existing System</vt:lpstr>
      <vt:lpstr>Existing System</vt:lpstr>
      <vt:lpstr>Proposed System</vt:lpstr>
      <vt:lpstr>Proposed System</vt:lpstr>
      <vt:lpstr>Planning</vt:lpstr>
      <vt:lpstr>Planning</vt:lpstr>
      <vt:lpstr>Planning</vt:lpstr>
      <vt:lpstr>Planning</vt:lpstr>
      <vt:lpstr>Planning</vt:lpstr>
      <vt:lpstr>Planning</vt:lpstr>
      <vt:lpstr>Design</vt:lpstr>
      <vt:lpstr>Design</vt:lpstr>
      <vt:lpstr>Implementation</vt:lpstr>
      <vt:lpstr>Implementation</vt:lpstr>
      <vt:lpstr>Implementation</vt:lpstr>
      <vt:lpstr>Implementation</vt:lpstr>
      <vt:lpstr>Implementation</vt:lpstr>
      <vt:lpstr>Implementation</vt:lpstr>
      <vt:lpstr>Implementation</vt:lpstr>
      <vt:lpstr>Results &amp; Analysis</vt:lpstr>
      <vt:lpstr>Results &amp; Analysis</vt:lpstr>
      <vt:lpstr>Conclusion</vt:lpstr>
      <vt:lpstr>Research Paper</vt:lpstr>
      <vt:lpstr>References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venkatesh k</dc:creator>
  <cp:lastModifiedBy>A Likhitha</cp:lastModifiedBy>
  <cp:revision>540</cp:revision>
  <dcterms:created xsi:type="dcterms:W3CDTF">2019-06-11T05:35:00Z</dcterms:created>
  <dcterms:modified xsi:type="dcterms:W3CDTF">2024-03-17T05:13:11Z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B145199D08B64BC29E291925B1B5F72E</vt:lpwstr>
  </property>
  <property fmtid="{D5CDD505-2E9C-101B-9397-08002B2CF9AE}" pid="3" name="KSOProductBuildVer">
    <vt:lpwstr>1033-11.2.0.11254</vt:lpwstr>
  </property>
</Properties>
</file>