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0"/>
  </p:notesMasterIdLst>
  <p:sldIdLst>
    <p:sldId id="256" r:id="rId3"/>
    <p:sldId id="257" r:id="rId4"/>
    <p:sldId id="258" r:id="rId5"/>
    <p:sldId id="259" r:id="rId6"/>
    <p:sldId id="260" r:id="rId7"/>
    <p:sldId id="261" r:id="rId8"/>
    <p:sldId id="277" r:id="rId9"/>
    <p:sldId id="278" r:id="rId10"/>
    <p:sldId id="272" r:id="rId11"/>
    <p:sldId id="282" r:id="rId12"/>
    <p:sldId id="297" r:id="rId13"/>
    <p:sldId id="281" r:id="rId14"/>
    <p:sldId id="298" r:id="rId15"/>
    <p:sldId id="299" r:id="rId16"/>
    <p:sldId id="300" r:id="rId17"/>
    <p:sldId id="301" r:id="rId18"/>
    <p:sldId id="302" r:id="rId19"/>
    <p:sldId id="303" r:id="rId20"/>
    <p:sldId id="262" r:id="rId21"/>
    <p:sldId id="287" r:id="rId22"/>
    <p:sldId id="288" r:id="rId23"/>
    <p:sldId id="289" r:id="rId24"/>
    <p:sldId id="265" r:id="rId25"/>
    <p:sldId id="266" r:id="rId26"/>
    <p:sldId id="270" r:id="rId27"/>
    <p:sldId id="267" r:id="rId28"/>
    <p:sldId id="268" r:id="rId2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p:cViewPr varScale="1">
        <p:scale>
          <a:sx n="85" d="100"/>
          <a:sy n="85" d="100"/>
        </p:scale>
        <p:origin x="590" y="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D0ECC3F3-96D6-4EFF-907D-C686CAF1E196}" type="datetimeFigureOut">
              <a:rPr lang="en-IN" smtClean="0"/>
              <a:t>02-02-2024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DA97289-B56D-4777-A537-49F7A14A7995}" type="slidenum">
              <a:rPr lang="en-IN" smtClean="0"/>
              <a:t>‹#›</a:t>
            </a:fld>
            <a:endParaRPr lang="en-IN"/>
          </a:p>
        </p:txBody>
      </p:sp>
    </p:spTree>
    <p:extLst>
      <p:ext uri="{BB962C8B-B14F-4D97-AF65-F5344CB8AC3E}">
        <p14:creationId xmlns:p14="http://schemas.microsoft.com/office/powerpoint/2010/main" val="2103075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A97289-B56D-4777-A537-49F7A14A7995}" type="slidenum">
              <a:rPr lang="en-IN" smtClean="0"/>
              <a:t>1</a:t>
            </a:fld>
            <a:endParaRPr lang="en-IN"/>
          </a:p>
        </p:txBody>
      </p:sp>
    </p:spTree>
    <p:extLst>
      <p:ext uri="{BB962C8B-B14F-4D97-AF65-F5344CB8AC3E}">
        <p14:creationId xmlns:p14="http://schemas.microsoft.com/office/powerpoint/2010/main" val="2747307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A97289-B56D-4777-A537-49F7A14A7995}" type="slidenum">
              <a:rPr lang="en-IN" smtClean="0"/>
              <a:t>3</a:t>
            </a:fld>
            <a:endParaRPr lang="en-IN"/>
          </a:p>
        </p:txBody>
      </p:sp>
    </p:spTree>
    <p:extLst>
      <p:ext uri="{BB962C8B-B14F-4D97-AF65-F5344CB8AC3E}">
        <p14:creationId xmlns:p14="http://schemas.microsoft.com/office/powerpoint/2010/main" val="3725447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6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6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7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7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7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8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8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8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8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8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8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240" cy="22032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440" cy="22032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040" cy="22032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400" cy="23220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520" cy="22068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Date Placeholder 3"/>
          <p:cNvSpPr/>
          <p:nvPr/>
        </p:nvSpPr>
        <p:spPr>
          <a:xfrm>
            <a:off x="777240" y="6642720"/>
            <a:ext cx="5653440" cy="21456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cap="small" spc="-1">
                <a:solidFill>
                  <a:srgbClr val="FFFFFF"/>
                </a:solidFill>
                <a:latin typeface="Times New Roman"/>
                <a:ea typeface="DejaVu Sans"/>
              </a:rPr>
              <a:t>Dept. of Computer Science and Engineering</a:t>
            </a:r>
            <a:endParaRPr lang="en-IN" sz="1600" b="0" strike="noStrike" spc="-1">
              <a:latin typeface="Arial"/>
            </a:endParaRPr>
          </a:p>
        </p:txBody>
      </p:sp>
      <p:sp>
        <p:nvSpPr>
          <p:cNvPr id="44" name="Date Placeholder 3"/>
          <p:cNvSpPr/>
          <p:nvPr/>
        </p:nvSpPr>
        <p:spPr>
          <a:xfrm>
            <a:off x="6431400" y="6642000"/>
            <a:ext cx="5322240" cy="21528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cap="small" spc="-1">
                <a:solidFill>
                  <a:srgbClr val="FFFFFF"/>
                </a:solidFill>
                <a:latin typeface="Times New Roman"/>
                <a:ea typeface="DejaVu Sans"/>
              </a:rPr>
              <a:t>Srinivasa Ramanujan Institute of Technology</a:t>
            </a:r>
            <a:endParaRPr lang="en-IN" sz="1600" b="0" strike="noStrike" spc="-1">
              <a:latin typeface="Arial"/>
            </a:endParaRPr>
          </a:p>
        </p:txBody>
      </p:sp>
      <p:sp>
        <p:nvSpPr>
          <p:cNvPr id="45" name="Date Placeholder 3"/>
          <p:cNvSpPr/>
          <p:nvPr/>
        </p:nvSpPr>
        <p:spPr>
          <a:xfrm>
            <a:off x="11754360" y="6642000"/>
            <a:ext cx="437040" cy="21528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fld id="{07EA71A6-2940-44D1-881D-4F8745BB0DE6}" type="slidenum">
              <a:rPr lang="en-IN" sz="1600" b="1" strike="noStrike" spc="-1">
                <a:solidFill>
                  <a:srgbClr val="002060"/>
                </a:solidFill>
                <a:latin typeface="Times New Roman"/>
                <a:ea typeface="DejaVu Sans"/>
              </a:rPr>
              <a:pPr algn="ctr">
                <a:lnSpc>
                  <a:spcPct val="100000"/>
                </a:lnSpc>
              </a:pPr>
              <a:t>‹#›</a:t>
            </a:fld>
            <a:endParaRPr lang="en-IN" sz="1600" b="0" strike="noStrike" spc="-1">
              <a:latin typeface="Arial"/>
            </a:endParaRPr>
          </a:p>
        </p:txBody>
      </p:sp>
      <p:sp>
        <p:nvSpPr>
          <p:cNvPr id="46" name="Date Placeholder 3"/>
          <p:cNvSpPr/>
          <p:nvPr/>
        </p:nvSpPr>
        <p:spPr>
          <a:xfrm>
            <a:off x="0" y="0"/>
            <a:ext cx="12191400" cy="23220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en-US" sz="1600" i="1" dirty="0">
                <a:solidFill>
                  <a:schemeClr val="bg1"/>
                </a:solidFill>
                <a:latin typeface="Times New Roman" panose="02020603050405020304" pitchFamily="18" charset="0"/>
                <a:cs typeface="Times New Roman" panose="02020603050405020304" pitchFamily="18" charset="0"/>
              </a:rPr>
              <a:t>PREDICTIVE ANALYTICS WITH MACHINE LEARNING FOR FRAUD DETECTION OF ONLINE MARKETING TRANSACTIONS</a:t>
            </a:r>
          </a:p>
        </p:txBody>
      </p:sp>
      <p:pic>
        <p:nvPicPr>
          <p:cNvPr id="47" name="Picture 5"/>
          <p:cNvPicPr/>
          <p:nvPr/>
        </p:nvPicPr>
        <p:blipFill>
          <a:blip r:embed="rId14" cstate="print"/>
          <a:stretch/>
        </p:blipFill>
        <p:spPr>
          <a:xfrm>
            <a:off x="11506320" y="5956200"/>
            <a:ext cx="685080" cy="685080"/>
          </a:xfrm>
          <a:prstGeom prst="rect">
            <a:avLst/>
          </a:prstGeom>
          <a:ln w="0">
            <a:noFill/>
          </a:ln>
        </p:spPr>
      </p:pic>
      <p:sp>
        <p:nvSpPr>
          <p:cNvPr id="48" name="Date Placeholder 3"/>
          <p:cNvSpPr/>
          <p:nvPr/>
        </p:nvSpPr>
        <p:spPr>
          <a:xfrm>
            <a:off x="0" y="6642720"/>
            <a:ext cx="776520" cy="21456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cap="small" spc="-1" dirty="0">
                <a:solidFill>
                  <a:srgbClr val="FFFFFF"/>
                </a:solidFill>
                <a:latin typeface="Times New Roman"/>
              </a:rPr>
              <a:t>B-11</a:t>
            </a:r>
            <a:endParaRPr lang="en-IN" sz="1600" b="0" strike="noStrike" spc="-1" dirty="0">
              <a:latin typeface="Arial"/>
            </a:endParaRPr>
          </a:p>
        </p:txBody>
      </p:sp>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cardfraud1.pdf" TargetMode="External"/><Relationship Id="rId2" Type="http://schemas.openxmlformats.org/officeDocument/2006/relationships/hyperlink" Target="cardfraud.pdf"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main_april19.pdf" TargetMode="Externa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204g1a0565/CSE-2020-24-Batch-B11"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620711" y="1598760"/>
            <a:ext cx="2855569" cy="58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7500" lnSpcReduction="10000"/>
          </a:bodyPr>
          <a:lstStyle/>
          <a:p>
            <a:pPr algn="ctr">
              <a:lnSpc>
                <a:spcPct val="90000"/>
              </a:lnSpc>
              <a:spcBef>
                <a:spcPts val="300"/>
              </a:spcBef>
              <a:tabLst>
                <a:tab pos="0" algn="l"/>
              </a:tabLst>
            </a:pPr>
            <a:r>
              <a:rPr lang="en-US" sz="2290" spc="-1" dirty="0" err="1">
                <a:solidFill>
                  <a:srgbClr val="000000"/>
                </a:solidFill>
                <a:latin typeface="Times New Roman"/>
              </a:rPr>
              <a:t>G.Uday</a:t>
            </a:r>
            <a:r>
              <a:rPr lang="en-US" sz="2290" spc="-1" dirty="0">
                <a:solidFill>
                  <a:srgbClr val="000000"/>
                </a:solidFill>
                <a:latin typeface="Times New Roman"/>
              </a:rPr>
              <a:t> Kiran</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ea typeface="DejaVu Sans"/>
              </a:rPr>
              <a:t>Roll No. </a:t>
            </a:r>
            <a:r>
              <a:rPr lang="en-US" sz="1200" spc="-1" dirty="0">
                <a:solidFill>
                  <a:srgbClr val="000000"/>
                </a:solidFill>
                <a:latin typeface="Times New Roman"/>
                <a:ea typeface="DejaVu Sans"/>
              </a:rPr>
              <a:t>20</a:t>
            </a:r>
            <a:r>
              <a:rPr lang="en-US" sz="1200" b="0" strike="noStrike" spc="-1" dirty="0">
                <a:solidFill>
                  <a:srgbClr val="000000"/>
                </a:solidFill>
                <a:latin typeface="Times New Roman"/>
                <a:ea typeface="DejaVu Sans"/>
              </a:rPr>
              <a:t>4G1A05B4</a:t>
            </a:r>
            <a:endParaRPr lang="en-IN" sz="1200" b="0" strike="noStrike" spc="-1" dirty="0">
              <a:latin typeface="Arial"/>
            </a:endParaRPr>
          </a:p>
        </p:txBody>
      </p:sp>
      <p:sp>
        <p:nvSpPr>
          <p:cNvPr id="88" name="Subtitle 11"/>
          <p:cNvSpPr/>
          <p:nvPr/>
        </p:nvSpPr>
        <p:spPr>
          <a:xfrm>
            <a:off x="3759480" y="2475720"/>
            <a:ext cx="4672080" cy="897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ea typeface="DejaVu Sans"/>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ea typeface="DejaVu Sans"/>
              </a:rPr>
              <a:t>Mrs. </a:t>
            </a:r>
            <a:r>
              <a:rPr lang="en-US" sz="2400" spc="-1" dirty="0" err="1">
                <a:solidFill>
                  <a:srgbClr val="000000"/>
                </a:solidFill>
                <a:latin typeface="Times New Roman"/>
                <a:ea typeface="DejaVu Sans"/>
              </a:rPr>
              <a:t>N.Usha</a:t>
            </a:r>
            <a:r>
              <a:rPr lang="en-US" sz="2400" spc="-1" dirty="0">
                <a:solidFill>
                  <a:srgbClr val="000000"/>
                </a:solidFill>
                <a:latin typeface="Times New Roman"/>
                <a:ea typeface="DejaVu Sans"/>
              </a:rPr>
              <a:t> Sree</a:t>
            </a:r>
            <a:r>
              <a:rPr lang="en-US" sz="2400" b="0" strike="noStrike" spc="-1" dirty="0">
                <a:solidFill>
                  <a:srgbClr val="000000"/>
                </a:solidFill>
                <a:latin typeface="Times New Roman"/>
                <a:ea typeface="DejaVu Sans"/>
              </a:rPr>
              <a:t> </a:t>
            </a:r>
            <a:r>
              <a:rPr lang="en-US" sz="1400" b="0" strike="noStrike" spc="-1" dirty="0" err="1">
                <a:solidFill>
                  <a:srgbClr val="000000"/>
                </a:solidFill>
                <a:latin typeface="Times New Roman"/>
                <a:ea typeface="DejaVu Sans"/>
              </a:rPr>
              <a:t>M.Tech</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ea typeface="DejaVu Sans"/>
              </a:rPr>
              <a:t>Associate  Professor</a:t>
            </a:r>
            <a:endParaRPr lang="en-IN" sz="1400" b="0" strike="noStrike" spc="-1" dirty="0">
              <a:latin typeface="Arial"/>
            </a:endParaRPr>
          </a:p>
        </p:txBody>
      </p:sp>
      <p:sp>
        <p:nvSpPr>
          <p:cNvPr id="89" name="Subtitle 11"/>
          <p:cNvSpPr/>
          <p:nvPr/>
        </p:nvSpPr>
        <p:spPr>
          <a:xfrm>
            <a:off x="1514520" y="5162400"/>
            <a:ext cx="9162360" cy="1426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57000" lnSpcReduction="20000"/>
          </a:bodyPr>
          <a:lstStyle/>
          <a:p>
            <a:pPr algn="ctr">
              <a:lnSpc>
                <a:spcPct val="90000"/>
              </a:lnSpc>
              <a:spcBef>
                <a:spcPts val="499"/>
              </a:spcBef>
              <a:tabLst>
                <a:tab pos="0" algn="l"/>
              </a:tabLst>
            </a:pPr>
            <a:r>
              <a:rPr lang="en-US" sz="4200" b="0" strike="noStrike" spc="-1">
                <a:solidFill>
                  <a:srgbClr val="000000"/>
                </a:solidFill>
                <a:latin typeface="Times New Roman"/>
                <a:ea typeface="DejaVu Sans"/>
              </a:rPr>
              <a:t>Department of Computer Science and Engineering      </a:t>
            </a:r>
            <a:endParaRPr lang="en-IN" sz="4200" b="0" strike="noStrike" spc="-1">
              <a:latin typeface="Arial"/>
            </a:endParaRPr>
          </a:p>
          <a:p>
            <a:pPr algn="ctr">
              <a:lnSpc>
                <a:spcPct val="90000"/>
              </a:lnSpc>
              <a:spcBef>
                <a:spcPts val="499"/>
              </a:spcBef>
              <a:tabLst>
                <a:tab pos="0" algn="l"/>
              </a:tabLst>
            </a:pPr>
            <a:r>
              <a:rPr lang="en-US" sz="6500" b="0" strike="noStrike" spc="-1">
                <a:solidFill>
                  <a:srgbClr val="FF0000"/>
                </a:solidFill>
                <a:latin typeface="Times New Roman"/>
                <a:ea typeface="DejaVu Sans"/>
              </a:rPr>
              <a:t>Srinivasa Ramanujan Institute of Technology</a:t>
            </a:r>
            <a:endParaRPr lang="en-IN" sz="6500" b="0" strike="noStrike" spc="-1">
              <a:latin typeface="Arial"/>
            </a:endParaRPr>
          </a:p>
          <a:p>
            <a:pPr algn="ctr">
              <a:lnSpc>
                <a:spcPct val="90000"/>
              </a:lnSpc>
              <a:spcBef>
                <a:spcPts val="300"/>
              </a:spcBef>
              <a:tabLst>
                <a:tab pos="0" algn="l"/>
              </a:tabLst>
            </a:pPr>
            <a:r>
              <a:rPr lang="en-US" sz="1800" b="1" strike="noStrike" spc="-1">
                <a:solidFill>
                  <a:srgbClr val="000000"/>
                </a:solidFill>
                <a:latin typeface="Times New Roman"/>
                <a:ea typeface="Times New Roman"/>
              </a:rPr>
              <a:t>(</a:t>
            </a:r>
            <a:r>
              <a:rPr lang="en-US" sz="2000" b="1" strike="noStrike" spc="-1">
                <a:solidFill>
                  <a:srgbClr val="000000"/>
                </a:solidFill>
                <a:latin typeface="Verdana"/>
                <a:ea typeface="Times New Roman"/>
              </a:rPr>
              <a:t>Autonomous)</a:t>
            </a:r>
            <a:endParaRPr lang="en-IN" sz="2000" b="0" strike="noStrike" spc="-1">
              <a:latin typeface="Arial"/>
            </a:endParaRPr>
          </a:p>
          <a:p>
            <a:pPr algn="ctr">
              <a:lnSpc>
                <a:spcPct val="90000"/>
              </a:lnSpc>
              <a:spcBef>
                <a:spcPts val="1001"/>
              </a:spcBef>
              <a:spcAft>
                <a:spcPts val="99"/>
              </a:spcAft>
              <a:tabLst>
                <a:tab pos="0" algn="l"/>
              </a:tabLst>
            </a:pPr>
            <a:r>
              <a:rPr lang="en-US" sz="2500" b="1" strike="noStrike" spc="-1">
                <a:solidFill>
                  <a:srgbClr val="1F4E79"/>
                </a:solidFill>
                <a:latin typeface="Times New Roman"/>
                <a:ea typeface="Times New Roman"/>
              </a:rPr>
              <a:t>2023 - 2024</a:t>
            </a:r>
            <a:endParaRPr lang="en-IN" sz="2500" b="0" strike="noStrike" spc="-1">
              <a:latin typeface="Arial"/>
            </a:endParaRPr>
          </a:p>
          <a:p>
            <a:pPr algn="ctr">
              <a:lnSpc>
                <a:spcPct val="90000"/>
              </a:lnSpc>
              <a:spcBef>
                <a:spcPts val="1001"/>
              </a:spcBef>
              <a:tabLst>
                <a:tab pos="0" algn="l"/>
              </a:tabLst>
            </a:pPr>
            <a:endParaRPr lang="en-IN" sz="2500" b="0" strike="noStrike" spc="-1">
              <a:latin typeface="Arial"/>
            </a:endParaRPr>
          </a:p>
        </p:txBody>
      </p:sp>
      <p:sp>
        <p:nvSpPr>
          <p:cNvPr id="90" name="Subtitle 11"/>
          <p:cNvSpPr/>
          <p:nvPr/>
        </p:nvSpPr>
        <p:spPr>
          <a:xfrm>
            <a:off x="3503712" y="1598400"/>
            <a:ext cx="2855569" cy="58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8000" lnSpcReduction="10000"/>
          </a:bodyPr>
          <a:lstStyle/>
          <a:p>
            <a:pPr algn="ctr">
              <a:lnSpc>
                <a:spcPct val="90000"/>
              </a:lnSpc>
              <a:spcBef>
                <a:spcPts val="300"/>
              </a:spcBef>
              <a:tabLst>
                <a:tab pos="0" algn="l"/>
              </a:tabLst>
            </a:pPr>
            <a:r>
              <a:rPr lang="en-US" sz="2600" spc="-1" dirty="0" err="1">
                <a:solidFill>
                  <a:srgbClr val="000000"/>
                </a:solidFill>
                <a:latin typeface="Times New Roman"/>
              </a:rPr>
              <a:t>K.Pushpa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ea typeface="DejaVu Sans"/>
              </a:rPr>
              <a:t>Roll No. </a:t>
            </a:r>
            <a:r>
              <a:rPr lang="en-US" sz="1200" spc="-1" dirty="0">
                <a:solidFill>
                  <a:srgbClr val="000000"/>
                </a:solidFill>
                <a:latin typeface="Times New Roman"/>
                <a:ea typeface="DejaVu Sans"/>
              </a:rPr>
              <a:t>20</a:t>
            </a:r>
            <a:r>
              <a:rPr lang="en-US" sz="1200" b="0" strike="noStrike" spc="-1" dirty="0">
                <a:solidFill>
                  <a:srgbClr val="000000"/>
                </a:solidFill>
                <a:latin typeface="Times New Roman"/>
                <a:ea typeface="DejaVu Sans"/>
              </a:rPr>
              <a:t>4G1A0574</a:t>
            </a:r>
            <a:endParaRPr lang="en-IN" sz="1200" b="0" strike="noStrike" spc="-1" dirty="0">
              <a:latin typeface="Arial"/>
            </a:endParaRPr>
          </a:p>
        </p:txBody>
      </p:sp>
      <p:sp>
        <p:nvSpPr>
          <p:cNvPr id="91" name="Subtitle 11"/>
          <p:cNvSpPr/>
          <p:nvPr/>
        </p:nvSpPr>
        <p:spPr>
          <a:xfrm>
            <a:off x="9262248" y="1598760"/>
            <a:ext cx="2522880" cy="58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3000" lnSpcReduction="20000"/>
          </a:bodyPr>
          <a:lstStyle/>
          <a:p>
            <a:pPr algn="ctr">
              <a:lnSpc>
                <a:spcPct val="90000"/>
              </a:lnSpc>
              <a:spcBef>
                <a:spcPts val="300"/>
              </a:spcBef>
              <a:tabLst>
                <a:tab pos="0" algn="l"/>
              </a:tabLst>
            </a:pPr>
            <a:r>
              <a:rPr lang="en-US" sz="2600" spc="-1" dirty="0" err="1">
                <a:solidFill>
                  <a:srgbClr val="000000"/>
                </a:solidFill>
                <a:latin typeface="Times New Roman"/>
              </a:rPr>
              <a:t>N.Sai</a:t>
            </a:r>
            <a:r>
              <a:rPr lang="en-US" sz="2600" spc="-1" dirty="0">
                <a:solidFill>
                  <a:srgbClr val="000000"/>
                </a:solidFill>
                <a:latin typeface="Times New Roman"/>
              </a:rPr>
              <a:t> Harsha Vardhan</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ea typeface="DejaVu Sans"/>
              </a:rPr>
              <a:t>Roll No. </a:t>
            </a:r>
            <a:r>
              <a:rPr lang="en-US" sz="1200" spc="-1" dirty="0">
                <a:solidFill>
                  <a:srgbClr val="000000"/>
                </a:solidFill>
                <a:latin typeface="Times New Roman"/>
                <a:ea typeface="DejaVu Sans"/>
              </a:rPr>
              <a:t>20</a:t>
            </a:r>
            <a:r>
              <a:rPr lang="en-US" sz="1200" b="0" strike="noStrike" spc="-1" dirty="0">
                <a:solidFill>
                  <a:srgbClr val="000000"/>
                </a:solidFill>
                <a:latin typeface="Times New Roman"/>
                <a:ea typeface="DejaVu Sans"/>
              </a:rPr>
              <a:t>4G1A05</a:t>
            </a:r>
            <a:r>
              <a:rPr lang="en-US" sz="1200" spc="-1" dirty="0">
                <a:solidFill>
                  <a:srgbClr val="000000"/>
                </a:solidFill>
                <a:latin typeface="Times New Roman"/>
                <a:ea typeface="DejaVu Sans"/>
              </a:rPr>
              <a:t>85</a:t>
            </a:r>
            <a:endParaRPr lang="en-IN" sz="1200" b="0" strike="noStrike" spc="-1" dirty="0">
              <a:latin typeface="Arial"/>
            </a:endParaRPr>
          </a:p>
        </p:txBody>
      </p:sp>
      <p:sp>
        <p:nvSpPr>
          <p:cNvPr id="92" name="Subtitle 11"/>
          <p:cNvSpPr/>
          <p:nvPr/>
        </p:nvSpPr>
        <p:spPr>
          <a:xfrm>
            <a:off x="558498" y="1598400"/>
            <a:ext cx="2522880" cy="58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0500" lnSpcReduction="10000"/>
          </a:bodyPr>
          <a:lstStyle/>
          <a:p>
            <a:pPr algn="ctr">
              <a:lnSpc>
                <a:spcPct val="90000"/>
              </a:lnSpc>
              <a:spcBef>
                <a:spcPts val="300"/>
              </a:spcBef>
              <a:tabLst>
                <a:tab pos="0" algn="l"/>
              </a:tabLst>
            </a:pPr>
            <a:r>
              <a:rPr lang="en-IN" sz="2600" b="0" strike="noStrike" spc="-1" dirty="0" err="1">
                <a:latin typeface="Arial"/>
              </a:rPr>
              <a:t>L.Narayana</a:t>
            </a:r>
            <a:r>
              <a:rPr lang="en-IN" sz="2600" b="0" strike="noStrike" spc="-1" dirty="0">
                <a:latin typeface="Arial"/>
              </a:rPr>
              <a:t> Reddy </a:t>
            </a:r>
          </a:p>
          <a:p>
            <a:pPr algn="ctr">
              <a:lnSpc>
                <a:spcPct val="90000"/>
              </a:lnSpc>
              <a:spcBef>
                <a:spcPts val="300"/>
              </a:spcBef>
              <a:tabLst>
                <a:tab pos="0" algn="l"/>
              </a:tabLst>
            </a:pPr>
            <a:r>
              <a:rPr lang="en-US" sz="1200" b="0" strike="noStrike" spc="-1" dirty="0">
                <a:solidFill>
                  <a:srgbClr val="000000"/>
                </a:solidFill>
                <a:latin typeface="Times New Roman"/>
                <a:ea typeface="DejaVu Sans"/>
              </a:rPr>
              <a:t>Roll No. </a:t>
            </a:r>
            <a:r>
              <a:rPr lang="en-US" sz="1200" spc="-1" dirty="0">
                <a:solidFill>
                  <a:srgbClr val="000000"/>
                </a:solidFill>
                <a:latin typeface="Times New Roman"/>
                <a:ea typeface="DejaVu Sans"/>
              </a:rPr>
              <a:t>20</a:t>
            </a:r>
            <a:r>
              <a:rPr lang="en-US" sz="1200" b="0" strike="noStrike" spc="-1" dirty="0">
                <a:solidFill>
                  <a:srgbClr val="000000"/>
                </a:solidFill>
                <a:latin typeface="Times New Roman"/>
                <a:ea typeface="DejaVu Sans"/>
              </a:rPr>
              <a:t>4G1A0565</a:t>
            </a:r>
            <a:endParaRPr lang="en-IN" sz="1200" b="0" strike="noStrike" spc="-1" dirty="0">
              <a:latin typeface="Arial"/>
            </a:endParaRPr>
          </a:p>
        </p:txBody>
      </p:sp>
      <p:sp>
        <p:nvSpPr>
          <p:cNvPr id="93" name="Rectangle: Rounded Corners 16"/>
          <p:cNvSpPr/>
          <p:nvPr/>
        </p:nvSpPr>
        <p:spPr>
          <a:xfrm>
            <a:off x="754920" y="335160"/>
            <a:ext cx="10527480" cy="85716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r>
              <a:rPr lang="en-US" sz="2600" dirty="0">
                <a:solidFill>
                  <a:schemeClr val="bg1"/>
                </a:solidFill>
                <a:latin typeface="Times New Roman" panose="02020603050405020304" pitchFamily="18" charset="0"/>
                <a:cs typeface="Times New Roman" panose="02020603050405020304" pitchFamily="18" charset="0"/>
              </a:rPr>
              <a:t>PREDICTIVE ANALYTICS WITH MACHINE LEARNING FOR FRAUD DETECTION OF ONLINE MARKETING TRANSACTIONS</a:t>
            </a:r>
          </a:p>
        </p:txBody>
      </p:sp>
      <p:sp>
        <p:nvSpPr>
          <p:cNvPr id="94" name="Rectangle 17"/>
          <p:cNvSpPr/>
          <p:nvPr/>
        </p:nvSpPr>
        <p:spPr>
          <a:xfrm>
            <a:off x="2714760" y="1261800"/>
            <a:ext cx="676152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3"/>
          <a:stretch/>
        </p:blipFill>
        <p:spPr>
          <a:xfrm>
            <a:off x="5174280" y="3476880"/>
            <a:ext cx="1842840" cy="168480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513C8C-3808-BB02-2944-916CE0CB7266}"/>
              </a:ext>
            </a:extLst>
          </p:cNvPr>
          <p:cNvSpPr>
            <a:spLocks noGrp="1"/>
          </p:cNvSpPr>
          <p:nvPr>
            <p:ph type="subTitle"/>
          </p:nvPr>
        </p:nvSpPr>
        <p:spPr>
          <a:xfrm>
            <a:off x="0" y="1276200"/>
            <a:ext cx="12192000" cy="5393160"/>
          </a:xfrm>
        </p:spPr>
        <p:txBody>
          <a:bodyPr/>
          <a:lstStyle/>
          <a:p>
            <a:r>
              <a:rPr lang="en-IN" dirty="0"/>
              <a:t>@app.route('/loaddata',methods = ['POST','GET’])</a:t>
            </a:r>
          </a:p>
          <a:p>
            <a:r>
              <a:rPr lang="en-IN" dirty="0"/>
              <a:t>def </a:t>
            </a:r>
            <a:r>
              <a:rPr lang="en-IN" dirty="0" err="1"/>
              <a:t>load_data</a:t>
            </a:r>
            <a:r>
              <a:rPr lang="en-IN" dirty="0"/>
              <a:t>(): </a:t>
            </a:r>
          </a:p>
          <a:p>
            <a:r>
              <a:rPr lang="en-IN" dirty="0"/>
              <a:t>   if </a:t>
            </a:r>
            <a:r>
              <a:rPr lang="en-IN" dirty="0" err="1"/>
              <a:t>request.method</a:t>
            </a:r>
            <a:r>
              <a:rPr lang="en-IN" dirty="0"/>
              <a:t> == 'POST':     </a:t>
            </a:r>
          </a:p>
          <a:p>
            <a:r>
              <a:rPr lang="en-IN" dirty="0"/>
              <a:t>      file = </a:t>
            </a:r>
            <a:r>
              <a:rPr lang="en-IN" dirty="0" err="1"/>
              <a:t>request.files</a:t>
            </a:r>
            <a:r>
              <a:rPr lang="en-IN" dirty="0"/>
              <a:t>['file’]</a:t>
            </a:r>
          </a:p>
          <a:p>
            <a:r>
              <a:rPr lang="en-IN" dirty="0"/>
              <a:t>      filetype = </a:t>
            </a:r>
            <a:r>
              <a:rPr lang="en-IN" dirty="0" err="1"/>
              <a:t>os.path.splitext</a:t>
            </a:r>
            <a:r>
              <a:rPr lang="en-IN" dirty="0"/>
              <a:t>(</a:t>
            </a:r>
            <a:r>
              <a:rPr lang="en-IN" dirty="0" err="1"/>
              <a:t>file.filename</a:t>
            </a:r>
            <a:r>
              <a:rPr lang="en-IN" dirty="0"/>
              <a:t>)[1]</a:t>
            </a:r>
          </a:p>
          <a:p>
            <a:r>
              <a:rPr lang="en-IN" dirty="0"/>
              <a:t>      print(filetype)</a:t>
            </a:r>
          </a:p>
          <a:p>
            <a:r>
              <a:rPr lang="en-IN" dirty="0"/>
              <a:t>      if filetype == '.csv’:</a:t>
            </a:r>
          </a:p>
          <a:p>
            <a:r>
              <a:rPr lang="en-IN" dirty="0"/>
              <a:t>         path = </a:t>
            </a:r>
            <a:r>
              <a:rPr lang="en-IN" dirty="0" err="1"/>
              <a:t>os.path.join</a:t>
            </a:r>
            <a:r>
              <a:rPr lang="en-IN" dirty="0"/>
              <a:t>(</a:t>
            </a:r>
            <a:r>
              <a:rPr lang="en-IN" dirty="0" err="1"/>
              <a:t>app.config</a:t>
            </a:r>
            <a:r>
              <a:rPr lang="en-IN" dirty="0"/>
              <a:t>['upload folder’],</a:t>
            </a:r>
            <a:r>
              <a:rPr lang="en-IN" dirty="0" err="1"/>
              <a:t>file.filename</a:t>
            </a:r>
            <a:r>
              <a:rPr lang="en-IN" dirty="0"/>
              <a:t>)</a:t>
            </a:r>
          </a:p>
          <a:p>
            <a:r>
              <a:rPr lang="en-IN" dirty="0"/>
              <a:t>         </a:t>
            </a:r>
            <a:r>
              <a:rPr lang="en-IN" dirty="0" err="1"/>
              <a:t>file.save</a:t>
            </a:r>
            <a:r>
              <a:rPr lang="en-IN" dirty="0"/>
              <a:t>(path)</a:t>
            </a:r>
          </a:p>
          <a:p>
            <a:r>
              <a:rPr lang="en-IN" dirty="0"/>
              <a:t>         print(path) </a:t>
            </a:r>
          </a:p>
          <a:p>
            <a:r>
              <a:rPr lang="en-IN" dirty="0"/>
              <a:t>         return </a:t>
            </a:r>
            <a:r>
              <a:rPr lang="en-IN" dirty="0" err="1"/>
              <a:t>render_template</a:t>
            </a:r>
            <a:r>
              <a:rPr lang="en-IN" dirty="0"/>
              <a:t>('load data.html',</a:t>
            </a:r>
            <a:r>
              <a:rPr lang="en-IN" dirty="0" err="1"/>
              <a:t>msg</a:t>
            </a:r>
            <a:r>
              <a:rPr lang="en-IN" dirty="0"/>
              <a:t> = 'success')        </a:t>
            </a:r>
          </a:p>
          <a:p>
            <a:r>
              <a:rPr lang="en-IN" dirty="0"/>
              <a:t>      else:  </a:t>
            </a:r>
          </a:p>
          <a:p>
            <a:r>
              <a:rPr lang="en-IN" dirty="0"/>
              <a:t>         return </a:t>
            </a:r>
            <a:r>
              <a:rPr lang="en-IN" dirty="0" err="1"/>
              <a:t>render_template</a:t>
            </a:r>
            <a:r>
              <a:rPr lang="en-IN" dirty="0"/>
              <a:t>('load data.html',</a:t>
            </a:r>
            <a:r>
              <a:rPr lang="en-IN" dirty="0" err="1"/>
              <a:t>msg</a:t>
            </a:r>
            <a:r>
              <a:rPr lang="en-IN" dirty="0"/>
              <a:t> = 'invalid’)  </a:t>
            </a:r>
          </a:p>
          <a:p>
            <a:r>
              <a:rPr lang="en-IN" dirty="0"/>
              <a:t>   return </a:t>
            </a:r>
            <a:r>
              <a:rPr lang="en-IN" dirty="0" err="1"/>
              <a:t>render_template</a:t>
            </a:r>
            <a:r>
              <a:rPr lang="en-IN" dirty="0"/>
              <a:t>('load data.html')</a:t>
            </a:r>
          </a:p>
        </p:txBody>
      </p:sp>
      <p:sp>
        <p:nvSpPr>
          <p:cNvPr id="4" name="PlaceHolder 1">
            <a:extLst>
              <a:ext uri="{FF2B5EF4-FFF2-40B4-BE49-F238E27FC236}">
                <a16:creationId xmlns:a16="http://schemas.microsoft.com/office/drawing/2014/main" id="{EAECED37-84CB-DD6C-A4BA-5878677BB88F}"/>
              </a:ext>
            </a:extLst>
          </p:cNvPr>
          <p:cNvSpPr>
            <a:spLocks noGrp="1"/>
          </p:cNvSpPr>
          <p:nvPr>
            <p:ph type="title"/>
          </p:nvPr>
        </p:nvSpPr>
        <p:spPr>
          <a:xfrm>
            <a:off x="0" y="188640"/>
            <a:ext cx="12192000" cy="108756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6" name="Picture 5">
            <a:extLst>
              <a:ext uri="{FF2B5EF4-FFF2-40B4-BE49-F238E27FC236}">
                <a16:creationId xmlns:a16="http://schemas.microsoft.com/office/drawing/2014/main" id="{E12D5838-3BD8-274E-09DA-949CFDCC73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8048" y="1772816"/>
            <a:ext cx="5443856" cy="3528392"/>
          </a:xfrm>
          <a:prstGeom prst="rect">
            <a:avLst/>
          </a:prstGeom>
        </p:spPr>
      </p:pic>
    </p:spTree>
    <p:extLst>
      <p:ext uri="{BB962C8B-B14F-4D97-AF65-F5344CB8AC3E}">
        <p14:creationId xmlns:p14="http://schemas.microsoft.com/office/powerpoint/2010/main" val="429297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82C342-2673-9119-0CEE-841754BDA26A}"/>
              </a:ext>
            </a:extLst>
          </p:cNvPr>
          <p:cNvSpPr>
            <a:spLocks noGrp="1"/>
          </p:cNvSpPr>
          <p:nvPr>
            <p:ph type="subTitle"/>
          </p:nvPr>
        </p:nvSpPr>
        <p:spPr>
          <a:xfrm>
            <a:off x="119336" y="3107858"/>
            <a:ext cx="12191700" cy="648072"/>
          </a:xfrm>
        </p:spPr>
        <p:txBody>
          <a:bodyPr/>
          <a:lstStyle/>
          <a:p>
            <a:endParaRPr lang="en-IN" dirty="0"/>
          </a:p>
          <a:p>
            <a:endParaRPr lang="en-IN" dirty="0"/>
          </a:p>
          <a:p>
            <a:endParaRPr lang="en-IN" dirty="0"/>
          </a:p>
          <a:p>
            <a:r>
              <a:rPr lang="en-IN" dirty="0"/>
              <a:t>@app.route('/viewdata’)</a:t>
            </a:r>
          </a:p>
          <a:p>
            <a:r>
              <a:rPr lang="en-IN" dirty="0"/>
              <a:t>def </a:t>
            </a:r>
            <a:r>
              <a:rPr lang="en-IN" dirty="0" err="1"/>
              <a:t>view_data</a:t>
            </a:r>
            <a:r>
              <a:rPr lang="en-IN" dirty="0"/>
              <a:t>():</a:t>
            </a:r>
          </a:p>
          <a:p>
            <a:r>
              <a:rPr lang="en-IN" dirty="0"/>
              <a:t>    global </a:t>
            </a:r>
            <a:r>
              <a:rPr lang="en-IN" dirty="0" err="1"/>
              <a:t>df</a:t>
            </a:r>
            <a:endParaRPr lang="en-IN" dirty="0"/>
          </a:p>
          <a:p>
            <a:r>
              <a:rPr lang="en-IN" dirty="0"/>
              <a:t>    file = </a:t>
            </a:r>
            <a:r>
              <a:rPr lang="en-IN" dirty="0" err="1"/>
              <a:t>os.listdir</a:t>
            </a:r>
            <a:r>
              <a:rPr lang="en-IN" dirty="0"/>
              <a:t>(</a:t>
            </a:r>
            <a:r>
              <a:rPr lang="en-IN" dirty="0" err="1"/>
              <a:t>app.config</a:t>
            </a:r>
            <a:r>
              <a:rPr lang="en-IN" dirty="0"/>
              <a:t>['upload folder’])</a:t>
            </a:r>
          </a:p>
          <a:p>
            <a:r>
              <a:rPr lang="en-IN" dirty="0"/>
              <a:t>    path = </a:t>
            </a:r>
            <a:r>
              <a:rPr lang="en-IN" dirty="0" err="1"/>
              <a:t>os.path.join</a:t>
            </a:r>
            <a:r>
              <a:rPr lang="en-IN" dirty="0"/>
              <a:t>(</a:t>
            </a:r>
            <a:r>
              <a:rPr lang="en-IN" dirty="0" err="1"/>
              <a:t>app.config</a:t>
            </a:r>
            <a:r>
              <a:rPr lang="en-IN" dirty="0"/>
              <a:t>['upload folder'],file[0])</a:t>
            </a:r>
          </a:p>
          <a:p>
            <a:r>
              <a:rPr lang="en-IN" dirty="0"/>
              <a:t>    </a:t>
            </a:r>
            <a:r>
              <a:rPr lang="en-IN" dirty="0" err="1"/>
              <a:t>df</a:t>
            </a:r>
            <a:r>
              <a:rPr lang="en-IN" dirty="0"/>
              <a:t> = </a:t>
            </a:r>
            <a:r>
              <a:rPr lang="en-IN" dirty="0" err="1"/>
              <a:t>pd.read_csv</a:t>
            </a:r>
            <a:r>
              <a:rPr lang="en-IN" dirty="0"/>
              <a:t>(path)</a:t>
            </a:r>
          </a:p>
          <a:p>
            <a:r>
              <a:rPr lang="en-IN" dirty="0"/>
              <a:t>    print(</a:t>
            </a:r>
            <a:r>
              <a:rPr lang="en-IN" dirty="0" err="1"/>
              <a:t>df</a:t>
            </a:r>
            <a:r>
              <a:rPr lang="en-IN" dirty="0"/>
              <a:t>) </a:t>
            </a:r>
          </a:p>
          <a:p>
            <a:r>
              <a:rPr lang="en-IN" dirty="0"/>
              <a:t>   return </a:t>
            </a:r>
            <a:r>
              <a:rPr lang="en-IN" dirty="0" err="1"/>
              <a:t>render_template</a:t>
            </a:r>
            <a:r>
              <a:rPr lang="en-IN" dirty="0"/>
              <a:t>('view data.html',</a:t>
            </a:r>
            <a:r>
              <a:rPr lang="en-IN" dirty="0" err="1"/>
              <a:t>col_name</a:t>
            </a:r>
            <a:r>
              <a:rPr lang="en-IN" dirty="0"/>
              <a:t> = </a:t>
            </a:r>
            <a:r>
              <a:rPr lang="en-IN" dirty="0" err="1"/>
              <a:t>df.columns,row_val</a:t>
            </a:r>
            <a:r>
              <a:rPr lang="en-IN" dirty="0"/>
              <a:t> = list(</a:t>
            </a:r>
            <a:r>
              <a:rPr lang="en-IN" dirty="0" err="1"/>
              <a:t>df</a:t>
            </a:r>
            <a:r>
              <a:rPr lang="en-IN" dirty="0"/>
              <a:t>[:1000].</a:t>
            </a:r>
            <a:r>
              <a:rPr lang="en-IN" dirty="0" err="1"/>
              <a:t>values.tolist</a:t>
            </a:r>
            <a:r>
              <a:rPr lang="en-IN" dirty="0"/>
              <a:t>()))</a:t>
            </a:r>
          </a:p>
        </p:txBody>
      </p:sp>
      <p:sp>
        <p:nvSpPr>
          <p:cNvPr id="4" name="PlaceHolder 1">
            <a:extLst>
              <a:ext uri="{FF2B5EF4-FFF2-40B4-BE49-F238E27FC236}">
                <a16:creationId xmlns:a16="http://schemas.microsoft.com/office/drawing/2014/main" id="{987AA598-1E35-9BFF-7C4B-481706045015}"/>
              </a:ext>
            </a:extLst>
          </p:cNvPr>
          <p:cNvSpPr>
            <a:spLocks noGrp="1"/>
          </p:cNvSpPr>
          <p:nvPr>
            <p:ph type="title"/>
          </p:nvPr>
        </p:nvSpPr>
        <p:spPr>
          <a:xfrm>
            <a:off x="-30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2" name="Picture 1">
            <a:extLst>
              <a:ext uri="{FF2B5EF4-FFF2-40B4-BE49-F238E27FC236}">
                <a16:creationId xmlns:a16="http://schemas.microsoft.com/office/drawing/2014/main" id="{D0ED5AB0-DB65-9CC9-9138-FF3D237592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8892" y="1484784"/>
            <a:ext cx="5184576" cy="3096344"/>
          </a:xfrm>
          <a:prstGeom prst="rect">
            <a:avLst/>
          </a:prstGeom>
        </p:spPr>
      </p:pic>
    </p:spTree>
    <p:extLst>
      <p:ext uri="{BB962C8B-B14F-4D97-AF65-F5344CB8AC3E}">
        <p14:creationId xmlns:p14="http://schemas.microsoft.com/office/powerpoint/2010/main" val="189420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644815-635F-8F1F-A9C8-E726CC9BA4D9}"/>
              </a:ext>
            </a:extLst>
          </p:cNvPr>
          <p:cNvSpPr>
            <a:spLocks noGrp="1"/>
          </p:cNvSpPr>
          <p:nvPr>
            <p:ph type="subTitle"/>
          </p:nvPr>
        </p:nvSpPr>
        <p:spPr>
          <a:xfrm>
            <a:off x="0" y="1196752"/>
            <a:ext cx="12192000" cy="5400600"/>
          </a:xfrm>
        </p:spPr>
        <p:txBody>
          <a:bodyPr/>
          <a:lstStyle/>
          <a:p>
            <a:r>
              <a:rPr lang="en-IN" dirty="0"/>
              <a:t>@app.route('/model',methods = ["POST","GET"])</a:t>
            </a:r>
          </a:p>
          <a:p>
            <a:r>
              <a:rPr lang="en-IN" dirty="0"/>
              <a:t>def model():</a:t>
            </a:r>
          </a:p>
          <a:p>
            <a:r>
              <a:rPr lang="en-IN" dirty="0"/>
              <a:t>    if </a:t>
            </a:r>
            <a:r>
              <a:rPr lang="en-IN" dirty="0" err="1"/>
              <a:t>request.method</a:t>
            </a:r>
            <a:r>
              <a:rPr lang="en-IN" dirty="0"/>
              <a:t> == "POST":   </a:t>
            </a:r>
          </a:p>
          <a:p>
            <a:r>
              <a:rPr lang="en-IN" dirty="0"/>
              <a:t>    global </a:t>
            </a:r>
            <a:r>
              <a:rPr lang="en-IN" dirty="0" err="1"/>
              <a:t>x_train,y_train,x_test,y_test</a:t>
            </a:r>
            <a:endParaRPr lang="en-IN" dirty="0"/>
          </a:p>
          <a:p>
            <a:r>
              <a:rPr lang="en-IN" dirty="0"/>
              <a:t>    global score1,score11,score111,score2,score22,score222</a:t>
            </a:r>
          </a:p>
          <a:p>
            <a:r>
              <a:rPr lang="en-IN" dirty="0"/>
              <a:t>    global score3,score33,score333,score4,score44,score444</a:t>
            </a:r>
          </a:p>
          <a:p>
            <a:r>
              <a:rPr lang="en-IN" dirty="0"/>
              <a:t>    model = int(</a:t>
            </a:r>
            <a:r>
              <a:rPr lang="en-IN" dirty="0" err="1"/>
              <a:t>request.form</a:t>
            </a:r>
            <a:r>
              <a:rPr lang="en-IN" dirty="0"/>
              <a:t>['selected’])</a:t>
            </a:r>
          </a:p>
          <a:p>
            <a:r>
              <a:rPr lang="en-IN" dirty="0"/>
              <a:t>    print(model)        </a:t>
            </a:r>
          </a:p>
          <a:p>
            <a:r>
              <a:rPr lang="en-IN" dirty="0"/>
              <a:t>    test = int(</a:t>
            </a:r>
            <a:r>
              <a:rPr lang="en-IN" dirty="0" err="1"/>
              <a:t>request.form</a:t>
            </a:r>
            <a:r>
              <a:rPr lang="en-IN" dirty="0"/>
              <a:t>['</a:t>
            </a:r>
            <a:r>
              <a:rPr lang="en-IN" dirty="0" err="1"/>
              <a:t>testsize</a:t>
            </a:r>
            <a:r>
              <a:rPr lang="en-IN" dirty="0"/>
              <a:t>'])        </a:t>
            </a:r>
          </a:p>
          <a:p>
            <a:r>
              <a:rPr lang="en-IN" dirty="0"/>
              <a:t>    </a:t>
            </a:r>
            <a:r>
              <a:rPr lang="en-IN" dirty="0" err="1"/>
              <a:t>testsize</a:t>
            </a:r>
            <a:r>
              <a:rPr lang="en-IN" dirty="0"/>
              <a:t> = test/100</a:t>
            </a:r>
          </a:p>
          <a:p>
            <a:r>
              <a:rPr lang="en-IN" dirty="0"/>
              <a:t>    data = </a:t>
            </a:r>
            <a:r>
              <a:rPr lang="en-IN" dirty="0" err="1"/>
              <a:t>df</a:t>
            </a:r>
            <a:endParaRPr lang="en-IN" dirty="0"/>
          </a:p>
          <a:p>
            <a:r>
              <a:rPr lang="en-IN" dirty="0"/>
              <a:t>    print(data)   </a:t>
            </a:r>
          </a:p>
          <a:p>
            <a:r>
              <a:rPr lang="en-IN" dirty="0"/>
              <a:t>    cat = </a:t>
            </a:r>
            <a:r>
              <a:rPr lang="en-IN" dirty="0" err="1"/>
              <a:t>data.select_dtypes</a:t>
            </a:r>
            <a:r>
              <a:rPr lang="en-IN" dirty="0"/>
              <a:t>(include= ‘object’)</a:t>
            </a:r>
          </a:p>
          <a:p>
            <a:r>
              <a:rPr lang="en-IN" dirty="0"/>
              <a:t>    </a:t>
            </a:r>
            <a:r>
              <a:rPr lang="en-IN" dirty="0" err="1"/>
              <a:t>num</a:t>
            </a:r>
            <a:r>
              <a:rPr lang="en-IN" dirty="0"/>
              <a:t> = </a:t>
            </a:r>
            <a:r>
              <a:rPr lang="en-IN" dirty="0" err="1"/>
              <a:t>data.select_dtypes</a:t>
            </a:r>
            <a:r>
              <a:rPr lang="en-IN" dirty="0"/>
              <a:t>(exclude = 'object’)</a:t>
            </a:r>
          </a:p>
          <a:p>
            <a:r>
              <a:rPr lang="en-IN" dirty="0"/>
              <a:t>    le = </a:t>
            </a:r>
            <a:r>
              <a:rPr lang="en-IN" dirty="0" err="1"/>
              <a:t>LabelEncoder</a:t>
            </a:r>
            <a:r>
              <a:rPr lang="en-IN" dirty="0"/>
              <a:t>()</a:t>
            </a:r>
          </a:p>
          <a:p>
            <a:r>
              <a:rPr lang="en-IN" dirty="0"/>
              <a:t>    </a:t>
            </a:r>
            <a:r>
              <a:rPr lang="en-IN" dirty="0" err="1"/>
              <a:t>cat_enc</a:t>
            </a:r>
            <a:r>
              <a:rPr lang="en-IN" dirty="0"/>
              <a:t> = </a:t>
            </a:r>
            <a:r>
              <a:rPr lang="en-IN" dirty="0" err="1"/>
              <a:t>cat.apply</a:t>
            </a:r>
            <a:r>
              <a:rPr lang="en-IN" dirty="0"/>
              <a:t>(</a:t>
            </a:r>
            <a:r>
              <a:rPr lang="en-IN" dirty="0" err="1"/>
              <a:t>le.fit_transform</a:t>
            </a:r>
            <a:r>
              <a:rPr lang="en-IN" dirty="0"/>
              <a:t>)  </a:t>
            </a:r>
          </a:p>
          <a:p>
            <a:r>
              <a:rPr lang="en-IN" dirty="0"/>
              <a:t>    data1 = </a:t>
            </a:r>
            <a:r>
              <a:rPr lang="en-IN" dirty="0" err="1"/>
              <a:t>pd.concat</a:t>
            </a:r>
            <a:r>
              <a:rPr lang="en-IN" dirty="0"/>
              <a:t>([</a:t>
            </a:r>
            <a:r>
              <a:rPr lang="en-IN" dirty="0" err="1"/>
              <a:t>cat_enc,num</a:t>
            </a:r>
            <a:r>
              <a:rPr lang="en-IN" dirty="0"/>
              <a:t>],axis = 1) </a:t>
            </a:r>
          </a:p>
          <a:p>
            <a:r>
              <a:rPr lang="en-IN" dirty="0"/>
              <a:t>    print(data1)</a:t>
            </a:r>
          </a:p>
        </p:txBody>
      </p:sp>
      <p:sp>
        <p:nvSpPr>
          <p:cNvPr id="4" name="PlaceHolder 1">
            <a:extLst>
              <a:ext uri="{FF2B5EF4-FFF2-40B4-BE49-F238E27FC236}">
                <a16:creationId xmlns:a16="http://schemas.microsoft.com/office/drawing/2014/main" id="{47519349-EC26-FA6E-DAD1-DCC2AA922877}"/>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6" name="Picture 5">
            <a:extLst>
              <a:ext uri="{FF2B5EF4-FFF2-40B4-BE49-F238E27FC236}">
                <a16:creationId xmlns:a16="http://schemas.microsoft.com/office/drawing/2014/main" id="{211008C4-121B-8844-16B9-83E7D9024A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268760"/>
            <a:ext cx="5832648" cy="4032448"/>
          </a:xfrm>
          <a:prstGeom prst="rect">
            <a:avLst/>
          </a:prstGeom>
        </p:spPr>
      </p:pic>
    </p:spTree>
    <p:extLst>
      <p:ext uri="{BB962C8B-B14F-4D97-AF65-F5344CB8AC3E}">
        <p14:creationId xmlns:p14="http://schemas.microsoft.com/office/powerpoint/2010/main" val="426486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644815-635F-8F1F-A9C8-E726CC9BA4D9}"/>
              </a:ext>
            </a:extLst>
          </p:cNvPr>
          <p:cNvSpPr>
            <a:spLocks noGrp="1"/>
          </p:cNvSpPr>
          <p:nvPr>
            <p:ph type="subTitle"/>
          </p:nvPr>
        </p:nvSpPr>
        <p:spPr>
          <a:xfrm>
            <a:off x="0" y="1196752"/>
            <a:ext cx="12192000" cy="5400600"/>
          </a:xfrm>
        </p:spPr>
        <p:txBody>
          <a:bodyPr/>
          <a:lstStyle/>
          <a:p>
            <a:r>
              <a:rPr lang="en-IN" dirty="0"/>
              <a:t>X = data1.drop(['</a:t>
            </a:r>
            <a:r>
              <a:rPr lang="en-IN" dirty="0" err="1"/>
              <a:t>user_id','class</a:t>
            </a:r>
            <a:r>
              <a:rPr lang="en-IN" dirty="0"/>
              <a:t>'],axis = 1)</a:t>
            </a:r>
          </a:p>
          <a:p>
            <a:r>
              <a:rPr lang="en-IN" dirty="0"/>
              <a:t>y = data1['class’]</a:t>
            </a:r>
          </a:p>
          <a:p>
            <a:r>
              <a:rPr lang="en-IN" dirty="0" err="1"/>
              <a:t>x_train,x_test,y_train,y_test</a:t>
            </a:r>
            <a:r>
              <a:rPr lang="en-IN" dirty="0"/>
              <a:t> = </a:t>
            </a:r>
            <a:r>
              <a:rPr lang="en-IN" dirty="0" err="1"/>
              <a:t>train_test_split</a:t>
            </a:r>
            <a:endParaRPr lang="en-IN" dirty="0"/>
          </a:p>
          <a:p>
            <a:r>
              <a:rPr lang="en-IN" dirty="0"/>
              <a:t>                 (</a:t>
            </a:r>
            <a:r>
              <a:rPr lang="en-IN" dirty="0" err="1"/>
              <a:t>X,y,test_size</a:t>
            </a:r>
            <a:r>
              <a:rPr lang="en-IN" dirty="0"/>
              <a:t>=</a:t>
            </a:r>
            <a:r>
              <a:rPr lang="en-IN" dirty="0" err="1"/>
              <a:t>testsize,random_state</a:t>
            </a:r>
            <a:r>
              <a:rPr lang="en-IN" dirty="0"/>
              <a:t>=10)        </a:t>
            </a:r>
          </a:p>
          <a:p>
            <a:r>
              <a:rPr lang="en-IN" dirty="0"/>
              <a:t>if model == 1:           </a:t>
            </a:r>
          </a:p>
          <a:p>
            <a:r>
              <a:rPr lang="en-IN" dirty="0"/>
              <a:t>     model1 = </a:t>
            </a:r>
            <a:r>
              <a:rPr lang="en-IN" dirty="0" err="1"/>
              <a:t>xgb.XGBClassifier</a:t>
            </a:r>
            <a:r>
              <a:rPr lang="en-IN" dirty="0"/>
              <a:t>()            </a:t>
            </a:r>
          </a:p>
          <a:p>
            <a:r>
              <a:rPr lang="en-IN" dirty="0"/>
              <a:t>     model1.fit(</a:t>
            </a:r>
            <a:r>
              <a:rPr lang="en-IN" dirty="0" err="1"/>
              <a:t>x_train,y_train</a:t>
            </a:r>
            <a:r>
              <a:rPr lang="en-IN" dirty="0"/>
              <a:t>)</a:t>
            </a:r>
          </a:p>
          <a:p>
            <a:r>
              <a:rPr lang="en-IN" dirty="0"/>
              <a:t>     pred1 = model1.predict(</a:t>
            </a:r>
            <a:r>
              <a:rPr lang="en-IN" dirty="0" err="1"/>
              <a:t>x_test</a:t>
            </a:r>
            <a:r>
              <a:rPr lang="en-IN" dirty="0"/>
              <a:t>)</a:t>
            </a:r>
          </a:p>
          <a:p>
            <a:r>
              <a:rPr lang="en-IN" dirty="0"/>
              <a:t>     score1 = </a:t>
            </a:r>
            <a:r>
              <a:rPr lang="en-IN" dirty="0" err="1"/>
              <a:t>accuracy_score</a:t>
            </a:r>
            <a:r>
              <a:rPr lang="en-IN" dirty="0"/>
              <a:t>(y_test,pred1)       </a:t>
            </a:r>
          </a:p>
          <a:p>
            <a:r>
              <a:rPr lang="en-IN" dirty="0"/>
              <a:t>     score11 = </a:t>
            </a:r>
            <a:r>
              <a:rPr lang="en-IN" dirty="0" err="1"/>
              <a:t>precision_score</a:t>
            </a:r>
            <a:r>
              <a:rPr lang="en-IN" dirty="0"/>
              <a:t>(y_test,pred1)    </a:t>
            </a:r>
          </a:p>
          <a:p>
            <a:r>
              <a:rPr lang="en-IN" dirty="0"/>
              <a:t>     score111 = </a:t>
            </a:r>
            <a:r>
              <a:rPr lang="en-IN" dirty="0" err="1"/>
              <a:t>recall_score</a:t>
            </a:r>
            <a:r>
              <a:rPr lang="en-IN" dirty="0"/>
              <a:t>(y_test,pred1)      </a:t>
            </a:r>
          </a:p>
          <a:p>
            <a:r>
              <a:rPr lang="en-IN" dirty="0"/>
              <a:t>     return </a:t>
            </a:r>
            <a:r>
              <a:rPr lang="en-IN" dirty="0" err="1"/>
              <a:t>render_template</a:t>
            </a:r>
            <a:r>
              <a:rPr lang="en-IN" dirty="0"/>
              <a:t>('model.html',</a:t>
            </a:r>
            <a:r>
              <a:rPr lang="en-IN" dirty="0" err="1"/>
              <a:t>msg</a:t>
            </a:r>
            <a:r>
              <a:rPr lang="en-IN" dirty="0"/>
              <a:t> = 'accuracy',</a:t>
            </a:r>
            <a:r>
              <a:rPr lang="en-IN" dirty="0" err="1"/>
              <a:t>acc</a:t>
            </a:r>
            <a:r>
              <a:rPr lang="en-IN" dirty="0"/>
              <a:t> =score1,rec = score111,pre = score11,selected = 'XGBOOST Classifier')</a:t>
            </a:r>
          </a:p>
        </p:txBody>
      </p:sp>
      <p:sp>
        <p:nvSpPr>
          <p:cNvPr id="4" name="PlaceHolder 1">
            <a:extLst>
              <a:ext uri="{FF2B5EF4-FFF2-40B4-BE49-F238E27FC236}">
                <a16:creationId xmlns:a16="http://schemas.microsoft.com/office/drawing/2014/main" id="{47519349-EC26-FA6E-DAD1-DCC2AA922877}"/>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5" name="Picture 4">
            <a:extLst>
              <a:ext uri="{FF2B5EF4-FFF2-40B4-BE49-F238E27FC236}">
                <a16:creationId xmlns:a16="http://schemas.microsoft.com/office/drawing/2014/main" id="{844D8131-D6BC-4C7A-C4A4-7B6A3AF1C8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484784"/>
            <a:ext cx="5544616" cy="3225080"/>
          </a:xfrm>
          <a:prstGeom prst="rect">
            <a:avLst/>
          </a:prstGeom>
        </p:spPr>
      </p:pic>
    </p:spTree>
    <p:extLst>
      <p:ext uri="{BB962C8B-B14F-4D97-AF65-F5344CB8AC3E}">
        <p14:creationId xmlns:p14="http://schemas.microsoft.com/office/powerpoint/2010/main" val="207681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644815-635F-8F1F-A9C8-E726CC9BA4D9}"/>
              </a:ext>
            </a:extLst>
          </p:cNvPr>
          <p:cNvSpPr>
            <a:spLocks noGrp="1"/>
          </p:cNvSpPr>
          <p:nvPr>
            <p:ph type="subTitle"/>
          </p:nvPr>
        </p:nvSpPr>
        <p:spPr>
          <a:xfrm>
            <a:off x="0" y="1196752"/>
            <a:ext cx="12192000" cy="5400600"/>
          </a:xfrm>
        </p:spPr>
        <p:txBody>
          <a:bodyPr/>
          <a:lstStyle/>
          <a:p>
            <a:r>
              <a:rPr lang="en-IN" dirty="0"/>
              <a:t> </a:t>
            </a:r>
          </a:p>
          <a:p>
            <a:r>
              <a:rPr lang="en-IN" dirty="0" err="1"/>
              <a:t>elif</a:t>
            </a:r>
            <a:r>
              <a:rPr lang="en-IN" dirty="0"/>
              <a:t> model == 2:            </a:t>
            </a:r>
          </a:p>
          <a:p>
            <a:r>
              <a:rPr lang="en-IN" dirty="0"/>
              <a:t>       model2 = </a:t>
            </a:r>
            <a:r>
              <a:rPr lang="en-IN" dirty="0" err="1"/>
              <a:t>RandomForestClassifier</a:t>
            </a:r>
            <a:r>
              <a:rPr lang="en-IN" dirty="0"/>
              <a:t>() </a:t>
            </a:r>
          </a:p>
          <a:p>
            <a:r>
              <a:rPr lang="en-IN" dirty="0"/>
              <a:t>       model2.fit(</a:t>
            </a:r>
            <a:r>
              <a:rPr lang="en-IN" dirty="0" err="1"/>
              <a:t>x_train,y_train</a:t>
            </a:r>
            <a:r>
              <a:rPr lang="en-IN" dirty="0"/>
              <a:t>)         </a:t>
            </a:r>
          </a:p>
          <a:p>
            <a:r>
              <a:rPr lang="en-IN" dirty="0"/>
              <a:t>       pred2 = model2.predict(</a:t>
            </a:r>
            <a:r>
              <a:rPr lang="en-IN" dirty="0" err="1"/>
              <a:t>x_test</a:t>
            </a:r>
            <a:r>
              <a:rPr lang="en-IN" dirty="0"/>
              <a:t>)    </a:t>
            </a:r>
          </a:p>
          <a:p>
            <a:r>
              <a:rPr lang="en-IN" dirty="0"/>
              <a:t>       score2 = </a:t>
            </a:r>
            <a:r>
              <a:rPr lang="en-IN" dirty="0" err="1"/>
              <a:t>accuracy_score</a:t>
            </a:r>
            <a:r>
              <a:rPr lang="en-IN" dirty="0"/>
              <a:t>(y_test,pred2)       </a:t>
            </a:r>
          </a:p>
          <a:p>
            <a:r>
              <a:rPr lang="en-IN" dirty="0"/>
              <a:t>       score22 = </a:t>
            </a:r>
            <a:r>
              <a:rPr lang="en-IN" dirty="0" err="1"/>
              <a:t>precision_score</a:t>
            </a:r>
            <a:r>
              <a:rPr lang="en-IN" dirty="0"/>
              <a:t>(y_test,pred2)         </a:t>
            </a:r>
          </a:p>
          <a:p>
            <a:r>
              <a:rPr lang="en-IN" dirty="0"/>
              <a:t>       score222 = </a:t>
            </a:r>
            <a:r>
              <a:rPr lang="en-IN" dirty="0" err="1"/>
              <a:t>recall_score</a:t>
            </a:r>
            <a:r>
              <a:rPr lang="en-IN" dirty="0"/>
              <a:t>(y_test,pred2)       </a:t>
            </a:r>
          </a:p>
          <a:p>
            <a:r>
              <a:rPr lang="en-IN" dirty="0"/>
              <a:t>      return </a:t>
            </a:r>
            <a:r>
              <a:rPr lang="en-IN" dirty="0" err="1"/>
              <a:t>render_template</a:t>
            </a:r>
            <a:r>
              <a:rPr lang="en-IN" dirty="0"/>
              <a:t>('model.html',</a:t>
            </a:r>
            <a:r>
              <a:rPr lang="en-IN" dirty="0" err="1"/>
              <a:t>msg</a:t>
            </a:r>
            <a:r>
              <a:rPr lang="en-IN" dirty="0"/>
              <a:t> = 'accuracy',</a:t>
            </a:r>
            <a:r>
              <a:rPr lang="en-IN" dirty="0" err="1"/>
              <a:t>acc</a:t>
            </a:r>
            <a:r>
              <a:rPr lang="en-IN" dirty="0"/>
              <a:t> =score2,rec = score222,pre = score22,selected = ' Random Forest Classifier')</a:t>
            </a:r>
          </a:p>
        </p:txBody>
      </p:sp>
      <p:sp>
        <p:nvSpPr>
          <p:cNvPr id="4" name="PlaceHolder 1">
            <a:extLst>
              <a:ext uri="{FF2B5EF4-FFF2-40B4-BE49-F238E27FC236}">
                <a16:creationId xmlns:a16="http://schemas.microsoft.com/office/drawing/2014/main" id="{47519349-EC26-FA6E-DAD1-DCC2AA922877}"/>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6" name="Picture 5">
            <a:extLst>
              <a:ext uri="{FF2B5EF4-FFF2-40B4-BE49-F238E27FC236}">
                <a16:creationId xmlns:a16="http://schemas.microsoft.com/office/drawing/2014/main" id="{B3CEADD4-6FF6-3117-A174-5C5AAE0A8D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0016" y="1340768"/>
            <a:ext cx="5616624" cy="3384376"/>
          </a:xfrm>
          <a:prstGeom prst="rect">
            <a:avLst/>
          </a:prstGeom>
        </p:spPr>
      </p:pic>
    </p:spTree>
    <p:extLst>
      <p:ext uri="{BB962C8B-B14F-4D97-AF65-F5344CB8AC3E}">
        <p14:creationId xmlns:p14="http://schemas.microsoft.com/office/powerpoint/2010/main" val="322669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644815-635F-8F1F-A9C8-E726CC9BA4D9}"/>
              </a:ext>
            </a:extLst>
          </p:cNvPr>
          <p:cNvSpPr>
            <a:spLocks noGrp="1"/>
          </p:cNvSpPr>
          <p:nvPr>
            <p:ph type="subTitle"/>
          </p:nvPr>
        </p:nvSpPr>
        <p:spPr>
          <a:xfrm>
            <a:off x="0" y="1196752"/>
            <a:ext cx="12192000" cy="5400600"/>
          </a:xfrm>
        </p:spPr>
        <p:txBody>
          <a:bodyPr/>
          <a:lstStyle/>
          <a:p>
            <a:r>
              <a:rPr lang="en-IN" dirty="0"/>
              <a:t> </a:t>
            </a:r>
          </a:p>
          <a:p>
            <a:r>
              <a:rPr lang="en-IN" dirty="0"/>
              <a:t> </a:t>
            </a:r>
            <a:r>
              <a:rPr lang="en-IN" dirty="0" err="1"/>
              <a:t>elif</a:t>
            </a:r>
            <a:r>
              <a:rPr lang="en-IN" dirty="0"/>
              <a:t> model == 3:            </a:t>
            </a:r>
          </a:p>
          <a:p>
            <a:r>
              <a:rPr lang="en-IN" dirty="0"/>
              <a:t>       model3 = </a:t>
            </a:r>
            <a:r>
              <a:rPr lang="en-IN" dirty="0" err="1"/>
              <a:t>KNeighborsClassifier</a:t>
            </a:r>
            <a:r>
              <a:rPr lang="en-IN" dirty="0"/>
              <a:t>() </a:t>
            </a:r>
          </a:p>
          <a:p>
            <a:r>
              <a:rPr lang="en-IN" dirty="0"/>
              <a:t>       model3.fit(</a:t>
            </a:r>
            <a:r>
              <a:rPr lang="en-IN" dirty="0" err="1"/>
              <a:t>x_train,y_train</a:t>
            </a:r>
            <a:r>
              <a:rPr lang="en-IN" dirty="0"/>
              <a:t>)      </a:t>
            </a:r>
          </a:p>
          <a:p>
            <a:r>
              <a:rPr lang="en-IN" dirty="0"/>
              <a:t>       pred3 = model3.predict(</a:t>
            </a:r>
            <a:r>
              <a:rPr lang="en-IN" dirty="0" err="1"/>
              <a:t>x_test</a:t>
            </a:r>
            <a:r>
              <a:rPr lang="en-IN" dirty="0"/>
              <a:t>)       </a:t>
            </a:r>
          </a:p>
          <a:p>
            <a:r>
              <a:rPr lang="en-IN" dirty="0"/>
              <a:t>       score3 = </a:t>
            </a:r>
            <a:r>
              <a:rPr lang="en-IN" dirty="0" err="1"/>
              <a:t>accuracy_score</a:t>
            </a:r>
            <a:r>
              <a:rPr lang="en-IN" dirty="0"/>
              <a:t>(y_test,pred3)       </a:t>
            </a:r>
          </a:p>
          <a:p>
            <a:r>
              <a:rPr lang="en-IN" dirty="0"/>
              <a:t>       score33 = </a:t>
            </a:r>
            <a:r>
              <a:rPr lang="en-IN" dirty="0" err="1"/>
              <a:t>precision_score</a:t>
            </a:r>
            <a:r>
              <a:rPr lang="en-IN" dirty="0"/>
              <a:t>(y_test,pred3)       </a:t>
            </a:r>
          </a:p>
          <a:p>
            <a:r>
              <a:rPr lang="en-IN" dirty="0"/>
              <a:t>       score333 = </a:t>
            </a:r>
            <a:r>
              <a:rPr lang="en-IN" dirty="0" err="1"/>
              <a:t>recall_score</a:t>
            </a:r>
            <a:r>
              <a:rPr lang="en-IN" dirty="0"/>
              <a:t>(y_test,pred3)         </a:t>
            </a:r>
          </a:p>
          <a:p>
            <a:r>
              <a:rPr lang="en-IN" dirty="0"/>
              <a:t>       return </a:t>
            </a:r>
            <a:r>
              <a:rPr lang="en-IN" dirty="0" err="1"/>
              <a:t>render_template</a:t>
            </a:r>
            <a:r>
              <a:rPr lang="en-IN" dirty="0"/>
              <a:t>('model.html',</a:t>
            </a:r>
            <a:r>
              <a:rPr lang="en-IN" dirty="0" err="1"/>
              <a:t>msg</a:t>
            </a:r>
            <a:r>
              <a:rPr lang="en-IN" dirty="0"/>
              <a:t> = 'accuracy',</a:t>
            </a:r>
            <a:r>
              <a:rPr lang="en-IN" dirty="0" err="1"/>
              <a:t>acc</a:t>
            </a:r>
            <a:r>
              <a:rPr lang="en-IN" dirty="0"/>
              <a:t> =score3,rec = score333,pre = score33,selected = 'K Nearest </a:t>
            </a:r>
            <a:r>
              <a:rPr lang="en-IN" dirty="0" err="1"/>
              <a:t>Neighbors</a:t>
            </a:r>
            <a:r>
              <a:rPr lang="en-IN" dirty="0"/>
              <a:t> Classifier')</a:t>
            </a:r>
          </a:p>
        </p:txBody>
      </p:sp>
      <p:sp>
        <p:nvSpPr>
          <p:cNvPr id="4" name="PlaceHolder 1">
            <a:extLst>
              <a:ext uri="{FF2B5EF4-FFF2-40B4-BE49-F238E27FC236}">
                <a16:creationId xmlns:a16="http://schemas.microsoft.com/office/drawing/2014/main" id="{47519349-EC26-FA6E-DAD1-DCC2AA922877}"/>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5" name="Picture 4">
            <a:extLst>
              <a:ext uri="{FF2B5EF4-FFF2-40B4-BE49-F238E27FC236}">
                <a16:creationId xmlns:a16="http://schemas.microsoft.com/office/drawing/2014/main" id="{B98BC7C4-A0D0-BB01-F42B-6A136F44C3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3952" y="1340768"/>
            <a:ext cx="6384032" cy="3168352"/>
          </a:xfrm>
          <a:prstGeom prst="rect">
            <a:avLst/>
          </a:prstGeom>
        </p:spPr>
      </p:pic>
    </p:spTree>
    <p:extLst>
      <p:ext uri="{BB962C8B-B14F-4D97-AF65-F5344CB8AC3E}">
        <p14:creationId xmlns:p14="http://schemas.microsoft.com/office/powerpoint/2010/main" val="985065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644815-635F-8F1F-A9C8-E726CC9BA4D9}"/>
              </a:ext>
            </a:extLst>
          </p:cNvPr>
          <p:cNvSpPr>
            <a:spLocks noGrp="1"/>
          </p:cNvSpPr>
          <p:nvPr>
            <p:ph type="subTitle"/>
          </p:nvPr>
        </p:nvSpPr>
        <p:spPr>
          <a:xfrm>
            <a:off x="0" y="1196752"/>
            <a:ext cx="12192000" cy="5400600"/>
          </a:xfrm>
        </p:spPr>
        <p:txBody>
          <a:bodyPr/>
          <a:lstStyle/>
          <a:p>
            <a:r>
              <a:rPr lang="en-IN" dirty="0"/>
              <a:t> </a:t>
            </a:r>
            <a:r>
              <a:rPr lang="en-IN" dirty="0" err="1"/>
              <a:t>elif</a:t>
            </a:r>
            <a:r>
              <a:rPr lang="en-IN" dirty="0"/>
              <a:t> model == 4:          </a:t>
            </a:r>
          </a:p>
          <a:p>
            <a:r>
              <a:rPr lang="en-IN" dirty="0"/>
              <a:t>       model4 = </a:t>
            </a:r>
            <a:r>
              <a:rPr lang="en-IN" dirty="0" err="1"/>
              <a:t>DecisionTreeClassifier</a:t>
            </a:r>
            <a:r>
              <a:rPr lang="en-IN" dirty="0"/>
              <a:t>()     </a:t>
            </a:r>
          </a:p>
          <a:p>
            <a:r>
              <a:rPr lang="en-IN" dirty="0"/>
              <a:t>       model4.fit(</a:t>
            </a:r>
            <a:r>
              <a:rPr lang="en-IN" dirty="0" err="1"/>
              <a:t>x_train,y_train</a:t>
            </a:r>
            <a:r>
              <a:rPr lang="en-IN" dirty="0"/>
              <a:t>)        </a:t>
            </a:r>
          </a:p>
          <a:p>
            <a:r>
              <a:rPr lang="en-IN" dirty="0"/>
              <a:t>       pred4 = model4.predict(</a:t>
            </a:r>
            <a:r>
              <a:rPr lang="en-IN" dirty="0" err="1"/>
              <a:t>x_test</a:t>
            </a:r>
            <a:r>
              <a:rPr lang="en-IN" dirty="0"/>
              <a:t>)       </a:t>
            </a:r>
          </a:p>
          <a:p>
            <a:r>
              <a:rPr lang="en-IN" dirty="0"/>
              <a:t>       score4 = </a:t>
            </a:r>
            <a:r>
              <a:rPr lang="en-IN" dirty="0" err="1"/>
              <a:t>accuracy_score</a:t>
            </a:r>
            <a:r>
              <a:rPr lang="en-IN" dirty="0"/>
              <a:t>(y_test,pred4)         </a:t>
            </a:r>
          </a:p>
          <a:p>
            <a:r>
              <a:rPr lang="en-IN" dirty="0"/>
              <a:t>       score44 = </a:t>
            </a:r>
            <a:r>
              <a:rPr lang="en-IN" dirty="0" err="1"/>
              <a:t>precision_score</a:t>
            </a:r>
            <a:r>
              <a:rPr lang="en-IN" dirty="0"/>
              <a:t>(y_test,pred4)      </a:t>
            </a:r>
          </a:p>
          <a:p>
            <a:r>
              <a:rPr lang="en-IN" dirty="0"/>
              <a:t>       score444 = </a:t>
            </a:r>
            <a:r>
              <a:rPr lang="en-IN" dirty="0" err="1"/>
              <a:t>recall_score</a:t>
            </a:r>
            <a:r>
              <a:rPr lang="en-IN" dirty="0"/>
              <a:t>(y_test,pred4)       </a:t>
            </a:r>
          </a:p>
          <a:p>
            <a:r>
              <a:rPr lang="en-IN" dirty="0"/>
              <a:t>      return </a:t>
            </a:r>
            <a:r>
              <a:rPr lang="en-IN" dirty="0" err="1"/>
              <a:t>render_template</a:t>
            </a:r>
            <a:r>
              <a:rPr lang="en-IN" dirty="0"/>
              <a:t>('model.html',</a:t>
            </a:r>
            <a:r>
              <a:rPr lang="en-IN" dirty="0" err="1"/>
              <a:t>msg</a:t>
            </a:r>
            <a:r>
              <a:rPr lang="en-IN" dirty="0"/>
              <a:t> = 'accuracy',</a:t>
            </a:r>
            <a:r>
              <a:rPr lang="en-IN" dirty="0" err="1"/>
              <a:t>acc</a:t>
            </a:r>
            <a:r>
              <a:rPr lang="en-IN" dirty="0"/>
              <a:t> =score4,rec = score444,pre = score44,selected = '</a:t>
            </a:r>
            <a:r>
              <a:rPr lang="en-IN" dirty="0" err="1"/>
              <a:t>Decisison</a:t>
            </a:r>
            <a:r>
              <a:rPr lang="en-IN" dirty="0"/>
              <a:t> Tree Classifier')    return </a:t>
            </a:r>
            <a:r>
              <a:rPr lang="en-IN" dirty="0" err="1"/>
              <a:t>render_template</a:t>
            </a:r>
            <a:r>
              <a:rPr lang="en-IN" dirty="0"/>
              <a:t>('model.html') </a:t>
            </a:r>
          </a:p>
          <a:p>
            <a:r>
              <a:rPr lang="en-IN" dirty="0"/>
              <a:t> </a:t>
            </a:r>
          </a:p>
        </p:txBody>
      </p:sp>
      <p:sp>
        <p:nvSpPr>
          <p:cNvPr id="4" name="PlaceHolder 1">
            <a:extLst>
              <a:ext uri="{FF2B5EF4-FFF2-40B4-BE49-F238E27FC236}">
                <a16:creationId xmlns:a16="http://schemas.microsoft.com/office/drawing/2014/main" id="{47519349-EC26-FA6E-DAD1-DCC2AA922877}"/>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6" name="Picture 5">
            <a:extLst>
              <a:ext uri="{FF2B5EF4-FFF2-40B4-BE49-F238E27FC236}">
                <a16:creationId xmlns:a16="http://schemas.microsoft.com/office/drawing/2014/main" id="{79C011DE-AD6B-77F8-800A-6445B213DF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1984" y="1484784"/>
            <a:ext cx="5923027" cy="2808312"/>
          </a:xfrm>
          <a:prstGeom prst="rect">
            <a:avLst/>
          </a:prstGeom>
        </p:spPr>
      </p:pic>
    </p:spTree>
    <p:extLst>
      <p:ext uri="{BB962C8B-B14F-4D97-AF65-F5344CB8AC3E}">
        <p14:creationId xmlns:p14="http://schemas.microsoft.com/office/powerpoint/2010/main" val="88623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644815-635F-8F1F-A9C8-E726CC9BA4D9}"/>
              </a:ext>
            </a:extLst>
          </p:cNvPr>
          <p:cNvSpPr>
            <a:spLocks noGrp="1"/>
          </p:cNvSpPr>
          <p:nvPr>
            <p:ph type="subTitle"/>
          </p:nvPr>
        </p:nvSpPr>
        <p:spPr>
          <a:xfrm>
            <a:off x="0" y="1196752"/>
            <a:ext cx="5879976" cy="5400600"/>
          </a:xfrm>
        </p:spPr>
        <p:txBody>
          <a:bodyPr/>
          <a:lstStyle/>
          <a:p>
            <a:r>
              <a:rPr lang="en-IN" dirty="0"/>
              <a:t> </a:t>
            </a:r>
            <a:r>
              <a:rPr lang="en-IN" sz="1600" dirty="0"/>
              <a:t>@app.route('/prediction',methods = ["POST","GET"])</a:t>
            </a:r>
          </a:p>
          <a:p>
            <a:r>
              <a:rPr lang="en-IN" sz="1600" dirty="0"/>
              <a:t>def prediction():</a:t>
            </a:r>
          </a:p>
          <a:p>
            <a:r>
              <a:rPr lang="en-IN" sz="1600" dirty="0"/>
              <a:t>    if </a:t>
            </a:r>
            <a:r>
              <a:rPr lang="en-IN" sz="1600" dirty="0" err="1"/>
              <a:t>request.method</a:t>
            </a:r>
            <a:r>
              <a:rPr lang="en-IN" sz="1600" dirty="0"/>
              <a:t> == "POST":</a:t>
            </a:r>
          </a:p>
          <a:p>
            <a:r>
              <a:rPr lang="en-IN" sz="1600" dirty="0"/>
              <a:t>      a = int(</a:t>
            </a:r>
            <a:r>
              <a:rPr lang="en-IN" sz="1600" dirty="0" err="1"/>
              <a:t>request.form</a:t>
            </a:r>
            <a:r>
              <a:rPr lang="en-IN" sz="1600" dirty="0"/>
              <a:t>['a’])</a:t>
            </a:r>
          </a:p>
          <a:p>
            <a:r>
              <a:rPr lang="en-IN" sz="1600" dirty="0"/>
              <a:t>      b = int(</a:t>
            </a:r>
            <a:r>
              <a:rPr lang="en-IN" sz="1600" dirty="0" err="1"/>
              <a:t>request.form</a:t>
            </a:r>
            <a:r>
              <a:rPr lang="en-IN" sz="1600" dirty="0"/>
              <a:t>['b’]) </a:t>
            </a:r>
          </a:p>
          <a:p>
            <a:r>
              <a:rPr lang="en-IN" sz="1600" dirty="0"/>
              <a:t>      c = int(</a:t>
            </a:r>
            <a:r>
              <a:rPr lang="en-IN" sz="1600" dirty="0" err="1"/>
              <a:t>request.form</a:t>
            </a:r>
            <a:r>
              <a:rPr lang="en-IN" sz="1600" dirty="0"/>
              <a:t>['c'])  </a:t>
            </a:r>
          </a:p>
          <a:p>
            <a:r>
              <a:rPr lang="en-IN" sz="1600" dirty="0"/>
              <a:t>      d = int(</a:t>
            </a:r>
            <a:r>
              <a:rPr lang="en-IN" sz="1600" dirty="0" err="1"/>
              <a:t>request.form</a:t>
            </a:r>
            <a:r>
              <a:rPr lang="en-IN" sz="1600" dirty="0"/>
              <a:t>['d’])</a:t>
            </a:r>
          </a:p>
          <a:p>
            <a:r>
              <a:rPr lang="en-IN" sz="1600" dirty="0"/>
              <a:t>      e = int(</a:t>
            </a:r>
            <a:r>
              <a:rPr lang="en-IN" sz="1600" dirty="0" err="1"/>
              <a:t>request.form</a:t>
            </a:r>
            <a:r>
              <a:rPr lang="en-IN" sz="1600" dirty="0"/>
              <a:t>['e'])  </a:t>
            </a:r>
          </a:p>
          <a:p>
            <a:r>
              <a:rPr lang="en-IN" sz="1600" dirty="0"/>
              <a:t>      f = int(</a:t>
            </a:r>
            <a:r>
              <a:rPr lang="en-IN" sz="1600" dirty="0" err="1"/>
              <a:t>request.form</a:t>
            </a:r>
            <a:r>
              <a:rPr lang="en-IN" sz="1600" dirty="0"/>
              <a:t>['f'])  </a:t>
            </a:r>
          </a:p>
          <a:p>
            <a:r>
              <a:rPr lang="en-IN" sz="1600" dirty="0"/>
              <a:t>      g = int(</a:t>
            </a:r>
            <a:r>
              <a:rPr lang="en-IN" sz="1600" dirty="0" err="1"/>
              <a:t>request.form</a:t>
            </a:r>
            <a:r>
              <a:rPr lang="en-IN" sz="1600" dirty="0"/>
              <a:t>['g’]) </a:t>
            </a:r>
          </a:p>
          <a:p>
            <a:r>
              <a:rPr lang="en-IN" sz="1600" dirty="0"/>
              <a:t>      h = int(</a:t>
            </a:r>
            <a:r>
              <a:rPr lang="en-IN" sz="1600" dirty="0" err="1"/>
              <a:t>request.form</a:t>
            </a:r>
            <a:r>
              <a:rPr lang="en-IN" sz="1600" dirty="0"/>
              <a:t>['h'])    </a:t>
            </a:r>
          </a:p>
          <a:p>
            <a:r>
              <a:rPr lang="en-IN" sz="1600" dirty="0"/>
              <a:t>      </a:t>
            </a:r>
            <a:r>
              <a:rPr lang="en-IN" sz="1600" dirty="0" err="1"/>
              <a:t>i</a:t>
            </a:r>
            <a:r>
              <a:rPr lang="en-IN" sz="1600" dirty="0"/>
              <a:t> = float(</a:t>
            </a:r>
            <a:r>
              <a:rPr lang="en-IN" sz="1600" dirty="0" err="1"/>
              <a:t>request.form</a:t>
            </a:r>
            <a:r>
              <a:rPr lang="en-IN" sz="1600" dirty="0"/>
              <a:t>['</a:t>
            </a:r>
            <a:r>
              <a:rPr lang="en-IN" sz="1600" dirty="0" err="1"/>
              <a:t>i</a:t>
            </a:r>
            <a:r>
              <a:rPr lang="en-IN" sz="1600" dirty="0"/>
              <a:t>’])</a:t>
            </a:r>
          </a:p>
          <a:p>
            <a:r>
              <a:rPr lang="en-IN" sz="1600" dirty="0"/>
              <a:t>      </a:t>
            </a:r>
            <a:r>
              <a:rPr lang="en-IN" sz="1600" dirty="0" err="1"/>
              <a:t>val</a:t>
            </a:r>
            <a:r>
              <a:rPr lang="en-IN" sz="1600" dirty="0"/>
              <a:t> = [int(a),int(b),int(c),int(d),int(e),int(f),int(g),int(h),float(</a:t>
            </a:r>
            <a:r>
              <a:rPr lang="en-IN" sz="1600" dirty="0" err="1"/>
              <a:t>i</a:t>
            </a:r>
            <a:r>
              <a:rPr lang="en-IN" sz="1600" dirty="0"/>
              <a:t>)]</a:t>
            </a:r>
          </a:p>
          <a:p>
            <a:r>
              <a:rPr lang="en-IN" sz="1600" dirty="0"/>
              <a:t>      model2 = </a:t>
            </a:r>
            <a:r>
              <a:rPr lang="en-IN" sz="1600" dirty="0" err="1"/>
              <a:t>RandomForestClassifier</a:t>
            </a:r>
            <a:r>
              <a:rPr lang="en-IN" sz="1600" dirty="0"/>
              <a:t>()    </a:t>
            </a:r>
          </a:p>
          <a:p>
            <a:r>
              <a:rPr lang="en-IN" sz="1600" dirty="0"/>
              <a:t>     model2.fit(</a:t>
            </a:r>
            <a:r>
              <a:rPr lang="en-IN" sz="1600" dirty="0" err="1"/>
              <a:t>x_train</a:t>
            </a:r>
            <a:r>
              <a:rPr lang="en-IN" sz="1600" dirty="0"/>
              <a:t>, </a:t>
            </a:r>
            <a:r>
              <a:rPr lang="en-IN" sz="1600" dirty="0" err="1"/>
              <a:t>y_train</a:t>
            </a:r>
            <a:r>
              <a:rPr lang="en-IN" sz="1600" dirty="0"/>
              <a:t>)    </a:t>
            </a:r>
          </a:p>
          <a:p>
            <a:r>
              <a:rPr lang="en-IN" sz="1600" dirty="0"/>
              <a:t>     # le =</a:t>
            </a:r>
            <a:r>
              <a:rPr lang="en-IN" sz="1600" dirty="0" err="1"/>
              <a:t>LabelEncoder</a:t>
            </a:r>
            <a:r>
              <a:rPr lang="en-IN" sz="1600" dirty="0"/>
              <a:t>()      </a:t>
            </a:r>
          </a:p>
          <a:p>
            <a:r>
              <a:rPr lang="en-IN" sz="1600" dirty="0"/>
              <a:t>     # ex = </a:t>
            </a:r>
            <a:r>
              <a:rPr lang="en-IN" sz="1600" dirty="0" err="1"/>
              <a:t>le.fit_transform</a:t>
            </a:r>
            <a:r>
              <a:rPr lang="en-IN" sz="1600" dirty="0"/>
              <a:t>(</a:t>
            </a:r>
            <a:r>
              <a:rPr lang="en-IN" sz="1600" dirty="0" err="1"/>
              <a:t>val</a:t>
            </a:r>
            <a:r>
              <a:rPr lang="en-IN" sz="1600" dirty="0"/>
              <a:t>)        </a:t>
            </a:r>
          </a:p>
          <a:p>
            <a:r>
              <a:rPr lang="en-IN" sz="1600" dirty="0"/>
              <a:t>     print(</a:t>
            </a:r>
            <a:r>
              <a:rPr lang="en-IN" sz="1600" dirty="0" err="1"/>
              <a:t>val</a:t>
            </a:r>
            <a:r>
              <a:rPr lang="en-IN" sz="1600" dirty="0"/>
              <a:t>)</a:t>
            </a:r>
          </a:p>
          <a:p>
            <a:r>
              <a:rPr lang="en-IN" sz="1600" dirty="0"/>
              <a:t>     pred = model2.predict([</a:t>
            </a:r>
            <a:r>
              <a:rPr lang="en-IN" sz="1600" dirty="0" err="1"/>
              <a:t>val</a:t>
            </a:r>
            <a:r>
              <a:rPr lang="en-IN" sz="1600" dirty="0"/>
              <a:t>])       </a:t>
            </a:r>
          </a:p>
          <a:p>
            <a:r>
              <a:rPr lang="en-IN" sz="1600" dirty="0"/>
              <a:t>     print(pred)       </a:t>
            </a:r>
          </a:p>
          <a:p>
            <a:r>
              <a:rPr lang="en-IN" sz="1600" dirty="0"/>
              <a:t>     # results = </a:t>
            </a:r>
            <a:r>
              <a:rPr lang="en-IN" sz="1600" dirty="0" err="1"/>
              <a:t>le.inverse_transform</a:t>
            </a:r>
            <a:r>
              <a:rPr lang="en-IN" sz="1600" dirty="0"/>
              <a:t>(pred)</a:t>
            </a:r>
          </a:p>
        </p:txBody>
      </p:sp>
      <p:sp>
        <p:nvSpPr>
          <p:cNvPr id="4" name="PlaceHolder 1">
            <a:extLst>
              <a:ext uri="{FF2B5EF4-FFF2-40B4-BE49-F238E27FC236}">
                <a16:creationId xmlns:a16="http://schemas.microsoft.com/office/drawing/2014/main" id="{47519349-EC26-FA6E-DAD1-DCC2AA922877}"/>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sp>
        <p:nvSpPr>
          <p:cNvPr id="2" name="TextBox 1">
            <a:extLst>
              <a:ext uri="{FF2B5EF4-FFF2-40B4-BE49-F238E27FC236}">
                <a16:creationId xmlns:a16="http://schemas.microsoft.com/office/drawing/2014/main" id="{F7B98F20-591A-F445-772D-97CC83BDD003}"/>
              </a:ext>
            </a:extLst>
          </p:cNvPr>
          <p:cNvSpPr txBox="1"/>
          <p:nvPr/>
        </p:nvSpPr>
        <p:spPr>
          <a:xfrm>
            <a:off x="4583832" y="1844824"/>
            <a:ext cx="7344816" cy="923330"/>
          </a:xfrm>
          <a:prstGeom prst="rect">
            <a:avLst/>
          </a:prstGeom>
          <a:noFill/>
        </p:spPr>
        <p:txBody>
          <a:bodyPr wrap="square" rtlCol="0">
            <a:spAutoFit/>
          </a:bodyPr>
          <a:lstStyle/>
          <a:p>
            <a:r>
              <a:rPr lang="en-IN" sz="1800" dirty="0"/>
              <a:t># print(results)       </a:t>
            </a:r>
          </a:p>
          <a:p>
            <a:r>
              <a:rPr lang="en-IN" sz="1800" dirty="0"/>
              <a:t> return </a:t>
            </a:r>
            <a:r>
              <a:rPr lang="en-IN" sz="1800" dirty="0" err="1"/>
              <a:t>render_template</a:t>
            </a:r>
            <a:r>
              <a:rPr lang="en-IN" sz="1800" dirty="0"/>
              <a:t>('prediction.html',</a:t>
            </a:r>
            <a:r>
              <a:rPr lang="en-IN" sz="1800" dirty="0" err="1"/>
              <a:t>msg</a:t>
            </a:r>
            <a:r>
              <a:rPr lang="en-IN" sz="1800" dirty="0"/>
              <a:t> = '</a:t>
            </a:r>
            <a:r>
              <a:rPr lang="en-IN" sz="1800" dirty="0" err="1"/>
              <a:t>success',result</a:t>
            </a:r>
            <a:r>
              <a:rPr lang="en-IN" sz="1800" dirty="0"/>
              <a:t> = pred)    </a:t>
            </a:r>
          </a:p>
          <a:p>
            <a:r>
              <a:rPr lang="en-IN" sz="1800" dirty="0"/>
              <a:t> return </a:t>
            </a:r>
            <a:r>
              <a:rPr lang="en-IN" sz="1800" dirty="0" err="1"/>
              <a:t>render_template</a:t>
            </a:r>
            <a:r>
              <a:rPr lang="en-IN" sz="1800" dirty="0"/>
              <a:t>('prediction.html')</a:t>
            </a:r>
            <a:endParaRPr lang="en-IN" dirty="0"/>
          </a:p>
        </p:txBody>
      </p:sp>
      <p:pic>
        <p:nvPicPr>
          <p:cNvPr id="7" name="Picture 6">
            <a:extLst>
              <a:ext uri="{FF2B5EF4-FFF2-40B4-BE49-F238E27FC236}">
                <a16:creationId xmlns:a16="http://schemas.microsoft.com/office/drawing/2014/main" id="{FF8E5339-C798-C2A5-E22E-D7BA93FD84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2757" y="2996952"/>
            <a:ext cx="5544616" cy="2821086"/>
          </a:xfrm>
          <a:prstGeom prst="rect">
            <a:avLst/>
          </a:prstGeom>
        </p:spPr>
      </p:pic>
    </p:spTree>
    <p:extLst>
      <p:ext uri="{BB962C8B-B14F-4D97-AF65-F5344CB8AC3E}">
        <p14:creationId xmlns:p14="http://schemas.microsoft.com/office/powerpoint/2010/main" val="286303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644815-635F-8F1F-A9C8-E726CC9BA4D9}"/>
              </a:ext>
            </a:extLst>
          </p:cNvPr>
          <p:cNvSpPr>
            <a:spLocks noGrp="1"/>
          </p:cNvSpPr>
          <p:nvPr>
            <p:ph type="subTitle"/>
          </p:nvPr>
        </p:nvSpPr>
        <p:spPr>
          <a:xfrm>
            <a:off x="0" y="1196752"/>
            <a:ext cx="8976320" cy="5400600"/>
          </a:xfrm>
        </p:spPr>
        <p:txBody>
          <a:bodyPr/>
          <a:lstStyle/>
          <a:p>
            <a:r>
              <a:rPr lang="en-IN" sz="1600" dirty="0"/>
              <a:t>@app.route('/graphs',methods = ['POST',"GET"])</a:t>
            </a:r>
          </a:p>
          <a:p>
            <a:r>
              <a:rPr lang="en-IN" sz="1600" dirty="0"/>
              <a:t>def graphs():</a:t>
            </a:r>
          </a:p>
          <a:p>
            <a:r>
              <a:rPr lang="en-IN" sz="1600" dirty="0"/>
              <a:t>    # </a:t>
            </a:r>
            <a:r>
              <a:rPr lang="en-IN" sz="1600" dirty="0" err="1"/>
              <a:t>line_chart</a:t>
            </a:r>
            <a:r>
              <a:rPr lang="en-IN" sz="1600" dirty="0"/>
              <a:t> = </a:t>
            </a:r>
            <a:r>
              <a:rPr lang="en-IN" sz="1600" dirty="0" err="1"/>
              <a:t>pygal.bar</a:t>
            </a:r>
            <a:r>
              <a:rPr lang="en-IN" sz="1600" dirty="0"/>
              <a:t>()</a:t>
            </a:r>
          </a:p>
          <a:p>
            <a:r>
              <a:rPr lang="en-IN" sz="1600" dirty="0"/>
              <a:t>    print('</a:t>
            </a:r>
            <a:r>
              <a:rPr lang="en-IN" sz="1600" dirty="0" err="1"/>
              <a:t>jhdbhsgd</a:t>
            </a:r>
            <a:r>
              <a:rPr lang="en-IN" sz="1600" dirty="0"/>
              <a:t>’)</a:t>
            </a:r>
          </a:p>
          <a:p>
            <a:r>
              <a:rPr lang="en-IN" sz="1600" dirty="0"/>
              <a:t>    </a:t>
            </a:r>
            <a:r>
              <a:rPr lang="en-IN" sz="1600" dirty="0" err="1"/>
              <a:t>line_chart</a:t>
            </a:r>
            <a:r>
              <a:rPr lang="en-IN" sz="1600" dirty="0"/>
              <a:t> = </a:t>
            </a:r>
            <a:r>
              <a:rPr lang="en-IN" sz="1600" dirty="0" err="1"/>
              <a:t>pygal.Bar</a:t>
            </a:r>
            <a:r>
              <a:rPr lang="en-IN" sz="1600" dirty="0"/>
              <a:t>()</a:t>
            </a:r>
          </a:p>
          <a:p>
            <a:r>
              <a:rPr lang="en-IN" sz="1600" dirty="0"/>
              <a:t>    </a:t>
            </a:r>
            <a:r>
              <a:rPr lang="en-IN" sz="1600" dirty="0" err="1"/>
              <a:t>line_chart.x_labels</a:t>
            </a:r>
            <a:r>
              <a:rPr lang="en-IN" sz="1600" dirty="0"/>
              <a:t>= ['</a:t>
            </a:r>
            <a:r>
              <a:rPr lang="en-IN" sz="1600" dirty="0" err="1"/>
              <a:t>XGBoost</a:t>
            </a:r>
            <a:r>
              <a:rPr lang="en-IN" sz="1600" dirty="0"/>
              <a:t>','Random Forest’,</a:t>
            </a:r>
          </a:p>
          <a:p>
            <a:r>
              <a:rPr lang="en-IN" sz="1600" dirty="0"/>
              <a:t>                                     'KNEAREST NEIGHBORS','DECISION TREE']   </a:t>
            </a:r>
          </a:p>
          <a:p>
            <a:r>
              <a:rPr lang="en-IN" sz="1600" dirty="0"/>
              <a:t>    print('</a:t>
            </a:r>
            <a:r>
              <a:rPr lang="en-IN" sz="1600" dirty="0" err="1"/>
              <a:t>jdjkfdf</a:t>
            </a:r>
            <a:r>
              <a:rPr lang="en-IN" sz="1600" dirty="0"/>
              <a:t>’)</a:t>
            </a:r>
          </a:p>
          <a:p>
            <a:r>
              <a:rPr lang="en-IN" sz="1600" dirty="0"/>
              <a:t>    </a:t>
            </a:r>
            <a:r>
              <a:rPr lang="en-IN" sz="1600" dirty="0" err="1"/>
              <a:t>line_chart.add</a:t>
            </a:r>
            <a:r>
              <a:rPr lang="en-IN" sz="1600" dirty="0"/>
              <a:t>('Accuracy' ,[score1,score2,score3,score4])</a:t>
            </a:r>
          </a:p>
          <a:p>
            <a:r>
              <a:rPr lang="en-IN" sz="1600" dirty="0"/>
              <a:t>    print('1’)</a:t>
            </a:r>
          </a:p>
          <a:p>
            <a:r>
              <a:rPr lang="en-IN" sz="1600" dirty="0"/>
              <a:t>    </a:t>
            </a:r>
            <a:r>
              <a:rPr lang="en-IN" sz="1600" dirty="0" err="1"/>
              <a:t>line_chart.add</a:t>
            </a:r>
            <a:r>
              <a:rPr lang="en-IN" sz="1600" dirty="0"/>
              <a:t>('Precision' ,[score11,score22,score33,score44])</a:t>
            </a:r>
          </a:p>
          <a:p>
            <a:r>
              <a:rPr lang="en-IN" sz="1600" dirty="0"/>
              <a:t>    print('2’)</a:t>
            </a:r>
          </a:p>
          <a:p>
            <a:r>
              <a:rPr lang="en-IN" sz="1600" dirty="0"/>
              <a:t>    </a:t>
            </a:r>
            <a:r>
              <a:rPr lang="en-IN" sz="1600" dirty="0" err="1"/>
              <a:t>line_chart.add</a:t>
            </a:r>
            <a:r>
              <a:rPr lang="en-IN" sz="1600" dirty="0"/>
              <a:t>('Recall' ,[score111,score222,score333,score444])</a:t>
            </a:r>
          </a:p>
          <a:p>
            <a:r>
              <a:rPr lang="en-IN" sz="1600" dirty="0"/>
              <a:t>    print('3’)</a:t>
            </a:r>
          </a:p>
          <a:p>
            <a:r>
              <a:rPr lang="en-IN" sz="1600" dirty="0"/>
              <a:t>    </a:t>
            </a:r>
            <a:r>
              <a:rPr lang="en-IN" sz="1600" dirty="0" err="1"/>
              <a:t>graph_data</a:t>
            </a:r>
            <a:r>
              <a:rPr lang="en-IN" sz="1600" dirty="0"/>
              <a:t> = </a:t>
            </a:r>
            <a:r>
              <a:rPr lang="en-IN" sz="1600" dirty="0" err="1"/>
              <a:t>line_chart.render</a:t>
            </a:r>
            <a:r>
              <a:rPr lang="en-IN" sz="1600" dirty="0"/>
              <a:t>()</a:t>
            </a:r>
          </a:p>
          <a:p>
            <a:r>
              <a:rPr lang="en-IN" sz="1600" dirty="0"/>
              <a:t>    print(</a:t>
            </a:r>
            <a:r>
              <a:rPr lang="en-IN" sz="1600" dirty="0" err="1"/>
              <a:t>graph_data</a:t>
            </a:r>
            <a:r>
              <a:rPr lang="en-IN" sz="1600" dirty="0"/>
              <a:t>)</a:t>
            </a:r>
          </a:p>
          <a:p>
            <a:r>
              <a:rPr lang="en-IN" sz="1600" dirty="0"/>
              <a:t>    print(type(</a:t>
            </a:r>
            <a:r>
              <a:rPr lang="en-IN" sz="1600" dirty="0" err="1"/>
              <a:t>graph_data</a:t>
            </a:r>
            <a:r>
              <a:rPr lang="en-IN" sz="1600" dirty="0"/>
              <a:t>))</a:t>
            </a:r>
          </a:p>
          <a:p>
            <a:r>
              <a:rPr lang="en-IN" sz="1600" dirty="0"/>
              <a:t>    return </a:t>
            </a:r>
            <a:r>
              <a:rPr lang="en-IN" sz="1600" dirty="0" err="1"/>
              <a:t>render_template</a:t>
            </a:r>
            <a:r>
              <a:rPr lang="en-IN" sz="1600" dirty="0"/>
              <a:t>('graphs.html',</a:t>
            </a:r>
            <a:r>
              <a:rPr lang="en-IN" sz="1600" dirty="0" err="1"/>
              <a:t>graph_data</a:t>
            </a:r>
            <a:r>
              <a:rPr lang="en-IN" sz="1600" dirty="0"/>
              <a:t> = </a:t>
            </a:r>
            <a:r>
              <a:rPr lang="en-IN" sz="1600" dirty="0" err="1"/>
              <a:t>graph_data</a:t>
            </a:r>
            <a:r>
              <a:rPr lang="en-IN" sz="1600" dirty="0"/>
              <a:t>)</a:t>
            </a:r>
          </a:p>
          <a:p>
            <a:r>
              <a:rPr lang="en-IN" sz="1600" dirty="0"/>
              <a:t>if _name_ == '_main_':    </a:t>
            </a:r>
          </a:p>
          <a:p>
            <a:r>
              <a:rPr lang="en-IN" sz="1600" dirty="0"/>
              <a:t>    </a:t>
            </a:r>
            <a:r>
              <a:rPr lang="en-IN" sz="1600" dirty="0" err="1"/>
              <a:t>app.run</a:t>
            </a:r>
            <a:r>
              <a:rPr lang="en-IN" sz="1600" dirty="0"/>
              <a:t>(debug=True)</a:t>
            </a:r>
          </a:p>
        </p:txBody>
      </p:sp>
      <p:sp>
        <p:nvSpPr>
          <p:cNvPr id="4" name="PlaceHolder 1">
            <a:extLst>
              <a:ext uri="{FF2B5EF4-FFF2-40B4-BE49-F238E27FC236}">
                <a16:creationId xmlns:a16="http://schemas.microsoft.com/office/drawing/2014/main" id="{47519349-EC26-FA6E-DAD1-DCC2AA922877}"/>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6" name="Picture 5">
            <a:extLst>
              <a:ext uri="{FF2B5EF4-FFF2-40B4-BE49-F238E27FC236}">
                <a16:creationId xmlns:a16="http://schemas.microsoft.com/office/drawing/2014/main" id="{89D5CE50-4C43-CBA3-F551-4316F379EC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8048" y="3212976"/>
            <a:ext cx="5328592" cy="2736304"/>
          </a:xfrm>
          <a:prstGeom prst="rect">
            <a:avLst/>
          </a:prstGeom>
        </p:spPr>
      </p:pic>
    </p:spTree>
    <p:extLst>
      <p:ext uri="{BB962C8B-B14F-4D97-AF65-F5344CB8AC3E}">
        <p14:creationId xmlns:p14="http://schemas.microsoft.com/office/powerpoint/2010/main" val="565523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Literature survey for second objective </a:t>
            </a:r>
            <a:endParaRPr lang="en-US" sz="2800" b="0" strike="noStrike" spc="-1" dirty="0">
              <a:solidFill>
                <a:srgbClr val="000000"/>
              </a:solidFill>
              <a:latin typeface="Arial"/>
            </a:endParaRPr>
          </a:p>
        </p:txBody>
      </p:sp>
      <p:graphicFrame>
        <p:nvGraphicFramePr>
          <p:cNvPr id="4" name="Content Placeholder 3"/>
          <p:cNvGraphicFramePr>
            <a:graphicFrameLocks/>
          </p:cNvGraphicFramePr>
          <p:nvPr>
            <p:extLst>
              <p:ext uri="{D42A27DB-BD31-4B8C-83A1-F6EECF244321}">
                <p14:modId xmlns:p14="http://schemas.microsoft.com/office/powerpoint/2010/main" val="3589079184"/>
              </p:ext>
            </p:extLst>
          </p:nvPr>
        </p:nvGraphicFramePr>
        <p:xfrm>
          <a:off x="595274" y="1428736"/>
          <a:ext cx="11380022" cy="3742123"/>
        </p:xfrm>
        <a:graphic>
          <a:graphicData uri="http://schemas.openxmlformats.org/drawingml/2006/table">
            <a:tbl>
              <a:tblPr firstRow="1" bandRow="1">
                <a:tableStyleId>{5940675A-B579-460E-94D1-54222C63F5DA}</a:tableStyleId>
              </a:tblPr>
              <a:tblGrid>
                <a:gridCol w="666031">
                  <a:extLst>
                    <a:ext uri="{9D8B030D-6E8A-4147-A177-3AD203B41FA5}">
                      <a16:colId xmlns:a16="http://schemas.microsoft.com/office/drawing/2014/main" val="20000"/>
                    </a:ext>
                  </a:extLst>
                </a:gridCol>
                <a:gridCol w="2463142">
                  <a:extLst>
                    <a:ext uri="{9D8B030D-6E8A-4147-A177-3AD203B41FA5}">
                      <a16:colId xmlns:a16="http://schemas.microsoft.com/office/drawing/2014/main" val="20001"/>
                    </a:ext>
                  </a:extLst>
                </a:gridCol>
                <a:gridCol w="2514406">
                  <a:extLst>
                    <a:ext uri="{9D8B030D-6E8A-4147-A177-3AD203B41FA5}">
                      <a16:colId xmlns:a16="http://schemas.microsoft.com/office/drawing/2014/main" val="20002"/>
                    </a:ext>
                  </a:extLst>
                </a:gridCol>
                <a:gridCol w="3309618">
                  <a:extLst>
                    <a:ext uri="{9D8B030D-6E8A-4147-A177-3AD203B41FA5}">
                      <a16:colId xmlns:a16="http://schemas.microsoft.com/office/drawing/2014/main" val="20003"/>
                    </a:ext>
                  </a:extLst>
                </a:gridCol>
                <a:gridCol w="2426825">
                  <a:extLst>
                    <a:ext uri="{9D8B030D-6E8A-4147-A177-3AD203B41FA5}">
                      <a16:colId xmlns:a16="http://schemas.microsoft.com/office/drawing/2014/main" val="20004"/>
                    </a:ext>
                  </a:extLst>
                </a:gridCol>
              </a:tblGrid>
              <a:tr h="888826">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244773">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IJRASET, (2021) </a:t>
                      </a:r>
                      <a:endParaRPr lang="en-US" sz="1800" b="0" dirty="0">
                        <a:latin typeface="Times New Roman" panose="02020603050405020304" pitchFamily="18" charset="0"/>
                        <a:cs typeface="Times New Roman" panose="02020603050405020304" pitchFamily="18" charset="0"/>
                      </a:endParaRPr>
                    </a:p>
                  </a:txBody>
                  <a:tcPr/>
                </a:tc>
                <a:tc>
                  <a:txBody>
                    <a:bodyPr/>
                    <a:lstStyle/>
                    <a:p>
                      <a:pPr algn="ctr"/>
                      <a:r>
                        <a:rPr lang="it-IT" sz="1800" b="0" dirty="0">
                          <a:latin typeface="Times New Roman" panose="02020603050405020304" pitchFamily="18" charset="0"/>
                          <a:cs typeface="Times New Roman" panose="02020603050405020304" pitchFamily="18" charset="0"/>
                        </a:rPr>
                        <a:t>A Sampath Abhishek </a:t>
                      </a:r>
                      <a:endParaRPr lang="en-US"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tx1"/>
                          </a:solidFill>
                          <a:effectLst/>
                          <a:latin typeface="Times New Roman" pitchFamily="18" charset="0"/>
                          <a:ea typeface="+mn-ea"/>
                          <a:cs typeface="Times New Roman" pitchFamily="18" charset="0"/>
                        </a:rPr>
                        <a:t>Predictive Analytics with Machine Learning for Fraud Detection</a:t>
                      </a:r>
                    </a:p>
                  </a:txBody>
                  <a:tcPr/>
                </a:tc>
                <a:tc>
                  <a:txBody>
                    <a:bodyPr/>
                    <a:lstStyle/>
                    <a:p>
                      <a:pPr algn="ctr"/>
                      <a:r>
                        <a:rPr lang="en-US" sz="2000" b="0" baseline="0" dirty="0">
                          <a:latin typeface="Times New Roman" panose="02020603050405020304" pitchFamily="18" charset="0"/>
                          <a:cs typeface="Times New Roman" panose="02020603050405020304" pitchFamily="18" charset="0"/>
                        </a:rPr>
                        <a:t>Random Forest.</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608524">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US" sz="1800" b="0" dirty="0">
                          <a:latin typeface="Times New Roman" pitchFamily="18" charset="0"/>
                          <a:cs typeface="Times New Roman" pitchFamily="18" charset="0"/>
                        </a:rPr>
                        <a:t>Information Sciences, Elsevier (2019),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F. </a:t>
                      </a:r>
                      <a:r>
                        <a:rPr lang="en-US" sz="2000" b="0" dirty="0" err="1">
                          <a:latin typeface="Times New Roman" pitchFamily="18" charset="0"/>
                          <a:cs typeface="Times New Roman" pitchFamily="18" charset="0"/>
                        </a:rPr>
                        <a:t>Carcillo</a:t>
                      </a:r>
                      <a:r>
                        <a:rPr lang="en-US" sz="2000" b="0" dirty="0">
                          <a:latin typeface="Times New Roman" pitchFamily="18" charset="0"/>
                          <a:cs typeface="Times New Roman" pitchFamily="18" charset="0"/>
                        </a:rPr>
                        <a:t>, Y.-A. Le </a:t>
                      </a:r>
                      <a:r>
                        <a:rPr lang="en-US" sz="2000" b="0" dirty="0" err="1">
                          <a:latin typeface="Times New Roman" pitchFamily="18" charset="0"/>
                          <a:cs typeface="Times New Roman" pitchFamily="18" charset="0"/>
                        </a:rPr>
                        <a:t>Borgne</a:t>
                      </a:r>
                      <a:r>
                        <a:rPr lang="en-US" sz="2000" b="0" dirty="0">
                          <a:latin typeface="Times New Roman" pitchFamily="18" charset="0"/>
                          <a:cs typeface="Times New Roman" pitchFamily="18" charset="0"/>
                        </a:rPr>
                        <a:t> and O. </a:t>
                      </a:r>
                      <a:r>
                        <a:rPr lang="en-US" sz="2000" b="0" dirty="0" err="1">
                          <a:latin typeface="Times New Roman" pitchFamily="18" charset="0"/>
                          <a:cs typeface="Times New Roman" pitchFamily="18" charset="0"/>
                        </a:rPr>
                        <a:t>Caelen</a:t>
                      </a:r>
                      <a:r>
                        <a:rPr lang="en-US" sz="2000" b="0" dirty="0">
                          <a:latin typeface="Times New Roman" pitchFamily="18" charset="0"/>
                          <a:cs typeface="Times New Roman" pitchFamily="18" charset="0"/>
                        </a:rPr>
                        <a:t> et al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itchFamily="18" charset="0"/>
                          <a:ea typeface="+mn-ea"/>
                          <a:cs typeface="Times New Roman" pitchFamily="18" charset="0"/>
                        </a:rPr>
                        <a:t>Combining unsupervised and supervised learning in credit card fraud detection</a:t>
                      </a:r>
                      <a:endParaRPr lang="en-US" sz="20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Fundamentals</a:t>
                      </a:r>
                      <a:r>
                        <a:rPr lang="en-US" sz="2000" baseline="0" dirty="0">
                          <a:latin typeface="Times New Roman" panose="02020603050405020304" pitchFamily="18" charset="0"/>
                          <a:cs typeface="Times New Roman" panose="02020603050405020304" pitchFamily="18" charset="0"/>
                        </a:rPr>
                        <a:t> of Machine Learning.</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ea typeface="DejaVu Sans"/>
              </a:rPr>
              <a:t>Contents</a:t>
            </a:r>
            <a:endParaRPr lang="en-US" sz="4400" b="0" strike="noStrike" spc="-1">
              <a:solidFill>
                <a:srgbClr val="000000"/>
              </a:solidFill>
              <a:latin typeface="Arial"/>
            </a:endParaRPr>
          </a:p>
        </p:txBody>
      </p:sp>
      <p:sp>
        <p:nvSpPr>
          <p:cNvPr id="98" name="PlaceHolder 2"/>
          <p:cNvSpPr>
            <a:spLocks noGrp="1"/>
          </p:cNvSpPr>
          <p:nvPr>
            <p:ph/>
          </p:nvPr>
        </p:nvSpPr>
        <p:spPr>
          <a:xfrm>
            <a:off x="199440" y="1097280"/>
            <a:ext cx="11778480" cy="5394240"/>
          </a:xfrm>
          <a:prstGeom prst="rect">
            <a:avLst/>
          </a:prstGeom>
          <a:noFill/>
          <a:ln w="0">
            <a:noFill/>
          </a:ln>
        </p:spPr>
        <p:txBody>
          <a:bodyPr lIns="90000" tIns="45000" rIns="90000" bIns="45000" anchor="t">
            <a:noAutofit/>
          </a:bodyPr>
          <a:lstStyle/>
          <a:p>
            <a:pPr marL="462240" indent="-462240" algn="just">
              <a:lnSpc>
                <a:spcPct val="90000"/>
              </a:lnSpc>
              <a:spcBef>
                <a:spcPts val="1001"/>
              </a:spcBef>
              <a:buSzPct val="100058"/>
              <a:buBlip>
                <a:blip r:embed="rId2"/>
              </a:buBlip>
            </a:pPr>
            <a:r>
              <a:rPr lang="en-US" sz="2400" b="0" strike="noStrike" spc="-1" dirty="0">
                <a:solidFill>
                  <a:srgbClr val="000000"/>
                </a:solidFill>
                <a:latin typeface="Times New Roman"/>
                <a:ea typeface="DejaVu Sans"/>
              </a:rPr>
              <a:t>Review-0 Comments</a:t>
            </a:r>
            <a:endParaRPr lang="en-US" sz="24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400" b="0" strike="noStrike" spc="-1" dirty="0">
                <a:solidFill>
                  <a:srgbClr val="000000"/>
                </a:solidFill>
                <a:latin typeface="Times New Roman"/>
                <a:ea typeface="DejaVu Sans"/>
              </a:rPr>
              <a:t>Abstract</a:t>
            </a:r>
            <a:endParaRPr lang="en-US" sz="24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400" b="0" strike="noStrike" spc="-1" dirty="0">
                <a:solidFill>
                  <a:srgbClr val="000000"/>
                </a:solidFill>
                <a:latin typeface="Times New Roman"/>
                <a:ea typeface="DejaVu Sans"/>
              </a:rPr>
              <a:t>Problem statement</a:t>
            </a:r>
            <a:endParaRPr lang="en-US" sz="24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400" b="0" strike="noStrike" spc="-1" dirty="0">
                <a:solidFill>
                  <a:srgbClr val="000000"/>
                </a:solidFill>
                <a:latin typeface="Times New Roman"/>
                <a:ea typeface="DejaVu Sans"/>
              </a:rPr>
              <a:t>Objectives of Project</a:t>
            </a:r>
            <a:endParaRPr lang="en-US" sz="24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400" b="0" strike="noStrike" spc="-1" dirty="0">
                <a:solidFill>
                  <a:srgbClr val="000000"/>
                </a:solidFill>
                <a:latin typeface="Times New Roman"/>
                <a:ea typeface="DejaVu Sans"/>
              </a:rPr>
              <a:t>Literature survey for first objective </a:t>
            </a:r>
            <a:endParaRPr lang="en-US" sz="24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400" b="0" strike="noStrike" spc="-1" dirty="0">
                <a:solidFill>
                  <a:srgbClr val="000000"/>
                </a:solidFill>
                <a:latin typeface="Times New Roman"/>
                <a:ea typeface="DejaVu Sans"/>
              </a:rPr>
              <a:t>Objective-1(Design &amp; Implementation</a:t>
            </a:r>
            <a:endParaRPr lang="en-US" sz="24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400" b="0" strike="noStrike" spc="-1" dirty="0">
                <a:solidFill>
                  <a:srgbClr val="000000"/>
                </a:solidFill>
                <a:latin typeface="Times New Roman"/>
                <a:ea typeface="DejaVu Sans"/>
              </a:rPr>
              <a:t>Literature survey for second objective</a:t>
            </a:r>
            <a:endParaRPr lang="en-US" sz="24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400" b="0" strike="noStrike" spc="-1" dirty="0">
                <a:solidFill>
                  <a:srgbClr val="000000"/>
                </a:solidFill>
                <a:latin typeface="Times New Roman"/>
                <a:ea typeface="DejaVu Sans"/>
              </a:rPr>
              <a:t>Objective-2 (Design &amp; Implementation)</a:t>
            </a:r>
            <a:endParaRPr lang="en-US" sz="24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400" b="0" strike="noStrike" spc="-1" dirty="0">
                <a:solidFill>
                  <a:srgbClr val="000000"/>
                </a:solidFill>
                <a:latin typeface="Times New Roman"/>
                <a:ea typeface="DejaVu Sans"/>
              </a:rPr>
              <a:t>Proposed Work -(Methods to be followed for proposed system) </a:t>
            </a:r>
            <a:endParaRPr lang="en-US" sz="24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400" b="0" strike="noStrike" spc="-1" dirty="0">
                <a:solidFill>
                  <a:srgbClr val="000000"/>
                </a:solidFill>
                <a:latin typeface="Times New Roman"/>
                <a:ea typeface="DejaVu Sans"/>
              </a:rPr>
              <a:t>References</a:t>
            </a:r>
            <a:endParaRPr lang="en-US" sz="24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400" b="0" strike="noStrike" spc="-1" dirty="0">
                <a:solidFill>
                  <a:srgbClr val="000000"/>
                </a:solidFill>
                <a:latin typeface="Times New Roman"/>
                <a:ea typeface="DejaVu Sans"/>
              </a:rPr>
              <a:t>GitHub Link</a:t>
            </a:r>
            <a:endParaRPr lang="en-US" sz="24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400" b="0" strike="noStrike" spc="-1" dirty="0">
                <a:solidFill>
                  <a:srgbClr val="000000"/>
                </a:solidFill>
                <a:latin typeface="Times New Roman"/>
                <a:ea typeface="DejaVu Sans"/>
              </a:rPr>
              <a:t>Queries</a:t>
            </a:r>
            <a:endParaRPr lang="en-US" sz="2400" b="0" strike="noStrike" spc="-1" dirty="0">
              <a:solidFill>
                <a:srgbClr val="000000"/>
              </a:solidFill>
              <a:latin typeface="Arial"/>
            </a:endParaRPr>
          </a:p>
          <a:p>
            <a:pPr algn="just">
              <a:lnSpc>
                <a:spcPct val="90000"/>
              </a:lnSpc>
              <a:spcBef>
                <a:spcPts val="1001"/>
              </a:spcBef>
              <a:tabLst>
                <a:tab pos="0" algn="l"/>
              </a:tabLst>
            </a:pPr>
            <a:endParaRPr lang="en-US" sz="2800" b="0" strike="noStrike" spc="-1" dirty="0">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6827DB-36AA-A9CC-F405-EAE75779D535}"/>
              </a:ext>
            </a:extLst>
          </p:cNvPr>
          <p:cNvSpPr>
            <a:spLocks noGrp="1"/>
          </p:cNvSpPr>
          <p:nvPr>
            <p:ph type="subTitle"/>
          </p:nvPr>
        </p:nvSpPr>
        <p:spPr>
          <a:xfrm>
            <a:off x="-300" y="188640"/>
            <a:ext cx="12192300" cy="1008112"/>
          </a:xfrm>
        </p:spPr>
        <p:txBody>
          <a:bodyPr/>
          <a:lstStyle/>
          <a:p>
            <a:endParaRPr lang="en-IN" dirty="0"/>
          </a:p>
        </p:txBody>
      </p:sp>
      <p:sp>
        <p:nvSpPr>
          <p:cNvPr id="4" name="PlaceHolder 1">
            <a:extLst>
              <a:ext uri="{FF2B5EF4-FFF2-40B4-BE49-F238E27FC236}">
                <a16:creationId xmlns:a16="http://schemas.microsoft.com/office/drawing/2014/main" id="{B486CEE1-FDF4-3C99-49D1-D40B20D280CB}"/>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a:t>
            </a:r>
            <a:r>
              <a:rPr lang="en-US" sz="2800" spc="-1" dirty="0">
                <a:solidFill>
                  <a:srgbClr val="000000"/>
                </a:solidFill>
                <a:latin typeface="Times New Roman"/>
                <a:ea typeface="DejaVu Sans"/>
              </a:rPr>
              <a:t>second</a:t>
            </a:r>
            <a:r>
              <a:rPr lang="en-US" sz="2800" b="0" strike="noStrike" spc="-1" dirty="0">
                <a:solidFill>
                  <a:srgbClr val="000000"/>
                </a:solidFill>
                <a:latin typeface="Times New Roman"/>
                <a:ea typeface="DejaVu Sans"/>
              </a:rPr>
              <a:t> objective </a:t>
            </a:r>
            <a:endParaRPr lang="en-US" sz="2800" b="0" strike="noStrike" spc="-1" dirty="0">
              <a:solidFill>
                <a:srgbClr val="000000"/>
              </a:solidFill>
              <a:latin typeface="Arial"/>
            </a:endParaRPr>
          </a:p>
        </p:txBody>
      </p:sp>
      <p:pic>
        <p:nvPicPr>
          <p:cNvPr id="7" name="Picture 6">
            <a:extLst>
              <a:ext uri="{FF2B5EF4-FFF2-40B4-BE49-F238E27FC236}">
                <a16:creationId xmlns:a16="http://schemas.microsoft.com/office/drawing/2014/main" id="{1D93F904-E467-0FDE-D1C7-9E5F620E1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1411433"/>
            <a:ext cx="10945216" cy="4897887"/>
          </a:xfrm>
          <a:prstGeom prst="rect">
            <a:avLst/>
          </a:prstGeom>
        </p:spPr>
      </p:pic>
    </p:spTree>
    <p:extLst>
      <p:ext uri="{BB962C8B-B14F-4D97-AF65-F5344CB8AC3E}">
        <p14:creationId xmlns:p14="http://schemas.microsoft.com/office/powerpoint/2010/main" val="1797212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6827DB-36AA-A9CC-F405-EAE75779D535}"/>
              </a:ext>
            </a:extLst>
          </p:cNvPr>
          <p:cNvSpPr>
            <a:spLocks noGrp="1"/>
          </p:cNvSpPr>
          <p:nvPr>
            <p:ph type="subTitle"/>
          </p:nvPr>
        </p:nvSpPr>
        <p:spPr>
          <a:xfrm>
            <a:off x="-300" y="188640"/>
            <a:ext cx="12192300" cy="1008112"/>
          </a:xfrm>
        </p:spPr>
        <p:txBody>
          <a:bodyPr/>
          <a:lstStyle/>
          <a:p>
            <a:endParaRPr lang="en-IN" dirty="0"/>
          </a:p>
        </p:txBody>
      </p:sp>
      <p:sp>
        <p:nvSpPr>
          <p:cNvPr id="4" name="PlaceHolder 1">
            <a:extLst>
              <a:ext uri="{FF2B5EF4-FFF2-40B4-BE49-F238E27FC236}">
                <a16:creationId xmlns:a16="http://schemas.microsoft.com/office/drawing/2014/main" id="{B486CEE1-FDF4-3C99-49D1-D40B20D280CB}"/>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a:t>
            </a:r>
            <a:r>
              <a:rPr lang="en-US" sz="2800" spc="-1" dirty="0">
                <a:solidFill>
                  <a:srgbClr val="000000"/>
                </a:solidFill>
                <a:latin typeface="Times New Roman"/>
                <a:ea typeface="DejaVu Sans"/>
              </a:rPr>
              <a:t>second</a:t>
            </a:r>
            <a:r>
              <a:rPr lang="en-US" sz="2800" b="0" strike="noStrike" spc="-1" dirty="0">
                <a:solidFill>
                  <a:srgbClr val="000000"/>
                </a:solidFill>
                <a:latin typeface="Times New Roman"/>
                <a:ea typeface="DejaVu Sans"/>
              </a:rPr>
              <a:t> objective </a:t>
            </a:r>
            <a:endParaRPr lang="en-US" sz="2800" b="0" strike="noStrike" spc="-1" dirty="0">
              <a:solidFill>
                <a:srgbClr val="000000"/>
              </a:solidFill>
              <a:latin typeface="Arial"/>
            </a:endParaRPr>
          </a:p>
        </p:txBody>
      </p:sp>
      <p:pic>
        <p:nvPicPr>
          <p:cNvPr id="5" name="Picture 4">
            <a:extLst>
              <a:ext uri="{FF2B5EF4-FFF2-40B4-BE49-F238E27FC236}">
                <a16:creationId xmlns:a16="http://schemas.microsoft.com/office/drawing/2014/main" id="{56935828-8697-3D47-1CC4-23632841D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1357698"/>
            <a:ext cx="10945215" cy="5023630"/>
          </a:xfrm>
          <a:prstGeom prst="rect">
            <a:avLst/>
          </a:prstGeom>
        </p:spPr>
      </p:pic>
    </p:spTree>
    <p:extLst>
      <p:ext uri="{BB962C8B-B14F-4D97-AF65-F5344CB8AC3E}">
        <p14:creationId xmlns:p14="http://schemas.microsoft.com/office/powerpoint/2010/main" val="215254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6827DB-36AA-A9CC-F405-EAE75779D535}"/>
              </a:ext>
            </a:extLst>
          </p:cNvPr>
          <p:cNvSpPr>
            <a:spLocks noGrp="1"/>
          </p:cNvSpPr>
          <p:nvPr>
            <p:ph type="subTitle"/>
          </p:nvPr>
        </p:nvSpPr>
        <p:spPr>
          <a:xfrm>
            <a:off x="-300" y="188640"/>
            <a:ext cx="12192300" cy="1008112"/>
          </a:xfrm>
        </p:spPr>
        <p:txBody>
          <a:bodyPr/>
          <a:lstStyle/>
          <a:p>
            <a:endParaRPr lang="en-IN" dirty="0"/>
          </a:p>
        </p:txBody>
      </p:sp>
      <p:sp>
        <p:nvSpPr>
          <p:cNvPr id="4" name="PlaceHolder 1">
            <a:extLst>
              <a:ext uri="{FF2B5EF4-FFF2-40B4-BE49-F238E27FC236}">
                <a16:creationId xmlns:a16="http://schemas.microsoft.com/office/drawing/2014/main" id="{B486CEE1-FDF4-3C99-49D1-D40B20D280CB}"/>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a:t>
            </a:r>
            <a:r>
              <a:rPr lang="en-US" sz="2800" spc="-1" dirty="0">
                <a:solidFill>
                  <a:srgbClr val="000000"/>
                </a:solidFill>
                <a:latin typeface="Times New Roman"/>
                <a:ea typeface="DejaVu Sans"/>
              </a:rPr>
              <a:t>second</a:t>
            </a:r>
            <a:r>
              <a:rPr lang="en-US" sz="2800" b="0" strike="noStrike" spc="-1" dirty="0">
                <a:solidFill>
                  <a:srgbClr val="000000"/>
                </a:solidFill>
                <a:latin typeface="Times New Roman"/>
                <a:ea typeface="DejaVu Sans"/>
              </a:rPr>
              <a:t> objective </a:t>
            </a:r>
            <a:endParaRPr lang="en-US" sz="2800" b="0" strike="noStrike" spc="-1" dirty="0">
              <a:solidFill>
                <a:srgbClr val="000000"/>
              </a:solidFill>
              <a:latin typeface="Arial"/>
            </a:endParaRPr>
          </a:p>
        </p:txBody>
      </p:sp>
      <p:pic>
        <p:nvPicPr>
          <p:cNvPr id="6" name="Picture 5">
            <a:extLst>
              <a:ext uri="{FF2B5EF4-FFF2-40B4-BE49-F238E27FC236}">
                <a16:creationId xmlns:a16="http://schemas.microsoft.com/office/drawing/2014/main" id="{36CFF7C4-8C76-4B34-6ECF-AE73A0B0A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434294"/>
            <a:ext cx="11017224" cy="4947034"/>
          </a:xfrm>
          <a:prstGeom prst="rect">
            <a:avLst/>
          </a:prstGeom>
        </p:spPr>
      </p:pic>
    </p:spTree>
    <p:extLst>
      <p:ext uri="{BB962C8B-B14F-4D97-AF65-F5344CB8AC3E}">
        <p14:creationId xmlns:p14="http://schemas.microsoft.com/office/powerpoint/2010/main" val="4178110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p:nvPr>
        </p:nvSpPr>
        <p:spPr>
          <a:xfrm>
            <a:off x="199440" y="1025280"/>
            <a:ext cx="11288160" cy="5133960"/>
          </a:xfrm>
          <a:prstGeom prst="rect">
            <a:avLst/>
          </a:prstGeom>
          <a:solidFill>
            <a:srgbClr val="FFFFFF"/>
          </a:solidFill>
          <a:ln w="12600">
            <a:solidFill>
              <a:srgbClr val="FFFFFF"/>
            </a:solidFill>
            <a:miter/>
          </a:ln>
        </p:spPr>
        <p:txBody>
          <a:bodyPr lIns="90000" tIns="45000" rIns="90000" bIns="45000" anchor="t">
            <a:normAutofit/>
          </a:bodyPr>
          <a:lstStyle/>
          <a:p>
            <a:pPr marL="457200" indent="-457200" algn="just">
              <a:lnSpc>
                <a:spcPct val="90000"/>
              </a:lnSpc>
              <a:spcBef>
                <a:spcPts val="1001"/>
              </a:spcBef>
              <a:buClr>
                <a:srgbClr val="000000"/>
              </a:buClr>
              <a:buFont typeface="Wingdings" charset="2"/>
              <a:buChar char=""/>
            </a:pPr>
            <a:r>
              <a:rPr lang="en-US" sz="2800" cap="none" dirty="0">
                <a:solidFill>
                  <a:schemeClr val="tx1"/>
                </a:solidFill>
                <a:latin typeface="Times New Roman" panose="02020603050405020304" pitchFamily="18" charset="0"/>
                <a:cs typeface="Times New Roman" panose="02020603050405020304" pitchFamily="18" charset="0"/>
              </a:rPr>
              <a:t>We propose this system to investigate a problem of whether it is valuable or not to use machine learning techniques to detect whether the credit card is fraud or not fraud using Decision Trees, KNN Classifier, Random Forest Algorithm.</a:t>
            </a:r>
          </a:p>
        </p:txBody>
      </p:sp>
      <p:sp>
        <p:nvSpPr>
          <p:cNvPr id="114" name="PlaceHolder 2"/>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ea typeface="DejaVu Sans"/>
              </a:rPr>
              <a:t>Proposed System</a:t>
            </a:r>
            <a:endParaRPr lang="en-US" sz="44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ea typeface="DejaVu Sans"/>
              </a:rPr>
              <a:t> Reference</a:t>
            </a:r>
            <a:r>
              <a:rPr lang="en-US" sz="4400" b="0" strike="noStrike" spc="-1">
                <a:solidFill>
                  <a:srgbClr val="FFFFFF"/>
                </a:solidFill>
                <a:latin typeface="Times New Roman"/>
                <a:ea typeface="DejaVu Sans"/>
              </a:rPr>
              <a:t>s</a:t>
            </a:r>
            <a:endParaRPr lang="en-US" sz="4400" b="0" strike="noStrike" spc="-1">
              <a:solidFill>
                <a:srgbClr val="000000"/>
              </a:solidFill>
              <a:latin typeface="Arial"/>
            </a:endParaRPr>
          </a:p>
        </p:txBody>
      </p:sp>
      <p:sp>
        <p:nvSpPr>
          <p:cNvPr id="116" name="PlaceHolder 2"/>
          <p:cNvSpPr>
            <a:spLocks noGrp="1"/>
          </p:cNvSpPr>
          <p:nvPr>
            <p:ph/>
          </p:nvPr>
        </p:nvSpPr>
        <p:spPr>
          <a:xfrm>
            <a:off x="199440" y="1097280"/>
            <a:ext cx="11945232" cy="5394240"/>
          </a:xfrm>
          <a:prstGeom prst="rect">
            <a:avLst/>
          </a:prstGeom>
          <a:noFill/>
          <a:ln w="0">
            <a:noFill/>
          </a:ln>
        </p:spPr>
        <p:txBody>
          <a:bodyPr lIns="90000" tIns="45000" rIns="90000" bIns="45000" anchor="t">
            <a:noAutofit/>
          </a:bodyPr>
          <a:lstStyle/>
          <a:p>
            <a:pPr algn="just" rtl="0" eaLnBrk="1" fontAlgn="t" latinLnBrk="0" hangingPunct="1"/>
            <a:r>
              <a:rPr lang="en-US" sz="2800" b="0" strike="noStrike" spc="-1" dirty="0">
                <a:solidFill>
                  <a:srgbClr val="000000"/>
                </a:solidFill>
                <a:latin typeface="Times New Roman"/>
                <a:ea typeface="DejaVu Sans"/>
              </a:rPr>
              <a:t>[1</a:t>
            </a:r>
            <a:r>
              <a:rPr lang="en-US" sz="2800" b="0" strike="noStrike" spc="-1" dirty="0">
                <a:solidFill>
                  <a:srgbClr val="000000"/>
                </a:solidFill>
                <a:latin typeface="Times New Roman" pitchFamily="18" charset="0"/>
                <a:ea typeface="DejaVu Sans"/>
                <a:cs typeface="Times New Roman" pitchFamily="18" charset="0"/>
              </a:rPr>
              <a:t>].</a:t>
            </a:r>
            <a:r>
              <a:rPr lang="en-US" sz="2800" dirty="0">
                <a:latin typeface="Times New Roman" pitchFamily="18" charset="0"/>
                <a:cs typeface="Times New Roman" pitchFamily="18" charset="0"/>
              </a:rPr>
              <a:t>IEEE, 2020Taha, </a:t>
            </a:r>
            <a:r>
              <a:rPr lang="en-US" sz="2800" dirty="0" err="1">
                <a:latin typeface="Times New Roman" pitchFamily="18" charset="0"/>
                <a:cs typeface="Times New Roman" pitchFamily="18" charset="0"/>
              </a:rPr>
              <a:t>Altyeb</a:t>
            </a:r>
            <a:r>
              <a:rPr lang="en-US" sz="2800" dirty="0">
                <a:latin typeface="Times New Roman" pitchFamily="18" charset="0"/>
                <a:cs typeface="Times New Roman" pitchFamily="18" charset="0"/>
              </a:rPr>
              <a:t> &amp; </a:t>
            </a:r>
            <a:r>
              <a:rPr lang="en-US" sz="2800" dirty="0" err="1">
                <a:latin typeface="Times New Roman" pitchFamily="18" charset="0"/>
                <a:cs typeface="Times New Roman" pitchFamily="18" charset="0"/>
              </a:rPr>
              <a:t>Malebary</a:t>
            </a:r>
            <a:r>
              <a:rPr lang="en-US" sz="2800" dirty="0">
                <a:latin typeface="Times New Roman" pitchFamily="18" charset="0"/>
                <a:cs typeface="Times New Roman" pitchFamily="18" charset="0"/>
              </a:rPr>
              <a:t>, Sharaf. “</a:t>
            </a:r>
            <a:r>
              <a:rPr lang="en-US" sz="2800" dirty="0">
                <a:latin typeface="Times New Roman" pitchFamily="18" charset="0"/>
                <a:cs typeface="Times New Roman" pitchFamily="18" charset="0"/>
                <a:hlinkClick r:id="rId2" action="ppaction://hlinkfile"/>
              </a:rPr>
              <a:t>An Intelligent Approach to Credit Card Fraud Detection Using an Optimized Light </a:t>
            </a:r>
            <a:r>
              <a:rPr lang="en-US" sz="2800" dirty="0" err="1">
                <a:latin typeface="Times New Roman" pitchFamily="18" charset="0"/>
                <a:cs typeface="Times New Roman" pitchFamily="18" charset="0"/>
                <a:hlinkClick r:id="rId2" action="ppaction://hlinkfile"/>
              </a:rPr>
              <a:t>GradientBoosting</a:t>
            </a:r>
            <a:r>
              <a:rPr lang="en-US" sz="2800" dirty="0">
                <a:latin typeface="Times New Roman" pitchFamily="18" charset="0"/>
                <a:cs typeface="Times New Roman" pitchFamily="18" charset="0"/>
                <a:hlinkClick r:id="rId2" action="ppaction://hlinkfile"/>
              </a:rPr>
              <a:t> Machine Fundamentals of Boosting Techniques</a:t>
            </a:r>
            <a:r>
              <a:rPr lang="en-US" sz="2800" dirty="0">
                <a:latin typeface="Times New Roman" pitchFamily="18" charset="0"/>
                <a:cs typeface="Times New Roman" pitchFamily="18" charset="0"/>
              </a:rPr>
              <a:t>”</a:t>
            </a:r>
            <a:r>
              <a:rPr lang="en-US" sz="2800" dirty="0"/>
              <a:t>.</a:t>
            </a:r>
          </a:p>
          <a:p>
            <a:pPr algn="just" rtl="0" eaLnBrk="1" fontAlgn="t" latinLnBrk="0" hangingPunct="1"/>
            <a:endParaRPr lang="en-US" sz="2800" dirty="0"/>
          </a:p>
          <a:p>
            <a:pPr algn="just" rtl="0" eaLnBrk="1" fontAlgn="t" latinLnBrk="0" hangingPunct="1"/>
            <a:r>
              <a:rPr lang="en-US" sz="2800" dirty="0">
                <a:latin typeface="Times New Roman" pitchFamily="18" charset="0"/>
                <a:cs typeface="Times New Roman" pitchFamily="18" charset="0"/>
              </a:rPr>
              <a:t>[2].</a:t>
            </a:r>
            <a:r>
              <a:rPr lang="en-US" sz="2800" dirty="0"/>
              <a:t> </a:t>
            </a:r>
            <a:r>
              <a:rPr lang="en-US" sz="2800" dirty="0">
                <a:latin typeface="Times New Roman" pitchFamily="18" charset="0"/>
                <a:cs typeface="Times New Roman" pitchFamily="18" charset="0"/>
              </a:rPr>
              <a:t>IEEE .(2019).</a:t>
            </a:r>
            <a:r>
              <a:rPr lang="fr-FR" sz="2800" dirty="0" err="1">
                <a:latin typeface="Times New Roman" pitchFamily="18" charset="0"/>
                <a:cs typeface="Times New Roman" pitchFamily="18" charset="0"/>
              </a:rPr>
              <a:t>Assaghir</a:t>
            </a:r>
            <a:r>
              <a:rPr lang="fr-FR" sz="2800" dirty="0">
                <a:latin typeface="Times New Roman" pitchFamily="18" charset="0"/>
                <a:cs typeface="Times New Roman" pitchFamily="18" charset="0"/>
              </a:rPr>
              <a:t>, Zainab &amp; Taher, </a:t>
            </a:r>
            <a:r>
              <a:rPr lang="fr-FR" sz="2800" dirty="0" err="1">
                <a:latin typeface="Times New Roman" pitchFamily="18" charset="0"/>
                <a:cs typeface="Times New Roman" pitchFamily="18" charset="0"/>
              </a:rPr>
              <a:t>Yehia</a:t>
            </a:r>
            <a:r>
              <a:rPr lang="fr-FR" sz="2800" dirty="0">
                <a:latin typeface="Times New Roman" pitchFamily="18" charset="0"/>
                <a:cs typeface="Times New Roman" pitchFamily="18" charset="0"/>
              </a:rPr>
              <a:t> &amp; </a:t>
            </a:r>
            <a:r>
              <a:rPr lang="fr-FR" sz="2800" dirty="0" err="1">
                <a:latin typeface="Times New Roman" pitchFamily="18" charset="0"/>
                <a:cs typeface="Times New Roman" pitchFamily="18" charset="0"/>
              </a:rPr>
              <a:t>Haque</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Rafiqul</a:t>
            </a:r>
            <a:r>
              <a:rPr lang="fr-FR" sz="2800" dirty="0">
                <a:latin typeface="Times New Roman" pitchFamily="18" charset="0"/>
                <a:cs typeface="Times New Roman" pitchFamily="18" charset="0"/>
              </a:rPr>
              <a:t> "</a:t>
            </a:r>
            <a:r>
              <a:rPr lang="en-US" sz="2800" dirty="0">
                <a:latin typeface="Times New Roman" pitchFamily="18" charset="0"/>
                <a:cs typeface="Times New Roman" pitchFamily="18" charset="0"/>
                <a:hlinkClick r:id="rId3" action="ppaction://hlinkfile"/>
              </a:rPr>
              <a:t>An Experimental Study With Imbalanced Classification Approaches for Credit Card Fraud Detection Basics of Imbalanced Data Treatment</a:t>
            </a:r>
            <a:r>
              <a:rPr lang="en-US" sz="2800" dirty="0">
                <a:latin typeface="Times New Roman" pitchFamily="18" charset="0"/>
                <a:cs typeface="Times New Roman" pitchFamily="18" charset="0"/>
              </a:rPr>
              <a:t>”.</a:t>
            </a:r>
          </a:p>
          <a:p>
            <a:pPr algn="just" rtl="0" eaLnBrk="1" fontAlgn="t" latinLnBrk="0" hangingPunct="1"/>
            <a:endParaRPr lang="en-US" sz="2800" dirty="0">
              <a:latin typeface="Times New Roman" pitchFamily="18" charset="0"/>
              <a:cs typeface="Times New Roman" pitchFamily="18" charset="0"/>
            </a:endParaRPr>
          </a:p>
          <a:p>
            <a:pPr rtl="0" eaLnBrk="1" fontAlgn="auto" latinLnBrk="0" hangingPunct="1"/>
            <a:r>
              <a:rPr lang="en-US" sz="2800" dirty="0">
                <a:latin typeface="Times New Roman" pitchFamily="18" charset="0"/>
                <a:cs typeface="Times New Roman" pitchFamily="18" charset="0"/>
              </a:rPr>
              <a:t>[3].</a:t>
            </a:r>
            <a:r>
              <a:rPr lang="en-US" sz="2800" dirty="0"/>
              <a:t> </a:t>
            </a:r>
            <a:r>
              <a:rPr lang="en-US" sz="2800" dirty="0">
                <a:latin typeface="Times New Roman" panose="02020603050405020304" pitchFamily="18" charset="0"/>
                <a:cs typeface="Times New Roman" panose="02020603050405020304" pitchFamily="18" charset="0"/>
              </a:rPr>
              <a:t>IJRASET, (2021), A Sampath Abhishek, “</a:t>
            </a:r>
            <a:r>
              <a:rPr lang="en-US" sz="2800" u="sng" dirty="0">
                <a:solidFill>
                  <a:schemeClr val="accent1"/>
                </a:solidFill>
                <a:latin typeface="Times New Roman" panose="02020603050405020304" pitchFamily="18" charset="0"/>
                <a:cs typeface="Times New Roman" panose="02020603050405020304" pitchFamily="18" charset="0"/>
              </a:rPr>
              <a:t>Predictive Analytics with Machine Learning For Fraud Detection</a:t>
            </a:r>
            <a:r>
              <a:rPr lang="en-US" sz="2800" dirty="0">
                <a:latin typeface="Times New Roman" panose="02020603050405020304" pitchFamily="18" charset="0"/>
                <a:cs typeface="Times New Roman" panose="02020603050405020304" pitchFamily="18" charset="0"/>
              </a:rPr>
              <a:t>”.</a:t>
            </a:r>
            <a:endParaRPr lang="en-US" sz="2800" dirty="0"/>
          </a:p>
          <a:p>
            <a:pPr algn="just" rtl="0" eaLnBrk="1" fontAlgn="t" latinLnBrk="0" hangingPunct="1"/>
            <a:endParaRPr lang="en-US" sz="2800" dirty="0">
              <a:latin typeface="Times New Roman" pitchFamily="18" charset="0"/>
              <a:cs typeface="Times New Roman" pitchFamily="18" charset="0"/>
            </a:endParaRPr>
          </a:p>
          <a:p>
            <a:pPr algn="just" rtl="0" eaLnBrk="1" fontAlgn="t" latinLnBrk="0" hangingPunct="1"/>
            <a:endParaRPr lang="en-US" sz="2800" dirty="0">
              <a:latin typeface="Times New Roman" pitchFamily="18" charset="0"/>
              <a:cs typeface="Times New Roman" pitchFamily="18" charset="0"/>
            </a:endParaRPr>
          </a:p>
          <a:p>
            <a:pPr marL="577800" indent="-577800" algn="just">
              <a:lnSpc>
                <a:spcPct val="90000"/>
              </a:lnSpc>
              <a:spcBef>
                <a:spcPts val="1001"/>
              </a:spcBef>
              <a:buClr>
                <a:srgbClr val="000000"/>
              </a:buClr>
              <a:buFont typeface="Arial"/>
              <a:buChar char="•"/>
              <a:tabLst>
                <a:tab pos="0" algn="l"/>
              </a:tabLst>
            </a:pPr>
            <a:endParaRPr lang="en-US" sz="2800" b="0" strike="noStrike" spc="-1" dirty="0">
              <a:solidFill>
                <a:srgbClr val="000000"/>
              </a:solidFill>
              <a:latin typeface="Arial"/>
            </a:endParaRPr>
          </a:p>
          <a:p>
            <a:pPr algn="just">
              <a:lnSpc>
                <a:spcPct val="90000"/>
              </a:lnSpc>
              <a:spcBef>
                <a:spcPts val="1001"/>
              </a:spcBef>
              <a:tabLst>
                <a:tab pos="0" algn="l"/>
              </a:tabLst>
            </a:pPr>
            <a:endParaRPr lang="en-US" sz="2800" b="0" strike="noStrike" spc="-1" dirty="0">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p:cNvSpPr>
            <a:spLocks noGrp="1"/>
          </p:cNvSpPr>
          <p:nvPr>
            <p:ph type="title"/>
          </p:nvPr>
        </p:nvSpPr>
        <p:spPr>
          <a:xfrm>
            <a:off x="0" y="214290"/>
            <a:ext cx="12192000" cy="785818"/>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ea typeface="DejaVu Sans"/>
              </a:rPr>
              <a:t> Reference</a:t>
            </a:r>
            <a:r>
              <a:rPr lang="en-US" sz="4400" b="0" strike="noStrike" spc="-1" dirty="0">
                <a:solidFill>
                  <a:srgbClr val="FFFFFF"/>
                </a:solidFill>
                <a:latin typeface="Times New Roman"/>
                <a:ea typeface="DejaVu Sans"/>
              </a:rPr>
              <a:t>s</a:t>
            </a:r>
            <a:endParaRPr lang="en-US" sz="4400" b="0" strike="noStrike" spc="-1" dirty="0">
              <a:solidFill>
                <a:srgbClr val="000000"/>
              </a:solidFill>
              <a:latin typeface="Arial"/>
            </a:endParaRPr>
          </a:p>
        </p:txBody>
      </p:sp>
      <p:sp>
        <p:nvSpPr>
          <p:cNvPr id="5" name="PlaceHolder 2"/>
          <p:cNvSpPr txBox="1">
            <a:spLocks/>
          </p:cNvSpPr>
          <p:nvPr/>
        </p:nvSpPr>
        <p:spPr>
          <a:xfrm>
            <a:off x="199440" y="1097280"/>
            <a:ext cx="11778480" cy="5394240"/>
          </a:xfrm>
          <a:prstGeom prst="rect">
            <a:avLst/>
          </a:prstGeom>
          <a:noFill/>
          <a:ln w="0">
            <a:noFill/>
          </a:ln>
        </p:spPr>
        <p:txBody>
          <a:bodyPr lIns="90000" tIns="45000" rIns="90000" bIns="45000" anchor="t">
            <a:noAutofit/>
          </a:bodyPr>
          <a:lstStyle/>
          <a:p>
            <a:pPr algn="just" fontAlgn="t"/>
            <a:r>
              <a:rPr kumimoji="0" lang="en-US" sz="2800" b="0" i="0" u="none" strike="noStrike" kern="0" cap="none" spc="-1" normalizeH="0" baseline="0" noProof="0" dirty="0">
                <a:ln>
                  <a:noFill/>
                </a:ln>
                <a:solidFill>
                  <a:srgbClr val="000000"/>
                </a:solidFill>
                <a:effectLst/>
                <a:uLnTx/>
                <a:uFillTx/>
                <a:latin typeface="Times New Roman"/>
                <a:ea typeface="DejaVu Sans"/>
              </a:rPr>
              <a:t>[</a:t>
            </a:r>
            <a:r>
              <a:rPr lang="en-US" sz="2800" kern="0" spc="-1" dirty="0">
                <a:solidFill>
                  <a:srgbClr val="000000"/>
                </a:solidFill>
                <a:latin typeface="Times New Roman"/>
                <a:ea typeface="DejaVu Sans"/>
              </a:rPr>
              <a:t>4</a:t>
            </a:r>
            <a:r>
              <a:rPr kumimoji="0" lang="en-US" sz="2800" b="0" i="0" u="none" strike="noStrike" kern="0" cap="none" spc="-1" normalizeH="0" baseline="0" noProof="0" dirty="0">
                <a:ln>
                  <a:noFill/>
                </a:ln>
                <a:solidFill>
                  <a:srgbClr val="000000"/>
                </a:solidFill>
                <a:effectLst/>
                <a:uLnTx/>
                <a:uFillTx/>
                <a:latin typeface="Times New Roman" pitchFamily="18" charset="0"/>
                <a:ea typeface="DejaVu Sans"/>
                <a:cs typeface="Times New Roman" pitchFamily="18" charset="0"/>
              </a:rPr>
              <a:t>].</a:t>
            </a:r>
            <a:r>
              <a:rPr lang="en-US" sz="2800" dirty="0"/>
              <a:t> </a:t>
            </a:r>
            <a:r>
              <a:rPr lang="en-US" sz="2800" dirty="0">
                <a:latin typeface="Times New Roman" pitchFamily="18" charset="0"/>
                <a:cs typeface="Times New Roman" pitchFamily="18" charset="0"/>
              </a:rPr>
              <a:t>Information Sciences, Elsevier (2019), F. </a:t>
            </a:r>
            <a:r>
              <a:rPr lang="en-US" sz="2800" dirty="0" err="1">
                <a:latin typeface="Times New Roman" pitchFamily="18" charset="0"/>
                <a:cs typeface="Times New Roman" pitchFamily="18" charset="0"/>
              </a:rPr>
              <a:t>Carcillo</a:t>
            </a:r>
            <a:r>
              <a:rPr lang="en-US" sz="2800" dirty="0">
                <a:latin typeface="Times New Roman" pitchFamily="18" charset="0"/>
                <a:cs typeface="Times New Roman" pitchFamily="18" charset="0"/>
              </a:rPr>
              <a:t>, Y.-A. Le </a:t>
            </a:r>
            <a:r>
              <a:rPr lang="en-US" sz="2800" dirty="0" err="1">
                <a:latin typeface="Times New Roman" pitchFamily="18" charset="0"/>
                <a:cs typeface="Times New Roman" pitchFamily="18" charset="0"/>
              </a:rPr>
              <a:t>Borgne</a:t>
            </a:r>
            <a:r>
              <a:rPr lang="en-US" sz="2800" dirty="0">
                <a:latin typeface="Times New Roman" pitchFamily="18" charset="0"/>
                <a:cs typeface="Times New Roman" pitchFamily="18" charset="0"/>
              </a:rPr>
              <a:t> and O. </a:t>
            </a:r>
            <a:r>
              <a:rPr lang="en-US" sz="2800" dirty="0" err="1">
                <a:latin typeface="Times New Roman" pitchFamily="18" charset="0"/>
                <a:cs typeface="Times New Roman" pitchFamily="18" charset="0"/>
              </a:rPr>
              <a:t>Caelen</a:t>
            </a:r>
            <a:r>
              <a:rPr lang="en-US" sz="2800" dirty="0">
                <a:latin typeface="Times New Roman" pitchFamily="18" charset="0"/>
                <a:cs typeface="Times New Roman" pitchFamily="18" charset="0"/>
              </a:rPr>
              <a:t> et al, “</a:t>
            </a:r>
            <a:r>
              <a:rPr lang="en-US" sz="2800" dirty="0">
                <a:latin typeface="Times New Roman" pitchFamily="18" charset="0"/>
                <a:cs typeface="Times New Roman" pitchFamily="18" charset="0"/>
                <a:hlinkClick r:id="rId2" action="ppaction://hlinkfile"/>
              </a:rPr>
              <a:t>Combining unsupervised and supervised learning in credit card fraud detection Fundamentals of Machine Learning</a:t>
            </a:r>
            <a:r>
              <a:rPr lang="en-US" sz="2800" dirty="0">
                <a:latin typeface="Times New Roman" pitchFamily="18" charset="0"/>
                <a:cs typeface="Times New Roman" pitchFamily="18" charset="0"/>
              </a:rPr>
              <a:t>”.</a:t>
            </a:r>
          </a:p>
          <a:p>
            <a:pPr marL="0" marR="0" lvl="0" indent="0" algn="just" defTabSz="914400" rtl="0" eaLnBrk="1" fontAlgn="t"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endParaRPr>
          </a:p>
          <a:p>
            <a:pPr marL="0" marR="0" lvl="0" indent="0" algn="just" defTabSz="914400" rtl="0" eaLnBrk="1" fontAlgn="t"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endParaRPr>
          </a:p>
          <a:p>
            <a:pPr marL="0" marR="0" lvl="0" indent="0" algn="just" defTabSz="914400" rtl="0" eaLnBrk="1" fontAlgn="t"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endParaRPr>
          </a:p>
          <a:p>
            <a:pPr marL="577800" marR="0" lvl="0" indent="-577800" algn="just" defTabSz="914400" eaLnBrk="1" fontAlgn="auto" latinLnBrk="0" hangingPunct="1">
              <a:lnSpc>
                <a:spcPct val="90000"/>
              </a:lnSpc>
              <a:spcBef>
                <a:spcPts val="1001"/>
              </a:spcBef>
              <a:spcAft>
                <a:spcPts val="0"/>
              </a:spcAft>
              <a:buClr>
                <a:srgbClr val="000000"/>
              </a:buClr>
              <a:buSzTx/>
              <a:buFont typeface="Arial"/>
              <a:buChar char="•"/>
              <a:tabLst>
                <a:tab pos="0" algn="l"/>
              </a:tabLst>
              <a:defRPr/>
            </a:pPr>
            <a:endParaRPr kumimoji="0" lang="en-US" sz="2800" b="0" i="0" u="none" strike="noStrike" kern="0" cap="none" spc="-1" normalizeH="0" baseline="0" noProof="0" dirty="0">
              <a:ln>
                <a:noFill/>
              </a:ln>
              <a:solidFill>
                <a:srgbClr val="000000"/>
              </a:solidFill>
              <a:effectLst/>
              <a:uLnTx/>
              <a:uFillTx/>
              <a:latin typeface="Arial"/>
            </a:endParaRPr>
          </a:p>
          <a:p>
            <a:pPr marL="0" marR="0" lvl="0" indent="0" algn="just" defTabSz="914400" eaLnBrk="1" fontAlgn="auto" latinLnBrk="0" hangingPunct="1">
              <a:lnSpc>
                <a:spcPct val="90000"/>
              </a:lnSpc>
              <a:spcBef>
                <a:spcPts val="1001"/>
              </a:spcBef>
              <a:spcAft>
                <a:spcPts val="0"/>
              </a:spcAft>
              <a:buClrTx/>
              <a:buSzTx/>
              <a:buFontTx/>
              <a:buNone/>
              <a:tabLst>
                <a:tab pos="0" algn="l"/>
              </a:tabLst>
              <a:defRPr/>
            </a:pPr>
            <a:endParaRPr kumimoji="0" lang="en-US" sz="2800" b="0" i="0" u="none" strike="noStrike" kern="0" cap="none" spc="-1" normalizeH="0" baseline="0" noProof="0" dirty="0">
              <a:ln>
                <a:noFill/>
              </a:ln>
              <a:solidFill>
                <a:srgbClr val="000000"/>
              </a:solidFill>
              <a:effectLst/>
              <a:uLnTx/>
              <a:uFillTx/>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ea typeface="DejaVu Sans"/>
              </a:rPr>
              <a:t>Git Hub Dashboards of each student</a:t>
            </a:r>
            <a:endParaRPr lang="en-US" sz="4400" b="0" strike="noStrike" spc="-1">
              <a:solidFill>
                <a:srgbClr val="000000"/>
              </a:solidFill>
              <a:latin typeface="Arial"/>
            </a:endParaRPr>
          </a:p>
        </p:txBody>
      </p:sp>
      <p:sp>
        <p:nvSpPr>
          <p:cNvPr id="118" name="PlaceHolder 2"/>
          <p:cNvSpPr>
            <a:spLocks noGrp="1"/>
          </p:cNvSpPr>
          <p:nvPr>
            <p:ph/>
          </p:nvPr>
        </p:nvSpPr>
        <p:spPr>
          <a:xfrm>
            <a:off x="199440" y="1097280"/>
            <a:ext cx="11778480" cy="5394240"/>
          </a:xfrm>
          <a:prstGeom prst="rect">
            <a:avLst/>
          </a:prstGeom>
          <a:noFill/>
          <a:ln w="0">
            <a:noFill/>
          </a:ln>
        </p:spPr>
        <p:txBody>
          <a:bodyPr lIns="90000" tIns="45000" rIns="90000" bIns="45000" anchor="t">
            <a:noAutofit/>
          </a:bodyPr>
          <a:lstStyle/>
          <a:p>
            <a:r>
              <a:rPr lang="en-US" sz="2800" b="0" strike="noStrike" spc="-1" dirty="0">
                <a:solidFill>
                  <a:srgbClr val="000000"/>
                </a:solidFill>
                <a:latin typeface="Arial"/>
              </a:rPr>
              <a:t>GitHub Link :</a:t>
            </a:r>
            <a:r>
              <a:rPr lang="en-US" sz="2800" b="0" strike="noStrike" spc="-1" dirty="0">
                <a:solidFill>
                  <a:srgbClr val="000000"/>
                </a:solidFill>
                <a:latin typeface="Arial"/>
                <a:hlinkClick r:id="rId2"/>
              </a:rPr>
              <a:t>https://github.com/204g1a0565/CSE-2020-24-Batch-B11</a:t>
            </a:r>
            <a:endParaRPr lang="en-US" sz="2800" b="0" strike="noStrike" spc="-1" dirty="0">
              <a:solidFill>
                <a:srgbClr val="000000"/>
              </a:solidFill>
              <a:latin typeface="Arial"/>
            </a:endParaRPr>
          </a:p>
        </p:txBody>
      </p:sp>
      <p:pic>
        <p:nvPicPr>
          <p:cNvPr id="3" name="Picture 2">
            <a:extLst>
              <a:ext uri="{FF2B5EF4-FFF2-40B4-BE49-F238E27FC236}">
                <a16:creationId xmlns:a16="http://schemas.microsoft.com/office/drawing/2014/main" id="{9B3A212D-EA53-EAFD-80A1-2006A1449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0" y="1588800"/>
            <a:ext cx="11089232" cy="493472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ea typeface="DejaVu Sans"/>
              </a:rPr>
              <a:t>Abstract</a:t>
            </a:r>
            <a:endParaRPr lang="en-US" sz="2800" b="0" strike="noStrike" spc="-1">
              <a:solidFill>
                <a:srgbClr val="000000"/>
              </a:solidFill>
              <a:latin typeface="Arial"/>
            </a:endParaRPr>
          </a:p>
        </p:txBody>
      </p:sp>
      <p:sp>
        <p:nvSpPr>
          <p:cNvPr id="100" name="PlaceHolder 2"/>
          <p:cNvSpPr>
            <a:spLocks noGrp="1"/>
          </p:cNvSpPr>
          <p:nvPr>
            <p:ph/>
          </p:nvPr>
        </p:nvSpPr>
        <p:spPr>
          <a:xfrm>
            <a:off x="199440" y="1097280"/>
            <a:ext cx="11778480" cy="5394240"/>
          </a:xfrm>
          <a:prstGeom prst="rect">
            <a:avLst/>
          </a:prstGeom>
          <a:noFill/>
          <a:ln w="0">
            <a:noFill/>
          </a:ln>
        </p:spPr>
        <p:txBody>
          <a:bodyPr lIns="90000" tIns="45000" rIns="90000" bIns="45000" anchor="t">
            <a:noAutofit/>
          </a:bodyPr>
          <a:lstStyle/>
          <a:p>
            <a:pPr marL="228600" indent="-228600" algn="just">
              <a:lnSpc>
                <a:spcPct val="90000"/>
              </a:lnSpc>
              <a:spcBef>
                <a:spcPts val="1001"/>
              </a:spcBef>
              <a:buClr>
                <a:srgbClr val="000000"/>
              </a:buClr>
              <a:buFont typeface="Arial"/>
              <a:buChar char="•"/>
            </a:pPr>
            <a:r>
              <a:rPr lang="en-US" sz="2800" dirty="0">
                <a:latin typeface="Times New Roman" panose="02020603050405020304" pitchFamily="18" charset="0"/>
                <a:cs typeface="Times New Roman" panose="02020603050405020304" pitchFamily="18" charset="0"/>
              </a:rPr>
              <a:t>With the surge in online transactions, there's a parallel increase in data leakage, fraud, and threats, causing substantial losses to customers. Hence, online marketing systems are urgently adopting advanced security and data handling technologies. Machine Learning (ML), Deep Learning (DL), and Predictive Analytics have emerged as potent solutions for managing sensitive data and preemptively identifying fraud and anomalous behaviors. These technologies efficiently analyze massive datasets, learn from historical patterns, and make accurate predictions, thus providing robust security to online transactions. Through continuous learning and adaptation, ML, DL, and Predictive Analytics significantly enhance the reliability and safety of online marketing systems, instilling confidence among users and stakeholders alike. Their implementation is imperative for safeguarding digital assets, personal data, and ensuring a secure and trustworthy online transaction environment.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ea typeface="DejaVu Sans"/>
              </a:rPr>
              <a:t>Problem Statement</a:t>
            </a:r>
            <a:endParaRPr lang="en-US" sz="4400" b="0" strike="noStrike" spc="-1">
              <a:solidFill>
                <a:srgbClr val="000000"/>
              </a:solidFill>
              <a:latin typeface="Arial"/>
            </a:endParaRPr>
          </a:p>
        </p:txBody>
      </p:sp>
      <p:sp>
        <p:nvSpPr>
          <p:cNvPr id="102" name="PlaceHolder 2"/>
          <p:cNvSpPr>
            <a:spLocks noGrp="1"/>
          </p:cNvSpPr>
          <p:nvPr>
            <p:ph/>
          </p:nvPr>
        </p:nvSpPr>
        <p:spPr>
          <a:xfrm>
            <a:off x="199440" y="1097280"/>
            <a:ext cx="11459160" cy="5074920"/>
          </a:xfrm>
          <a:prstGeom prst="rect">
            <a:avLst/>
          </a:prstGeom>
          <a:noFill/>
          <a:ln w="0">
            <a:noFill/>
          </a:ln>
        </p:spPr>
        <p:txBody>
          <a:bodyPr lIns="90000" tIns="45000" rIns="90000" bIns="45000" anchor="t">
            <a:normAutofit/>
          </a:bodyPr>
          <a:lstStyle/>
          <a:p>
            <a:pPr algn="just">
              <a:lnSpc>
                <a:spcPct val="90000"/>
              </a:lnSpc>
              <a:spcBef>
                <a:spcPts val="1001"/>
              </a:spcBef>
              <a:buFont typeface="Wingdings"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Current tools for real-time fraud detection in online marketing transactions lack user-friendliness and accessibility. There is a need for a web application that simplifies the process of inputting transaction data and obtaining instant fraud risk assessments, ensuring that businesses, even those without extensive technical knowledge, can efficiently protect themselves from online fraud.</a:t>
            </a:r>
          </a:p>
          <a:p>
            <a:pPr algn="just">
              <a:lnSpc>
                <a:spcPct val="90000"/>
              </a:lnSpc>
              <a:spcBef>
                <a:spcPts val="1001"/>
              </a:spcBef>
              <a:buFont typeface="Wingdings" pitchFamily="2" charset="2"/>
              <a:buChar char="Ø"/>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90000"/>
              </a:lnSpc>
              <a:spcBef>
                <a:spcPts val="1001"/>
              </a:spcBef>
              <a:buFont typeface="Wingdings"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Traditional fraud detection methods are often reactive and fail to adapt to emerging fraud patterns. To maintain a high level of fraud detection accuracy, businesses require a predictive analytics system capable of learning and adjusting to the latest fraud tactics. The challenge is to develop a predictive model that not only identifies known fraud patterns but also anticipates and counters new ones.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90000"/>
              </a:lnSpc>
              <a:spcBef>
                <a:spcPts val="1001"/>
              </a:spcBef>
              <a:buFont typeface="Wingdings" pitchFamily="2" charset="2"/>
              <a:buChar char="Ø"/>
            </a:pPr>
            <a:endParaRPr lang="en-US" sz="2800" b="0" strike="noStrike" spc="-1" dirty="0">
              <a:solidFill>
                <a:srgbClr val="000000"/>
              </a:solidFill>
              <a:latin typeface="Arial"/>
            </a:endParaRPr>
          </a:p>
          <a:p>
            <a:pPr algn="just">
              <a:lnSpc>
                <a:spcPct val="90000"/>
              </a:lnSpc>
              <a:spcBef>
                <a:spcPts val="1001"/>
              </a:spcBef>
            </a:pPr>
            <a:endParaRPr lang="en-US" sz="28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ea typeface="DejaVu Sans"/>
              </a:rPr>
              <a:t>Objectives of Project</a:t>
            </a:r>
            <a:endParaRPr lang="en-US" sz="4400" b="0" strike="noStrike" spc="-1">
              <a:solidFill>
                <a:srgbClr val="000000"/>
              </a:solidFill>
              <a:latin typeface="Arial"/>
            </a:endParaRPr>
          </a:p>
        </p:txBody>
      </p:sp>
      <p:sp>
        <p:nvSpPr>
          <p:cNvPr id="104" name="PlaceHolder 2"/>
          <p:cNvSpPr>
            <a:spLocks noGrp="1"/>
          </p:cNvSpPr>
          <p:nvPr>
            <p:ph/>
          </p:nvPr>
        </p:nvSpPr>
        <p:spPr>
          <a:xfrm>
            <a:off x="199440" y="1133280"/>
            <a:ext cx="11778480" cy="5394240"/>
          </a:xfrm>
          <a:prstGeom prst="rect">
            <a:avLst/>
          </a:prstGeom>
          <a:noFill/>
          <a:ln w="0">
            <a:noFill/>
          </a:ln>
        </p:spPr>
        <p:txBody>
          <a:bodyPr lIns="90000" tIns="45000" rIns="90000" bIns="45000" anchor="t">
            <a:normAutofit/>
          </a:bodyPr>
          <a:lstStyle/>
          <a:p>
            <a:pPr marL="228600" indent="-228600" algn="just">
              <a:lnSpc>
                <a:spcPct val="90000"/>
              </a:lnSpc>
              <a:spcBef>
                <a:spcPts val="1001"/>
              </a:spcBef>
              <a:buClr>
                <a:srgbClr val="000000"/>
              </a:buClr>
              <a:buFont typeface="Arial" pitchFamily="34" charset="0"/>
              <a:buChar char="•"/>
              <a:tabLst>
                <a:tab pos="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Develop a user-friendly web application that integrates machine learning models for real-time fraud detection in online marketing transactions. The application should allow users to input transaction data, and the system will provide immediate fraud risk assessment.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90000"/>
              </a:lnSpc>
              <a:spcBef>
                <a:spcPts val="1001"/>
              </a:spcBef>
              <a:buClr>
                <a:srgbClr val="000000"/>
              </a:buClr>
              <a:tabLst>
                <a:tab pos="0" algn="l"/>
              </a:tabLs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90000"/>
              </a:lnSpc>
              <a:spcBef>
                <a:spcPts val="1001"/>
              </a:spcBef>
              <a:buClr>
                <a:srgbClr val="000000"/>
              </a:buClr>
              <a:buFont typeface="Arial" pitchFamily="34" charset="0"/>
              <a:buChar char="•"/>
              <a:tabLst>
                <a:tab pos="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Train, deploy, and fine-tune machine learning models for predictive analytics in the detection of fraudulent online marketing transactions. Utilize historical transaction data and real-time monitoring to continuously improve the accuracy and efficiency of the fraud detection system.</a:t>
            </a:r>
            <a:endParaRPr lang="en-US" sz="28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400" cy="71424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ea typeface="DejaVu Sans"/>
              </a:rPr>
              <a:t>Literature survey for first objective </a:t>
            </a:r>
            <a:endParaRPr lang="en-US" sz="2800" b="0" strike="noStrike" spc="-1">
              <a:solidFill>
                <a:srgbClr val="000000"/>
              </a:solidFill>
              <a:latin typeface="Arial"/>
            </a:endParaRPr>
          </a:p>
        </p:txBody>
      </p:sp>
      <p:sp>
        <p:nvSpPr>
          <p:cNvPr id="106" name="PlaceHolder 2"/>
          <p:cNvSpPr>
            <a:spLocks noGrp="1"/>
          </p:cNvSpPr>
          <p:nvPr>
            <p:ph/>
          </p:nvPr>
        </p:nvSpPr>
        <p:spPr>
          <a:xfrm>
            <a:off x="199440" y="1097280"/>
            <a:ext cx="11778480" cy="5394240"/>
          </a:xfrm>
          <a:prstGeom prst="rect">
            <a:avLst/>
          </a:prstGeom>
          <a:noFill/>
          <a:ln w="0">
            <a:noFill/>
          </a:ln>
        </p:spPr>
        <p:txBody>
          <a:bodyPr lIns="90000" tIns="45000" rIns="90000" bIns="45000" anchor="t">
            <a:normAutofit/>
          </a:bodyPr>
          <a:lstStyle/>
          <a:p>
            <a:pPr marL="457200" indent="-457200" algn="just">
              <a:lnSpc>
                <a:spcPct val="90000"/>
              </a:lnSpc>
              <a:spcBef>
                <a:spcPts val="1001"/>
              </a:spcBef>
              <a:buClr>
                <a:srgbClr val="000000"/>
              </a:buClr>
            </a:pPr>
            <a:r>
              <a:rPr lang="en-US" sz="2800" b="0" strike="noStrike" spc="-1" dirty="0">
                <a:solidFill>
                  <a:srgbClr val="000000"/>
                </a:solidFill>
                <a:latin typeface="Times New Roman"/>
                <a:ea typeface="DejaVu Sans"/>
              </a:rPr>
              <a:t>                                                                                                                                                                           </a:t>
            </a:r>
            <a:endParaRPr lang="en-US" sz="2800" b="0" strike="noStrike" spc="-1" dirty="0">
              <a:solidFill>
                <a:srgbClr val="000000"/>
              </a:solidFill>
              <a:latin typeface="Arial"/>
            </a:endParaRPr>
          </a:p>
        </p:txBody>
      </p:sp>
      <p:graphicFrame>
        <p:nvGraphicFramePr>
          <p:cNvPr id="5" name="Content Placeholder 3"/>
          <p:cNvGraphicFramePr>
            <a:graphicFrameLocks/>
          </p:cNvGraphicFramePr>
          <p:nvPr/>
        </p:nvGraphicFramePr>
        <p:xfrm>
          <a:off x="452398" y="1214422"/>
          <a:ext cx="10620922" cy="4911559"/>
        </p:xfrm>
        <a:graphic>
          <a:graphicData uri="http://schemas.openxmlformats.org/drawingml/2006/table">
            <a:tbl>
              <a:tblPr firstRow="1" bandRow="1">
                <a:tableStyleId>{5940675A-B579-460E-94D1-54222C63F5DA}</a:tableStyleId>
              </a:tblPr>
              <a:tblGrid>
                <a:gridCol w="895667">
                  <a:extLst>
                    <a:ext uri="{9D8B030D-6E8A-4147-A177-3AD203B41FA5}">
                      <a16:colId xmlns:a16="http://schemas.microsoft.com/office/drawing/2014/main" val="20000"/>
                    </a:ext>
                  </a:extLst>
                </a:gridCol>
                <a:gridCol w="1991176">
                  <a:extLst>
                    <a:ext uri="{9D8B030D-6E8A-4147-A177-3AD203B41FA5}">
                      <a16:colId xmlns:a16="http://schemas.microsoft.com/office/drawing/2014/main" val="20001"/>
                    </a:ext>
                  </a:extLst>
                </a:gridCol>
                <a:gridCol w="2005783">
                  <a:extLst>
                    <a:ext uri="{9D8B030D-6E8A-4147-A177-3AD203B41FA5}">
                      <a16:colId xmlns:a16="http://schemas.microsoft.com/office/drawing/2014/main" val="20002"/>
                    </a:ext>
                  </a:extLst>
                </a:gridCol>
                <a:gridCol w="3453468">
                  <a:extLst>
                    <a:ext uri="{9D8B030D-6E8A-4147-A177-3AD203B41FA5}">
                      <a16:colId xmlns:a16="http://schemas.microsoft.com/office/drawing/2014/main" val="20003"/>
                    </a:ext>
                  </a:extLst>
                </a:gridCol>
                <a:gridCol w="2274828">
                  <a:extLst>
                    <a:ext uri="{9D8B030D-6E8A-4147-A177-3AD203B41FA5}">
                      <a16:colId xmlns:a16="http://schemas.microsoft.com/office/drawing/2014/main" val="20004"/>
                    </a:ext>
                  </a:extLst>
                </a:gridCol>
              </a:tblGrid>
              <a:tr h="701839">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a:latin typeface="Times New Roman" panose="02020603050405020304" pitchFamily="18" charset="0"/>
                          <a:cs typeface="Times New Roman" panose="02020603050405020304" pitchFamily="18" charset="0"/>
                        </a:rPr>
                        <a:t>Journal Type </a:t>
                      </a:r>
                      <a:r>
                        <a:rPr lang="en-US" sz="2000" b="1" baseline="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a:latin typeface="Times New Roman" panose="02020603050405020304" pitchFamily="18" charset="0"/>
                          <a:cs typeface="Times New Roman" panose="02020603050405020304" pitchFamily="18" charset="0"/>
                        </a:rPr>
                        <a:t>Authors</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a:latin typeface="Times New Roman" panose="02020603050405020304" pitchFamily="18" charset="0"/>
                          <a:cs typeface="Times New Roman" panose="02020603050405020304" pitchFamily="18" charset="0"/>
                        </a:rPr>
                        <a:t>Title</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2104860">
                <a:tc>
                  <a:txBody>
                    <a:bodyPr/>
                    <a:lstStyle/>
                    <a:p>
                      <a:pPr algn="ctr"/>
                      <a:r>
                        <a:rPr lang="en-US" sz="200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algn="ctr">
                        <a:lnSpc>
                          <a:spcPct val="107000"/>
                        </a:lnSpc>
                        <a:spcBef>
                          <a:spcPts val="0"/>
                        </a:spcBef>
                        <a:spcAft>
                          <a:spcPts val="0"/>
                        </a:spcAf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IEEE, 2020</a:t>
                      </a:r>
                      <a:endParaRPr lang="en-US" sz="1800" i="0" dirty="0">
                        <a:latin typeface="Times New Roman" pitchFamily="18" charset="0"/>
                        <a:ea typeface="Calibri"/>
                        <a:cs typeface="Times New Roman" pitchFamily="18" charset="0"/>
                      </a:endParaRPr>
                    </a:p>
                  </a:txBody>
                  <a:tcPr marL="68580" marR="68580" marT="0" marB="0"/>
                </a:tc>
                <a:tc>
                  <a:txBody>
                    <a:bodyPr/>
                    <a:lstStyle/>
                    <a:p>
                      <a:pPr algn="ctr"/>
                      <a:r>
                        <a:rPr lang="en-US" sz="1800">
                          <a:solidFill>
                            <a:schemeClr val="tx1"/>
                          </a:solidFill>
                          <a:latin typeface="Times New Roman" panose="02020603050405020304" pitchFamily="18" charset="0"/>
                          <a:cs typeface="Times New Roman" panose="02020603050405020304" pitchFamily="18" charset="0"/>
                        </a:rPr>
                        <a:t>Taha, Altyeb &amp; Malebary, Sharaf. </a:t>
                      </a:r>
                      <a:endParaRPr lang="en-US" sz="18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1800" b="0" i="0" kern="1200">
                          <a:solidFill>
                            <a:schemeClr val="tx1"/>
                          </a:solidFill>
                          <a:effectLst/>
                          <a:latin typeface="Times New Roman" panose="02020603050405020304" pitchFamily="18" charset="0"/>
                          <a:ea typeface="+mn-ea"/>
                          <a:cs typeface="Times New Roman" panose="02020603050405020304" pitchFamily="18" charset="0"/>
                        </a:rPr>
                        <a:t>An Intelligent Approach to Credit Card Fraud Detection Using an Optimized Light Gradient Boosting Machine</a:t>
                      </a:r>
                      <a:endPar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a:latin typeface="Times New Roman" panose="02020603050405020304" pitchFamily="18" charset="0"/>
                          <a:cs typeface="Times New Roman" panose="02020603050405020304" pitchFamily="18" charset="0"/>
                        </a:rPr>
                        <a:t>Fundamentals of Boosting Techniques</a:t>
                      </a:r>
                      <a:r>
                        <a:rPr lang="en-US" sz="1800" baseline="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104860">
                <a:tc>
                  <a:txBody>
                    <a:bodyPr/>
                    <a:lstStyle/>
                    <a:p>
                      <a:pPr algn="ctr"/>
                      <a:r>
                        <a:rPr lang="en-US" sz="200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Times New Roman" pitchFamily="18" charset="0"/>
                          <a:ea typeface="+mn-ea"/>
                          <a:cs typeface="Times New Roman" pitchFamily="18" charset="0"/>
                        </a:rPr>
                        <a:t> IEEE .(2019).</a:t>
                      </a:r>
                      <a:endParaRPr lang="en-US" sz="1600" b="0" dirty="0">
                        <a:latin typeface="Times New Roman" pitchFamily="18" charset="0"/>
                        <a:cs typeface="Times New Roman" pitchFamily="18" charset="0"/>
                      </a:endParaRPr>
                    </a:p>
                  </a:txBody>
                  <a:tcPr/>
                </a:tc>
                <a:tc>
                  <a:txBody>
                    <a:bodyPr/>
                    <a:lstStyle/>
                    <a:p>
                      <a:pPr marL="0" indent="0" algn="ctr">
                        <a:buNone/>
                      </a:pPr>
                      <a:r>
                        <a:rPr lang="fr-FR" sz="1800" b="0">
                          <a:effectLst/>
                          <a:latin typeface="Times New Roman" panose="02020603050405020304" pitchFamily="18" charset="0"/>
                          <a:ea typeface="Calibri" panose="020F0502020204030204" pitchFamily="34" charset="0"/>
                        </a:rPr>
                        <a:t>Assaghir, Zainab &amp; Taher, Yehia &amp; Haque, Rafiqul </a:t>
                      </a:r>
                      <a:endParaRPr lang="en-US" sz="1800" b="0" dirty="0"/>
                    </a:p>
                  </a:txBody>
                  <a:tcP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0" kern="1200">
                          <a:solidFill>
                            <a:schemeClr val="tx1"/>
                          </a:solidFill>
                          <a:effectLst/>
                          <a:latin typeface="Times New Roman" pitchFamily="18" charset="0"/>
                          <a:ea typeface="+mn-ea"/>
                          <a:cs typeface="Times New Roman" pitchFamily="18" charset="0"/>
                        </a:rPr>
                        <a:t>An Experimental Study With Imbalanced Classification Approaches for Credit Card Fraud Detection</a:t>
                      </a:r>
                      <a:endParaRPr lang="en-US" sz="1800" b="0" i="0" kern="1200" dirty="0">
                        <a:solidFill>
                          <a:schemeClr val="tx1"/>
                        </a:solidFill>
                        <a:effectLst/>
                        <a:latin typeface="Times New Roman" pitchFamily="18" charset="0"/>
                        <a:ea typeface="+mn-ea"/>
                        <a:cs typeface="Times New Roman" pitchFamily="18" charset="0"/>
                      </a:endParaRPr>
                    </a:p>
                  </a:txBody>
                  <a:tcPr marL="68580" marR="68580" marT="0" marB="0"/>
                </a:tc>
                <a:tc>
                  <a:txBody>
                    <a:bodyPr/>
                    <a:lstStyle/>
                    <a:p>
                      <a:pPr algn="ctr"/>
                      <a:r>
                        <a:rPr lang="en-US" sz="1800" baseline="0" dirty="0">
                          <a:latin typeface="Times New Roman" panose="02020603050405020304" pitchFamily="18" charset="0"/>
                          <a:cs typeface="Times New Roman" panose="02020603050405020304" pitchFamily="18" charset="0"/>
                        </a:rPr>
                        <a:t>Basics of Imbalanced Data Treatment.</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4A5788-F944-2936-5CBD-AB8852C5C0AB}"/>
              </a:ext>
            </a:extLst>
          </p:cNvPr>
          <p:cNvSpPr>
            <a:spLocks noGrp="1"/>
          </p:cNvSpPr>
          <p:nvPr>
            <p:ph type="subTitle"/>
          </p:nvPr>
        </p:nvSpPr>
        <p:spPr>
          <a:xfrm>
            <a:off x="4871864" y="5794104"/>
            <a:ext cx="5256584" cy="583504"/>
          </a:xfrm>
        </p:spPr>
        <p:txBody>
          <a:bodyPr/>
          <a:lstStyle/>
          <a:p>
            <a:r>
              <a:rPr lang="en-IN" dirty="0"/>
              <a:t>Fig 1 : Use case Diagram</a:t>
            </a:r>
          </a:p>
        </p:txBody>
      </p:sp>
      <p:sp>
        <p:nvSpPr>
          <p:cNvPr id="4" name="PlaceHolder 1">
            <a:extLst>
              <a:ext uri="{FF2B5EF4-FFF2-40B4-BE49-F238E27FC236}">
                <a16:creationId xmlns:a16="http://schemas.microsoft.com/office/drawing/2014/main" id="{C8FF253F-E53C-C473-7AC6-BD9092946852}"/>
              </a:ext>
            </a:extLst>
          </p:cNvPr>
          <p:cNvSpPr>
            <a:spLocks noGrp="1"/>
          </p:cNvSpPr>
          <p:nvPr>
            <p:ph type="title"/>
          </p:nvPr>
        </p:nvSpPr>
        <p:spPr>
          <a:xfrm>
            <a:off x="2672" y="188640"/>
            <a:ext cx="12192000" cy="108756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br>
              <a:rPr lang="en-US" sz="2800" spc="-1" dirty="0">
                <a:solidFill>
                  <a:srgbClr val="000000"/>
                </a:solidFill>
                <a:latin typeface="Times New Roman"/>
                <a:ea typeface="DejaVu Sans"/>
              </a:rPr>
            </a:b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6" name="Picture 5">
            <a:extLst>
              <a:ext uri="{FF2B5EF4-FFF2-40B4-BE49-F238E27FC236}">
                <a16:creationId xmlns:a16="http://schemas.microsoft.com/office/drawing/2014/main" id="{B5849D42-0A82-4A78-ECA4-5AA38539BD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9416" y="1412776"/>
            <a:ext cx="10081120" cy="4536504"/>
          </a:xfrm>
          <a:prstGeom prst="rect">
            <a:avLst/>
          </a:prstGeom>
          <a:noFill/>
          <a:ln>
            <a:noFill/>
          </a:ln>
        </p:spPr>
      </p:pic>
    </p:spTree>
    <p:extLst>
      <p:ext uri="{BB962C8B-B14F-4D97-AF65-F5344CB8AC3E}">
        <p14:creationId xmlns:p14="http://schemas.microsoft.com/office/powerpoint/2010/main" val="141883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472E1B-A3D3-21B4-9199-475D78B2290E}"/>
              </a:ext>
            </a:extLst>
          </p:cNvPr>
          <p:cNvSpPr>
            <a:spLocks noGrp="1"/>
          </p:cNvSpPr>
          <p:nvPr>
            <p:ph type="subTitle"/>
          </p:nvPr>
        </p:nvSpPr>
        <p:spPr>
          <a:xfrm>
            <a:off x="4943872" y="6146984"/>
            <a:ext cx="2088232" cy="522376"/>
          </a:xfrm>
        </p:spPr>
        <p:txBody>
          <a:bodyPr/>
          <a:lstStyle/>
          <a:p>
            <a:r>
              <a:rPr lang="en-IN" dirty="0"/>
              <a:t>Fig 2 :  ER Diagram</a:t>
            </a:r>
          </a:p>
        </p:txBody>
      </p:sp>
      <p:sp>
        <p:nvSpPr>
          <p:cNvPr id="4" name="PlaceHolder 1">
            <a:extLst>
              <a:ext uri="{FF2B5EF4-FFF2-40B4-BE49-F238E27FC236}">
                <a16:creationId xmlns:a16="http://schemas.microsoft.com/office/drawing/2014/main" id="{B8352974-AB83-F531-AAE5-93535BFF3CB9}"/>
              </a:ext>
            </a:extLst>
          </p:cNvPr>
          <p:cNvSpPr>
            <a:spLocks noGrp="1"/>
          </p:cNvSpPr>
          <p:nvPr>
            <p:ph type="title"/>
          </p:nvPr>
        </p:nvSpPr>
        <p:spPr>
          <a:xfrm>
            <a:off x="0" y="188640"/>
            <a:ext cx="12192000" cy="1008112"/>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Second objective </a:t>
            </a:r>
            <a:endParaRPr lang="en-US" sz="2800" b="0" strike="noStrike" spc="-1" dirty="0">
              <a:solidFill>
                <a:srgbClr val="000000"/>
              </a:solidFill>
              <a:latin typeface="Arial"/>
            </a:endParaRPr>
          </a:p>
        </p:txBody>
      </p:sp>
      <p:pic>
        <p:nvPicPr>
          <p:cNvPr id="5" name="Picture 4">
            <a:extLst>
              <a:ext uri="{FF2B5EF4-FFF2-40B4-BE49-F238E27FC236}">
                <a16:creationId xmlns:a16="http://schemas.microsoft.com/office/drawing/2014/main" id="{87EBA219-9DDC-83FD-F54D-6012497DF99D}"/>
              </a:ext>
            </a:extLst>
          </p:cNvPr>
          <p:cNvPicPr/>
          <p:nvPr/>
        </p:nvPicPr>
        <p:blipFill>
          <a:blip r:embed="rId2"/>
          <a:stretch>
            <a:fillRect/>
          </a:stretch>
        </p:blipFill>
        <p:spPr>
          <a:xfrm>
            <a:off x="119336" y="1196752"/>
            <a:ext cx="11305256" cy="5112568"/>
          </a:xfrm>
          <a:prstGeom prst="rect">
            <a:avLst/>
          </a:prstGeom>
        </p:spPr>
      </p:pic>
    </p:spTree>
    <p:extLst>
      <p:ext uri="{BB962C8B-B14F-4D97-AF65-F5344CB8AC3E}">
        <p14:creationId xmlns:p14="http://schemas.microsoft.com/office/powerpoint/2010/main" val="381124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AFA0FF-B6EF-E9ED-2AC8-06C24B781717}"/>
              </a:ext>
            </a:extLst>
          </p:cNvPr>
          <p:cNvSpPr>
            <a:spLocks noGrp="1"/>
          </p:cNvSpPr>
          <p:nvPr>
            <p:ph type="subTitle"/>
          </p:nvPr>
        </p:nvSpPr>
        <p:spPr>
          <a:xfrm>
            <a:off x="0" y="1124744"/>
            <a:ext cx="11581920" cy="4457056"/>
          </a:xfrm>
        </p:spPr>
        <p:txBody>
          <a:bodyPr/>
          <a:lstStyle/>
          <a:p>
            <a:r>
              <a:rPr lang="en-US" dirty="0"/>
              <a:t>      @app.route('/’)</a:t>
            </a:r>
          </a:p>
          <a:p>
            <a:r>
              <a:rPr lang="en-US" dirty="0"/>
              <a:t>      def home():    </a:t>
            </a:r>
          </a:p>
          <a:p>
            <a:r>
              <a:rPr lang="en-US" dirty="0"/>
              <a:t>      return </a:t>
            </a:r>
            <a:r>
              <a:rPr lang="en-US" dirty="0" err="1"/>
              <a:t>render_template</a:t>
            </a:r>
            <a:r>
              <a:rPr lang="en-US" dirty="0"/>
              <a:t>('index.html')</a:t>
            </a:r>
            <a:endParaRPr lang="en-IN" dirty="0"/>
          </a:p>
        </p:txBody>
      </p:sp>
      <p:sp>
        <p:nvSpPr>
          <p:cNvPr id="4" name="PlaceHolder 1">
            <a:extLst>
              <a:ext uri="{FF2B5EF4-FFF2-40B4-BE49-F238E27FC236}">
                <a16:creationId xmlns:a16="http://schemas.microsoft.com/office/drawing/2014/main" id="{BACB093F-AD5E-ABC9-F1AB-7E6347B5D8E1}"/>
              </a:ext>
            </a:extLst>
          </p:cNvPr>
          <p:cNvSpPr>
            <a:spLocks noGrp="1"/>
          </p:cNvSpPr>
          <p:nvPr>
            <p:ph type="title"/>
          </p:nvPr>
        </p:nvSpPr>
        <p:spPr>
          <a:xfrm>
            <a:off x="0" y="188640"/>
            <a:ext cx="12192000" cy="936104"/>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ea typeface="DejaVu Sans"/>
              </a:rPr>
              <a:t>Design and implementation of </a:t>
            </a:r>
            <a:r>
              <a:rPr lang="en-US" sz="2800" spc="-1" dirty="0">
                <a:solidFill>
                  <a:srgbClr val="000000"/>
                </a:solidFill>
                <a:latin typeface="Times New Roman"/>
                <a:ea typeface="DejaVu Sans"/>
              </a:rPr>
              <a:t>Second</a:t>
            </a:r>
            <a:r>
              <a:rPr lang="en-US" sz="2800" b="0" strike="noStrike" spc="-1" dirty="0">
                <a:solidFill>
                  <a:srgbClr val="000000"/>
                </a:solidFill>
                <a:latin typeface="Times New Roman"/>
                <a:ea typeface="DejaVu Sans"/>
              </a:rPr>
              <a:t> objective </a:t>
            </a:r>
            <a:endParaRPr lang="en-US" sz="2800" b="0" strike="noStrike" spc="-1" dirty="0">
              <a:solidFill>
                <a:srgbClr val="000000"/>
              </a:solidFill>
              <a:latin typeface="Arial"/>
            </a:endParaRPr>
          </a:p>
        </p:txBody>
      </p:sp>
      <p:pic>
        <p:nvPicPr>
          <p:cNvPr id="6" name="Picture 5">
            <a:extLst>
              <a:ext uri="{FF2B5EF4-FFF2-40B4-BE49-F238E27FC236}">
                <a16:creationId xmlns:a16="http://schemas.microsoft.com/office/drawing/2014/main" id="{7758BA83-0373-D3FA-E13D-40AD683FE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184" y="1405336"/>
            <a:ext cx="6624736" cy="4176464"/>
          </a:xfrm>
          <a:prstGeom prst="rect">
            <a:avLst/>
          </a:prstGeom>
        </p:spPr>
      </p:pic>
    </p:spTree>
    <p:extLst>
      <p:ext uri="{BB962C8B-B14F-4D97-AF65-F5344CB8AC3E}">
        <p14:creationId xmlns:p14="http://schemas.microsoft.com/office/powerpoint/2010/main" val="925924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600</TotalTime>
  <Words>2349</Words>
  <Application>Microsoft Office PowerPoint</Application>
  <PresentationFormat>Widescreen</PresentationFormat>
  <Paragraphs>239</Paragraphs>
  <Slides>27</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 Design and Implementation of Second objective </vt:lpstr>
      <vt:lpstr>Design and Implementation of Second objective </vt:lpstr>
      <vt:lpstr>Design and implementation of Second objective </vt:lpstr>
      <vt:lpstr>Design and Implementation of Second objective </vt:lpstr>
      <vt:lpstr>Design and Implementation of Second objective </vt:lpstr>
      <vt:lpstr>Design and Implementation of Second objective </vt:lpstr>
      <vt:lpstr>Design and Implementation of Second objective </vt:lpstr>
      <vt:lpstr>Design and Implementation of Second objective </vt:lpstr>
      <vt:lpstr>Design and Implementation of Second objective </vt:lpstr>
      <vt:lpstr>Design and Implementation of Second objective </vt:lpstr>
      <vt:lpstr>Design and Implementation of Second objective </vt:lpstr>
      <vt:lpstr>Design and Implementation of Second objective </vt:lpstr>
      <vt:lpstr>Literature survey for second objective </vt:lpstr>
      <vt:lpstr>Design and implementation of second objective </vt:lpstr>
      <vt:lpstr>Design and implementation of second objective </vt:lpstr>
      <vt:lpstr>Design and implementation of second objective </vt:lpstr>
      <vt:lpstr>Proposed System</vt:lpstr>
      <vt:lpstr> References</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Shaik Sakiya</cp:lastModifiedBy>
  <cp:revision>162</cp:revision>
  <dcterms:created xsi:type="dcterms:W3CDTF">2019-06-11T05:35:00Z</dcterms:created>
  <dcterms:modified xsi:type="dcterms:W3CDTF">2024-02-02T06:00:13Z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11</vt:i4>
  </property>
</Properties>
</file>