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304" r:id="rId4"/>
    <p:sldId id="257" r:id="rId5"/>
    <p:sldId id="258" r:id="rId6"/>
    <p:sldId id="305" r:id="rId7"/>
    <p:sldId id="259" r:id="rId8"/>
    <p:sldId id="260" r:id="rId9"/>
    <p:sldId id="261" r:id="rId10"/>
    <p:sldId id="306" r:id="rId11"/>
    <p:sldId id="307" r:id="rId12"/>
    <p:sldId id="308" r:id="rId13"/>
    <p:sldId id="309" r:id="rId14"/>
    <p:sldId id="310" r:id="rId15"/>
    <p:sldId id="311" r:id="rId16"/>
    <p:sldId id="312" r:id="rId17"/>
    <p:sldId id="313" r:id="rId18"/>
    <p:sldId id="277" r:id="rId19"/>
    <p:sldId id="314" r:id="rId20"/>
    <p:sldId id="315" r:id="rId21"/>
    <p:sldId id="278" r:id="rId22"/>
    <p:sldId id="272" r:id="rId23"/>
    <p:sldId id="317" r:id="rId24"/>
    <p:sldId id="316" r:id="rId25"/>
    <p:sldId id="297" r:id="rId26"/>
    <p:sldId id="298" r:id="rId27"/>
    <p:sldId id="300" r:id="rId28"/>
    <p:sldId id="302" r:id="rId29"/>
    <p:sldId id="330" r:id="rId30"/>
    <p:sldId id="329" r:id="rId31"/>
    <p:sldId id="266" r:id="rId32"/>
    <p:sldId id="267" r:id="rId33"/>
    <p:sldId id="268" r:id="rId3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p:cViewPr varScale="1">
        <p:scale>
          <a:sx n="72" d="100"/>
          <a:sy n="72" d="100"/>
        </p:scale>
        <p:origin x="660"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0ECC3F3-96D6-4EFF-907D-C686CAF1E196}" type="datetimeFigureOut">
              <a:rPr lang="en-IN" smtClean="0"/>
              <a:t>18-03-2024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DA97289-B56D-4777-A537-49F7A14A7995}" type="slidenum">
              <a:rPr lang="en-IN" smtClean="0"/>
              <a:t>‹#›</a:t>
            </a:fld>
            <a:endParaRPr lang="en-IN"/>
          </a:p>
        </p:txBody>
      </p:sp>
    </p:spTree>
    <p:extLst>
      <p:ext uri="{BB962C8B-B14F-4D97-AF65-F5344CB8AC3E}">
        <p14:creationId xmlns:p14="http://schemas.microsoft.com/office/powerpoint/2010/main" val="2103075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A97289-B56D-4777-A537-49F7A14A7995}" type="slidenum">
              <a:rPr lang="en-IN" smtClean="0"/>
              <a:t>1</a:t>
            </a:fld>
            <a:endParaRPr lang="en-IN"/>
          </a:p>
        </p:txBody>
      </p:sp>
    </p:spTree>
    <p:extLst>
      <p:ext uri="{BB962C8B-B14F-4D97-AF65-F5344CB8AC3E}">
        <p14:creationId xmlns:p14="http://schemas.microsoft.com/office/powerpoint/2010/main" val="274730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A97289-B56D-4777-A537-49F7A14A7995}" type="slidenum">
              <a:rPr lang="en-IN" smtClean="0"/>
              <a:t>4</a:t>
            </a:fld>
            <a:endParaRPr lang="en-IN"/>
          </a:p>
        </p:txBody>
      </p:sp>
    </p:spTree>
    <p:extLst>
      <p:ext uri="{BB962C8B-B14F-4D97-AF65-F5344CB8AC3E}">
        <p14:creationId xmlns:p14="http://schemas.microsoft.com/office/powerpoint/2010/main" val="372544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A97289-B56D-4777-A537-49F7A14A7995}" type="slidenum">
              <a:rPr lang="en-IN" smtClean="0"/>
              <a:t>5</a:t>
            </a:fld>
            <a:endParaRPr lang="en-IN"/>
          </a:p>
        </p:txBody>
      </p:sp>
    </p:spTree>
    <p:extLst>
      <p:ext uri="{BB962C8B-B14F-4D97-AF65-F5344CB8AC3E}">
        <p14:creationId xmlns:p14="http://schemas.microsoft.com/office/powerpoint/2010/main" val="232071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6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8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Detection of Anomalous </a:t>
            </a:r>
            <a:r>
              <a:rPr lang="en-US" sz="1500" b="1" i="1" dirty="0" err="1">
                <a:solidFill>
                  <a:schemeClr val="bg1"/>
                </a:solidFill>
                <a:effectLst/>
                <a:latin typeface="Times New Roman" panose="02020603050405020304" pitchFamily="18" charset="0"/>
                <a:cs typeface="Times New Roman" panose="02020603050405020304" pitchFamily="18" charset="0"/>
              </a:rPr>
              <a:t>Behaviour</a:t>
            </a:r>
            <a:r>
              <a:rPr lang="en-US" sz="1500" b="1" i="1" dirty="0">
                <a:solidFill>
                  <a:schemeClr val="bg1"/>
                </a:solidFill>
                <a:effectLst/>
                <a:latin typeface="Times New Roman" panose="02020603050405020304" pitchFamily="18" charset="0"/>
                <a:cs typeface="Times New Roman" panose="02020603050405020304" pitchFamily="18" charset="0"/>
              </a:rPr>
              <a:t> in an Examination Hall Towards Automated Proctoring </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80210" y="6642827"/>
            <a:ext cx="777239" cy="215173"/>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B10</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12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240" cy="22032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440" cy="22032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040" cy="22032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400" cy="23220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520" cy="22068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Date Placeholder 3"/>
          <p:cNvSpPr/>
          <p:nvPr/>
        </p:nvSpPr>
        <p:spPr>
          <a:xfrm>
            <a:off x="777240" y="6642720"/>
            <a:ext cx="5653440" cy="21456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cap="small" spc="-1">
                <a:solidFill>
                  <a:srgbClr val="FFFFFF"/>
                </a:solidFill>
                <a:latin typeface="Times New Roman"/>
                <a:ea typeface="DejaVu Sans"/>
              </a:rPr>
              <a:t>Dept. of Computer Science and Engineering</a:t>
            </a:r>
            <a:endParaRPr lang="en-IN" sz="1600" b="0" strike="noStrike" spc="-1">
              <a:latin typeface="Arial"/>
            </a:endParaRPr>
          </a:p>
        </p:txBody>
      </p:sp>
      <p:sp>
        <p:nvSpPr>
          <p:cNvPr id="44" name="Date Placeholder 3"/>
          <p:cNvSpPr/>
          <p:nvPr/>
        </p:nvSpPr>
        <p:spPr>
          <a:xfrm>
            <a:off x="6431400" y="6642000"/>
            <a:ext cx="5322240" cy="21528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cap="small" spc="-1">
                <a:solidFill>
                  <a:srgbClr val="FFFFFF"/>
                </a:solidFill>
                <a:latin typeface="Times New Roman"/>
                <a:ea typeface="DejaVu Sans"/>
              </a:rPr>
              <a:t>Srinivasa Ramanujan Institute of Technology</a:t>
            </a:r>
            <a:endParaRPr lang="en-IN" sz="1600" b="0" strike="noStrike" spc="-1">
              <a:latin typeface="Arial"/>
            </a:endParaRPr>
          </a:p>
        </p:txBody>
      </p:sp>
      <p:sp>
        <p:nvSpPr>
          <p:cNvPr id="45" name="Date Placeholder 3"/>
          <p:cNvSpPr/>
          <p:nvPr/>
        </p:nvSpPr>
        <p:spPr>
          <a:xfrm>
            <a:off x="11754360" y="6642000"/>
            <a:ext cx="437040" cy="21528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fld id="{07EA71A6-2940-44D1-881D-4F8745BB0DE6}" type="slidenum">
              <a:rPr lang="en-IN" sz="1600" b="1" strike="noStrike" spc="-1">
                <a:solidFill>
                  <a:srgbClr val="002060"/>
                </a:solidFill>
                <a:latin typeface="Times New Roman"/>
                <a:ea typeface="DejaVu Sans"/>
              </a:rPr>
              <a:pPr algn="ctr">
                <a:lnSpc>
                  <a:spcPct val="100000"/>
                </a:lnSpc>
              </a:pPr>
              <a:t>‹#›</a:t>
            </a:fld>
            <a:endParaRPr lang="en-IN" sz="1600" b="0" strike="noStrike" spc="-1">
              <a:latin typeface="Arial"/>
            </a:endParaRPr>
          </a:p>
        </p:txBody>
      </p:sp>
      <p:sp>
        <p:nvSpPr>
          <p:cNvPr id="46" name="Date Placeholder 3"/>
          <p:cNvSpPr/>
          <p:nvPr/>
        </p:nvSpPr>
        <p:spPr>
          <a:xfrm>
            <a:off x="0" y="0"/>
            <a:ext cx="12191400" cy="23220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US" sz="1600" i="1" dirty="0">
                <a:solidFill>
                  <a:schemeClr val="bg1"/>
                </a:solidFill>
                <a:latin typeface="Times New Roman" panose="02020603050405020304" pitchFamily="18" charset="0"/>
                <a:cs typeface="Times New Roman" panose="02020603050405020304" pitchFamily="18" charset="0"/>
              </a:rPr>
              <a:t>PREDICTIVE ANALYTICS WITH MACHINE LEARNING FOR FRAUD DETECTION OF ONLINE MARKETING TRANSACTIONS</a:t>
            </a:r>
          </a:p>
        </p:txBody>
      </p:sp>
      <p:pic>
        <p:nvPicPr>
          <p:cNvPr id="47" name="Picture 5"/>
          <p:cNvPicPr/>
          <p:nvPr/>
        </p:nvPicPr>
        <p:blipFill>
          <a:blip r:embed="rId15" cstate="print"/>
          <a:stretch/>
        </p:blipFill>
        <p:spPr>
          <a:xfrm>
            <a:off x="11506320" y="5956200"/>
            <a:ext cx="685080" cy="685080"/>
          </a:xfrm>
          <a:prstGeom prst="rect">
            <a:avLst/>
          </a:prstGeom>
          <a:ln w="0">
            <a:noFill/>
          </a:ln>
        </p:spPr>
      </p:pic>
      <p:sp>
        <p:nvSpPr>
          <p:cNvPr id="48" name="Date Placeholder 3"/>
          <p:cNvSpPr/>
          <p:nvPr/>
        </p:nvSpPr>
        <p:spPr>
          <a:xfrm>
            <a:off x="0" y="6642720"/>
            <a:ext cx="776520" cy="21456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cap="small" spc="-1" dirty="0">
                <a:solidFill>
                  <a:srgbClr val="FFFFFF"/>
                </a:solidFill>
                <a:latin typeface="Times New Roman"/>
              </a:rPr>
              <a:t>B-11</a:t>
            </a:r>
            <a:endParaRPr lang="en-IN" sz="1600" b="0" strike="noStrike" spc="-1" dirty="0">
              <a:latin typeface="Arial"/>
            </a:endParaRPr>
          </a:p>
        </p:txBody>
      </p:sp>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ICIAET-P260" TargetMode="External"/><Relationship Id="rId2" Type="http://schemas.openxmlformats.org/officeDocument/2006/relationships/hyperlink" Target="ICIAET-260%20(1)%20(1).docx" TargetMode="Externa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cardfraud1.pdf" TargetMode="External"/><Relationship Id="rId2" Type="http://schemas.openxmlformats.org/officeDocument/2006/relationships/hyperlink" Target="cardfraud.pdf" TargetMode="External"/><Relationship Id="rId1" Type="http://schemas.openxmlformats.org/officeDocument/2006/relationships/slideLayout" Target="../slideLayouts/slideLayout13.xml"/><Relationship Id="rId4" Type="http://schemas.openxmlformats.org/officeDocument/2006/relationships/hyperlink" Target="main_april19.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204g1a0565/CSE-2020-24-Batch-B11"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456510" y="1581195"/>
            <a:ext cx="2855569" cy="58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500" lnSpcReduction="10000"/>
          </a:bodyPr>
          <a:lstStyle/>
          <a:p>
            <a:pPr algn="ctr">
              <a:lnSpc>
                <a:spcPct val="90000"/>
              </a:lnSpc>
              <a:spcBef>
                <a:spcPts val="300"/>
              </a:spcBef>
              <a:tabLst>
                <a:tab pos="0" algn="l"/>
              </a:tabLst>
            </a:pPr>
            <a:r>
              <a:rPr lang="en-US" sz="2290" spc="-1" dirty="0" err="1">
                <a:solidFill>
                  <a:srgbClr val="000000"/>
                </a:solidFill>
                <a:latin typeface="Times New Roman"/>
              </a:rPr>
              <a:t>G.Uday</a:t>
            </a:r>
            <a:r>
              <a:rPr lang="en-US" sz="2290" spc="-1" dirty="0">
                <a:solidFill>
                  <a:srgbClr val="000000"/>
                </a:solidFill>
                <a:latin typeface="Times New Roman"/>
              </a:rPr>
              <a:t> Kiran</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ea typeface="DejaVu Sans"/>
              </a:rPr>
              <a:t>Roll No. </a:t>
            </a:r>
            <a:r>
              <a:rPr lang="en-US" sz="1200" spc="-1" dirty="0">
                <a:solidFill>
                  <a:srgbClr val="000000"/>
                </a:solidFill>
                <a:latin typeface="Times New Roman"/>
                <a:ea typeface="DejaVu Sans"/>
              </a:rPr>
              <a:t>20</a:t>
            </a:r>
            <a:r>
              <a:rPr lang="en-US" sz="1200" b="0" strike="noStrike" spc="-1" dirty="0">
                <a:solidFill>
                  <a:srgbClr val="000000"/>
                </a:solidFill>
                <a:latin typeface="Times New Roman"/>
                <a:ea typeface="DejaVu Sans"/>
              </a:rPr>
              <a:t>4G1A05B4</a:t>
            </a:r>
            <a:endParaRPr lang="en-IN" sz="1200" b="0" strike="noStrike" spc="-1" dirty="0">
              <a:latin typeface="Arial"/>
            </a:endParaRPr>
          </a:p>
        </p:txBody>
      </p:sp>
      <p:sp>
        <p:nvSpPr>
          <p:cNvPr id="88" name="Subtitle 11"/>
          <p:cNvSpPr/>
          <p:nvPr/>
        </p:nvSpPr>
        <p:spPr>
          <a:xfrm>
            <a:off x="3759480" y="2475720"/>
            <a:ext cx="4672080" cy="897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ea typeface="DejaVu Sans"/>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ea typeface="DejaVu Sans"/>
              </a:rPr>
              <a:t>Mrs. </a:t>
            </a:r>
            <a:r>
              <a:rPr lang="en-US" sz="2400" spc="-1" dirty="0" err="1">
                <a:solidFill>
                  <a:srgbClr val="000000"/>
                </a:solidFill>
                <a:latin typeface="Times New Roman"/>
                <a:ea typeface="DejaVu Sans"/>
              </a:rPr>
              <a:t>N.Usha</a:t>
            </a:r>
            <a:r>
              <a:rPr lang="en-US" sz="2400" spc="-1" dirty="0">
                <a:solidFill>
                  <a:srgbClr val="000000"/>
                </a:solidFill>
                <a:latin typeface="Times New Roman"/>
                <a:ea typeface="DejaVu Sans"/>
              </a:rPr>
              <a:t> Sree</a:t>
            </a:r>
            <a:r>
              <a:rPr lang="en-US" sz="2400" b="0" strike="noStrike" spc="-1" dirty="0">
                <a:solidFill>
                  <a:srgbClr val="000000"/>
                </a:solidFill>
                <a:latin typeface="Times New Roman"/>
                <a:ea typeface="DejaVu Sans"/>
              </a:rPr>
              <a:t> </a:t>
            </a:r>
            <a:r>
              <a:rPr lang="en-US" sz="1400" b="0" strike="noStrike" spc="-1" dirty="0" err="1">
                <a:solidFill>
                  <a:srgbClr val="000000"/>
                </a:solidFill>
                <a:latin typeface="Times New Roman"/>
                <a:ea typeface="DejaVu Sans"/>
              </a:rPr>
              <a:t>M.Tech</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ea typeface="DejaVu Sans"/>
              </a:rPr>
              <a:t>Assistant  Professor</a:t>
            </a:r>
            <a:endParaRPr lang="en-IN" sz="1400" b="0" strike="noStrike" spc="-1" dirty="0">
              <a:latin typeface="Arial"/>
            </a:endParaRPr>
          </a:p>
        </p:txBody>
      </p:sp>
      <p:sp>
        <p:nvSpPr>
          <p:cNvPr id="89" name="Subtitle 11"/>
          <p:cNvSpPr/>
          <p:nvPr/>
        </p:nvSpPr>
        <p:spPr>
          <a:xfrm>
            <a:off x="1514520" y="5162400"/>
            <a:ext cx="9162360" cy="142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57000" lnSpcReduction="20000"/>
          </a:bodyPr>
          <a:lstStyle/>
          <a:p>
            <a:pPr algn="ctr">
              <a:lnSpc>
                <a:spcPct val="90000"/>
              </a:lnSpc>
              <a:spcBef>
                <a:spcPts val="499"/>
              </a:spcBef>
              <a:tabLst>
                <a:tab pos="0" algn="l"/>
              </a:tabLst>
            </a:pPr>
            <a:r>
              <a:rPr lang="en-US" sz="4200" b="0" strike="noStrike" spc="-1">
                <a:solidFill>
                  <a:srgbClr val="000000"/>
                </a:solidFill>
                <a:latin typeface="Times New Roman"/>
                <a:ea typeface="DejaVu Sans"/>
              </a:rPr>
              <a:t>Department of Computer Science and Engineering      </a:t>
            </a:r>
            <a:endParaRPr lang="en-IN" sz="4200" b="0" strike="noStrike" spc="-1">
              <a:latin typeface="Arial"/>
            </a:endParaRPr>
          </a:p>
          <a:p>
            <a:pPr algn="ctr">
              <a:lnSpc>
                <a:spcPct val="90000"/>
              </a:lnSpc>
              <a:spcBef>
                <a:spcPts val="499"/>
              </a:spcBef>
              <a:tabLst>
                <a:tab pos="0" algn="l"/>
              </a:tabLst>
            </a:pPr>
            <a:r>
              <a:rPr lang="en-US" sz="6500" b="0" strike="noStrike" spc="-1">
                <a:solidFill>
                  <a:srgbClr val="FF0000"/>
                </a:solidFill>
                <a:latin typeface="Times New Roman"/>
                <a:ea typeface="DejaVu Sans"/>
              </a:rPr>
              <a:t>Srinivasa Ramanujan Institute of Technology</a:t>
            </a:r>
            <a:endParaRPr lang="en-IN" sz="6500" b="0" strike="noStrike" spc="-1">
              <a:latin typeface="Arial"/>
            </a:endParaRPr>
          </a:p>
          <a:p>
            <a:pPr algn="ctr">
              <a:lnSpc>
                <a:spcPct val="90000"/>
              </a:lnSpc>
              <a:spcBef>
                <a:spcPts val="300"/>
              </a:spcBef>
              <a:tabLst>
                <a:tab pos="0" algn="l"/>
              </a:tabLst>
            </a:pPr>
            <a:r>
              <a:rPr lang="en-US" sz="1800" b="1" strike="noStrike" spc="-1">
                <a:solidFill>
                  <a:srgbClr val="000000"/>
                </a:solidFill>
                <a:latin typeface="Times New Roman"/>
                <a:ea typeface="Times New Roman"/>
              </a:rPr>
              <a:t>(</a:t>
            </a:r>
            <a:r>
              <a:rPr lang="en-US" sz="2000" b="1" strike="noStrike" spc="-1">
                <a:solidFill>
                  <a:srgbClr val="000000"/>
                </a:solidFill>
                <a:latin typeface="Verdana"/>
                <a:ea typeface="Times New Roman"/>
              </a:rPr>
              <a:t>Autonomous)</a:t>
            </a:r>
            <a:endParaRPr lang="en-IN" sz="2000" b="0" strike="noStrike" spc="-1">
              <a:latin typeface="Arial"/>
            </a:endParaRPr>
          </a:p>
          <a:p>
            <a:pPr algn="ctr">
              <a:lnSpc>
                <a:spcPct val="90000"/>
              </a:lnSpc>
              <a:spcBef>
                <a:spcPts val="1001"/>
              </a:spcBef>
              <a:spcAft>
                <a:spcPts val="99"/>
              </a:spcAft>
              <a:tabLst>
                <a:tab pos="0" algn="l"/>
              </a:tabLst>
            </a:pPr>
            <a:r>
              <a:rPr lang="en-US" sz="2500" b="1" strike="noStrike" spc="-1">
                <a:solidFill>
                  <a:srgbClr val="1F4E79"/>
                </a:solidFill>
                <a:latin typeface="Times New Roman"/>
                <a:ea typeface="Times New Roman"/>
              </a:rPr>
              <a:t>2023 - 2024</a:t>
            </a:r>
            <a:endParaRPr lang="en-IN" sz="2500" b="0" strike="noStrike" spc="-1">
              <a:latin typeface="Arial"/>
            </a:endParaRPr>
          </a:p>
          <a:p>
            <a:pPr algn="ctr">
              <a:lnSpc>
                <a:spcPct val="90000"/>
              </a:lnSpc>
              <a:spcBef>
                <a:spcPts val="1001"/>
              </a:spcBef>
              <a:tabLst>
                <a:tab pos="0" algn="l"/>
              </a:tabLst>
            </a:pPr>
            <a:endParaRPr lang="en-IN" sz="2500" b="0" strike="noStrike" spc="-1">
              <a:latin typeface="Arial"/>
            </a:endParaRPr>
          </a:p>
        </p:txBody>
      </p:sp>
      <p:sp>
        <p:nvSpPr>
          <p:cNvPr id="90" name="Subtitle 11"/>
          <p:cNvSpPr/>
          <p:nvPr/>
        </p:nvSpPr>
        <p:spPr>
          <a:xfrm>
            <a:off x="3503712" y="1598400"/>
            <a:ext cx="2855569" cy="58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8000" lnSpcReduction="10000"/>
          </a:bodyPr>
          <a:lstStyle/>
          <a:p>
            <a:pPr algn="ctr">
              <a:lnSpc>
                <a:spcPct val="90000"/>
              </a:lnSpc>
              <a:spcBef>
                <a:spcPts val="300"/>
              </a:spcBef>
              <a:tabLst>
                <a:tab pos="0" algn="l"/>
              </a:tabLst>
            </a:pPr>
            <a:r>
              <a:rPr lang="en-US" sz="2600" spc="-1" dirty="0" err="1">
                <a:solidFill>
                  <a:srgbClr val="000000"/>
                </a:solidFill>
                <a:latin typeface="Times New Roman"/>
              </a:rPr>
              <a:t>K.Pushpa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ea typeface="DejaVu Sans"/>
              </a:rPr>
              <a:t>Roll No. </a:t>
            </a:r>
            <a:r>
              <a:rPr lang="en-US" sz="1200" spc="-1" dirty="0">
                <a:solidFill>
                  <a:srgbClr val="000000"/>
                </a:solidFill>
                <a:latin typeface="Times New Roman"/>
                <a:ea typeface="DejaVu Sans"/>
              </a:rPr>
              <a:t>20</a:t>
            </a:r>
            <a:r>
              <a:rPr lang="en-US" sz="1200" b="0" strike="noStrike" spc="-1" dirty="0">
                <a:solidFill>
                  <a:srgbClr val="000000"/>
                </a:solidFill>
                <a:latin typeface="Times New Roman"/>
                <a:ea typeface="DejaVu Sans"/>
              </a:rPr>
              <a:t>4G1A0574</a:t>
            </a:r>
            <a:endParaRPr lang="en-IN" sz="1200" b="0" strike="noStrike" spc="-1" dirty="0">
              <a:latin typeface="Arial"/>
            </a:endParaRPr>
          </a:p>
        </p:txBody>
      </p:sp>
      <p:sp>
        <p:nvSpPr>
          <p:cNvPr id="91" name="Subtitle 11"/>
          <p:cNvSpPr/>
          <p:nvPr/>
        </p:nvSpPr>
        <p:spPr>
          <a:xfrm>
            <a:off x="9048328" y="1598760"/>
            <a:ext cx="2736800" cy="58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50500" lnSpcReduction="20000"/>
          </a:bodyPr>
          <a:lstStyle/>
          <a:p>
            <a:pPr algn="ctr">
              <a:lnSpc>
                <a:spcPct val="90000"/>
              </a:lnSpc>
              <a:spcBef>
                <a:spcPts val="300"/>
              </a:spcBef>
              <a:tabLst>
                <a:tab pos="0" algn="l"/>
              </a:tabLst>
            </a:pPr>
            <a:r>
              <a:rPr lang="en-US" sz="4400" spc="-1" dirty="0">
                <a:solidFill>
                  <a:srgbClr val="000000"/>
                </a:solidFill>
                <a:latin typeface="Times New Roman" panose="02020603050405020304" pitchFamily="18" charset="0"/>
                <a:cs typeface="Times New Roman" panose="02020603050405020304" pitchFamily="18" charset="0"/>
              </a:rPr>
              <a:t> </a:t>
            </a:r>
            <a:r>
              <a:rPr lang="en-US" sz="4400" spc="-1" dirty="0" err="1">
                <a:solidFill>
                  <a:srgbClr val="000000"/>
                </a:solidFill>
                <a:latin typeface="Times New Roman" panose="02020603050405020304" pitchFamily="18" charset="0"/>
                <a:cs typeface="Times New Roman" panose="02020603050405020304" pitchFamily="18" charset="0"/>
              </a:rPr>
              <a:t>N.Sai</a:t>
            </a:r>
            <a:r>
              <a:rPr lang="en-US" sz="4400" spc="-1" dirty="0">
                <a:solidFill>
                  <a:srgbClr val="000000"/>
                </a:solidFill>
                <a:latin typeface="Times New Roman" panose="02020603050405020304" pitchFamily="18" charset="0"/>
                <a:cs typeface="Times New Roman" panose="02020603050405020304" pitchFamily="18" charset="0"/>
              </a:rPr>
              <a:t> Harsha Vardhan</a:t>
            </a:r>
            <a:endParaRPr lang="en-IN" sz="4400" b="0" strike="noStrike" spc="-1" dirty="0">
              <a:latin typeface="Times New Roman" panose="02020603050405020304" pitchFamily="18" charset="0"/>
              <a:cs typeface="Times New Roman" panose="02020603050405020304" pitchFamily="18" charset="0"/>
            </a:endParaRPr>
          </a:p>
          <a:p>
            <a:pPr algn="ctr">
              <a:lnSpc>
                <a:spcPct val="90000"/>
              </a:lnSpc>
              <a:spcBef>
                <a:spcPts val="300"/>
              </a:spcBef>
              <a:tabLst>
                <a:tab pos="0" algn="l"/>
              </a:tabLst>
            </a:pPr>
            <a:r>
              <a:rPr lang="en-US" sz="2400" b="0" strike="noStrike" spc="-1" dirty="0">
                <a:solidFill>
                  <a:srgbClr val="000000"/>
                </a:solidFill>
                <a:latin typeface="Times New Roman"/>
                <a:ea typeface="DejaVu Sans"/>
              </a:rPr>
              <a:t>Roll No. </a:t>
            </a:r>
            <a:r>
              <a:rPr lang="en-US" sz="2400" spc="-1" dirty="0">
                <a:solidFill>
                  <a:srgbClr val="000000"/>
                </a:solidFill>
                <a:latin typeface="Times New Roman"/>
                <a:ea typeface="DejaVu Sans"/>
              </a:rPr>
              <a:t>20</a:t>
            </a:r>
            <a:r>
              <a:rPr lang="en-US" sz="2400" b="0" strike="noStrike" spc="-1" dirty="0">
                <a:solidFill>
                  <a:srgbClr val="000000"/>
                </a:solidFill>
                <a:latin typeface="Times New Roman"/>
                <a:ea typeface="DejaVu Sans"/>
              </a:rPr>
              <a:t>4G1A05</a:t>
            </a:r>
            <a:r>
              <a:rPr lang="en-US" sz="2400" spc="-1" dirty="0">
                <a:solidFill>
                  <a:srgbClr val="000000"/>
                </a:solidFill>
                <a:latin typeface="Times New Roman"/>
                <a:ea typeface="DejaVu Sans"/>
              </a:rPr>
              <a:t>85</a:t>
            </a:r>
            <a:endParaRPr lang="en-IN" sz="2400" b="0" strike="noStrike" spc="-1" dirty="0">
              <a:latin typeface="Arial"/>
            </a:endParaRPr>
          </a:p>
        </p:txBody>
      </p:sp>
      <p:sp>
        <p:nvSpPr>
          <p:cNvPr id="92" name="Subtitle 11"/>
          <p:cNvSpPr/>
          <p:nvPr/>
        </p:nvSpPr>
        <p:spPr>
          <a:xfrm>
            <a:off x="558498" y="1598400"/>
            <a:ext cx="2522880" cy="58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0500" lnSpcReduction="10000"/>
          </a:bodyPr>
          <a:lstStyle/>
          <a:p>
            <a:pPr algn="ctr">
              <a:lnSpc>
                <a:spcPct val="90000"/>
              </a:lnSpc>
              <a:spcBef>
                <a:spcPts val="300"/>
              </a:spcBef>
              <a:tabLst>
                <a:tab pos="0" algn="l"/>
              </a:tabLst>
            </a:pPr>
            <a:r>
              <a:rPr lang="en-IN" sz="2600" b="0" strike="noStrike" spc="-1" dirty="0" err="1">
                <a:latin typeface="Arial"/>
              </a:rPr>
              <a:t>L.Narayana</a:t>
            </a:r>
            <a:r>
              <a:rPr lang="en-IN" sz="2600" b="0" strike="noStrike" spc="-1" dirty="0">
                <a:latin typeface="Arial"/>
              </a:rPr>
              <a:t> Reddy </a:t>
            </a:r>
          </a:p>
          <a:p>
            <a:pPr algn="ctr">
              <a:lnSpc>
                <a:spcPct val="90000"/>
              </a:lnSpc>
              <a:spcBef>
                <a:spcPts val="300"/>
              </a:spcBef>
              <a:tabLst>
                <a:tab pos="0" algn="l"/>
              </a:tabLst>
            </a:pPr>
            <a:r>
              <a:rPr lang="en-US" sz="1200" b="0" strike="noStrike" spc="-1" dirty="0">
                <a:solidFill>
                  <a:srgbClr val="000000"/>
                </a:solidFill>
                <a:latin typeface="Times New Roman"/>
                <a:ea typeface="DejaVu Sans"/>
              </a:rPr>
              <a:t>Roll No. </a:t>
            </a:r>
            <a:r>
              <a:rPr lang="en-US" sz="1200" spc="-1" dirty="0">
                <a:solidFill>
                  <a:srgbClr val="000000"/>
                </a:solidFill>
                <a:latin typeface="Times New Roman"/>
                <a:ea typeface="DejaVu Sans"/>
              </a:rPr>
              <a:t>20</a:t>
            </a:r>
            <a:r>
              <a:rPr lang="en-US" sz="1200" b="0" strike="noStrike" spc="-1" dirty="0">
                <a:solidFill>
                  <a:srgbClr val="000000"/>
                </a:solidFill>
                <a:latin typeface="Times New Roman"/>
                <a:ea typeface="DejaVu Sans"/>
              </a:rPr>
              <a:t>4G1A0565</a:t>
            </a:r>
            <a:endParaRPr lang="en-IN" sz="1200" b="0" strike="noStrike" spc="-1" dirty="0">
              <a:latin typeface="Arial"/>
            </a:endParaRPr>
          </a:p>
        </p:txBody>
      </p:sp>
      <p:sp>
        <p:nvSpPr>
          <p:cNvPr id="93" name="Rectangle: Rounded Corners 16"/>
          <p:cNvSpPr/>
          <p:nvPr/>
        </p:nvSpPr>
        <p:spPr>
          <a:xfrm>
            <a:off x="754920" y="335160"/>
            <a:ext cx="10527480" cy="85716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r>
              <a:rPr lang="en-US" sz="2600" dirty="0">
                <a:solidFill>
                  <a:schemeClr val="bg1"/>
                </a:solidFill>
                <a:latin typeface="Times New Roman" panose="02020603050405020304" pitchFamily="18" charset="0"/>
                <a:cs typeface="Times New Roman" panose="02020603050405020304" pitchFamily="18" charset="0"/>
              </a:rPr>
              <a:t>PREDICTIVE ANALYTICS WITH MACHINE LEARNING FOR FRAUD DETECTION OF ONLINE MARKETING TRANSACTIONS</a:t>
            </a:r>
          </a:p>
        </p:txBody>
      </p:sp>
      <p:sp>
        <p:nvSpPr>
          <p:cNvPr id="94" name="Rectangle 17"/>
          <p:cNvSpPr/>
          <p:nvPr/>
        </p:nvSpPr>
        <p:spPr>
          <a:xfrm>
            <a:off x="2714760" y="1261800"/>
            <a:ext cx="676152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3"/>
          <a:stretch/>
        </p:blipFill>
        <p:spPr>
          <a:xfrm>
            <a:off x="5174280" y="3476880"/>
            <a:ext cx="1842840" cy="16848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ea typeface="DejaVu Sans"/>
              </a:rPr>
              <a:t>Existing System</a:t>
            </a:r>
            <a:r>
              <a:rPr lang="en-US" sz="4400" b="0" strike="noStrike" spc="-1" dirty="0">
                <a:solidFill>
                  <a:schemeClr val="bg1"/>
                </a:solidFill>
                <a:latin typeface="Times New Roman"/>
                <a:ea typeface="DejaVu Sans"/>
              </a:rPr>
              <a:t> </a:t>
            </a:r>
            <a:endParaRPr lang="en-US" sz="4400" b="0" strike="noStrike" spc="-1" dirty="0">
              <a:solidFill>
                <a:schemeClr val="bg1"/>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004DABE8-836E-E62B-14A1-0DD50443863D}"/>
              </a:ext>
            </a:extLst>
          </p:cNvPr>
          <p:cNvSpPr txBox="1"/>
          <p:nvPr/>
        </p:nvSpPr>
        <p:spPr>
          <a:xfrm rot="10800000" flipV="1">
            <a:off x="47328" y="1005516"/>
            <a:ext cx="11778480" cy="4846968"/>
          </a:xfrm>
          <a:prstGeom prst="rect">
            <a:avLst/>
          </a:prstGeom>
          <a:noFill/>
        </p:spPr>
        <p:txBody>
          <a:bodyPr wrap="square" rtlCol="0">
            <a:spAutoFit/>
          </a:bodyPr>
          <a:lstStyle/>
          <a:p>
            <a:pPr marL="457200" lvl="0" indent="-457200" algn="just">
              <a:lnSpc>
                <a:spcPct val="150000"/>
              </a:lnSpc>
              <a:spcBef>
                <a:spcPts val="1200"/>
              </a:spcBef>
              <a:buFont typeface="Arial" panose="020B0604020202020204" pitchFamily="34" charset="0"/>
              <a:buChar char="•"/>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 Computational Time: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Both techniques require significant computational time, especially with large datasets, leading to slower response times and reduced system efficiency.</a:t>
            </a:r>
            <a:endPar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ct val="150000"/>
              </a:lnSpc>
              <a:spcBef>
                <a:spcPts val="1200"/>
              </a:spcBef>
              <a:buFont typeface="Arial" panose="020B0604020202020204" pitchFamily="34" charset="0"/>
              <a:buChar char="•"/>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Lack of Robustness: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models are not robust enough to adapt to the constantly evolving patterns and tactics employed by fraudulent actors online.</a:t>
            </a:r>
          </a:p>
          <a:p>
            <a:pPr marL="457200" indent="-457200" algn="just">
              <a:lnSpc>
                <a:spcPct val="150000"/>
              </a:lnSpc>
              <a:spcBef>
                <a:spcPts val="1200"/>
              </a:spcBef>
              <a:buFont typeface="Arial" panose="020B0604020202020204" pitchFamily="34" charset="0"/>
              <a:buChar char="•"/>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Over-Simplification: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Logistic Regression and K-Means sometimes overly simplify complex transaction </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48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b="0" strike="noStrike" spc="-1" dirty="0">
                <a:solidFill>
                  <a:schemeClr val="bg1"/>
                </a:solidFill>
                <a:latin typeface="Times New Roman"/>
                <a:ea typeface="DejaVu Sans"/>
              </a:rPr>
              <a:t>Proposed System </a:t>
            </a:r>
            <a:endParaRPr lang="en-US" sz="4400" b="0" strike="noStrike" spc="-1" dirty="0">
              <a:solidFill>
                <a:schemeClr val="bg1"/>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004DABE8-836E-E62B-14A1-0DD50443863D}"/>
              </a:ext>
            </a:extLst>
          </p:cNvPr>
          <p:cNvSpPr txBox="1"/>
          <p:nvPr/>
        </p:nvSpPr>
        <p:spPr>
          <a:xfrm rot="10800000" flipV="1">
            <a:off x="199440" y="1097280"/>
            <a:ext cx="11778480" cy="6293518"/>
          </a:xfrm>
          <a:prstGeom prst="rect">
            <a:avLst/>
          </a:prstGeom>
          <a:noFill/>
        </p:spPr>
        <p:txBody>
          <a:bodyPr wrap="square" rtlCol="0">
            <a:spAutoFit/>
          </a:bodyPr>
          <a:lstStyle/>
          <a:p>
            <a:pPr algn="just">
              <a:lnSpc>
                <a:spcPct val="150000"/>
              </a:lnSpc>
            </a:pPr>
            <a:r>
              <a:rPr lang="en-US" sz="2400" cap="none" dirty="0">
                <a:solidFill>
                  <a:schemeClr val="tx1"/>
                </a:solidFill>
                <a:latin typeface="Times New Roman" panose="02020603050405020304" pitchFamily="18" charset="0"/>
                <a:cs typeface="Times New Roman" panose="02020603050405020304" pitchFamily="18" charset="0"/>
              </a:rPr>
              <a:t>We propose this system to investigate a problem of whether it is valuable or not to use machine learning techniques to detect whether the credit card is fraud or not fraud using Decision Trees, KNN Classifier, Random Forest Algorithm.</a:t>
            </a:r>
          </a:p>
          <a:p>
            <a:pPr algn="just">
              <a:lnSpc>
                <a:spcPct val="150000"/>
              </a:lnSpc>
            </a:pPr>
            <a:r>
              <a:rPr lang="en-US" sz="2400" b="1" cap="none" dirty="0">
                <a:solidFill>
                  <a:schemeClr val="tx1"/>
                </a:solidFill>
                <a:latin typeface="Times New Roman" panose="02020603050405020304" pitchFamily="18" charset="0"/>
                <a:cs typeface="Times New Roman" panose="02020603050405020304" pitchFamily="18" charset="0"/>
              </a:rPr>
              <a:t>Advantages:</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Fraud Detection: </a:t>
            </a:r>
            <a:r>
              <a:rPr lang="en-US" sz="2400" dirty="0">
                <a:latin typeface="Times New Roman" panose="02020603050405020304" pitchFamily="18" charset="0"/>
                <a:cs typeface="Times New Roman" panose="02020603050405020304" pitchFamily="18" charset="0"/>
              </a:rPr>
              <a:t>Machine learning techniques swiftly identify and prevent fraudulent transactions, significantly reducing financial losses for both businesses and consumers.</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Accurate Predictions</a:t>
            </a:r>
            <a:r>
              <a:rPr lang="en-US" sz="2400" dirty="0">
                <a:latin typeface="Times New Roman" panose="02020603050405020304" pitchFamily="18" charset="0"/>
                <a:cs typeface="Times New Roman" panose="02020603050405020304" pitchFamily="18" charset="0"/>
              </a:rPr>
              <a:t>: Utilizing Decision Trees, KNN, and Random Forest algorithms, the system offers accurate and reliable predictions for credit card transaction authenticity.</a:t>
            </a:r>
          </a:p>
          <a:p>
            <a:pPr algn="just">
              <a:lnSpc>
                <a:spcPct val="150000"/>
              </a:lnSpc>
            </a:pPr>
            <a:endParaRPr lang="en-US" sz="2800" b="1" cap="none"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64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b="0" strike="noStrike" spc="-1" dirty="0">
                <a:solidFill>
                  <a:schemeClr val="bg1"/>
                </a:solidFill>
                <a:latin typeface="Times New Roman"/>
                <a:ea typeface="DejaVu Sans"/>
              </a:rPr>
              <a:t>Proposed System </a:t>
            </a:r>
            <a:endParaRPr lang="en-US" sz="4400" b="0" strike="noStrike" spc="-1" dirty="0">
              <a:solidFill>
                <a:schemeClr val="bg1"/>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004DABE8-836E-E62B-14A1-0DD50443863D}"/>
              </a:ext>
            </a:extLst>
          </p:cNvPr>
          <p:cNvSpPr txBox="1"/>
          <p:nvPr/>
        </p:nvSpPr>
        <p:spPr>
          <a:xfrm rot="10800000" flipV="1">
            <a:off x="199440" y="1011426"/>
            <a:ext cx="11778480" cy="556594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Accurate Predictions</a:t>
            </a:r>
            <a:r>
              <a:rPr lang="en-US" sz="2400" dirty="0">
                <a:latin typeface="Times New Roman" panose="02020603050405020304" pitchFamily="18" charset="0"/>
                <a:cs typeface="Times New Roman" panose="02020603050405020304" pitchFamily="18" charset="0"/>
              </a:rPr>
              <a:t>: Utilizing Decision Trees, KNN, and Random Forest algorithms, the system offers accurate and reliable predictions for credit card transaction authenticity.</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Adaptive Learning</a:t>
            </a:r>
            <a:r>
              <a:rPr lang="en-US" sz="2400" dirty="0">
                <a:latin typeface="Times New Roman" panose="02020603050405020304" pitchFamily="18" charset="0"/>
                <a:cs typeface="Times New Roman" panose="02020603050405020304" pitchFamily="18" charset="0"/>
              </a:rPr>
              <a:t>: The proposed system continuously learns and adapts to new fraudulent tactics, ensuring up-to-date protection against emerging credit card fraud patterns.</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Efficient Processing</a:t>
            </a:r>
            <a:r>
              <a:rPr lang="en-US" sz="2400" dirty="0">
                <a:latin typeface="Times New Roman" panose="02020603050405020304" pitchFamily="18" charset="0"/>
                <a:cs typeface="Times New Roman" panose="02020603050405020304" pitchFamily="18" charset="0"/>
              </a:rPr>
              <a:t>: Machine learning enables real-time analysis of transaction data, providing instant fraud detection without compromising the transaction processing speed.</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Trust and Confidence</a:t>
            </a:r>
            <a:r>
              <a:rPr lang="en-US" sz="2400" dirty="0">
                <a:latin typeface="Times New Roman" panose="02020603050405020304" pitchFamily="18" charset="0"/>
                <a:cs typeface="Times New Roman" panose="02020603050405020304" pitchFamily="18" charset="0"/>
              </a:rPr>
              <a:t>: Implementing advanced fraud detection mechanisms enhances user trust and confidence in online transactions, fostering a secure digital transaction environment for customers.</a:t>
            </a:r>
            <a:endParaRPr lang="en-US" sz="2400" b="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81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rPr>
              <a:t>Planning</a:t>
            </a:r>
            <a:endParaRPr lang="en-US" sz="4400" b="0" strike="noStrike" spc="-1" dirty="0">
              <a:solidFill>
                <a:schemeClr val="bg1"/>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004DABE8-836E-E62B-14A1-0DD50443863D}"/>
              </a:ext>
            </a:extLst>
          </p:cNvPr>
          <p:cNvSpPr txBox="1"/>
          <p:nvPr/>
        </p:nvSpPr>
        <p:spPr>
          <a:xfrm rot="10800000" flipV="1">
            <a:off x="119336" y="925573"/>
            <a:ext cx="11778480" cy="5565947"/>
          </a:xfrm>
          <a:prstGeom prst="rect">
            <a:avLst/>
          </a:prstGeom>
          <a:noFill/>
        </p:spPr>
        <p:txBody>
          <a:bodyPr wrap="square" rtlCol="0">
            <a:sp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Software Requirements:</a:t>
            </a:r>
          </a:p>
          <a:p>
            <a:pPr marL="457200" indent="-4572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Hardware Requirements:</a:t>
            </a:r>
          </a:p>
          <a:p>
            <a:pPr algn="just">
              <a:lnSpc>
                <a:spcPct val="150000"/>
              </a:lnSpc>
              <a:spcBef>
                <a:spcPts val="0"/>
              </a:spcBef>
            </a:pP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Processor    - I3/Intel Processor	</a:t>
            </a:r>
          </a:p>
          <a:p>
            <a:pPr algn="just">
              <a:lnSpc>
                <a:spcPct val="150000"/>
              </a:lnSpc>
              <a:spcBef>
                <a:spcPts val="0"/>
              </a:spcBef>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Hard Disk   -160GB</a:t>
            </a:r>
          </a:p>
          <a:p>
            <a:pPr algn="just">
              <a:lnSpc>
                <a:spcPct val="150000"/>
              </a:lnSpc>
              <a:spcBef>
                <a:spcPts val="0"/>
              </a:spcBef>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RAM	     - 8Gb</a:t>
            </a:r>
          </a:p>
          <a:p>
            <a:pPr marL="457200" indent="-457200" algn="just">
              <a:lnSpc>
                <a:spcPct val="150000"/>
              </a:lnSpc>
              <a:spcBef>
                <a:spcPts val="0"/>
              </a:spcBef>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Software Requirements:</a:t>
            </a:r>
          </a:p>
          <a:p>
            <a:pPr algn="just">
              <a:lnSpc>
                <a:spcPct val="150000"/>
              </a:lnSpc>
            </a:pP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Operating System       :   Windows 7/8/10	</a:t>
            </a:r>
          </a:p>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IDE	                     :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Pycharm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Libraries Used            :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Pandas,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OS,Flask</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spTree>
    <p:extLst>
      <p:ext uri="{BB962C8B-B14F-4D97-AF65-F5344CB8AC3E}">
        <p14:creationId xmlns:p14="http://schemas.microsoft.com/office/powerpoint/2010/main" val="347359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rPr>
              <a:t>Planning</a:t>
            </a:r>
            <a:endParaRPr lang="en-US" sz="4400" b="0" strike="noStrike" spc="-1" dirty="0">
              <a:solidFill>
                <a:schemeClr val="bg1"/>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004DABE8-836E-E62B-14A1-0DD50443863D}"/>
              </a:ext>
            </a:extLst>
          </p:cNvPr>
          <p:cNvSpPr txBox="1"/>
          <p:nvPr/>
        </p:nvSpPr>
        <p:spPr>
          <a:xfrm rot="10800000" flipV="1">
            <a:off x="199440" y="819067"/>
            <a:ext cx="11778480" cy="5806013"/>
          </a:xfrm>
          <a:prstGeom prst="rect">
            <a:avLst/>
          </a:prstGeom>
          <a:noFill/>
        </p:spPr>
        <p:txBody>
          <a:bodyPr wrap="square" rtlCol="0">
            <a:spAutoFit/>
          </a:bodyPr>
          <a:lstStyle/>
          <a:p>
            <a:pPr marL="0" indent="0" algn="just">
              <a:lnSpc>
                <a:spcPct val="13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Modules</a:t>
            </a:r>
          </a:p>
          <a:p>
            <a:pPr marL="0" indent="0" algn="just">
              <a:lnSpc>
                <a:spcPct val="13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1.System Modules: </a:t>
            </a:r>
          </a:p>
          <a:p>
            <a:pPr marL="0" indent="0" algn="just">
              <a:lnSpc>
                <a:spcPct val="13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1.1 Store data</a:t>
            </a:r>
          </a:p>
          <a:p>
            <a:pPr marL="0" indent="0" algn="just">
              <a:lnSpc>
                <a:spcPct val="130000"/>
              </a:lnSpc>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1.2 Model Training</a:t>
            </a:r>
          </a:p>
          <a:p>
            <a:pPr marL="0" indent="0" algn="just">
              <a:lnSpc>
                <a:spcPct val="130000"/>
              </a:lnSpc>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1.3 Model Predictions</a:t>
            </a:r>
          </a:p>
          <a:p>
            <a:pPr marL="0" indent="0" algn="just">
              <a:lnSpc>
                <a:spcPct val="130000"/>
              </a:lnSpc>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1.4 Graph Generation</a:t>
            </a:r>
          </a:p>
          <a:p>
            <a:pPr marL="0" indent="0" algn="just">
              <a:lnSpc>
                <a:spcPct val="13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2.User Modules:</a:t>
            </a:r>
          </a:p>
          <a:p>
            <a:pPr marL="0" indent="0" algn="just">
              <a:lnSpc>
                <a:spcPct val="130000"/>
              </a:lnSpc>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2.1 Load Dataset</a:t>
            </a:r>
          </a:p>
          <a:p>
            <a:pPr marL="0" indent="0" algn="just">
              <a:lnSpc>
                <a:spcPct val="130000"/>
              </a:lnSpc>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2.2 View Dataset</a:t>
            </a:r>
          </a:p>
          <a:p>
            <a:pPr marL="0" indent="0" algn="just">
              <a:lnSpc>
                <a:spcPct val="130000"/>
              </a:lnSpc>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2.3 Select Model</a:t>
            </a:r>
          </a:p>
          <a:p>
            <a:pPr marL="0" indent="0" algn="just">
              <a:lnSpc>
                <a:spcPct val="130000"/>
              </a:lnSpc>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2.4 Prediction</a:t>
            </a:r>
          </a:p>
          <a:p>
            <a:pPr marL="0" indent="0" algn="just">
              <a:lnSpc>
                <a:spcPct val="130000"/>
              </a:lnSpc>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2.5 Graphs</a:t>
            </a:r>
          </a:p>
        </p:txBody>
      </p:sp>
    </p:spTree>
    <p:extLst>
      <p:ext uri="{BB962C8B-B14F-4D97-AF65-F5344CB8AC3E}">
        <p14:creationId xmlns:p14="http://schemas.microsoft.com/office/powerpoint/2010/main" val="279194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rPr>
              <a:t>Planning</a:t>
            </a:r>
            <a:endParaRPr lang="en-US" sz="4400" b="0" strike="noStrike" spc="-1" dirty="0">
              <a:solidFill>
                <a:schemeClr val="bg1"/>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004DABE8-836E-E62B-14A1-0DD50443863D}"/>
              </a:ext>
            </a:extLst>
          </p:cNvPr>
          <p:cNvSpPr txBox="1"/>
          <p:nvPr/>
        </p:nvSpPr>
        <p:spPr>
          <a:xfrm rot="10800000" flipV="1">
            <a:off x="199439" y="1262859"/>
            <a:ext cx="11729208" cy="3756221"/>
          </a:xfrm>
          <a:prstGeom prst="rect">
            <a:avLst/>
          </a:prstGeom>
          <a:noFill/>
        </p:spPr>
        <p:txBody>
          <a:bodyPr wrap="square" rtlCol="0">
            <a:spAutoFit/>
          </a:bodyPr>
          <a:lstStyle/>
          <a:p>
            <a:pPr marL="0" indent="0" algn="just">
              <a:lnSpc>
                <a:spcPct val="13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Task Data set:</a:t>
            </a:r>
          </a:p>
          <a:p>
            <a:pPr algn="just">
              <a:lnSpc>
                <a:spcPct val="130000"/>
              </a:lnSpc>
            </a:pPr>
            <a:r>
              <a:rPr lang="en-US" sz="2400" dirty="0">
                <a:latin typeface="Times New Roman" panose="02020603050405020304" pitchFamily="18" charset="0"/>
                <a:cs typeface="Times New Roman" panose="02020603050405020304" pitchFamily="18" charset="0"/>
              </a:rPr>
              <a:t>The dataset for the Fraud   data  is collected from the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website (kaggle.com).</a:t>
            </a:r>
          </a:p>
          <a:p>
            <a:pPr algn="just">
              <a:lnSpc>
                <a:spcPct val="150000"/>
              </a:lnSpc>
            </a:pPr>
            <a:r>
              <a:rPr lang="en-US" sz="2400" b="1" dirty="0">
                <a:latin typeface="Times New Roman" panose="02020603050405020304" pitchFamily="18" charset="0"/>
                <a:cs typeface="Times New Roman" panose="02020603050405020304" pitchFamily="18" charset="0"/>
              </a:rPr>
              <a:t>Pre-processing:	</a:t>
            </a:r>
          </a:p>
          <a:p>
            <a:pPr algn="just">
              <a:lnSpc>
                <a:spcPct val="150000"/>
              </a:lnSpc>
            </a:pPr>
            <a:r>
              <a:rPr lang="en-US" sz="2400" dirty="0">
                <a:latin typeface="Times New Roman" panose="02020603050405020304" pitchFamily="18" charset="0"/>
                <a:cs typeface="Times New Roman" panose="02020603050405020304" pitchFamily="18" charset="0"/>
              </a:rPr>
              <a:t>•	In preprocessing first of all we will check whether there is any Nan values.</a:t>
            </a:r>
          </a:p>
          <a:p>
            <a:pPr algn="just">
              <a:lnSpc>
                <a:spcPct val="150000"/>
              </a:lnSpc>
            </a:pPr>
            <a:r>
              <a:rPr lang="en-US" sz="2400" dirty="0">
                <a:latin typeface="Times New Roman" panose="02020603050405020304" pitchFamily="18" charset="0"/>
                <a:cs typeface="Times New Roman" panose="02020603050405020304" pitchFamily="18" charset="0"/>
              </a:rPr>
              <a:t>•	If any Nan values is present we will fill the Nan values with different </a:t>
            </a:r>
            <a:r>
              <a:rPr lang="en-US" sz="2400" dirty="0" err="1">
                <a:latin typeface="Times New Roman" panose="02020603050405020304" pitchFamily="18" charset="0"/>
                <a:cs typeface="Times New Roman" panose="02020603050405020304" pitchFamily="18" charset="0"/>
              </a:rPr>
              <a:t>fillna</a:t>
            </a:r>
            <a:r>
              <a:rPr lang="en-US" sz="2400" dirty="0">
                <a:latin typeface="Times New Roman" panose="02020603050405020304" pitchFamily="18" charset="0"/>
                <a:cs typeface="Times New Roman" panose="02020603050405020304" pitchFamily="18" charset="0"/>
              </a:rPr>
              <a:t> techniques                        </a:t>
            </a:r>
          </a:p>
          <a:p>
            <a:pPr algn="just">
              <a:lnSpc>
                <a:spcPct val="150000"/>
              </a:lnSpc>
            </a:pPr>
            <a:r>
              <a:rPr lang="en-US" sz="2400" dirty="0">
                <a:latin typeface="Times New Roman" panose="02020603050405020304" pitchFamily="18" charset="0"/>
                <a:cs typeface="Times New Roman" panose="02020603050405020304" pitchFamily="18" charset="0"/>
              </a:rPr>
              <a:t>            like </a:t>
            </a:r>
            <a:r>
              <a:rPr lang="en-US" sz="2400" dirty="0" err="1">
                <a:latin typeface="Times New Roman" panose="02020603050405020304" pitchFamily="18" charset="0"/>
                <a:cs typeface="Times New Roman" panose="02020603050405020304" pitchFamily="18" charset="0"/>
              </a:rPr>
              <a:t>bfill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ffill</a:t>
            </a:r>
            <a:r>
              <a:rPr lang="en-US" sz="2400" dirty="0">
                <a:latin typeface="Times New Roman" panose="02020603050405020304" pitchFamily="18" charset="0"/>
                <a:cs typeface="Times New Roman" panose="02020603050405020304" pitchFamily="18" charset="0"/>
              </a:rPr>
              <a:t>, mode, and mean.</a:t>
            </a:r>
          </a:p>
          <a:p>
            <a:pPr algn="just">
              <a:lnSpc>
                <a:spcPct val="150000"/>
              </a:lnSpc>
            </a:pPr>
            <a:r>
              <a:rPr lang="en-US" sz="2400" dirty="0">
                <a:latin typeface="Times New Roman" panose="02020603050405020304" pitchFamily="18" charset="0"/>
                <a:cs typeface="Times New Roman" panose="02020603050405020304" pitchFamily="18" charset="0"/>
              </a:rPr>
              <a:t>•	Here we used the </a:t>
            </a:r>
            <a:r>
              <a:rPr lang="en-US" sz="2400" dirty="0" err="1">
                <a:latin typeface="Times New Roman" panose="02020603050405020304" pitchFamily="18" charset="0"/>
                <a:cs typeface="Times New Roman" panose="02020603050405020304" pitchFamily="18" charset="0"/>
              </a:rPr>
              <a:t>ffill</a:t>
            </a:r>
            <a:r>
              <a:rPr lang="en-US" sz="2400" dirty="0">
                <a:latin typeface="Times New Roman" panose="02020603050405020304" pitchFamily="18" charset="0"/>
                <a:cs typeface="Times New Roman" panose="02020603050405020304" pitchFamily="18" charset="0"/>
              </a:rPr>
              <a:t> (front fill) technique on our project. </a:t>
            </a:r>
          </a:p>
        </p:txBody>
      </p:sp>
    </p:spTree>
    <p:extLst>
      <p:ext uri="{BB962C8B-B14F-4D97-AF65-F5344CB8AC3E}">
        <p14:creationId xmlns:p14="http://schemas.microsoft.com/office/powerpoint/2010/main" val="166313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rPr>
              <a:t>Planning</a:t>
            </a:r>
            <a:endParaRPr lang="en-US" sz="4400" b="0" strike="noStrike" spc="-1" dirty="0">
              <a:solidFill>
                <a:schemeClr val="bg1"/>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004DABE8-836E-E62B-14A1-0DD50443863D}"/>
              </a:ext>
            </a:extLst>
          </p:cNvPr>
          <p:cNvSpPr txBox="1"/>
          <p:nvPr/>
        </p:nvSpPr>
        <p:spPr>
          <a:xfrm rot="10800000" flipV="1">
            <a:off x="231096" y="977703"/>
            <a:ext cx="11729208" cy="5011949"/>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Training the data:</a:t>
            </a:r>
          </a:p>
          <a:p>
            <a:pPr algn="just">
              <a:lnSpc>
                <a:spcPct val="150000"/>
              </a:lnSpc>
            </a:pPr>
            <a:r>
              <a:rPr lang="en-US" sz="2400" dirty="0">
                <a:latin typeface="Times New Roman" panose="02020603050405020304" pitchFamily="18" charset="0"/>
                <a:cs typeface="Times New Roman" panose="02020603050405020304" pitchFamily="18" charset="0"/>
              </a:rPr>
              <a:t>Irrespective of the algorithm we select the training is the same for every algorithm.</a:t>
            </a:r>
          </a:p>
          <a:p>
            <a:pPr algn="just">
              <a:lnSpc>
                <a:spcPct val="150000"/>
              </a:lnSpc>
            </a:pPr>
            <a:r>
              <a:rPr lang="en-US" sz="2400" dirty="0">
                <a:latin typeface="Times New Roman" panose="02020603050405020304" pitchFamily="18" charset="0"/>
                <a:cs typeface="Times New Roman" panose="02020603050405020304" pitchFamily="18" charset="0"/>
              </a:rPr>
              <a:t>Given a dataset we split the data into two parts training and testing, the reason behind doing this is to test our model/algorithm performance just like the exams for a student the testing is also exam for the model.</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data.</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And for training and testing there are two variables X and Y in each of them, the X is the features that we use to predict the Y target and same for the testing also.</a:t>
            </a:r>
          </a:p>
        </p:txBody>
      </p:sp>
    </p:spTree>
    <p:extLst>
      <p:ext uri="{BB962C8B-B14F-4D97-AF65-F5344CB8AC3E}">
        <p14:creationId xmlns:p14="http://schemas.microsoft.com/office/powerpoint/2010/main" val="6969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4A5788-F944-2936-5CBD-AB8852C5C0AB}"/>
              </a:ext>
            </a:extLst>
          </p:cNvPr>
          <p:cNvSpPr>
            <a:spLocks noGrp="1"/>
          </p:cNvSpPr>
          <p:nvPr>
            <p:ph type="subTitle"/>
          </p:nvPr>
        </p:nvSpPr>
        <p:spPr>
          <a:xfrm>
            <a:off x="4871864" y="5794104"/>
            <a:ext cx="5256584" cy="583504"/>
          </a:xfrm>
        </p:spPr>
        <p:txBody>
          <a:bodyPr/>
          <a:lstStyle/>
          <a:p>
            <a:r>
              <a:rPr lang="en-IN" dirty="0"/>
              <a:t>Fig 1 : Use case Diagram</a:t>
            </a:r>
          </a:p>
        </p:txBody>
      </p:sp>
      <p:sp>
        <p:nvSpPr>
          <p:cNvPr id="4" name="PlaceHolder 1">
            <a:extLst>
              <a:ext uri="{FF2B5EF4-FFF2-40B4-BE49-F238E27FC236}">
                <a16:creationId xmlns:a16="http://schemas.microsoft.com/office/drawing/2014/main" id="{C8FF253F-E53C-C473-7AC6-BD9092946852}"/>
              </a:ext>
            </a:extLst>
          </p:cNvPr>
          <p:cNvSpPr>
            <a:spLocks noGrp="1"/>
          </p:cNvSpPr>
          <p:nvPr>
            <p:ph type="title"/>
          </p:nvPr>
        </p:nvSpPr>
        <p:spPr>
          <a:xfrm>
            <a:off x="2672" y="188640"/>
            <a:ext cx="12192000" cy="108756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br>
              <a:rPr lang="en-US" sz="2800" spc="-1" dirty="0">
                <a:solidFill>
                  <a:schemeClr val="bg1"/>
                </a:solidFill>
                <a:latin typeface="Times New Roman"/>
                <a:ea typeface="DejaVu Sans"/>
              </a:rPr>
            </a:br>
            <a:r>
              <a:rPr lang="en-US" sz="4400" spc="-1" dirty="0">
                <a:solidFill>
                  <a:schemeClr val="bg1"/>
                </a:solidFill>
                <a:latin typeface="Times New Roman"/>
                <a:ea typeface="DejaVu Sans"/>
              </a:rPr>
              <a:t>Design-Use Case Diagram</a:t>
            </a:r>
            <a:endParaRPr lang="en-US" sz="4400" b="0" strike="noStrike" spc="-1" dirty="0">
              <a:solidFill>
                <a:schemeClr val="bg1"/>
              </a:solidFill>
              <a:latin typeface="Arial"/>
            </a:endParaRPr>
          </a:p>
        </p:txBody>
      </p:sp>
      <p:pic>
        <p:nvPicPr>
          <p:cNvPr id="6" name="Picture 5">
            <a:extLst>
              <a:ext uri="{FF2B5EF4-FFF2-40B4-BE49-F238E27FC236}">
                <a16:creationId xmlns:a16="http://schemas.microsoft.com/office/drawing/2014/main" id="{B5849D42-0A82-4A78-ECA4-5AA38539BD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9416" y="1412776"/>
            <a:ext cx="10081120" cy="4536504"/>
          </a:xfrm>
          <a:prstGeom prst="rect">
            <a:avLst/>
          </a:prstGeom>
          <a:noFill/>
          <a:ln>
            <a:noFill/>
          </a:ln>
        </p:spPr>
      </p:pic>
    </p:spTree>
    <p:extLst>
      <p:ext uri="{BB962C8B-B14F-4D97-AF65-F5344CB8AC3E}">
        <p14:creationId xmlns:p14="http://schemas.microsoft.com/office/powerpoint/2010/main" val="1418834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4A5788-F944-2936-5CBD-AB8852C5C0AB}"/>
              </a:ext>
            </a:extLst>
          </p:cNvPr>
          <p:cNvSpPr>
            <a:spLocks noGrp="1"/>
          </p:cNvSpPr>
          <p:nvPr>
            <p:ph type="subTitle"/>
          </p:nvPr>
        </p:nvSpPr>
        <p:spPr>
          <a:xfrm>
            <a:off x="3719736" y="5794104"/>
            <a:ext cx="6408712" cy="583504"/>
          </a:xfrm>
        </p:spPr>
        <p:txBody>
          <a:bodyPr/>
          <a:lstStyle/>
          <a:p>
            <a:r>
              <a:rPr lang="en-IN" dirty="0"/>
              <a:t>             Fig 2 : Sequence diagram </a:t>
            </a:r>
          </a:p>
        </p:txBody>
      </p:sp>
      <p:sp>
        <p:nvSpPr>
          <p:cNvPr id="4" name="PlaceHolder 1">
            <a:extLst>
              <a:ext uri="{FF2B5EF4-FFF2-40B4-BE49-F238E27FC236}">
                <a16:creationId xmlns:a16="http://schemas.microsoft.com/office/drawing/2014/main" id="{C8FF253F-E53C-C473-7AC6-BD9092946852}"/>
              </a:ext>
            </a:extLst>
          </p:cNvPr>
          <p:cNvSpPr>
            <a:spLocks noGrp="1"/>
          </p:cNvSpPr>
          <p:nvPr>
            <p:ph type="title"/>
          </p:nvPr>
        </p:nvSpPr>
        <p:spPr>
          <a:xfrm>
            <a:off x="2672" y="188640"/>
            <a:ext cx="12192000" cy="108756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br>
              <a:rPr lang="en-US" sz="2800" spc="-1" dirty="0">
                <a:solidFill>
                  <a:schemeClr val="bg1"/>
                </a:solidFill>
                <a:latin typeface="Times New Roman"/>
                <a:ea typeface="DejaVu Sans"/>
              </a:rPr>
            </a:br>
            <a:r>
              <a:rPr lang="en-US" sz="4400" spc="-1" dirty="0">
                <a:solidFill>
                  <a:schemeClr val="bg1"/>
                </a:solidFill>
                <a:latin typeface="Times New Roman"/>
                <a:ea typeface="DejaVu Sans"/>
              </a:rPr>
              <a:t>Design-Sequence Diagram</a:t>
            </a:r>
            <a:endParaRPr lang="en-US" sz="4400" b="0" strike="noStrike" spc="-1" dirty="0">
              <a:solidFill>
                <a:schemeClr val="bg1"/>
              </a:solidFill>
              <a:latin typeface="Arial"/>
            </a:endParaRPr>
          </a:p>
        </p:txBody>
      </p:sp>
      <p:pic>
        <p:nvPicPr>
          <p:cNvPr id="2" name="Picture 1">
            <a:extLst>
              <a:ext uri="{FF2B5EF4-FFF2-40B4-BE49-F238E27FC236}">
                <a16:creationId xmlns:a16="http://schemas.microsoft.com/office/drawing/2014/main" id="{C170F928-5660-EB81-A917-A068B30C33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87689" y="1381931"/>
            <a:ext cx="5184575" cy="4711365"/>
          </a:xfrm>
          <a:prstGeom prst="rect">
            <a:avLst/>
          </a:prstGeom>
          <a:noFill/>
          <a:ln>
            <a:noFill/>
          </a:ln>
        </p:spPr>
      </p:pic>
    </p:spTree>
    <p:extLst>
      <p:ext uri="{BB962C8B-B14F-4D97-AF65-F5344CB8AC3E}">
        <p14:creationId xmlns:p14="http://schemas.microsoft.com/office/powerpoint/2010/main" val="3489096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4A5788-F944-2936-5CBD-AB8852C5C0AB}"/>
              </a:ext>
            </a:extLst>
          </p:cNvPr>
          <p:cNvSpPr>
            <a:spLocks noGrp="1"/>
          </p:cNvSpPr>
          <p:nvPr>
            <p:ph type="subTitle"/>
          </p:nvPr>
        </p:nvSpPr>
        <p:spPr>
          <a:xfrm>
            <a:off x="3719736" y="5794104"/>
            <a:ext cx="6408712" cy="583504"/>
          </a:xfrm>
        </p:spPr>
        <p:txBody>
          <a:bodyPr/>
          <a:lstStyle/>
          <a:p>
            <a:r>
              <a:rPr lang="en-IN" dirty="0"/>
              <a:t>             Fig 3 : Activity diagram </a:t>
            </a:r>
          </a:p>
        </p:txBody>
      </p:sp>
      <p:sp>
        <p:nvSpPr>
          <p:cNvPr id="4" name="PlaceHolder 1">
            <a:extLst>
              <a:ext uri="{FF2B5EF4-FFF2-40B4-BE49-F238E27FC236}">
                <a16:creationId xmlns:a16="http://schemas.microsoft.com/office/drawing/2014/main" id="{C8FF253F-E53C-C473-7AC6-BD9092946852}"/>
              </a:ext>
            </a:extLst>
          </p:cNvPr>
          <p:cNvSpPr>
            <a:spLocks noGrp="1"/>
          </p:cNvSpPr>
          <p:nvPr>
            <p:ph type="title"/>
          </p:nvPr>
        </p:nvSpPr>
        <p:spPr>
          <a:xfrm>
            <a:off x="2672" y="188640"/>
            <a:ext cx="12192000" cy="108756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br>
              <a:rPr lang="en-US" sz="2800" spc="-1" dirty="0">
                <a:solidFill>
                  <a:schemeClr val="bg1"/>
                </a:solidFill>
                <a:latin typeface="Times New Roman"/>
                <a:ea typeface="DejaVu Sans"/>
              </a:rPr>
            </a:br>
            <a:r>
              <a:rPr lang="en-US" sz="4400" spc="-1" dirty="0">
                <a:solidFill>
                  <a:schemeClr val="bg1"/>
                </a:solidFill>
                <a:latin typeface="Times New Roman"/>
                <a:ea typeface="DejaVu Sans"/>
              </a:rPr>
              <a:t>Design-Activity Diagram</a:t>
            </a:r>
            <a:endParaRPr lang="en-US" sz="4400" b="0" strike="noStrike" spc="-1" dirty="0">
              <a:solidFill>
                <a:schemeClr val="bg1"/>
              </a:solidFill>
              <a:latin typeface="Arial"/>
            </a:endParaRPr>
          </a:p>
        </p:txBody>
      </p:sp>
      <p:pic>
        <p:nvPicPr>
          <p:cNvPr id="5" name="Picture 4">
            <a:extLst>
              <a:ext uri="{FF2B5EF4-FFF2-40B4-BE49-F238E27FC236}">
                <a16:creationId xmlns:a16="http://schemas.microsoft.com/office/drawing/2014/main" id="{D69CF4CC-E297-090B-5156-E53FB0A255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1644" y="1416496"/>
            <a:ext cx="6408712" cy="4237312"/>
          </a:xfrm>
          <a:prstGeom prst="rect">
            <a:avLst/>
          </a:prstGeom>
          <a:noFill/>
          <a:ln>
            <a:noFill/>
          </a:ln>
        </p:spPr>
      </p:pic>
    </p:spTree>
    <p:extLst>
      <p:ext uri="{BB962C8B-B14F-4D97-AF65-F5344CB8AC3E}">
        <p14:creationId xmlns:p14="http://schemas.microsoft.com/office/powerpoint/2010/main" val="195286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B4099-6CFF-6448-A2E3-584BA98B1BB8}"/>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9C600496-1E9A-44CE-973D-F51469E58F07}"/>
              </a:ext>
            </a:extLst>
          </p:cNvPr>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spc="-1" dirty="0">
                <a:solidFill>
                  <a:srgbClr val="FFFFFF"/>
                </a:solidFill>
                <a:latin typeface="Times New Roman"/>
              </a:rPr>
              <a:t>                                  Comments</a:t>
            </a:r>
            <a:endParaRPr lang="en-US" sz="4400" b="0" strike="noStrike" spc="-1" dirty="0">
              <a:solidFill>
                <a:srgbClr val="000000"/>
              </a:solidFill>
              <a:latin typeface="Arial"/>
            </a:endParaRPr>
          </a:p>
        </p:txBody>
      </p:sp>
      <p:sp>
        <p:nvSpPr>
          <p:cNvPr id="98" name="PlaceHolder 2">
            <a:extLst>
              <a:ext uri="{FF2B5EF4-FFF2-40B4-BE49-F238E27FC236}">
                <a16:creationId xmlns:a16="http://schemas.microsoft.com/office/drawing/2014/main" id="{61958001-C5EE-9992-D400-99191F4D4B6F}"/>
              </a:ext>
            </a:extLst>
          </p:cNvPr>
          <p:cNvSpPr>
            <a:spLocks noGrp="1"/>
          </p:cNvSpPr>
          <p:nvPr>
            <p:ph/>
          </p:nvPr>
        </p:nvSpPr>
        <p:spPr>
          <a:xfrm>
            <a:off x="199440" y="1097280"/>
            <a:ext cx="11778480" cy="5394240"/>
          </a:xfrm>
          <a:prstGeom prst="rect">
            <a:avLst/>
          </a:prstGeom>
          <a:noFill/>
          <a:ln w="0">
            <a:noFill/>
          </a:ln>
        </p:spPr>
        <p:txBody>
          <a:bodyPr lIns="90000" tIns="45000" rIns="90000" bIns="45000" anchor="t">
            <a:noAutofit/>
          </a:bodyPr>
          <a:lstStyle/>
          <a:p>
            <a:pPr marL="462240" indent="-462240" algn="just">
              <a:lnSpc>
                <a:spcPct val="90000"/>
              </a:lnSpc>
              <a:spcBef>
                <a:spcPts val="1001"/>
              </a:spcBef>
              <a:buSzPct val="100058"/>
              <a:buBlip>
                <a:blip r:embed="rId2"/>
              </a:buBlip>
            </a:pPr>
            <a:r>
              <a:rPr lang="en-US" sz="2400" b="0" strike="noStrike" spc="-1" dirty="0">
                <a:solidFill>
                  <a:srgbClr val="000000"/>
                </a:solidFill>
                <a:latin typeface="Arial"/>
              </a:rPr>
              <a:t>Future extension.</a:t>
            </a:r>
          </a:p>
          <a:p>
            <a:pPr marL="462240" indent="-462240" algn="just">
              <a:lnSpc>
                <a:spcPct val="90000"/>
              </a:lnSpc>
              <a:spcBef>
                <a:spcPts val="1001"/>
              </a:spcBef>
              <a:buSzPct val="100058"/>
              <a:buBlip>
                <a:blip r:embed="rId2"/>
              </a:buBlip>
            </a:pPr>
            <a:r>
              <a:rPr lang="en-US" sz="2400" b="0" strike="noStrike" spc="-1" dirty="0">
                <a:solidFill>
                  <a:srgbClr val="000000"/>
                </a:solidFill>
                <a:latin typeface="Arial"/>
              </a:rPr>
              <a:t>Datasets train check.</a:t>
            </a:r>
          </a:p>
          <a:p>
            <a:pPr marL="462240" indent="-462240" algn="just">
              <a:lnSpc>
                <a:spcPct val="90000"/>
              </a:lnSpc>
              <a:spcBef>
                <a:spcPts val="1001"/>
              </a:spcBef>
              <a:buSzPct val="100058"/>
              <a:buBlip>
                <a:blip r:embed="rId2"/>
              </a:buBlip>
            </a:pP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endParaRPr lang="en-US" sz="2400" b="0" strike="noStrike" spc="-1" dirty="0">
              <a:solidFill>
                <a:srgbClr val="000000"/>
              </a:solidFill>
              <a:latin typeface="Arial"/>
            </a:endParaRPr>
          </a:p>
        </p:txBody>
      </p:sp>
    </p:spTree>
    <p:extLst>
      <p:ext uri="{BB962C8B-B14F-4D97-AF65-F5344CB8AC3E}">
        <p14:creationId xmlns:p14="http://schemas.microsoft.com/office/powerpoint/2010/main" val="1730899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472E1B-A3D3-21B4-9199-475D78B2290E}"/>
              </a:ext>
            </a:extLst>
          </p:cNvPr>
          <p:cNvSpPr>
            <a:spLocks noGrp="1"/>
          </p:cNvSpPr>
          <p:nvPr>
            <p:ph type="subTitle"/>
          </p:nvPr>
        </p:nvSpPr>
        <p:spPr>
          <a:xfrm>
            <a:off x="4943872" y="6146984"/>
            <a:ext cx="2088232" cy="522376"/>
          </a:xfrm>
        </p:spPr>
        <p:txBody>
          <a:bodyPr/>
          <a:lstStyle/>
          <a:p>
            <a:r>
              <a:rPr lang="en-IN" dirty="0"/>
              <a:t>Fig 4 :  ER Diagram</a:t>
            </a:r>
          </a:p>
        </p:txBody>
      </p:sp>
      <p:sp>
        <p:nvSpPr>
          <p:cNvPr id="4" name="PlaceHolder 1">
            <a:extLst>
              <a:ext uri="{FF2B5EF4-FFF2-40B4-BE49-F238E27FC236}">
                <a16:creationId xmlns:a16="http://schemas.microsoft.com/office/drawing/2014/main" id="{B8352974-AB83-F531-AAE5-93535BFF3CB9}"/>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ea typeface="DejaVu Sans"/>
              </a:rPr>
              <a:t>Design-ER Diagram</a:t>
            </a:r>
            <a:r>
              <a:rPr lang="en-US" sz="4400" b="0" strike="noStrike" spc="-1" dirty="0">
                <a:solidFill>
                  <a:schemeClr val="bg1"/>
                </a:solidFill>
                <a:latin typeface="Times New Roman"/>
                <a:ea typeface="DejaVu Sans"/>
              </a:rPr>
              <a:t> </a:t>
            </a:r>
            <a:endParaRPr lang="en-US" sz="4400" b="0" strike="noStrike" spc="-1" dirty="0">
              <a:solidFill>
                <a:schemeClr val="bg1"/>
              </a:solidFill>
              <a:latin typeface="Arial"/>
            </a:endParaRPr>
          </a:p>
        </p:txBody>
      </p:sp>
      <p:pic>
        <p:nvPicPr>
          <p:cNvPr id="5" name="Picture 4">
            <a:extLst>
              <a:ext uri="{FF2B5EF4-FFF2-40B4-BE49-F238E27FC236}">
                <a16:creationId xmlns:a16="http://schemas.microsoft.com/office/drawing/2014/main" id="{87EBA219-9DDC-83FD-F54D-6012497DF99D}"/>
              </a:ext>
            </a:extLst>
          </p:cNvPr>
          <p:cNvPicPr/>
          <p:nvPr/>
        </p:nvPicPr>
        <p:blipFill>
          <a:blip r:embed="rId2"/>
          <a:stretch>
            <a:fillRect/>
          </a:stretch>
        </p:blipFill>
        <p:spPr>
          <a:xfrm>
            <a:off x="119336" y="1196752"/>
            <a:ext cx="11305256" cy="5112568"/>
          </a:xfrm>
          <a:prstGeom prst="rect">
            <a:avLst/>
          </a:prstGeom>
        </p:spPr>
      </p:pic>
    </p:spTree>
    <p:extLst>
      <p:ext uri="{BB962C8B-B14F-4D97-AF65-F5344CB8AC3E}">
        <p14:creationId xmlns:p14="http://schemas.microsoft.com/office/powerpoint/2010/main" val="381124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AFA0FF-B6EF-E9ED-2AC8-06C24B781717}"/>
              </a:ext>
            </a:extLst>
          </p:cNvPr>
          <p:cNvSpPr>
            <a:spLocks noGrp="1"/>
          </p:cNvSpPr>
          <p:nvPr>
            <p:ph type="subTitle"/>
          </p:nvPr>
        </p:nvSpPr>
        <p:spPr>
          <a:xfrm>
            <a:off x="0" y="1124744"/>
            <a:ext cx="11581920" cy="4457056"/>
          </a:xfrm>
        </p:spPr>
        <p:txBody>
          <a:bodyPr/>
          <a:lstStyle/>
          <a:p>
            <a:r>
              <a:rPr lang="en-IN" dirty="0"/>
              <a:t> </a:t>
            </a:r>
          </a:p>
        </p:txBody>
      </p:sp>
      <p:sp>
        <p:nvSpPr>
          <p:cNvPr id="4" name="PlaceHolder 1">
            <a:extLst>
              <a:ext uri="{FF2B5EF4-FFF2-40B4-BE49-F238E27FC236}">
                <a16:creationId xmlns:a16="http://schemas.microsoft.com/office/drawing/2014/main" id="{BACB093F-AD5E-ABC9-F1AB-7E6347B5D8E1}"/>
              </a:ext>
            </a:extLst>
          </p:cNvPr>
          <p:cNvSpPr>
            <a:spLocks noGrp="1"/>
          </p:cNvSpPr>
          <p:nvPr>
            <p:ph type="title"/>
          </p:nvPr>
        </p:nvSpPr>
        <p:spPr>
          <a:xfrm>
            <a:off x="0" y="188640"/>
            <a:ext cx="12192000" cy="936104"/>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rPr>
              <a:t>Implementation</a:t>
            </a:r>
            <a:endParaRPr lang="en-US" sz="4400" b="0" strike="noStrike" spc="-1" dirty="0">
              <a:solidFill>
                <a:schemeClr val="bg1"/>
              </a:solidFill>
              <a:latin typeface="Arial"/>
            </a:endParaRPr>
          </a:p>
        </p:txBody>
      </p:sp>
      <p:pic>
        <p:nvPicPr>
          <p:cNvPr id="10" name="Picture 9">
            <a:extLst>
              <a:ext uri="{FF2B5EF4-FFF2-40B4-BE49-F238E27FC236}">
                <a16:creationId xmlns:a16="http://schemas.microsoft.com/office/drawing/2014/main" id="{4B3748D0-3D75-C00A-9503-164879180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7" y="1305126"/>
            <a:ext cx="6314718" cy="4428130"/>
          </a:xfrm>
          <a:prstGeom prst="rect">
            <a:avLst/>
          </a:prstGeom>
        </p:spPr>
      </p:pic>
      <p:pic>
        <p:nvPicPr>
          <p:cNvPr id="12" name="Picture 11">
            <a:extLst>
              <a:ext uri="{FF2B5EF4-FFF2-40B4-BE49-F238E27FC236}">
                <a16:creationId xmlns:a16="http://schemas.microsoft.com/office/drawing/2014/main" id="{3AFFA302-B2DD-D079-5E6F-98A1DA29D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391" y="1276200"/>
            <a:ext cx="5519272" cy="4428130"/>
          </a:xfrm>
          <a:prstGeom prst="rect">
            <a:avLst/>
          </a:prstGeom>
        </p:spPr>
      </p:pic>
    </p:spTree>
    <p:extLst>
      <p:ext uri="{BB962C8B-B14F-4D97-AF65-F5344CB8AC3E}">
        <p14:creationId xmlns:p14="http://schemas.microsoft.com/office/powerpoint/2010/main" val="925924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AFA0FF-B6EF-E9ED-2AC8-06C24B781717}"/>
              </a:ext>
            </a:extLst>
          </p:cNvPr>
          <p:cNvSpPr>
            <a:spLocks noGrp="1"/>
          </p:cNvSpPr>
          <p:nvPr>
            <p:ph type="subTitle"/>
          </p:nvPr>
        </p:nvSpPr>
        <p:spPr>
          <a:xfrm>
            <a:off x="0" y="1124744"/>
            <a:ext cx="11581920" cy="4457056"/>
          </a:xfrm>
        </p:spPr>
        <p:txBody>
          <a:bodyPr/>
          <a:lstStyle/>
          <a:p>
            <a:r>
              <a:rPr lang="en-IN" dirty="0"/>
              <a:t> </a:t>
            </a:r>
          </a:p>
        </p:txBody>
      </p:sp>
      <p:sp>
        <p:nvSpPr>
          <p:cNvPr id="4" name="PlaceHolder 1">
            <a:extLst>
              <a:ext uri="{FF2B5EF4-FFF2-40B4-BE49-F238E27FC236}">
                <a16:creationId xmlns:a16="http://schemas.microsoft.com/office/drawing/2014/main" id="{BACB093F-AD5E-ABC9-F1AB-7E6347B5D8E1}"/>
              </a:ext>
            </a:extLst>
          </p:cNvPr>
          <p:cNvSpPr>
            <a:spLocks noGrp="1"/>
          </p:cNvSpPr>
          <p:nvPr>
            <p:ph type="title"/>
          </p:nvPr>
        </p:nvSpPr>
        <p:spPr>
          <a:xfrm>
            <a:off x="0" y="188640"/>
            <a:ext cx="12192000" cy="936104"/>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rPr>
              <a:t>Implementation</a:t>
            </a:r>
            <a:endParaRPr lang="en-US" sz="4400" b="0" strike="noStrike" spc="-1" dirty="0">
              <a:solidFill>
                <a:schemeClr val="bg1"/>
              </a:solidFill>
              <a:latin typeface="Arial"/>
            </a:endParaRPr>
          </a:p>
        </p:txBody>
      </p:sp>
      <p:pic>
        <p:nvPicPr>
          <p:cNvPr id="5" name="Picture 4">
            <a:extLst>
              <a:ext uri="{FF2B5EF4-FFF2-40B4-BE49-F238E27FC236}">
                <a16:creationId xmlns:a16="http://schemas.microsoft.com/office/drawing/2014/main" id="{1F9E5372-83AF-AD24-2434-4324E238E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264063"/>
            <a:ext cx="6120680" cy="4685217"/>
          </a:xfrm>
          <a:prstGeom prst="rect">
            <a:avLst/>
          </a:prstGeom>
        </p:spPr>
      </p:pic>
      <p:pic>
        <p:nvPicPr>
          <p:cNvPr id="7" name="Picture 6">
            <a:extLst>
              <a:ext uri="{FF2B5EF4-FFF2-40B4-BE49-F238E27FC236}">
                <a16:creationId xmlns:a16="http://schemas.microsoft.com/office/drawing/2014/main" id="{262782BB-3722-9E3E-A355-C6789D04D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182" y="1276200"/>
            <a:ext cx="5646474" cy="4673080"/>
          </a:xfrm>
          <a:prstGeom prst="rect">
            <a:avLst/>
          </a:prstGeom>
        </p:spPr>
      </p:pic>
    </p:spTree>
    <p:extLst>
      <p:ext uri="{BB962C8B-B14F-4D97-AF65-F5344CB8AC3E}">
        <p14:creationId xmlns:p14="http://schemas.microsoft.com/office/powerpoint/2010/main" val="200555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AFA0FF-B6EF-E9ED-2AC8-06C24B781717}"/>
              </a:ext>
            </a:extLst>
          </p:cNvPr>
          <p:cNvSpPr>
            <a:spLocks noGrp="1"/>
          </p:cNvSpPr>
          <p:nvPr>
            <p:ph type="subTitle"/>
          </p:nvPr>
        </p:nvSpPr>
        <p:spPr>
          <a:xfrm>
            <a:off x="0" y="1124744"/>
            <a:ext cx="11581920" cy="4457056"/>
          </a:xfrm>
        </p:spPr>
        <p:txBody>
          <a:bodyPr/>
          <a:lstStyle/>
          <a:p>
            <a:r>
              <a:rPr lang="en-US" dirty="0"/>
              <a:t> </a:t>
            </a:r>
          </a:p>
        </p:txBody>
      </p:sp>
      <p:sp>
        <p:nvSpPr>
          <p:cNvPr id="4" name="PlaceHolder 1">
            <a:extLst>
              <a:ext uri="{FF2B5EF4-FFF2-40B4-BE49-F238E27FC236}">
                <a16:creationId xmlns:a16="http://schemas.microsoft.com/office/drawing/2014/main" id="{BACB093F-AD5E-ABC9-F1AB-7E6347B5D8E1}"/>
              </a:ext>
            </a:extLst>
          </p:cNvPr>
          <p:cNvSpPr>
            <a:spLocks noGrp="1"/>
          </p:cNvSpPr>
          <p:nvPr>
            <p:ph type="title"/>
          </p:nvPr>
        </p:nvSpPr>
        <p:spPr>
          <a:xfrm>
            <a:off x="0" y="188640"/>
            <a:ext cx="12192000" cy="936104"/>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a:t>
            </a:r>
            <a:r>
              <a:rPr lang="en-US" sz="2800" spc="-1" dirty="0">
                <a:solidFill>
                  <a:srgbClr val="000000"/>
                </a:solidFill>
                <a:latin typeface="Times New Roman"/>
                <a:ea typeface="DejaVu Sans"/>
              </a:rPr>
              <a:t>Second</a:t>
            </a:r>
            <a:r>
              <a:rPr lang="en-US" sz="2800" b="0" strike="noStrike" spc="-1" dirty="0">
                <a:solidFill>
                  <a:srgbClr val="000000"/>
                </a:solidFill>
                <a:latin typeface="Times New Roman"/>
                <a:ea typeface="DejaVu Sans"/>
              </a:rPr>
              <a:t>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7758BA83-0373-D3FA-E13D-40AD683FE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7" y="1376772"/>
            <a:ext cx="5976664" cy="4050450"/>
          </a:xfrm>
          <a:prstGeom prst="rect">
            <a:avLst/>
          </a:prstGeom>
        </p:spPr>
      </p:pic>
      <p:pic>
        <p:nvPicPr>
          <p:cNvPr id="2" name="Picture 1">
            <a:extLst>
              <a:ext uri="{FF2B5EF4-FFF2-40B4-BE49-F238E27FC236}">
                <a16:creationId xmlns:a16="http://schemas.microsoft.com/office/drawing/2014/main" id="{B86D232E-718E-676F-B1C8-A8F85A27A324}"/>
              </a:ext>
            </a:extLst>
          </p:cNvPr>
          <p:cNvPicPr>
            <a:picLocks noChangeAspect="1"/>
          </p:cNvPicPr>
          <p:nvPr/>
        </p:nvPicPr>
        <p:blipFill>
          <a:blip r:embed="rId3"/>
          <a:stretch>
            <a:fillRect/>
          </a:stretch>
        </p:blipFill>
        <p:spPr>
          <a:xfrm>
            <a:off x="6224223" y="1430778"/>
            <a:ext cx="5632417" cy="3996444"/>
          </a:xfrm>
          <a:prstGeom prst="rect">
            <a:avLst/>
          </a:prstGeom>
        </p:spPr>
      </p:pic>
    </p:spTree>
    <p:extLst>
      <p:ext uri="{BB962C8B-B14F-4D97-AF65-F5344CB8AC3E}">
        <p14:creationId xmlns:p14="http://schemas.microsoft.com/office/powerpoint/2010/main" val="4109041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82C342-2673-9119-0CEE-841754BDA26A}"/>
              </a:ext>
            </a:extLst>
          </p:cNvPr>
          <p:cNvSpPr>
            <a:spLocks noGrp="1"/>
          </p:cNvSpPr>
          <p:nvPr>
            <p:ph type="subTitle"/>
          </p:nvPr>
        </p:nvSpPr>
        <p:spPr>
          <a:xfrm>
            <a:off x="119336" y="3107858"/>
            <a:ext cx="12191700" cy="648072"/>
          </a:xfrm>
        </p:spPr>
        <p:txBody>
          <a:bodyPr/>
          <a:lstStyle/>
          <a:p>
            <a:endParaRPr lang="en-IN" dirty="0"/>
          </a:p>
          <a:p>
            <a:endParaRPr lang="en-IN" dirty="0"/>
          </a:p>
          <a:p>
            <a:r>
              <a:rPr lang="en-IN" dirty="0"/>
              <a:t> </a:t>
            </a:r>
          </a:p>
        </p:txBody>
      </p:sp>
      <p:sp>
        <p:nvSpPr>
          <p:cNvPr id="4" name="PlaceHolder 1">
            <a:extLst>
              <a:ext uri="{FF2B5EF4-FFF2-40B4-BE49-F238E27FC236}">
                <a16:creationId xmlns:a16="http://schemas.microsoft.com/office/drawing/2014/main" id="{987AA598-1E35-9BFF-7C4B-481706045015}"/>
              </a:ext>
            </a:extLst>
          </p:cNvPr>
          <p:cNvSpPr>
            <a:spLocks noGrp="1"/>
          </p:cNvSpPr>
          <p:nvPr>
            <p:ph type="title"/>
          </p:nvPr>
        </p:nvSpPr>
        <p:spPr>
          <a:xfrm>
            <a:off x="-30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2" name="Picture 1">
            <a:extLst>
              <a:ext uri="{FF2B5EF4-FFF2-40B4-BE49-F238E27FC236}">
                <a16:creationId xmlns:a16="http://schemas.microsoft.com/office/drawing/2014/main" id="{D0ED5AB0-DB65-9CC9-9138-FF3D237592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22" y="1484784"/>
            <a:ext cx="5616624" cy="4090432"/>
          </a:xfrm>
          <a:prstGeom prst="rect">
            <a:avLst/>
          </a:prstGeom>
        </p:spPr>
      </p:pic>
      <p:pic>
        <p:nvPicPr>
          <p:cNvPr id="5" name="Picture 4">
            <a:extLst>
              <a:ext uri="{FF2B5EF4-FFF2-40B4-BE49-F238E27FC236}">
                <a16:creationId xmlns:a16="http://schemas.microsoft.com/office/drawing/2014/main" id="{DA7A66FD-AD04-03EF-1FD1-52334BFF977B}"/>
              </a:ext>
            </a:extLst>
          </p:cNvPr>
          <p:cNvPicPr>
            <a:picLocks noChangeAspect="1"/>
          </p:cNvPicPr>
          <p:nvPr/>
        </p:nvPicPr>
        <p:blipFill>
          <a:blip r:embed="rId3"/>
          <a:stretch>
            <a:fillRect/>
          </a:stretch>
        </p:blipFill>
        <p:spPr>
          <a:xfrm>
            <a:off x="6096000" y="1521459"/>
            <a:ext cx="5834378" cy="4035902"/>
          </a:xfrm>
          <a:prstGeom prst="rect">
            <a:avLst/>
          </a:prstGeom>
        </p:spPr>
      </p:pic>
    </p:spTree>
    <p:extLst>
      <p:ext uri="{BB962C8B-B14F-4D97-AF65-F5344CB8AC3E}">
        <p14:creationId xmlns:p14="http://schemas.microsoft.com/office/powerpoint/2010/main" val="1894204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12192000" cy="5400600"/>
          </a:xfrm>
        </p:spPr>
        <p:txBody>
          <a:bodyPr/>
          <a:lstStyle/>
          <a:p>
            <a:r>
              <a:rPr lang="en-IN" dirty="0"/>
              <a:t> </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5" name="Picture 4">
            <a:extLst>
              <a:ext uri="{FF2B5EF4-FFF2-40B4-BE49-F238E27FC236}">
                <a16:creationId xmlns:a16="http://schemas.microsoft.com/office/drawing/2014/main" id="{844D8131-D6BC-4C7A-C4A4-7B6A3AF1C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1556792"/>
            <a:ext cx="5817098" cy="3744416"/>
          </a:xfrm>
          <a:prstGeom prst="rect">
            <a:avLst/>
          </a:prstGeom>
        </p:spPr>
      </p:pic>
      <p:pic>
        <p:nvPicPr>
          <p:cNvPr id="2" name="Picture 1">
            <a:extLst>
              <a:ext uri="{FF2B5EF4-FFF2-40B4-BE49-F238E27FC236}">
                <a16:creationId xmlns:a16="http://schemas.microsoft.com/office/drawing/2014/main" id="{E904BBD3-9A87-A25A-F939-73927528DAA4}"/>
              </a:ext>
            </a:extLst>
          </p:cNvPr>
          <p:cNvPicPr>
            <a:picLocks noChangeAspect="1"/>
          </p:cNvPicPr>
          <p:nvPr/>
        </p:nvPicPr>
        <p:blipFill>
          <a:blip r:embed="rId3"/>
          <a:stretch>
            <a:fillRect/>
          </a:stretch>
        </p:blipFill>
        <p:spPr>
          <a:xfrm>
            <a:off x="6312026" y="1556792"/>
            <a:ext cx="5614903" cy="3744416"/>
          </a:xfrm>
          <a:prstGeom prst="rect">
            <a:avLst/>
          </a:prstGeom>
        </p:spPr>
      </p:pic>
    </p:spTree>
    <p:extLst>
      <p:ext uri="{BB962C8B-B14F-4D97-AF65-F5344CB8AC3E}">
        <p14:creationId xmlns:p14="http://schemas.microsoft.com/office/powerpoint/2010/main" val="2076817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12192000" cy="5400600"/>
          </a:xfrm>
        </p:spPr>
        <p:txBody>
          <a:bodyPr/>
          <a:lstStyle/>
          <a:p>
            <a:r>
              <a:rPr lang="en-IN" dirty="0"/>
              <a:t> </a:t>
            </a:r>
          </a:p>
          <a:p>
            <a:r>
              <a:rPr lang="en-IN" dirty="0"/>
              <a:t>  </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5" name="Picture 4">
            <a:extLst>
              <a:ext uri="{FF2B5EF4-FFF2-40B4-BE49-F238E27FC236}">
                <a16:creationId xmlns:a16="http://schemas.microsoft.com/office/drawing/2014/main" id="{B98BC7C4-A0D0-BB01-F42B-6A136F44C3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1628800"/>
            <a:ext cx="5976664" cy="3888432"/>
          </a:xfrm>
          <a:prstGeom prst="rect">
            <a:avLst/>
          </a:prstGeom>
        </p:spPr>
      </p:pic>
      <p:pic>
        <p:nvPicPr>
          <p:cNvPr id="2" name="Picture 1">
            <a:extLst>
              <a:ext uri="{FF2B5EF4-FFF2-40B4-BE49-F238E27FC236}">
                <a16:creationId xmlns:a16="http://schemas.microsoft.com/office/drawing/2014/main" id="{B18B93BC-690F-D0A3-7A80-DD663607A8FD}"/>
              </a:ext>
            </a:extLst>
          </p:cNvPr>
          <p:cNvPicPr>
            <a:picLocks noChangeAspect="1"/>
          </p:cNvPicPr>
          <p:nvPr/>
        </p:nvPicPr>
        <p:blipFill>
          <a:blip r:embed="rId3"/>
          <a:stretch>
            <a:fillRect/>
          </a:stretch>
        </p:blipFill>
        <p:spPr>
          <a:xfrm>
            <a:off x="6384032" y="1632649"/>
            <a:ext cx="5544616" cy="3884583"/>
          </a:xfrm>
          <a:prstGeom prst="rect">
            <a:avLst/>
          </a:prstGeom>
        </p:spPr>
      </p:pic>
    </p:spTree>
    <p:extLst>
      <p:ext uri="{BB962C8B-B14F-4D97-AF65-F5344CB8AC3E}">
        <p14:creationId xmlns:p14="http://schemas.microsoft.com/office/powerpoint/2010/main" val="985065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5879976" cy="5400600"/>
          </a:xfrm>
        </p:spPr>
        <p:txBody>
          <a:bodyPr/>
          <a:lstStyle/>
          <a:p>
            <a:r>
              <a:rPr lang="en-IN" sz="1600" dirty="0"/>
              <a:t> </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F7B98F20-591A-F445-772D-97CC83BDD003}"/>
              </a:ext>
            </a:extLst>
          </p:cNvPr>
          <p:cNvSpPr txBox="1"/>
          <p:nvPr/>
        </p:nvSpPr>
        <p:spPr>
          <a:xfrm>
            <a:off x="4583832" y="1844824"/>
            <a:ext cx="7344816" cy="369332"/>
          </a:xfrm>
          <a:prstGeom prst="rect">
            <a:avLst/>
          </a:prstGeom>
          <a:noFill/>
        </p:spPr>
        <p:txBody>
          <a:bodyPr wrap="square" rtlCol="0">
            <a:spAutoFit/>
          </a:bodyPr>
          <a:lstStyle/>
          <a:p>
            <a:r>
              <a:rPr lang="en-IN" dirty="0"/>
              <a:t> </a:t>
            </a:r>
          </a:p>
        </p:txBody>
      </p:sp>
      <p:pic>
        <p:nvPicPr>
          <p:cNvPr id="7" name="Picture 6">
            <a:extLst>
              <a:ext uri="{FF2B5EF4-FFF2-40B4-BE49-F238E27FC236}">
                <a16:creationId xmlns:a16="http://schemas.microsoft.com/office/drawing/2014/main" id="{FF8E5339-C798-C2A5-E22E-D7BA93FD84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1484784"/>
            <a:ext cx="5616624" cy="3960440"/>
          </a:xfrm>
          <a:prstGeom prst="rect">
            <a:avLst/>
          </a:prstGeom>
        </p:spPr>
      </p:pic>
      <p:pic>
        <p:nvPicPr>
          <p:cNvPr id="5" name="Picture 4">
            <a:extLst>
              <a:ext uri="{FF2B5EF4-FFF2-40B4-BE49-F238E27FC236}">
                <a16:creationId xmlns:a16="http://schemas.microsoft.com/office/drawing/2014/main" id="{B65E0485-628A-C347-87F7-59DB3F010E3E}"/>
              </a:ext>
            </a:extLst>
          </p:cNvPr>
          <p:cNvPicPr>
            <a:picLocks noChangeAspect="1"/>
          </p:cNvPicPr>
          <p:nvPr/>
        </p:nvPicPr>
        <p:blipFill>
          <a:blip r:embed="rId3"/>
          <a:stretch>
            <a:fillRect/>
          </a:stretch>
        </p:blipFill>
        <p:spPr>
          <a:xfrm>
            <a:off x="6214520" y="1484784"/>
            <a:ext cx="5714127" cy="3960440"/>
          </a:xfrm>
          <a:prstGeom prst="rect">
            <a:avLst/>
          </a:prstGeom>
        </p:spPr>
      </p:pic>
    </p:spTree>
    <p:extLst>
      <p:ext uri="{BB962C8B-B14F-4D97-AF65-F5344CB8AC3E}">
        <p14:creationId xmlns:p14="http://schemas.microsoft.com/office/powerpoint/2010/main" val="2863033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4E5D-A2EF-4078-B9FF-023DCE6BEAA5}"/>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Research Paper</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D61D1B-D61C-4D14-80F4-CCD5103D9B7C}"/>
              </a:ext>
            </a:extLst>
          </p:cNvPr>
          <p:cNvSpPr>
            <a:spLocks noGrp="1"/>
          </p:cNvSpPr>
          <p:nvPr>
            <p:ph idx="1"/>
          </p:nvPr>
        </p:nvSpPr>
        <p:spPr/>
        <p:txBody>
          <a:bodyPr>
            <a:normAutofit/>
          </a:bodyPr>
          <a:lstStyle/>
          <a:p>
            <a:r>
              <a:rPr lang="en-US" sz="2400" u="sng" dirty="0">
                <a:hlinkClick r:id="rId2" action="ppaction://hlinkfile"/>
              </a:rPr>
              <a:t>Research</a:t>
            </a:r>
            <a:r>
              <a:rPr lang="en-US" sz="2400" u="sng" dirty="0"/>
              <a:t> </a:t>
            </a:r>
            <a:r>
              <a:rPr lang="en-US" sz="2400" u="sng" dirty="0">
                <a:hlinkClick r:id="rId3" action="ppaction://hlinkfile"/>
              </a:rPr>
              <a:t>paper</a:t>
            </a:r>
            <a:endParaRPr lang="en-IN" sz="2400" u="sng" dirty="0"/>
          </a:p>
        </p:txBody>
      </p:sp>
    </p:spTree>
    <p:extLst>
      <p:ext uri="{BB962C8B-B14F-4D97-AF65-F5344CB8AC3E}">
        <p14:creationId xmlns:p14="http://schemas.microsoft.com/office/powerpoint/2010/main" val="4089135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E256-1B4E-2F25-E7CF-07C64E7E6BB6}"/>
              </a:ext>
            </a:extLst>
          </p:cNvPr>
          <p:cNvSpPr>
            <a:spLocks noGrp="1"/>
          </p:cNvSpPr>
          <p:nvPr>
            <p:ph type="title"/>
          </p:nvPr>
        </p:nvSpPr>
        <p:spPr/>
        <p:txBody>
          <a:bodyPr/>
          <a:lstStyle/>
          <a:p>
            <a:pPr algn="ctr"/>
            <a:r>
              <a:rPr lang="en-IN" dirty="0"/>
              <a:t>Acknowledgement</a:t>
            </a:r>
          </a:p>
        </p:txBody>
      </p:sp>
      <p:pic>
        <p:nvPicPr>
          <p:cNvPr id="6" name="Content Placeholder 5">
            <a:extLst>
              <a:ext uri="{FF2B5EF4-FFF2-40B4-BE49-F238E27FC236}">
                <a16:creationId xmlns:a16="http://schemas.microsoft.com/office/drawing/2014/main" id="{45B02427-FE0F-843E-AACC-8CDC40622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0464" y="1052736"/>
            <a:ext cx="3427744" cy="5395912"/>
          </a:xfrm>
        </p:spPr>
      </p:pic>
    </p:spTree>
    <p:extLst>
      <p:ext uri="{BB962C8B-B14F-4D97-AF65-F5344CB8AC3E}">
        <p14:creationId xmlns:p14="http://schemas.microsoft.com/office/powerpoint/2010/main" val="384006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ea typeface="DejaVu Sans"/>
              </a:rPr>
              <a:t>Contents</a:t>
            </a:r>
            <a:endParaRPr lang="en-US" sz="4400" b="0" strike="noStrike" spc="-1">
              <a:solidFill>
                <a:srgbClr val="000000"/>
              </a:solidFill>
              <a:latin typeface="Arial"/>
            </a:endParaRPr>
          </a:p>
        </p:txBody>
      </p:sp>
      <p:sp>
        <p:nvSpPr>
          <p:cNvPr id="98" name="PlaceHolder 2"/>
          <p:cNvSpPr>
            <a:spLocks noGrp="1"/>
          </p:cNvSpPr>
          <p:nvPr>
            <p:ph/>
          </p:nvPr>
        </p:nvSpPr>
        <p:spPr>
          <a:xfrm>
            <a:off x="199440" y="1097280"/>
            <a:ext cx="11778480" cy="5394240"/>
          </a:xfrm>
          <a:prstGeom prst="rect">
            <a:avLst/>
          </a:prstGeom>
          <a:noFill/>
          <a:ln w="0">
            <a:noFill/>
          </a:ln>
        </p:spPr>
        <p:txBody>
          <a:bodyPr lIns="90000" tIns="45000" rIns="90000" bIns="45000" anchor="t">
            <a:noAutofit/>
          </a:bodyPr>
          <a:lstStyle/>
          <a:p>
            <a:pPr marL="462240" indent="-462240" algn="just">
              <a:lnSpc>
                <a:spcPct val="80000"/>
              </a:lnSpc>
              <a:spcBef>
                <a:spcPts val="1001"/>
              </a:spcBef>
              <a:buSzPct val="100058"/>
              <a:buBlip>
                <a:blip r:embed="rId2"/>
              </a:buBlip>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Abstract</a:t>
            </a:r>
          </a:p>
          <a:p>
            <a:pPr marL="462240" indent="-462240" algn="just">
              <a:lnSpc>
                <a:spcPct val="80000"/>
              </a:lnSpc>
              <a:spcBef>
                <a:spcPts val="1001"/>
              </a:spcBef>
              <a:buSzPct val="100058"/>
              <a:buBlip>
                <a:blip r:embed="rId2"/>
              </a:buBlip>
            </a:pPr>
            <a:r>
              <a:rPr lang="en-US" sz="2800" spc="-1" dirty="0">
                <a:solidFill>
                  <a:srgbClr val="000000"/>
                </a:solidFill>
                <a:latin typeface="Times New Roman" panose="02020603050405020304" pitchFamily="18" charset="0"/>
                <a:cs typeface="Times New Roman" panose="02020603050405020304" pitchFamily="18" charset="0"/>
              </a:rPr>
              <a:t>Introduction</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80000"/>
              </a:lnSpc>
              <a:spcBef>
                <a:spcPts val="1001"/>
              </a:spcBef>
              <a:buSzPct val="100058"/>
              <a:buBlip>
                <a:blip r:embed="rId2"/>
              </a:buBlip>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Literature survey </a:t>
            </a:r>
          </a:p>
          <a:p>
            <a:pPr marL="462240" indent="-462240" algn="just">
              <a:lnSpc>
                <a:spcPct val="80000"/>
              </a:lnSpc>
              <a:spcBef>
                <a:spcPts val="1001"/>
              </a:spcBef>
              <a:buSzPct val="100058"/>
              <a:buBlip>
                <a:blip r:embed="rId2"/>
              </a:buBlip>
            </a:pPr>
            <a:r>
              <a:rPr lang="en-US" sz="2800" spc="-1" dirty="0">
                <a:solidFill>
                  <a:srgbClr val="000000"/>
                </a:solidFill>
                <a:latin typeface="Times New Roman" panose="02020603050405020304" pitchFamily="18" charset="0"/>
                <a:cs typeface="Times New Roman" panose="02020603050405020304" pitchFamily="18" charset="0"/>
              </a:rPr>
              <a:t>Existing System</a:t>
            </a:r>
          </a:p>
          <a:p>
            <a:pPr marL="462240" indent="-462240" algn="just">
              <a:lnSpc>
                <a:spcPct val="80000"/>
              </a:lnSpc>
              <a:spcBef>
                <a:spcPts val="1001"/>
              </a:spcBef>
              <a:buSzPct val="100058"/>
              <a:buBlip>
                <a:blip r:embed="rId2"/>
              </a:buBlip>
            </a:pPr>
            <a:r>
              <a:rPr lang="en-US" sz="2800" b="0" strike="noStrike" spc="-1" dirty="0">
                <a:solidFill>
                  <a:srgbClr val="000000"/>
                </a:solidFill>
                <a:latin typeface="Times New Roman" panose="02020603050405020304" pitchFamily="18" charset="0"/>
                <a:cs typeface="Times New Roman" panose="02020603050405020304" pitchFamily="18" charset="0"/>
              </a:rPr>
              <a:t>Proposed System</a:t>
            </a:r>
          </a:p>
          <a:p>
            <a:pPr marL="462240" indent="-462240" algn="just">
              <a:lnSpc>
                <a:spcPct val="80000"/>
              </a:lnSpc>
              <a:spcBef>
                <a:spcPts val="1001"/>
              </a:spcBef>
              <a:buSzPct val="100058"/>
              <a:buBlip>
                <a:blip r:embed="rId2"/>
              </a:buBlip>
            </a:pPr>
            <a:r>
              <a:rPr lang="en-US" sz="2800" spc="-1" dirty="0">
                <a:solidFill>
                  <a:srgbClr val="000000"/>
                </a:solidFill>
                <a:latin typeface="Times New Roman" panose="02020603050405020304" pitchFamily="18" charset="0"/>
                <a:cs typeface="Times New Roman" panose="02020603050405020304" pitchFamily="18" charset="0"/>
              </a:rPr>
              <a:t>Planning</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80000"/>
              </a:lnSpc>
              <a:spcBef>
                <a:spcPts val="1001"/>
              </a:spcBef>
              <a:buSzPct val="100058"/>
              <a:buBlip>
                <a:blip r:embed="rId2"/>
              </a:buBlip>
            </a:pPr>
            <a:r>
              <a:rPr lang="en-US" sz="2800" spc="-1" dirty="0">
                <a:solidFill>
                  <a:srgbClr val="000000"/>
                </a:solidFill>
                <a:latin typeface="Times New Roman" panose="02020603050405020304" pitchFamily="18" charset="0"/>
                <a:cs typeface="Times New Roman" panose="02020603050405020304" pitchFamily="18" charset="0"/>
              </a:rPr>
              <a:t>Design</a:t>
            </a:r>
          </a:p>
          <a:p>
            <a:pPr marL="462240" indent="-462240" algn="just">
              <a:lnSpc>
                <a:spcPct val="80000"/>
              </a:lnSpc>
              <a:spcBef>
                <a:spcPts val="1001"/>
              </a:spcBef>
              <a:buSzPct val="100058"/>
              <a:buBlip>
                <a:blip r:embed="rId2"/>
              </a:buBlip>
            </a:pPr>
            <a:r>
              <a:rPr lang="en-US" sz="2800" b="0" strike="noStrike" spc="-1" dirty="0">
                <a:solidFill>
                  <a:srgbClr val="000000"/>
                </a:solidFill>
                <a:latin typeface="Times New Roman" panose="02020603050405020304" pitchFamily="18" charset="0"/>
                <a:cs typeface="Times New Roman" panose="02020603050405020304" pitchFamily="18" charset="0"/>
              </a:rPr>
              <a:t>Implementation</a:t>
            </a:r>
          </a:p>
          <a:p>
            <a:pPr marL="462240" indent="-462240" algn="just">
              <a:lnSpc>
                <a:spcPct val="80000"/>
              </a:lnSpc>
              <a:spcBef>
                <a:spcPts val="1001"/>
              </a:spcBef>
              <a:buSzPct val="100058"/>
              <a:buBlip>
                <a:blip r:embed="rId2"/>
              </a:buBlip>
            </a:pPr>
            <a:r>
              <a:rPr lang="en-US" sz="2800" spc="-1" dirty="0">
                <a:solidFill>
                  <a:srgbClr val="000000"/>
                </a:solidFill>
                <a:latin typeface="Times New Roman" panose="02020603050405020304" pitchFamily="18" charset="0"/>
                <a:cs typeface="Times New Roman" panose="02020603050405020304" pitchFamily="18" charset="0"/>
              </a:rPr>
              <a:t>Research Paper</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80000"/>
              </a:lnSpc>
              <a:spcBef>
                <a:spcPts val="1001"/>
              </a:spcBef>
              <a:buSzPct val="100058"/>
              <a:buBlip>
                <a:blip r:embed="rId2"/>
              </a:buBlip>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References</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80000"/>
              </a:lnSpc>
              <a:spcBef>
                <a:spcPts val="1001"/>
              </a:spcBef>
              <a:buSzPct val="100058"/>
              <a:buBlip>
                <a:blip r:embed="rId2"/>
              </a:buBlip>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GitHub Link</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tabLst>
                <a:tab pos="0" algn="l"/>
              </a:tabLst>
            </a:pPr>
            <a:endParaRPr lang="en-US" sz="2800" b="0" strike="noStrike" spc="-1" dirty="0">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ea typeface="DejaVu Sans"/>
              </a:rPr>
              <a:t> Reference</a:t>
            </a:r>
            <a:r>
              <a:rPr lang="en-US" sz="4400" b="0" strike="noStrike" spc="-1">
                <a:solidFill>
                  <a:srgbClr val="FFFFFF"/>
                </a:solidFill>
                <a:latin typeface="Times New Roman"/>
                <a:ea typeface="DejaVu Sans"/>
              </a:rPr>
              <a:t>s</a:t>
            </a:r>
            <a:endParaRPr lang="en-US" sz="4400" b="0" strike="noStrike" spc="-1">
              <a:solidFill>
                <a:srgbClr val="000000"/>
              </a:solidFill>
              <a:latin typeface="Arial"/>
            </a:endParaRPr>
          </a:p>
        </p:txBody>
      </p:sp>
      <p:sp>
        <p:nvSpPr>
          <p:cNvPr id="116" name="PlaceHolder 2"/>
          <p:cNvSpPr>
            <a:spLocks noGrp="1"/>
          </p:cNvSpPr>
          <p:nvPr>
            <p:ph/>
          </p:nvPr>
        </p:nvSpPr>
        <p:spPr>
          <a:xfrm>
            <a:off x="199440" y="1097280"/>
            <a:ext cx="11945232" cy="5394240"/>
          </a:xfrm>
          <a:prstGeom prst="rect">
            <a:avLst/>
          </a:prstGeom>
          <a:noFill/>
          <a:ln w="0">
            <a:noFill/>
          </a:ln>
        </p:spPr>
        <p:txBody>
          <a:bodyPr lIns="90000" tIns="45000" rIns="90000" bIns="45000" anchor="t">
            <a:noAutofit/>
          </a:bodyPr>
          <a:lstStyle/>
          <a:p>
            <a:pPr algn="just" rtl="0" eaLnBrk="1" fontAlgn="t" latinLnBrk="0" hangingPunct="1"/>
            <a:r>
              <a:rPr lang="en-US" sz="2400" b="0" strike="noStrike" spc="-1" dirty="0">
                <a:solidFill>
                  <a:srgbClr val="000000"/>
                </a:solidFill>
                <a:latin typeface="Times New Roman"/>
                <a:ea typeface="DejaVu Sans"/>
              </a:rPr>
              <a:t>[1</a:t>
            </a:r>
            <a:r>
              <a:rPr lang="en-US" sz="2400" b="0" strike="noStrike" spc="-1" dirty="0">
                <a:solidFill>
                  <a:srgbClr val="000000"/>
                </a:solidFill>
                <a:latin typeface="Times New Roman" pitchFamily="18" charset="0"/>
                <a:ea typeface="DejaVu Sans"/>
                <a:cs typeface="Times New Roman" pitchFamily="18" charset="0"/>
              </a:rPr>
              <a:t>].</a:t>
            </a:r>
            <a:r>
              <a:rPr lang="en-US" sz="2400" dirty="0">
                <a:latin typeface="Times New Roman" pitchFamily="18" charset="0"/>
                <a:cs typeface="Times New Roman" pitchFamily="18" charset="0"/>
              </a:rPr>
              <a:t>IEEE, 2020Taha, </a:t>
            </a:r>
            <a:r>
              <a:rPr lang="en-US" sz="2400" dirty="0" err="1">
                <a:latin typeface="Times New Roman" pitchFamily="18" charset="0"/>
                <a:cs typeface="Times New Roman" pitchFamily="18" charset="0"/>
              </a:rPr>
              <a:t>Altyeb</a:t>
            </a:r>
            <a:r>
              <a:rPr lang="en-US" sz="2400" dirty="0">
                <a:latin typeface="Times New Roman" pitchFamily="18" charset="0"/>
                <a:cs typeface="Times New Roman" pitchFamily="18" charset="0"/>
              </a:rPr>
              <a:t> &amp; </a:t>
            </a:r>
            <a:r>
              <a:rPr lang="en-US" sz="2400" dirty="0" err="1">
                <a:latin typeface="Times New Roman" pitchFamily="18" charset="0"/>
                <a:cs typeface="Times New Roman" pitchFamily="18" charset="0"/>
              </a:rPr>
              <a:t>Malebary</a:t>
            </a:r>
            <a:r>
              <a:rPr lang="en-US" sz="2400" dirty="0">
                <a:latin typeface="Times New Roman" pitchFamily="18" charset="0"/>
                <a:cs typeface="Times New Roman" pitchFamily="18" charset="0"/>
              </a:rPr>
              <a:t>, Sharaf. “</a:t>
            </a:r>
            <a:r>
              <a:rPr lang="en-US" sz="2400" dirty="0">
                <a:latin typeface="Times New Roman" pitchFamily="18" charset="0"/>
                <a:cs typeface="Times New Roman" pitchFamily="18" charset="0"/>
                <a:hlinkClick r:id="rId2" action="ppaction://hlinkfile"/>
              </a:rPr>
              <a:t>An Intelligent Approach to Credit Card Fraud Detection Using an Optimized Light </a:t>
            </a:r>
            <a:r>
              <a:rPr lang="en-US" sz="2400" dirty="0" err="1">
                <a:latin typeface="Times New Roman" pitchFamily="18" charset="0"/>
                <a:cs typeface="Times New Roman" pitchFamily="18" charset="0"/>
                <a:hlinkClick r:id="rId2" action="ppaction://hlinkfile"/>
              </a:rPr>
              <a:t>GradientBoosting</a:t>
            </a:r>
            <a:r>
              <a:rPr lang="en-US" sz="2400" dirty="0">
                <a:latin typeface="Times New Roman" pitchFamily="18" charset="0"/>
                <a:cs typeface="Times New Roman" pitchFamily="18" charset="0"/>
                <a:hlinkClick r:id="rId2" action="ppaction://hlinkfile"/>
              </a:rPr>
              <a:t> Machine Fundamentals of Boosting Techniques</a:t>
            </a:r>
            <a:r>
              <a:rPr lang="en-US" sz="2400" dirty="0">
                <a:latin typeface="Times New Roman" pitchFamily="18" charset="0"/>
                <a:cs typeface="Times New Roman" pitchFamily="18" charset="0"/>
              </a:rPr>
              <a:t>”</a:t>
            </a:r>
            <a:r>
              <a:rPr lang="en-US" sz="2400" dirty="0"/>
              <a:t>.</a:t>
            </a:r>
          </a:p>
          <a:p>
            <a:pPr algn="just" rtl="0" eaLnBrk="1" fontAlgn="t" latinLnBrk="0" hangingPunct="1"/>
            <a:endParaRPr lang="en-US" sz="2400" dirty="0"/>
          </a:p>
          <a:p>
            <a:pPr algn="just" rtl="0" eaLnBrk="1" fontAlgn="t" latinLnBrk="0" hangingPunct="1"/>
            <a:r>
              <a:rPr lang="en-US" sz="2400" dirty="0">
                <a:latin typeface="Times New Roman" pitchFamily="18" charset="0"/>
                <a:cs typeface="Times New Roman" pitchFamily="18" charset="0"/>
              </a:rPr>
              <a:t>[2].</a:t>
            </a:r>
            <a:r>
              <a:rPr lang="en-US" sz="2400" dirty="0"/>
              <a:t> </a:t>
            </a:r>
            <a:r>
              <a:rPr lang="en-US" sz="2400" dirty="0">
                <a:latin typeface="Times New Roman" pitchFamily="18" charset="0"/>
                <a:cs typeface="Times New Roman" pitchFamily="18" charset="0"/>
              </a:rPr>
              <a:t>IEEE .(2019).</a:t>
            </a:r>
            <a:r>
              <a:rPr lang="fr-FR" sz="2400" dirty="0" err="1">
                <a:latin typeface="Times New Roman" pitchFamily="18" charset="0"/>
                <a:cs typeface="Times New Roman" pitchFamily="18" charset="0"/>
              </a:rPr>
              <a:t>Assaghir</a:t>
            </a:r>
            <a:r>
              <a:rPr lang="fr-FR" sz="2400" dirty="0">
                <a:latin typeface="Times New Roman" pitchFamily="18" charset="0"/>
                <a:cs typeface="Times New Roman" pitchFamily="18" charset="0"/>
              </a:rPr>
              <a:t>, Zainab &amp; Taher, </a:t>
            </a:r>
            <a:r>
              <a:rPr lang="fr-FR" sz="2400" dirty="0" err="1">
                <a:latin typeface="Times New Roman" pitchFamily="18" charset="0"/>
                <a:cs typeface="Times New Roman" pitchFamily="18" charset="0"/>
              </a:rPr>
              <a:t>Yehia</a:t>
            </a:r>
            <a:r>
              <a:rPr lang="fr-FR" sz="2400" dirty="0">
                <a:latin typeface="Times New Roman" pitchFamily="18" charset="0"/>
                <a:cs typeface="Times New Roman" pitchFamily="18" charset="0"/>
              </a:rPr>
              <a:t> &amp; </a:t>
            </a:r>
            <a:r>
              <a:rPr lang="fr-FR" sz="2400" dirty="0" err="1">
                <a:latin typeface="Times New Roman" pitchFamily="18" charset="0"/>
                <a:cs typeface="Times New Roman" pitchFamily="18" charset="0"/>
              </a:rPr>
              <a:t>Haque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Rafiqul</a:t>
            </a:r>
            <a:r>
              <a:rPr lang="fr-FR"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3" action="ppaction://hlinkfile"/>
              </a:rPr>
              <a:t>An Experimental Study With Imbalanced Classification Approaches for Credit Card Fraud Detection Basics of Imbalanced Data Treatment</a:t>
            </a:r>
            <a:r>
              <a:rPr lang="en-US" sz="2400" dirty="0">
                <a:latin typeface="Times New Roman" pitchFamily="18" charset="0"/>
                <a:cs typeface="Times New Roman" pitchFamily="18" charset="0"/>
              </a:rPr>
              <a:t>”.</a:t>
            </a:r>
          </a:p>
          <a:p>
            <a:pPr algn="just" rtl="0" eaLnBrk="1" fontAlgn="t" latinLnBrk="0" hangingPunct="1"/>
            <a:endParaRPr lang="en-US" sz="2400" dirty="0">
              <a:latin typeface="Times New Roman" pitchFamily="18" charset="0"/>
              <a:cs typeface="Times New Roman" pitchFamily="18" charset="0"/>
            </a:endParaRPr>
          </a:p>
          <a:p>
            <a:pPr rtl="0" eaLnBrk="1" fontAlgn="auto" latinLnBrk="0" hangingPunct="1"/>
            <a:r>
              <a:rPr lang="en-US" sz="2400" dirty="0">
                <a:latin typeface="Times New Roman" pitchFamily="18" charset="0"/>
                <a:cs typeface="Times New Roman" pitchFamily="18" charset="0"/>
              </a:rPr>
              <a:t>[3].</a:t>
            </a:r>
            <a:r>
              <a:rPr lang="en-US" sz="2400" dirty="0"/>
              <a:t> </a:t>
            </a:r>
            <a:r>
              <a:rPr lang="en-US" sz="2400" dirty="0">
                <a:latin typeface="Times New Roman" panose="02020603050405020304" pitchFamily="18" charset="0"/>
                <a:cs typeface="Times New Roman" panose="02020603050405020304" pitchFamily="18" charset="0"/>
              </a:rPr>
              <a:t>IJRASET, (2021), A Sampath Abhishek, “</a:t>
            </a:r>
            <a:r>
              <a:rPr lang="en-US" sz="2400" u="sng" dirty="0">
                <a:solidFill>
                  <a:schemeClr val="accent1"/>
                </a:solidFill>
                <a:latin typeface="Times New Roman" panose="02020603050405020304" pitchFamily="18" charset="0"/>
                <a:cs typeface="Times New Roman" panose="02020603050405020304" pitchFamily="18" charset="0"/>
              </a:rPr>
              <a:t>Predictive Analytics with Machine Learning For Fraud Detection</a:t>
            </a:r>
            <a:r>
              <a:rPr lang="en-US" sz="2400" dirty="0">
                <a:latin typeface="Times New Roman" panose="02020603050405020304" pitchFamily="18" charset="0"/>
                <a:cs typeface="Times New Roman" panose="02020603050405020304" pitchFamily="18" charset="0"/>
              </a:rPr>
              <a:t>”.</a:t>
            </a:r>
          </a:p>
          <a:p>
            <a:pPr rtl="0" eaLnBrk="1" fontAlgn="auto" latinLnBrk="0" hangingPunct="1"/>
            <a:endParaRPr lang="en-US" sz="2400" dirty="0">
              <a:latin typeface="Times New Roman" panose="02020603050405020304" pitchFamily="18" charset="0"/>
              <a:cs typeface="Times New Roman" panose="02020603050405020304" pitchFamily="18" charset="0"/>
            </a:endParaRPr>
          </a:p>
          <a:p>
            <a:pPr algn="just" rtl="0"/>
            <a:r>
              <a:rPr kumimoji="0" lang="en-US" sz="2400" b="0" i="0" u="none" strike="noStrike" kern="0" cap="none" spc="-1" normalizeH="0" baseline="0" noProof="0" dirty="0">
                <a:ln>
                  <a:noFill/>
                </a:ln>
                <a:solidFill>
                  <a:srgbClr val="000000"/>
                </a:solidFill>
                <a:effectLst/>
                <a:uLnTx/>
                <a:uFillTx/>
                <a:latin typeface="Times New Roman"/>
                <a:ea typeface="DejaVu Sans"/>
              </a:rPr>
              <a:t>[</a:t>
            </a:r>
            <a:r>
              <a:rPr lang="en-US" sz="2400" kern="0" spc="-1" dirty="0">
                <a:solidFill>
                  <a:srgbClr val="000000"/>
                </a:solidFill>
                <a:latin typeface="Times New Roman"/>
                <a:ea typeface="DejaVu Sans"/>
              </a:rPr>
              <a:t>4</a:t>
            </a:r>
            <a:r>
              <a:rPr kumimoji="0" lang="en-US" sz="2400" b="0" i="0" u="none" strike="noStrike" kern="0" cap="none" spc="-1" normalizeH="0" baseline="0" noProof="0" dirty="0">
                <a:ln>
                  <a:noFill/>
                </a:ln>
                <a:solidFill>
                  <a:srgbClr val="000000"/>
                </a:solidFill>
                <a:effectLst/>
                <a:uLnTx/>
                <a:uFillTx/>
                <a:latin typeface="Times New Roman" pitchFamily="18" charset="0"/>
                <a:ea typeface="DejaVu Sans"/>
                <a:cs typeface="Times New Roman" pitchFamily="18" charset="0"/>
              </a:rPr>
              <a:t>].</a:t>
            </a:r>
            <a:r>
              <a:rPr lang="en-US" sz="2400" dirty="0"/>
              <a:t> </a:t>
            </a:r>
            <a:r>
              <a:rPr lang="en-US" sz="2400" dirty="0">
                <a:latin typeface="Times New Roman" pitchFamily="18" charset="0"/>
                <a:cs typeface="Times New Roman" pitchFamily="18" charset="0"/>
              </a:rPr>
              <a:t>Information Sciences, Elsevier (2019), F. </a:t>
            </a:r>
            <a:r>
              <a:rPr lang="en-US" sz="2400" dirty="0" err="1">
                <a:latin typeface="Times New Roman" pitchFamily="18" charset="0"/>
                <a:cs typeface="Times New Roman" pitchFamily="18" charset="0"/>
              </a:rPr>
              <a:t>Carcillo</a:t>
            </a:r>
            <a:r>
              <a:rPr lang="en-US" sz="2400" dirty="0">
                <a:latin typeface="Times New Roman" pitchFamily="18" charset="0"/>
                <a:cs typeface="Times New Roman" pitchFamily="18" charset="0"/>
              </a:rPr>
              <a:t>, Y.-A. Le Borgne and O. </a:t>
            </a:r>
            <a:r>
              <a:rPr lang="en-US" sz="2400" dirty="0" err="1">
                <a:latin typeface="Times New Roman" pitchFamily="18" charset="0"/>
                <a:cs typeface="Times New Roman" pitchFamily="18" charset="0"/>
              </a:rPr>
              <a:t>Caelen</a:t>
            </a:r>
            <a:r>
              <a:rPr lang="en-US" sz="2400" dirty="0">
                <a:latin typeface="Times New Roman" pitchFamily="18" charset="0"/>
                <a:cs typeface="Times New Roman" pitchFamily="18" charset="0"/>
              </a:rPr>
              <a:t> et al, “</a:t>
            </a:r>
            <a:r>
              <a:rPr lang="en-US" sz="2400" dirty="0">
                <a:latin typeface="Times New Roman" pitchFamily="18" charset="0"/>
                <a:cs typeface="Times New Roman" pitchFamily="18" charset="0"/>
                <a:hlinkClick r:id="rId4" action="ppaction://hlinkfile"/>
              </a:rPr>
              <a:t>Combining unsupervised and supervised learning in credit card fraud detection Fundamentals of Machine Learning</a:t>
            </a:r>
            <a:r>
              <a:rPr lang="en-US" sz="2400" dirty="0">
                <a:latin typeface="Times New Roman" pitchFamily="18" charset="0"/>
                <a:cs typeface="Times New Roman" pitchFamily="18" charset="0"/>
              </a:rPr>
              <a:t>”.</a:t>
            </a:r>
          </a:p>
          <a:p>
            <a:pPr rtl="0" eaLnBrk="1" fontAlgn="auto" latinLnBrk="0" hangingPunct="1"/>
            <a:endParaRPr lang="en-US" sz="2400" dirty="0"/>
          </a:p>
          <a:p>
            <a:pPr algn="just" rtl="0" eaLnBrk="1" fontAlgn="t" latinLnBrk="0" hangingPunct="1"/>
            <a:endParaRPr lang="en-US" sz="2400" dirty="0">
              <a:latin typeface="Times New Roman" pitchFamily="18" charset="0"/>
              <a:cs typeface="Times New Roman" pitchFamily="18" charset="0"/>
            </a:endParaRPr>
          </a:p>
          <a:p>
            <a:pPr algn="just" rtl="0" eaLnBrk="1" fontAlgn="t" latinLnBrk="0" hangingPunct="1"/>
            <a:endParaRPr lang="en-US" sz="2800" dirty="0">
              <a:latin typeface="Times New Roman" pitchFamily="18" charset="0"/>
              <a:cs typeface="Times New Roman" pitchFamily="18" charset="0"/>
            </a:endParaRPr>
          </a:p>
          <a:p>
            <a:pPr marL="577800" indent="-577800" algn="just">
              <a:lnSpc>
                <a:spcPct val="90000"/>
              </a:lnSpc>
              <a:spcBef>
                <a:spcPts val="1001"/>
              </a:spcBef>
              <a:buClr>
                <a:srgbClr val="000000"/>
              </a:buClr>
              <a:buFont typeface="Arial"/>
              <a:buChar char="•"/>
              <a:tabLst>
                <a:tab pos="0" algn="l"/>
              </a:tabLst>
            </a:pPr>
            <a:endParaRPr lang="en-US" sz="2800" b="0" strike="noStrike" spc="-1" dirty="0">
              <a:solidFill>
                <a:srgbClr val="000000"/>
              </a:solidFill>
              <a:latin typeface="Arial"/>
            </a:endParaRPr>
          </a:p>
          <a:p>
            <a:pPr algn="just">
              <a:lnSpc>
                <a:spcPct val="90000"/>
              </a:lnSpc>
              <a:spcBef>
                <a:spcPts val="1001"/>
              </a:spcBef>
              <a:tabLst>
                <a:tab pos="0" algn="l"/>
              </a:tabLst>
            </a:pPr>
            <a:endParaRPr lang="en-US" sz="2800" b="0" strike="noStrike" spc="-1" dirty="0">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ea typeface="DejaVu Sans"/>
              </a:rPr>
              <a:t>Git Hub Dashboards of each student</a:t>
            </a:r>
            <a:endParaRPr lang="en-US" sz="4400" b="0" strike="noStrike" spc="-1">
              <a:solidFill>
                <a:srgbClr val="000000"/>
              </a:solidFill>
              <a:latin typeface="Arial"/>
            </a:endParaRPr>
          </a:p>
        </p:txBody>
      </p:sp>
      <p:sp>
        <p:nvSpPr>
          <p:cNvPr id="118" name="PlaceHolder 2"/>
          <p:cNvSpPr>
            <a:spLocks noGrp="1"/>
          </p:cNvSpPr>
          <p:nvPr>
            <p:ph/>
          </p:nvPr>
        </p:nvSpPr>
        <p:spPr>
          <a:xfrm>
            <a:off x="199440" y="1097280"/>
            <a:ext cx="11778480" cy="5394240"/>
          </a:xfrm>
          <a:prstGeom prst="rect">
            <a:avLst/>
          </a:prstGeom>
          <a:noFill/>
          <a:ln w="0">
            <a:noFill/>
          </a:ln>
        </p:spPr>
        <p:txBody>
          <a:bodyPr lIns="90000" tIns="45000" rIns="90000" bIns="45000" anchor="t">
            <a:noAutofit/>
          </a:bodyPr>
          <a:lstStyle/>
          <a:p>
            <a:r>
              <a:rPr lang="en-US" sz="2800" b="0" strike="noStrike" spc="-1" dirty="0">
                <a:solidFill>
                  <a:srgbClr val="000000"/>
                </a:solidFill>
                <a:latin typeface="Arial"/>
              </a:rPr>
              <a:t>GitHub Link :</a:t>
            </a:r>
            <a:r>
              <a:rPr lang="en-US" sz="2800" b="0" strike="noStrike" spc="-1" dirty="0">
                <a:solidFill>
                  <a:srgbClr val="000000"/>
                </a:solidFill>
                <a:latin typeface="Arial"/>
                <a:hlinkClick r:id="rId2"/>
              </a:rPr>
              <a:t>https://github.com/204g1a0565/CSE-2020-24-Batch-B11</a:t>
            </a:r>
            <a:endParaRPr lang="en-US" sz="2800" b="0" strike="noStrike" spc="-1" dirty="0">
              <a:solidFill>
                <a:srgbClr val="000000"/>
              </a:solidFill>
              <a:latin typeface="Arial"/>
            </a:endParaRPr>
          </a:p>
        </p:txBody>
      </p:sp>
      <p:pic>
        <p:nvPicPr>
          <p:cNvPr id="3" name="Picture 2">
            <a:extLst>
              <a:ext uri="{FF2B5EF4-FFF2-40B4-BE49-F238E27FC236}">
                <a16:creationId xmlns:a16="http://schemas.microsoft.com/office/drawing/2014/main" id="{9B3A212D-EA53-EAFD-80A1-2006A1449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1588800"/>
            <a:ext cx="11089232" cy="49347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
          <p:cNvSpPr/>
          <p:nvPr/>
        </p:nvSpPr>
        <p:spPr>
          <a:xfrm>
            <a:off x="2632680" y="2375640"/>
            <a:ext cx="6574598" cy="156339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i="1" spc="-1" dirty="0">
                <a:solidFill>
                  <a:srgbClr val="FF6600"/>
                </a:solidFill>
                <a:latin typeface="Times New Roman"/>
                <a:ea typeface="Calibri"/>
              </a:rPr>
              <a:t>Thank you!!!</a:t>
            </a:r>
            <a:endParaRPr lang="en-IN" sz="9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Arial"/>
              </a:rPr>
              <a:t> </a:t>
            </a:r>
          </a:p>
        </p:txBody>
      </p:sp>
      <p:sp>
        <p:nvSpPr>
          <p:cNvPr id="100" name="PlaceHolder 2"/>
          <p:cNvSpPr>
            <a:spLocks noGrp="1"/>
          </p:cNvSpPr>
          <p:nvPr>
            <p:ph/>
          </p:nvPr>
        </p:nvSpPr>
        <p:spPr>
          <a:xfrm>
            <a:off x="199440" y="1097280"/>
            <a:ext cx="11778480" cy="5394240"/>
          </a:xfrm>
          <a:prstGeom prst="rect">
            <a:avLst/>
          </a:prstGeom>
          <a:noFill/>
          <a:ln w="0">
            <a:noFill/>
          </a:ln>
        </p:spPr>
        <p:txBody>
          <a:bodyPr lIns="90000" tIns="45000" rIns="90000" bIns="45000" anchor="t">
            <a:noAutofit/>
          </a:bodyPr>
          <a:lstStyle/>
          <a:p>
            <a:pPr marL="228600" indent="-228600" algn="just">
              <a:lnSpc>
                <a:spcPct val="90000"/>
              </a:lnSpc>
              <a:spcBef>
                <a:spcPts val="1001"/>
              </a:spcBef>
              <a:buClr>
                <a:srgbClr val="000000"/>
              </a:buClr>
              <a:buFont typeface="Arial"/>
              <a:buChar char="•"/>
            </a:pPr>
            <a:r>
              <a:rPr lang="en-US" sz="2400" dirty="0">
                <a:latin typeface="Times New Roman" panose="02020603050405020304" pitchFamily="18" charset="0"/>
                <a:cs typeface="Times New Roman" panose="02020603050405020304" pitchFamily="18" charset="0"/>
              </a:rPr>
              <a:t>With the surge in online transactions, there's a parallel increase in data leakage, fraud, and threats, causing substantial losses to customers. Hence, online marketing systems are urgently adopting advanced security and data handling technologies. Machine Learning (ML), Deep Learning (DL), and Predictive Analytics have emerged as potent solutions for managing sensitive data and preemptively identifying fraud and anomalous behaviors. These technologies efficiently analyze massive datasets, learn from historical patterns, and make accurate predictions, thus providing robust security to online transactions. Through continuous learning and adaptation, ML, DL, and Predictive Analytics significantly enhance the reliability and safety of online marketing systems, instilling confidence among users and stakeholders alike. Their implementation is imperative for safeguarding digital assets, personal data, and ensuring a secure and trustworthy online transaction environment.</a:t>
            </a:r>
          </a:p>
        </p:txBody>
      </p:sp>
      <p:sp>
        <p:nvSpPr>
          <p:cNvPr id="5" name="TextBox 4">
            <a:extLst>
              <a:ext uri="{FF2B5EF4-FFF2-40B4-BE49-F238E27FC236}">
                <a16:creationId xmlns:a16="http://schemas.microsoft.com/office/drawing/2014/main" id="{0AC4FD64-A039-7D4E-4FDA-8E3366B0E1F3}"/>
              </a:ext>
            </a:extLst>
          </p:cNvPr>
          <p:cNvSpPr txBox="1"/>
          <p:nvPr/>
        </p:nvSpPr>
        <p:spPr>
          <a:xfrm>
            <a:off x="199440" y="212306"/>
            <a:ext cx="517648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Abstract</a:t>
            </a:r>
            <a:endParaRPr lang="en-IN" sz="4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Arial"/>
              </a:rPr>
              <a:t> </a:t>
            </a:r>
          </a:p>
        </p:txBody>
      </p:sp>
      <p:sp>
        <p:nvSpPr>
          <p:cNvPr id="100" name="PlaceHolder 2"/>
          <p:cNvSpPr>
            <a:spLocks noGrp="1"/>
          </p:cNvSpPr>
          <p:nvPr>
            <p:ph/>
          </p:nvPr>
        </p:nvSpPr>
        <p:spPr>
          <a:xfrm>
            <a:off x="199440" y="1097280"/>
            <a:ext cx="11801216" cy="4707984"/>
          </a:xfrm>
          <a:prstGeom prst="rect">
            <a:avLst/>
          </a:prstGeom>
          <a:noFill/>
          <a:ln w="0">
            <a:noFill/>
          </a:ln>
        </p:spPr>
        <p:txBody>
          <a:bodyPr lIns="90000" tIns="45000" rIns="90000" bIns="45000" anchor="t">
            <a:noAutofit/>
          </a:bodyPr>
          <a:lstStyle/>
          <a:p>
            <a:pPr marL="228600" indent="-228600" algn="just">
              <a:lnSpc>
                <a:spcPct val="90000"/>
              </a:lnSpc>
              <a:spcBef>
                <a:spcPts val="1001"/>
              </a:spcBef>
              <a:buClr>
                <a:srgbClr val="000000"/>
              </a:buClr>
              <a:buFont typeface="Arial"/>
              <a:buChar char="•"/>
            </a:pPr>
            <a:r>
              <a:rPr lang="en-US" sz="2400" dirty="0">
                <a:solidFill>
                  <a:schemeClr val="tx1"/>
                </a:solidFill>
                <a:latin typeface="Times New Roman" panose="02020603050405020304" pitchFamily="18" charset="0"/>
                <a:cs typeface="Times New Roman" panose="02020603050405020304" pitchFamily="18" charset="0"/>
              </a:rPr>
              <a:t>With the surge in online transactions, ensuring security and reliability has become paramount. ML has emerged as a pivotal solution, offering un-paralleled capabilities in managing and safeguarding sensitive transactional data. ML algorithms adeptly analyze extensive datasets from online transactions, learning and identifying normal and anomalous behaviors and patterns. This learned intelligence allows systems to promptly recognize and respond to potential security threats, thereby minimizing risks and preventing fraudulent activities. ML provides a dynamic and robust security framework for online transactions. It empowers online marketing systems with predictive accuracy and operational efficiency, significantly reducing the incidence of data breaches and fraud. Furthermore, the implementation of ML instills confidence among users and stakeholders by ensuring a secure, reliable, and trustworthy digital transaction environment, making it an indispensable technology in the realm of online transactions.</a:t>
            </a:r>
          </a:p>
        </p:txBody>
      </p:sp>
      <p:sp>
        <p:nvSpPr>
          <p:cNvPr id="5" name="TextBox 4">
            <a:extLst>
              <a:ext uri="{FF2B5EF4-FFF2-40B4-BE49-F238E27FC236}">
                <a16:creationId xmlns:a16="http://schemas.microsoft.com/office/drawing/2014/main" id="{0AC4FD64-A039-7D4E-4FDA-8E3366B0E1F3}"/>
              </a:ext>
            </a:extLst>
          </p:cNvPr>
          <p:cNvSpPr txBox="1"/>
          <p:nvPr/>
        </p:nvSpPr>
        <p:spPr>
          <a:xfrm>
            <a:off x="199440" y="212306"/>
            <a:ext cx="517648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Introduction</a:t>
            </a:r>
            <a:endParaRPr lang="en-IN"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98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ea typeface="DejaVu Sans"/>
              </a:rPr>
              <a:t>Problem Statement</a:t>
            </a:r>
            <a:endParaRPr lang="en-US" sz="4400" b="0" strike="noStrike" spc="-1">
              <a:solidFill>
                <a:srgbClr val="000000"/>
              </a:solidFill>
              <a:latin typeface="Arial"/>
            </a:endParaRPr>
          </a:p>
        </p:txBody>
      </p:sp>
      <p:sp>
        <p:nvSpPr>
          <p:cNvPr id="102" name="PlaceHolder 2"/>
          <p:cNvSpPr>
            <a:spLocks noGrp="1"/>
          </p:cNvSpPr>
          <p:nvPr>
            <p:ph/>
          </p:nvPr>
        </p:nvSpPr>
        <p:spPr>
          <a:xfrm>
            <a:off x="199440" y="1097280"/>
            <a:ext cx="11459160" cy="5074920"/>
          </a:xfrm>
          <a:prstGeom prst="rect">
            <a:avLst/>
          </a:prstGeom>
          <a:noFill/>
          <a:ln w="0">
            <a:noFill/>
          </a:ln>
        </p:spPr>
        <p:txBody>
          <a:bodyPr lIns="90000" tIns="45000" rIns="90000" bIns="45000" anchor="t">
            <a:normAutofit/>
          </a:bodyPr>
          <a:lstStyle/>
          <a:p>
            <a:pPr algn="just">
              <a:lnSpc>
                <a:spcPct val="90000"/>
              </a:lnSpc>
              <a:spcBef>
                <a:spcPts val="1001"/>
              </a:spcBef>
              <a:buFont typeface="Wingdings"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Current tools for real-time fraud detection in online marketing transactions lack user-friendliness and accessibility. There is a need for a web application that simplifies the process of inputting transaction data and obtaining instant fraud risk assessments, ensuring that businesses, even those without extensive technical knowledge, can efficiently protect themselves from online fraud.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0000"/>
              </a:lnSpc>
              <a:spcBef>
                <a:spcPts val="1001"/>
              </a:spcBef>
              <a:buFont typeface="Wingdings"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Traditional fraud detection methods are often reactive and fail to adapt to emerging fraud patterns. To maintain a high level of fraud detection accuracy, businesses require a predictive analytics system capable of learning and adjusting to the latest fraud tactics. The challenge is to develop a predictive model that not only identifies known fraud patterns but also anticipates and counters new ones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0000"/>
              </a:lnSpc>
              <a:spcBef>
                <a:spcPts val="1001"/>
              </a:spcBef>
              <a:buFont typeface="Wingdings" pitchFamily="2" charset="2"/>
              <a:buChar char="Ø"/>
            </a:pPr>
            <a:endParaRPr lang="en-US" sz="2800" b="0" strike="noStrike" spc="-1" dirty="0">
              <a:solidFill>
                <a:srgbClr val="000000"/>
              </a:solidFill>
              <a:latin typeface="Arial"/>
            </a:endParaRPr>
          </a:p>
          <a:p>
            <a:pPr algn="just">
              <a:lnSpc>
                <a:spcPct val="90000"/>
              </a:lnSpc>
              <a:spcBef>
                <a:spcPts val="1001"/>
              </a:spcBef>
            </a:pPr>
            <a:endParaRPr lang="en-US" sz="28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ea typeface="DejaVu Sans"/>
              </a:rPr>
              <a:t>Objectives of Project</a:t>
            </a:r>
            <a:endParaRPr lang="en-US" sz="4400" b="0" strike="noStrike" spc="-1">
              <a:solidFill>
                <a:srgbClr val="000000"/>
              </a:solidFill>
              <a:latin typeface="Arial"/>
            </a:endParaRPr>
          </a:p>
        </p:txBody>
      </p:sp>
      <p:sp>
        <p:nvSpPr>
          <p:cNvPr id="104" name="PlaceHolder 2"/>
          <p:cNvSpPr>
            <a:spLocks noGrp="1"/>
          </p:cNvSpPr>
          <p:nvPr>
            <p:ph/>
          </p:nvPr>
        </p:nvSpPr>
        <p:spPr>
          <a:xfrm>
            <a:off x="199440" y="1133280"/>
            <a:ext cx="11778480" cy="539424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000000"/>
              </a:buClr>
              <a:buFont typeface="Arial" pitchFamily="34" charset="0"/>
              <a:buChar char="•"/>
              <a:tabLst>
                <a:tab pos="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Develop a user-friendly web application that integrates machine learning models for real-time fraud detection in online marketing transactions. The application should allow users to input transaction data, and the system will provide immediate fraud risk assessment.</a:t>
            </a:r>
          </a:p>
          <a:p>
            <a:pPr marL="228600" indent="-228600" algn="just">
              <a:lnSpc>
                <a:spcPct val="90000"/>
              </a:lnSpc>
              <a:spcBef>
                <a:spcPts val="1001"/>
              </a:spcBef>
              <a:buClr>
                <a:srgbClr val="000000"/>
              </a:buClr>
              <a:buFont typeface="Arial" pitchFamily="34" charset="0"/>
              <a:buChar char="•"/>
              <a:tabLst>
                <a:tab pos="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Train, deploy, and fine-tune machine learning models for predictive analytics in the detection of fraudulent online marketing transactions. Utilize historical transaction data and real-time monitoring to continuously improve the accuracy and efficiency of the fraud detection system.</a:t>
            </a:r>
            <a:endParaRPr lang="en-US" sz="24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ea typeface="DejaVu Sans"/>
              </a:rPr>
              <a:t>Literature survey for first objective </a:t>
            </a:r>
            <a:endParaRPr lang="en-US" sz="2800" b="0" strike="noStrike" spc="-1">
              <a:solidFill>
                <a:srgbClr val="000000"/>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graphicFrame>
        <p:nvGraphicFramePr>
          <p:cNvPr id="5" name="Content Placeholder 3"/>
          <p:cNvGraphicFramePr>
            <a:graphicFrameLocks/>
          </p:cNvGraphicFramePr>
          <p:nvPr/>
        </p:nvGraphicFramePr>
        <p:xfrm>
          <a:off x="452398" y="1214422"/>
          <a:ext cx="10620922" cy="4911559"/>
        </p:xfrm>
        <a:graphic>
          <a:graphicData uri="http://schemas.openxmlformats.org/drawingml/2006/table">
            <a:tbl>
              <a:tblPr firstRow="1" bandRow="1">
                <a:tableStyleId>{5940675A-B579-460E-94D1-54222C63F5DA}</a:tableStyleId>
              </a:tblPr>
              <a:tblGrid>
                <a:gridCol w="895667">
                  <a:extLst>
                    <a:ext uri="{9D8B030D-6E8A-4147-A177-3AD203B41FA5}">
                      <a16:colId xmlns:a16="http://schemas.microsoft.com/office/drawing/2014/main" val="20000"/>
                    </a:ext>
                  </a:extLst>
                </a:gridCol>
                <a:gridCol w="1991176">
                  <a:extLst>
                    <a:ext uri="{9D8B030D-6E8A-4147-A177-3AD203B41FA5}">
                      <a16:colId xmlns:a16="http://schemas.microsoft.com/office/drawing/2014/main" val="20001"/>
                    </a:ext>
                  </a:extLst>
                </a:gridCol>
                <a:gridCol w="2005783">
                  <a:extLst>
                    <a:ext uri="{9D8B030D-6E8A-4147-A177-3AD203B41FA5}">
                      <a16:colId xmlns:a16="http://schemas.microsoft.com/office/drawing/2014/main" val="20002"/>
                    </a:ext>
                  </a:extLst>
                </a:gridCol>
                <a:gridCol w="3453468">
                  <a:extLst>
                    <a:ext uri="{9D8B030D-6E8A-4147-A177-3AD203B41FA5}">
                      <a16:colId xmlns:a16="http://schemas.microsoft.com/office/drawing/2014/main" val="20003"/>
                    </a:ext>
                  </a:extLst>
                </a:gridCol>
                <a:gridCol w="2274828">
                  <a:extLst>
                    <a:ext uri="{9D8B030D-6E8A-4147-A177-3AD203B41FA5}">
                      <a16:colId xmlns:a16="http://schemas.microsoft.com/office/drawing/2014/main" val="20004"/>
                    </a:ext>
                  </a:extLst>
                </a:gridCol>
              </a:tblGrid>
              <a:tr h="70183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a:latin typeface="Times New Roman" panose="02020603050405020304" pitchFamily="18" charset="0"/>
                          <a:cs typeface="Times New Roman" panose="02020603050405020304" pitchFamily="18" charset="0"/>
                        </a:rPr>
                        <a:t>Journal Type </a:t>
                      </a:r>
                      <a:r>
                        <a:rPr lang="en-US" sz="2000" b="1" baseline="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a:latin typeface="Times New Roman" panose="02020603050405020304" pitchFamily="18" charset="0"/>
                          <a:cs typeface="Times New Roman" panose="02020603050405020304" pitchFamily="18" charset="0"/>
                        </a:rPr>
                        <a:t>Authors</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a:latin typeface="Times New Roman" panose="02020603050405020304" pitchFamily="18" charset="0"/>
                          <a:cs typeface="Times New Roman" panose="02020603050405020304" pitchFamily="18" charset="0"/>
                        </a:rPr>
                        <a:t>Title</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2104860">
                <a:tc>
                  <a:txBody>
                    <a:bodyPr/>
                    <a:lstStyle/>
                    <a:p>
                      <a:pPr algn="ctr"/>
                      <a:r>
                        <a:rPr lang="en-US" sz="200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algn="ctr">
                        <a:lnSpc>
                          <a:spcPct val="107000"/>
                        </a:lnSpc>
                        <a:spcBef>
                          <a:spcPts val="0"/>
                        </a:spcBef>
                        <a:spcAft>
                          <a:spcPts val="0"/>
                        </a:spcAf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IEEE, 2020</a:t>
                      </a:r>
                      <a:endParaRPr lang="en-US" sz="1800" i="0" dirty="0">
                        <a:latin typeface="Times New Roman" pitchFamily="18" charset="0"/>
                        <a:ea typeface="Calibri"/>
                        <a:cs typeface="Times New Roman" pitchFamily="18" charset="0"/>
                      </a:endParaRPr>
                    </a:p>
                  </a:txBody>
                  <a:tcPr marL="68580" marR="68580" marT="0" marB="0"/>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Taha, Altyeb &amp; Malebary, Sharaf. </a:t>
                      </a:r>
                      <a:endParaRPr lang="en-US" sz="18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800" b="0" i="0" kern="1200">
                          <a:solidFill>
                            <a:schemeClr val="tx1"/>
                          </a:solidFill>
                          <a:effectLst/>
                          <a:latin typeface="Times New Roman" panose="02020603050405020304" pitchFamily="18" charset="0"/>
                          <a:ea typeface="+mn-ea"/>
                          <a:cs typeface="Times New Roman" panose="02020603050405020304" pitchFamily="18" charset="0"/>
                        </a:rPr>
                        <a:t>An Intelligent Approach to Credit Card Fraud Detection Using an Optimized Light Gradient Boosting Machine</a:t>
                      </a:r>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a:latin typeface="Times New Roman" panose="02020603050405020304" pitchFamily="18" charset="0"/>
                          <a:cs typeface="Times New Roman" panose="02020603050405020304" pitchFamily="18" charset="0"/>
                        </a:rPr>
                        <a:t>Fundamentals of Boosting Techniques</a:t>
                      </a:r>
                      <a:r>
                        <a:rPr lang="en-US" sz="1800" baseline="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04860">
                <a:tc>
                  <a:txBody>
                    <a:bodyPr/>
                    <a:lstStyle/>
                    <a:p>
                      <a:pPr algn="ctr"/>
                      <a:r>
                        <a:rPr lang="en-US" sz="200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 IEEE .(2019).</a:t>
                      </a:r>
                      <a:endParaRPr lang="en-US" sz="1600" b="0" dirty="0">
                        <a:latin typeface="Times New Roman" pitchFamily="18" charset="0"/>
                        <a:cs typeface="Times New Roman" pitchFamily="18" charset="0"/>
                      </a:endParaRPr>
                    </a:p>
                  </a:txBody>
                  <a:tcPr/>
                </a:tc>
                <a:tc>
                  <a:txBody>
                    <a:bodyPr/>
                    <a:lstStyle/>
                    <a:p>
                      <a:pPr marL="0" indent="0" algn="ctr">
                        <a:buNone/>
                      </a:pPr>
                      <a:r>
                        <a:rPr lang="fr-FR" sz="1800" b="0">
                          <a:effectLst/>
                          <a:latin typeface="Times New Roman" panose="02020603050405020304" pitchFamily="18" charset="0"/>
                          <a:ea typeface="Calibri" panose="020F0502020204030204" pitchFamily="34" charset="0"/>
                        </a:rPr>
                        <a:t>Assaghir, Zainab &amp; Taher, Yehia &amp; Haque, Rafiqul </a:t>
                      </a:r>
                      <a:endParaRPr lang="en-US" sz="1800" b="0" dirty="0"/>
                    </a:p>
                  </a:txBody>
                  <a:tcP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0" kern="1200">
                          <a:solidFill>
                            <a:schemeClr val="tx1"/>
                          </a:solidFill>
                          <a:effectLst/>
                          <a:latin typeface="Times New Roman" pitchFamily="18" charset="0"/>
                          <a:ea typeface="+mn-ea"/>
                          <a:cs typeface="Times New Roman" pitchFamily="18" charset="0"/>
                        </a:rPr>
                        <a:t>An Experimental Study With Imbalanced Classification Approaches for Credit Card Fraud Detection</a:t>
                      </a:r>
                      <a:endParaRPr lang="en-US" sz="1800" b="0" i="0" kern="1200" dirty="0">
                        <a:solidFill>
                          <a:schemeClr val="tx1"/>
                        </a:solidFill>
                        <a:effectLst/>
                        <a:latin typeface="Times New Roman" pitchFamily="18" charset="0"/>
                        <a:ea typeface="+mn-ea"/>
                        <a:cs typeface="Times New Roman" pitchFamily="18" charset="0"/>
                      </a:endParaRPr>
                    </a:p>
                  </a:txBody>
                  <a:tcPr marL="68580" marR="68580" marT="0" marB="0"/>
                </a:tc>
                <a:tc>
                  <a:txBody>
                    <a:bodyPr/>
                    <a:lstStyle/>
                    <a:p>
                      <a:pPr algn="ctr"/>
                      <a:r>
                        <a:rPr lang="en-US" sz="1800" baseline="0" dirty="0">
                          <a:latin typeface="Times New Roman" panose="02020603050405020304" pitchFamily="18" charset="0"/>
                          <a:cs typeface="Times New Roman" panose="02020603050405020304" pitchFamily="18" charset="0"/>
                        </a:rPr>
                        <a:t>Basics of Imbalanced Data Treatment.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spc="-1" dirty="0">
                <a:solidFill>
                  <a:schemeClr val="bg1"/>
                </a:solidFill>
                <a:latin typeface="Times New Roman"/>
                <a:ea typeface="DejaVu Sans"/>
              </a:rPr>
              <a:t>Existing System</a:t>
            </a:r>
            <a:r>
              <a:rPr lang="en-US" sz="4400" b="0" strike="noStrike" spc="-1" dirty="0">
                <a:solidFill>
                  <a:schemeClr val="bg1"/>
                </a:solidFill>
                <a:latin typeface="Times New Roman"/>
                <a:ea typeface="DejaVu Sans"/>
              </a:rPr>
              <a:t> </a:t>
            </a:r>
            <a:endParaRPr lang="en-US" sz="4400" b="0" strike="noStrike" spc="-1" dirty="0">
              <a:solidFill>
                <a:schemeClr val="bg1"/>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004DABE8-836E-E62B-14A1-0DD50443863D}"/>
              </a:ext>
            </a:extLst>
          </p:cNvPr>
          <p:cNvSpPr txBox="1"/>
          <p:nvPr/>
        </p:nvSpPr>
        <p:spPr>
          <a:xfrm rot="10800000" flipV="1">
            <a:off x="119336" y="923025"/>
            <a:ext cx="11778480" cy="5011949"/>
          </a:xfrm>
          <a:prstGeom prst="rect">
            <a:avLst/>
          </a:prstGeom>
          <a:noFill/>
        </p:spPr>
        <p:txBody>
          <a:bodyPr wrap="square" rtlCol="0">
            <a:spAutoFit/>
          </a:bodyPr>
          <a:lstStyle/>
          <a:p>
            <a:pPr marL="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In existing system, models are build based on Logistic Regression and K-Means clustering to estimate fraudulent and non-fraudulent transactions.  This techniques gives low precision scores and recall scores and also lacks the robustness because of higher computational time.</a:t>
            </a:r>
          </a:p>
          <a:p>
            <a:pPr marL="0" indent="0" algn="just">
              <a:lnSpc>
                <a:spcPct val="150000"/>
              </a:lnSpc>
              <a:buNone/>
            </a:pPr>
            <a:r>
              <a:rPr lang="en-US" sz="2400" b="1" dirty="0">
                <a:solidFill>
                  <a:schemeClr val="tx1"/>
                </a:solidFill>
                <a:latin typeface="Times New Roman" panose="02020603050405020304" pitchFamily="18" charset="0"/>
                <a:cs typeface="Times New Roman" panose="02020603050405020304" pitchFamily="18" charset="0"/>
              </a:rPr>
              <a:t>Disadvantages:</a:t>
            </a:r>
          </a:p>
          <a:p>
            <a:pPr marL="457200" indent="-457200" algn="just">
              <a:lnSpc>
                <a:spcPct val="150000"/>
              </a:lnSpc>
              <a:buFont typeface="Arial" panose="020B0604020202020204" pitchFamily="34" charset="0"/>
              <a:buChar char="•"/>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Low Precision: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Logistic Regression and K-Means often yield low precision, misclassifying legitimate transactions, which negatively affects the system's overall reliability and user trust.</a:t>
            </a:r>
          </a:p>
          <a:p>
            <a:pPr marL="457200" indent="-457200" algn="just">
              <a:lnSpc>
                <a:spcPct val="150000"/>
              </a:lnSpc>
              <a:buFont typeface="Arial" panose="020B0604020202020204" pitchFamily="34" charset="0"/>
              <a:buChar char="•"/>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Poor Recall Scores: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low recall scores, these models frequently fail to identify fraudulent transactions, leading to increased financial risks and potential losses.</a:t>
            </a:r>
          </a:p>
        </p:txBody>
      </p:sp>
    </p:spTree>
    <p:extLst>
      <p:ext uri="{BB962C8B-B14F-4D97-AF65-F5344CB8AC3E}">
        <p14:creationId xmlns:p14="http://schemas.microsoft.com/office/powerpoint/2010/main" val="2924929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822</TotalTime>
  <Words>1644</Words>
  <Application>Microsoft Office PowerPoint</Application>
  <PresentationFormat>Widescreen</PresentationFormat>
  <Paragraphs>172</Paragraphs>
  <Slides>32</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Courier New</vt:lpstr>
      <vt:lpstr>Symbol</vt:lpstr>
      <vt:lpstr>Times New Roman</vt:lpstr>
      <vt:lpstr>Verdana</vt:lpstr>
      <vt:lpstr>Wingdings</vt:lpstr>
      <vt:lpstr>Office Theme</vt:lpstr>
      <vt:lpstr>Office Theme</vt:lpstr>
      <vt:lpstr>PowerPoint Presentation</vt:lpstr>
      <vt:lpstr>                                  Comments</vt:lpstr>
      <vt:lpstr>Contents</vt:lpstr>
      <vt:lpstr> </vt:lpstr>
      <vt:lpstr> </vt:lpstr>
      <vt:lpstr>Problem Statement</vt:lpstr>
      <vt:lpstr>Objectives of Project</vt:lpstr>
      <vt:lpstr>Literature survey for first objective </vt:lpstr>
      <vt:lpstr>Existing System </vt:lpstr>
      <vt:lpstr>Existing System </vt:lpstr>
      <vt:lpstr>Proposed System </vt:lpstr>
      <vt:lpstr>Proposed System </vt:lpstr>
      <vt:lpstr>Planning</vt:lpstr>
      <vt:lpstr>Planning</vt:lpstr>
      <vt:lpstr>Planning</vt:lpstr>
      <vt:lpstr>Planning</vt:lpstr>
      <vt:lpstr> Design-Use Case Diagram</vt:lpstr>
      <vt:lpstr> Design-Sequence Diagram</vt:lpstr>
      <vt:lpstr> Design-Activity Diagram</vt:lpstr>
      <vt:lpstr>Design-ER Diagram </vt:lpstr>
      <vt:lpstr>Implementation</vt:lpstr>
      <vt:lpstr>Implementation</vt:lpstr>
      <vt:lpstr>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Research Paper</vt:lpstr>
      <vt:lpstr>Acknowledgement</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Supraja</cp:lastModifiedBy>
  <cp:revision>168</cp:revision>
  <dcterms:created xsi:type="dcterms:W3CDTF">2019-06-11T05:35:00Z</dcterms:created>
  <dcterms:modified xsi:type="dcterms:W3CDTF">2024-03-18T16:31:02Z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11</vt:i4>
  </property>
</Properties>
</file>