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70" r:id="rId5"/>
    <p:sldId id="278" r:id="rId6"/>
    <p:sldId id="258" r:id="rId7"/>
    <p:sldId id="259" r:id="rId8"/>
    <p:sldId id="260" r:id="rId9"/>
    <p:sldId id="272" r:id="rId10"/>
    <p:sldId id="267" r:id="rId11"/>
    <p:sldId id="269" r:id="rId12"/>
    <p:sldId id="268" r:id="rId13"/>
    <p:sldId id="271" r:id="rId14"/>
    <p:sldId id="261" r:id="rId15"/>
    <p:sldId id="275" r:id="rId16"/>
    <p:sldId id="273" r:id="rId17"/>
    <p:sldId id="262" r:id="rId18"/>
    <p:sldId id="277" r:id="rId19"/>
    <p:sldId id="279" r:id="rId20"/>
    <p:sldId id="280" r:id="rId21"/>
    <p:sldId id="281" r:id="rId22"/>
    <p:sldId id="282" r:id="rId23"/>
    <p:sldId id="263" r:id="rId24"/>
    <p:sldId id="264" r:id="rId25"/>
    <p:sldId id="276" r:id="rId26"/>
    <p:sldId id="265" r:id="rId27"/>
    <p:sldId id="266"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37D2C-6240-48EA-B238-7F338D981DD4}" v="3" dt="2023-08-27T15:01:58.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p:scale>
          <a:sx n="75" d="100"/>
          <a:sy n="75" d="100"/>
        </p:scale>
        <p:origin x="1205"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mallapallavi69@gmail.com" userId="8df83034f5ce5955" providerId="LiveId" clId="{E1837D2C-6240-48EA-B238-7F338D981DD4}"/>
    <pc:docChg chg="undo custSel modSld sldOrd modMainMaster">
      <pc:chgData name="rachamallapallavi69@gmail.com" userId="8df83034f5ce5955" providerId="LiveId" clId="{E1837D2C-6240-48EA-B238-7F338D981DD4}" dt="2023-08-28T16:15:18.274" v="950" actId="20577"/>
      <pc:docMkLst>
        <pc:docMk/>
      </pc:docMkLst>
      <pc:sldChg chg="modSp mod">
        <pc:chgData name="rachamallapallavi69@gmail.com" userId="8df83034f5ce5955" providerId="LiveId" clId="{E1837D2C-6240-48EA-B238-7F338D981DD4}" dt="2023-08-27T14:32:24.082" v="634" actId="1076"/>
        <pc:sldMkLst>
          <pc:docMk/>
          <pc:sldMk cId="0" sldId="256"/>
        </pc:sldMkLst>
        <pc:spChg chg="mod">
          <ac:chgData name="rachamallapallavi69@gmail.com" userId="8df83034f5ce5955" providerId="LiveId" clId="{E1837D2C-6240-48EA-B238-7F338D981DD4}" dt="2023-08-27T14:32:24.082" v="634" actId="1076"/>
          <ac:spMkLst>
            <pc:docMk/>
            <pc:sldMk cId="0" sldId="256"/>
            <ac:spMk id="93" creationId="{00000000-0000-0000-0000-000000000000}"/>
          </ac:spMkLst>
        </pc:spChg>
      </pc:sldChg>
      <pc:sldChg chg="modSp mod">
        <pc:chgData name="rachamallapallavi69@gmail.com" userId="8df83034f5ce5955" providerId="LiveId" clId="{E1837D2C-6240-48EA-B238-7F338D981DD4}" dt="2023-08-24T08:55:59.907" v="23" actId="2710"/>
        <pc:sldMkLst>
          <pc:docMk/>
          <pc:sldMk cId="0" sldId="258"/>
        </pc:sldMkLst>
        <pc:spChg chg="mod">
          <ac:chgData name="rachamallapallavi69@gmail.com" userId="8df83034f5ce5955" providerId="LiveId" clId="{E1837D2C-6240-48EA-B238-7F338D981DD4}" dt="2023-08-24T08:55:59.907" v="23" actId="2710"/>
          <ac:spMkLst>
            <pc:docMk/>
            <pc:sldMk cId="0" sldId="258"/>
            <ac:spMk id="100" creationId="{00000000-0000-0000-0000-000000000000}"/>
          </ac:spMkLst>
        </pc:spChg>
      </pc:sldChg>
      <pc:sldChg chg="modSp mod">
        <pc:chgData name="rachamallapallavi69@gmail.com" userId="8df83034f5ce5955" providerId="LiveId" clId="{E1837D2C-6240-48EA-B238-7F338D981DD4}" dt="2023-08-24T09:03:18.722" v="140" actId="20577"/>
        <pc:sldMkLst>
          <pc:docMk/>
          <pc:sldMk cId="0" sldId="259"/>
        </pc:sldMkLst>
        <pc:spChg chg="mod">
          <ac:chgData name="rachamallapallavi69@gmail.com" userId="8df83034f5ce5955" providerId="LiveId" clId="{E1837D2C-6240-48EA-B238-7F338D981DD4}" dt="2023-08-24T09:03:18.722" v="140" actId="20577"/>
          <ac:spMkLst>
            <pc:docMk/>
            <pc:sldMk cId="0" sldId="259"/>
            <ac:spMk id="102" creationId="{00000000-0000-0000-0000-000000000000}"/>
          </ac:spMkLst>
        </pc:spChg>
      </pc:sldChg>
      <pc:sldChg chg="modSp mod">
        <pc:chgData name="rachamallapallavi69@gmail.com" userId="8df83034f5ce5955" providerId="LiveId" clId="{E1837D2C-6240-48EA-B238-7F338D981DD4}" dt="2023-08-24T09:03:23.653" v="142" actId="20577"/>
        <pc:sldMkLst>
          <pc:docMk/>
          <pc:sldMk cId="0" sldId="260"/>
        </pc:sldMkLst>
        <pc:spChg chg="mod">
          <ac:chgData name="rachamallapallavi69@gmail.com" userId="8df83034f5ce5955" providerId="LiveId" clId="{E1837D2C-6240-48EA-B238-7F338D981DD4}" dt="2023-08-24T09:03:23.653" v="142" actId="20577"/>
          <ac:spMkLst>
            <pc:docMk/>
            <pc:sldMk cId="0" sldId="260"/>
            <ac:spMk id="104" creationId="{00000000-0000-0000-0000-000000000000}"/>
          </ac:spMkLst>
        </pc:spChg>
      </pc:sldChg>
      <pc:sldChg chg="modSp mod ord">
        <pc:chgData name="rachamallapallavi69@gmail.com" userId="8df83034f5ce5955" providerId="LiveId" clId="{E1837D2C-6240-48EA-B238-7F338D981DD4}" dt="2023-08-28T16:15:18.274" v="950" actId="20577"/>
        <pc:sldMkLst>
          <pc:docMk/>
          <pc:sldMk cId="0" sldId="261"/>
        </pc:sldMkLst>
        <pc:spChg chg="mod">
          <ac:chgData name="rachamallapallavi69@gmail.com" userId="8df83034f5ce5955" providerId="LiveId" clId="{E1837D2C-6240-48EA-B238-7F338D981DD4}" dt="2023-08-27T14:16:05.501" v="229" actId="20577"/>
          <ac:spMkLst>
            <pc:docMk/>
            <pc:sldMk cId="0" sldId="261"/>
            <ac:spMk id="105" creationId="{00000000-0000-0000-0000-000000000000}"/>
          </ac:spMkLst>
        </pc:spChg>
        <pc:spChg chg="mod">
          <ac:chgData name="rachamallapallavi69@gmail.com" userId="8df83034f5ce5955" providerId="LiveId" clId="{E1837D2C-6240-48EA-B238-7F338D981DD4}" dt="2023-08-28T16:15:18.274" v="950" actId="20577"/>
          <ac:spMkLst>
            <pc:docMk/>
            <pc:sldMk cId="0" sldId="261"/>
            <ac:spMk id="106" creationId="{00000000-0000-0000-0000-000000000000}"/>
          </ac:spMkLst>
        </pc:spChg>
      </pc:sldChg>
      <pc:sldChg chg="addSp delSp modSp mod">
        <pc:chgData name="rachamallapallavi69@gmail.com" userId="8df83034f5ce5955" providerId="LiveId" clId="{E1837D2C-6240-48EA-B238-7F338D981DD4}" dt="2023-08-28T15:28:33.160" v="940" actId="20577"/>
        <pc:sldMkLst>
          <pc:docMk/>
          <pc:sldMk cId="0" sldId="262"/>
        </pc:sldMkLst>
        <pc:spChg chg="add del">
          <ac:chgData name="rachamallapallavi69@gmail.com" userId="8df83034f5ce5955" providerId="LiveId" clId="{E1837D2C-6240-48EA-B238-7F338D981DD4}" dt="2023-08-27T14:15:52.366" v="216" actId="22"/>
          <ac:spMkLst>
            <pc:docMk/>
            <pc:sldMk cId="0" sldId="262"/>
            <ac:spMk id="3" creationId="{AADDCD44-2E7B-0091-CA8F-FF9DA6B8CDEE}"/>
          </ac:spMkLst>
        </pc:spChg>
        <pc:spChg chg="mod">
          <ac:chgData name="rachamallapallavi69@gmail.com" userId="8df83034f5ce5955" providerId="LiveId" clId="{E1837D2C-6240-48EA-B238-7F338D981DD4}" dt="2023-08-27T14:16:13.672" v="240" actId="20577"/>
          <ac:spMkLst>
            <pc:docMk/>
            <pc:sldMk cId="0" sldId="262"/>
            <ac:spMk id="107" creationId="{00000000-0000-0000-0000-000000000000}"/>
          </ac:spMkLst>
        </pc:spChg>
        <pc:spChg chg="mod">
          <ac:chgData name="rachamallapallavi69@gmail.com" userId="8df83034f5ce5955" providerId="LiveId" clId="{E1837D2C-6240-48EA-B238-7F338D981DD4}" dt="2023-08-28T15:28:33.160" v="940" actId="20577"/>
          <ac:spMkLst>
            <pc:docMk/>
            <pc:sldMk cId="0" sldId="262"/>
            <ac:spMk id="108" creationId="{00000000-0000-0000-0000-000000000000}"/>
          </ac:spMkLst>
        </pc:spChg>
      </pc:sldChg>
      <pc:sldChg chg="modSp mod">
        <pc:chgData name="rachamallapallavi69@gmail.com" userId="8df83034f5ce5955" providerId="LiveId" clId="{E1837D2C-6240-48EA-B238-7F338D981DD4}" dt="2023-08-27T13:31:55.350" v="173" actId="20577"/>
        <pc:sldMkLst>
          <pc:docMk/>
          <pc:sldMk cId="0" sldId="263"/>
        </pc:sldMkLst>
        <pc:spChg chg="mod">
          <ac:chgData name="rachamallapallavi69@gmail.com" userId="8df83034f5ce5955" providerId="LiveId" clId="{E1837D2C-6240-48EA-B238-7F338D981DD4}" dt="2023-08-27T13:31:55.350" v="173" actId="20577"/>
          <ac:spMkLst>
            <pc:docMk/>
            <pc:sldMk cId="0" sldId="263"/>
            <ac:spMk id="109" creationId="{00000000-0000-0000-0000-000000000000}"/>
          </ac:spMkLst>
        </pc:spChg>
        <pc:spChg chg="mod">
          <ac:chgData name="rachamallapallavi69@gmail.com" userId="8df83034f5ce5955" providerId="LiveId" clId="{E1837D2C-6240-48EA-B238-7F338D981DD4}" dt="2023-08-24T08:57:02.823" v="33" actId="122"/>
          <ac:spMkLst>
            <pc:docMk/>
            <pc:sldMk cId="0" sldId="263"/>
            <ac:spMk id="110" creationId="{00000000-0000-0000-0000-000000000000}"/>
          </ac:spMkLst>
        </pc:spChg>
      </pc:sldChg>
      <pc:sldChg chg="modSp mod">
        <pc:chgData name="rachamallapallavi69@gmail.com" userId="8df83034f5ce5955" providerId="LiveId" clId="{E1837D2C-6240-48EA-B238-7F338D981DD4}" dt="2023-08-27T15:01:25.230" v="937" actId="20577"/>
        <pc:sldMkLst>
          <pc:docMk/>
          <pc:sldMk cId="0" sldId="264"/>
        </pc:sldMkLst>
        <pc:spChg chg="mod">
          <ac:chgData name="rachamallapallavi69@gmail.com" userId="8df83034f5ce5955" providerId="LiveId" clId="{E1837D2C-6240-48EA-B238-7F338D981DD4}" dt="2023-08-27T15:01:25.230" v="937" actId="20577"/>
          <ac:spMkLst>
            <pc:docMk/>
            <pc:sldMk cId="0" sldId="264"/>
            <ac:spMk id="112" creationId="{00000000-0000-0000-0000-000000000000}"/>
          </ac:spMkLst>
        </pc:spChg>
      </pc:sldChg>
      <pc:sldMasterChg chg="modSp mod">
        <pc:chgData name="rachamallapallavi69@gmail.com" userId="8df83034f5ce5955" providerId="LiveId" clId="{E1837D2C-6240-48EA-B238-7F338D981DD4}" dt="2023-08-24T08:54:16.336" v="17" actId="20577"/>
        <pc:sldMasterMkLst>
          <pc:docMk/>
          <pc:sldMasterMk cId="0" sldId="2147483661"/>
        </pc:sldMasterMkLst>
        <pc:spChg chg="mod">
          <ac:chgData name="rachamallapallavi69@gmail.com" userId="8df83034f5ce5955" providerId="LiveId" clId="{E1837D2C-6240-48EA-B238-7F338D981DD4}" dt="2023-08-24T08:54:16.336" v="17" actId="20577"/>
          <ac:spMkLst>
            <pc:docMk/>
            <pc:sldMasterMk cId="0" sldId="2147483661"/>
            <ac:spMk id="48"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48C107A-D782-440E-B26E-617608D2E0F5}" type="datetimeFigureOut">
              <a:rPr lang="en-IN" smtClean="0"/>
              <a:t>24-02-2024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FFFE0FA-21A4-48DE-8FA2-22688F2032C5}" type="slidenum">
              <a:rPr lang="en-IN" smtClean="0"/>
              <a:t>‹#›</a:t>
            </a:fld>
            <a:endParaRPr lang="en-IN"/>
          </a:p>
        </p:txBody>
      </p:sp>
    </p:spTree>
    <p:extLst>
      <p:ext uri="{BB962C8B-B14F-4D97-AF65-F5344CB8AC3E}">
        <p14:creationId xmlns:p14="http://schemas.microsoft.com/office/powerpoint/2010/main" val="175126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5</a:t>
            </a:fld>
            <a:endParaRPr lang="en-IN"/>
          </a:p>
        </p:txBody>
      </p:sp>
    </p:spTree>
    <p:extLst>
      <p:ext uri="{BB962C8B-B14F-4D97-AF65-F5344CB8AC3E}">
        <p14:creationId xmlns:p14="http://schemas.microsoft.com/office/powerpoint/2010/main" val="335803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18</a:t>
            </a:fld>
            <a:endParaRPr lang="en-IN"/>
          </a:p>
        </p:txBody>
      </p:sp>
    </p:spTree>
    <p:extLst>
      <p:ext uri="{BB962C8B-B14F-4D97-AF65-F5344CB8AC3E}">
        <p14:creationId xmlns:p14="http://schemas.microsoft.com/office/powerpoint/2010/main" val="188224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19</a:t>
            </a:fld>
            <a:endParaRPr lang="en-IN"/>
          </a:p>
        </p:txBody>
      </p:sp>
    </p:spTree>
    <p:extLst>
      <p:ext uri="{BB962C8B-B14F-4D97-AF65-F5344CB8AC3E}">
        <p14:creationId xmlns:p14="http://schemas.microsoft.com/office/powerpoint/2010/main" val="971604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20</a:t>
            </a:fld>
            <a:endParaRPr lang="en-IN"/>
          </a:p>
        </p:txBody>
      </p:sp>
    </p:spTree>
    <p:extLst>
      <p:ext uri="{BB962C8B-B14F-4D97-AF65-F5344CB8AC3E}">
        <p14:creationId xmlns:p14="http://schemas.microsoft.com/office/powerpoint/2010/main" val="1931038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21</a:t>
            </a:fld>
            <a:endParaRPr lang="en-IN"/>
          </a:p>
        </p:txBody>
      </p:sp>
    </p:spTree>
    <p:extLst>
      <p:ext uri="{BB962C8B-B14F-4D97-AF65-F5344CB8AC3E}">
        <p14:creationId xmlns:p14="http://schemas.microsoft.com/office/powerpoint/2010/main" val="230612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Use the chat </a:t>
            </a:r>
            <a:r>
              <a:rPr lang="en-IN" dirty="0" err="1"/>
              <a:t>gpt</a:t>
            </a:r>
            <a:r>
              <a:rPr lang="en-IN" dirty="0"/>
              <a:t>…add more points……</a:t>
            </a:r>
          </a:p>
        </p:txBody>
      </p:sp>
      <p:sp>
        <p:nvSpPr>
          <p:cNvPr id="4" name="Slide Number Placeholder 3"/>
          <p:cNvSpPr>
            <a:spLocks noGrp="1"/>
          </p:cNvSpPr>
          <p:nvPr>
            <p:ph type="sldNum" sz="quarter" idx="5"/>
          </p:nvPr>
        </p:nvSpPr>
        <p:spPr/>
        <p:txBody>
          <a:bodyPr/>
          <a:lstStyle/>
          <a:p>
            <a:fld id="{0FFFE0FA-21A4-48DE-8FA2-22688F2032C5}" type="slidenum">
              <a:rPr lang="en-IN" smtClean="0"/>
              <a:t>22</a:t>
            </a:fld>
            <a:endParaRPr lang="en-IN"/>
          </a:p>
        </p:txBody>
      </p:sp>
    </p:spTree>
    <p:extLst>
      <p:ext uri="{BB962C8B-B14F-4D97-AF65-F5344CB8AC3E}">
        <p14:creationId xmlns:p14="http://schemas.microsoft.com/office/powerpoint/2010/main" val="165436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Make first as two point…..no aim</a:t>
            </a:r>
          </a:p>
        </p:txBody>
      </p:sp>
      <p:sp>
        <p:nvSpPr>
          <p:cNvPr id="4" name="Slide Number Placeholder 3"/>
          <p:cNvSpPr>
            <a:spLocks noGrp="1"/>
          </p:cNvSpPr>
          <p:nvPr>
            <p:ph type="sldNum" sz="quarter" idx="5"/>
          </p:nvPr>
        </p:nvSpPr>
        <p:spPr/>
        <p:txBody>
          <a:bodyPr/>
          <a:lstStyle/>
          <a:p>
            <a:fld id="{0FFFE0FA-21A4-48DE-8FA2-22688F2032C5}" type="slidenum">
              <a:rPr lang="en-IN" smtClean="0"/>
              <a:t>6</a:t>
            </a:fld>
            <a:endParaRPr lang="en-IN"/>
          </a:p>
        </p:txBody>
      </p:sp>
    </p:spTree>
    <p:extLst>
      <p:ext uri="{BB962C8B-B14F-4D97-AF65-F5344CB8AC3E}">
        <p14:creationId xmlns:p14="http://schemas.microsoft.com/office/powerpoint/2010/main" val="79387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7</a:t>
            </a:fld>
            <a:endParaRPr lang="en-IN"/>
          </a:p>
        </p:txBody>
      </p:sp>
    </p:spTree>
    <p:extLst>
      <p:ext uri="{BB962C8B-B14F-4D97-AF65-F5344CB8AC3E}">
        <p14:creationId xmlns:p14="http://schemas.microsoft.com/office/powerpoint/2010/main" val="3889487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8</a:t>
            </a:fld>
            <a:endParaRPr lang="en-IN"/>
          </a:p>
        </p:txBody>
      </p:sp>
    </p:spTree>
    <p:extLst>
      <p:ext uri="{BB962C8B-B14F-4D97-AF65-F5344CB8AC3E}">
        <p14:creationId xmlns:p14="http://schemas.microsoft.com/office/powerpoint/2010/main" val="251018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12</a:t>
            </a:fld>
            <a:endParaRPr lang="en-IN"/>
          </a:p>
        </p:txBody>
      </p:sp>
    </p:spTree>
    <p:extLst>
      <p:ext uri="{BB962C8B-B14F-4D97-AF65-F5344CB8AC3E}">
        <p14:creationId xmlns:p14="http://schemas.microsoft.com/office/powerpoint/2010/main" val="1640884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13</a:t>
            </a:fld>
            <a:endParaRPr lang="en-IN"/>
          </a:p>
        </p:txBody>
      </p:sp>
    </p:spTree>
    <p:extLst>
      <p:ext uri="{BB962C8B-B14F-4D97-AF65-F5344CB8AC3E}">
        <p14:creationId xmlns:p14="http://schemas.microsoft.com/office/powerpoint/2010/main" val="4230440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14</a:t>
            </a:fld>
            <a:endParaRPr lang="en-IN"/>
          </a:p>
        </p:txBody>
      </p:sp>
    </p:spTree>
    <p:extLst>
      <p:ext uri="{BB962C8B-B14F-4D97-AF65-F5344CB8AC3E}">
        <p14:creationId xmlns:p14="http://schemas.microsoft.com/office/powerpoint/2010/main" val="1901985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15</a:t>
            </a:fld>
            <a:endParaRPr lang="en-IN"/>
          </a:p>
        </p:txBody>
      </p:sp>
    </p:spTree>
    <p:extLst>
      <p:ext uri="{BB962C8B-B14F-4D97-AF65-F5344CB8AC3E}">
        <p14:creationId xmlns:p14="http://schemas.microsoft.com/office/powerpoint/2010/main" val="16202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FFE0FA-21A4-48DE-8FA2-22688F2032C5}" type="slidenum">
              <a:rPr lang="en-IN" smtClean="0"/>
              <a:t>17</a:t>
            </a:fld>
            <a:endParaRPr lang="en-IN"/>
          </a:p>
        </p:txBody>
      </p:sp>
    </p:spTree>
    <p:extLst>
      <p:ext uri="{BB962C8B-B14F-4D97-AF65-F5344CB8AC3E}">
        <p14:creationId xmlns:p14="http://schemas.microsoft.com/office/powerpoint/2010/main" val="32241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2400" b="0" i="1" dirty="0">
                <a:solidFill>
                  <a:schemeClr val="bg1"/>
                </a:solidFill>
                <a:effectLst/>
                <a:latin typeface="Times New Roman" panose="02020603050405020304" pitchFamily="18" charset="0"/>
                <a:cs typeface="Times New Roman" panose="02020603050405020304" pitchFamily="18" charset="0"/>
              </a:rPr>
              <a:t>Vitamin Deficiency Detection Using Image Processing and Neural Networks</a:t>
            </a:r>
            <a:endParaRPr lang="en-IN" sz="2400" b="0" i="1"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B - 9</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file:///C:\Users\Pallavi%20Reddy\OneDrive\Documents\GitHub\CSE-2020-24-Batch-B9\project\Vitamin_Deficiency_Detection_Using_Image_Processing_and_Neural_Network_ijariie20832%20(1).pdf" TargetMode="External"/><Relationship Id="rId2" Type="http://schemas.openxmlformats.org/officeDocument/2006/relationships/hyperlink" Target="file:///C:\Users\Pallavi%20Reddy\OneDrive\Documents\GitHub\CSE-2020-24-Batch-B9\project\vitamins%20deficiency%20detection.pdf" TargetMode="External"/><Relationship Id="rId1" Type="http://schemas.openxmlformats.org/officeDocument/2006/relationships/slideLayout" Target="../slideLayouts/slideLayout13.xml"/><Relationship Id="rId4" Type="http://schemas.openxmlformats.org/officeDocument/2006/relationships/hyperlink" Target="file:///C:\Users\Pallavi%20Reddy\OneDrive\Documents\GitHub\CSE-2020-24-Batch-B9\project\Classification-And-Detection-Of-Nutritional-Deficiencies-In-Coffee-Plants-Using-Image-Processing-And-Convolutional-Neural-Network-cnn.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ile:///C:\Users\Pallavi%20Reddy\OneDrive\Desktop\project2\wollina2016.pdf" TargetMode="External"/><Relationship Id="rId2" Type="http://schemas.openxmlformats.org/officeDocument/2006/relationships/hyperlink" Target="file:///C:\Users\Pallavi%20Reddy\OneDrive\Desktop\project2\sommer2008.pdf"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github.com/204g1a0569/CSE-2020-24-Batch-B9"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5486400" y="1615320"/>
            <a:ext cx="294552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C</a:t>
            </a:r>
            <a:r>
              <a:rPr lang="en-US" sz="2290" b="0" strike="noStrike" spc="-1" dirty="0">
                <a:solidFill>
                  <a:srgbClr val="000000"/>
                </a:solidFill>
                <a:latin typeface="Times New Roman"/>
              </a:rPr>
              <a:t>. </a:t>
            </a:r>
            <a:r>
              <a:rPr lang="en-US" sz="2400" b="0" strike="noStrike" spc="-1" dirty="0">
                <a:solidFill>
                  <a:srgbClr val="000000"/>
                </a:solidFill>
                <a:latin typeface="Times New Roman"/>
              </a:rPr>
              <a:t>Vamsi</a:t>
            </a:r>
            <a:r>
              <a:rPr lang="en-US" sz="2290" b="0" strike="noStrike" spc="-1" dirty="0">
                <a:solidFill>
                  <a:srgbClr val="000000"/>
                </a:solidFill>
                <a:latin typeface="Times New Roman"/>
              </a:rPr>
              <a:t> </a:t>
            </a:r>
            <a:endParaRPr lang="en-IN" sz="2290" b="0" strike="noStrike" spc="-1" dirty="0">
              <a:latin typeface="Arial"/>
            </a:endParaRPr>
          </a:p>
          <a:p>
            <a:pPr algn="ctr">
              <a:lnSpc>
                <a:spcPct val="90000"/>
              </a:lnSpc>
              <a:spcBef>
                <a:spcPts val="300"/>
              </a:spcBef>
              <a:tabLst>
                <a:tab pos="0" algn="l"/>
              </a:tabLst>
            </a:pPr>
            <a:r>
              <a:rPr lang="en-US" sz="1100" b="0" strike="noStrike" spc="-1" dirty="0">
                <a:solidFill>
                  <a:srgbClr val="000000"/>
                </a:solidFill>
                <a:latin typeface="Times New Roman"/>
              </a:rPr>
              <a:t>Roll No. </a:t>
            </a:r>
            <a:r>
              <a:rPr lang="en-US" sz="1100" spc="-1" dirty="0">
                <a:solidFill>
                  <a:srgbClr val="000000"/>
                </a:solidFill>
                <a:latin typeface="Times New Roman"/>
              </a:rPr>
              <a:t>214G5A0512</a:t>
            </a:r>
            <a:endParaRPr lang="en-IN" sz="11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P</a:t>
            </a:r>
            <a:r>
              <a:rPr lang="en-US" sz="2400" b="0" strike="noStrike" spc="-1" dirty="0">
                <a:solidFill>
                  <a:srgbClr val="000000"/>
                </a:solidFill>
                <a:latin typeface="Times New Roman"/>
              </a:rPr>
              <a:t>. </a:t>
            </a:r>
            <a:r>
              <a:rPr lang="en-US" sz="2400" b="0" strike="noStrike" spc="-1" dirty="0" err="1">
                <a:solidFill>
                  <a:srgbClr val="000000"/>
                </a:solidFill>
                <a:latin typeface="Times New Roman"/>
              </a:rPr>
              <a:t>Shajahan</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259240"/>
            <a:ext cx="9162720" cy="13298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a:t>
            </a:r>
            <a:r>
              <a:rPr lang="en-US" sz="5600" b="0" strike="noStrike" spc="-1" dirty="0">
                <a:solidFill>
                  <a:srgbClr val="FF0000"/>
                </a:solidFill>
                <a:latin typeface="Times New Roman"/>
              </a:rPr>
              <a:t>Technology</a:t>
            </a:r>
            <a:endParaRPr lang="en-IN" sz="56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703240" y="1598760"/>
            <a:ext cx="2989636"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Sai Kiran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204G1A0586</a:t>
            </a:r>
            <a:endParaRPr lang="en-IN" sz="1200" b="0" strike="noStrike" spc="-1" dirty="0">
              <a:latin typeface="Arial"/>
            </a:endParaRPr>
          </a:p>
        </p:txBody>
      </p:sp>
      <p:sp>
        <p:nvSpPr>
          <p:cNvPr id="91" name="Subtitle 11"/>
          <p:cNvSpPr/>
          <p:nvPr/>
        </p:nvSpPr>
        <p:spPr>
          <a:xfrm>
            <a:off x="8780206" y="1625760"/>
            <a:ext cx="3090434"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0500" lnSpcReduction="20000"/>
          </a:bodyPr>
          <a:lstStyle/>
          <a:p>
            <a:pPr algn="ctr">
              <a:lnSpc>
                <a:spcPct val="90000"/>
              </a:lnSpc>
              <a:spcBef>
                <a:spcPts val="300"/>
              </a:spcBef>
              <a:tabLst>
                <a:tab pos="0" algn="l"/>
              </a:tabLst>
            </a:pPr>
            <a:r>
              <a:rPr lang="en-US" sz="4000" b="0" strike="noStrike" spc="-1" dirty="0">
                <a:solidFill>
                  <a:srgbClr val="000000"/>
                </a:solidFill>
                <a:latin typeface="Times New Roman"/>
              </a:rPr>
              <a:t>G. </a:t>
            </a:r>
            <a:r>
              <a:rPr lang="en-US" sz="4600" b="0" strike="noStrike" spc="-1" dirty="0" err="1">
                <a:solidFill>
                  <a:srgbClr val="000000"/>
                </a:solidFill>
                <a:latin typeface="Times New Roman"/>
              </a:rPr>
              <a:t>Sreekar</a:t>
            </a:r>
            <a:r>
              <a:rPr lang="en-US" sz="4000" b="0" strike="noStrike" spc="-1" dirty="0">
                <a:solidFill>
                  <a:srgbClr val="000000"/>
                </a:solidFill>
                <a:latin typeface="Times New Roman"/>
              </a:rPr>
              <a:t> Vamsi </a:t>
            </a:r>
            <a:r>
              <a:rPr lang="en-US" sz="4000" b="0" strike="noStrike" spc="-1" dirty="0" err="1">
                <a:solidFill>
                  <a:srgbClr val="000000"/>
                </a:solidFill>
                <a:latin typeface="Times New Roman"/>
              </a:rPr>
              <a:t>krishna</a:t>
            </a:r>
            <a:endParaRPr lang="en-IN" sz="4000" b="0" strike="noStrike" spc="-1" dirty="0">
              <a:latin typeface="Arial"/>
            </a:endParaRPr>
          </a:p>
          <a:p>
            <a:pPr algn="ctr">
              <a:lnSpc>
                <a:spcPct val="90000"/>
              </a:lnSpc>
              <a:spcBef>
                <a:spcPts val="300"/>
              </a:spcBef>
              <a:tabLst>
                <a:tab pos="0" algn="l"/>
              </a:tabLst>
            </a:pPr>
            <a:r>
              <a:rPr lang="en-US" sz="1900" b="0" strike="noStrike" spc="-1" dirty="0">
                <a:solidFill>
                  <a:srgbClr val="000000"/>
                </a:solidFill>
                <a:latin typeface="Times New Roman"/>
              </a:rPr>
              <a:t>Roll No. </a:t>
            </a:r>
            <a:r>
              <a:rPr lang="en-US" sz="2200" spc="-1" dirty="0">
                <a:solidFill>
                  <a:srgbClr val="000000"/>
                </a:solidFill>
                <a:latin typeface="Times New Roman"/>
              </a:rPr>
              <a:t>204G1A05A1</a:t>
            </a:r>
            <a:endParaRPr lang="en-IN" sz="2200" b="0" strike="noStrike" spc="-1" dirty="0">
              <a:latin typeface="Arial"/>
            </a:endParaRPr>
          </a:p>
        </p:txBody>
      </p:sp>
      <p:sp>
        <p:nvSpPr>
          <p:cNvPr id="92" name="Subtitle 11"/>
          <p:cNvSpPr/>
          <p:nvPr/>
        </p:nvSpPr>
        <p:spPr>
          <a:xfrm>
            <a:off x="320760" y="1628256"/>
            <a:ext cx="2648582"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R. Pallavi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204G1A0569</a:t>
            </a:r>
            <a:endParaRPr lang="en-IN" sz="1200" b="0" strike="noStrike" spc="-1" dirty="0">
              <a:latin typeface="Arial"/>
            </a:endParaRPr>
          </a:p>
        </p:txBody>
      </p:sp>
      <p:sp>
        <p:nvSpPr>
          <p:cNvPr id="93" name="Rectangle: Rounded Corners 16"/>
          <p:cNvSpPr/>
          <p:nvPr/>
        </p:nvSpPr>
        <p:spPr>
          <a:xfrm>
            <a:off x="754920" y="268920"/>
            <a:ext cx="10974964" cy="99288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4000" b="0" i="0" dirty="0">
                <a:solidFill>
                  <a:schemeClr val="bg1"/>
                </a:solidFill>
                <a:effectLst/>
                <a:latin typeface="Times New Roman" panose="02020603050405020304" pitchFamily="18" charset="0"/>
                <a:cs typeface="Times New Roman" panose="02020603050405020304" pitchFamily="18" charset="0"/>
              </a:rPr>
              <a:t>Vitamin Deficiency Detection Using Image Processing and Neural Networks</a:t>
            </a:r>
            <a:endParaRPr lang="en-IN" sz="40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76580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b="0" strike="noStrike" spc="-1" dirty="0">
                <a:solidFill>
                  <a:schemeClr val="bg1"/>
                </a:solidFill>
                <a:latin typeface="Times New Roman"/>
                <a:ea typeface="DejaVu Sans"/>
              </a:rPr>
              <a:t>Data Flow Diagram</a:t>
            </a:r>
            <a:endParaRPr lang="en-US"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
        <p:nvSpPr>
          <p:cNvPr id="3" name="Rectangle 2">
            <a:extLst>
              <a:ext uri="{FF2B5EF4-FFF2-40B4-BE49-F238E27FC236}">
                <a16:creationId xmlns:a16="http://schemas.microsoft.com/office/drawing/2014/main" id="{CDD5DE2B-8FA7-8426-A8D1-92E1A0F93F8A}"/>
              </a:ext>
            </a:extLst>
          </p:cNvPr>
          <p:cNvSpPr/>
          <p:nvPr/>
        </p:nvSpPr>
        <p:spPr>
          <a:xfrm>
            <a:off x="914400" y="2869790"/>
            <a:ext cx="1189703" cy="4891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System</a:t>
            </a:r>
          </a:p>
        </p:txBody>
      </p:sp>
      <p:sp>
        <p:nvSpPr>
          <p:cNvPr id="4" name="Rectangle 3">
            <a:extLst>
              <a:ext uri="{FF2B5EF4-FFF2-40B4-BE49-F238E27FC236}">
                <a16:creationId xmlns:a16="http://schemas.microsoft.com/office/drawing/2014/main" id="{590FDE0F-865B-D6BC-695A-36D098CC2C80}"/>
              </a:ext>
            </a:extLst>
          </p:cNvPr>
          <p:cNvSpPr/>
          <p:nvPr/>
        </p:nvSpPr>
        <p:spPr>
          <a:xfrm>
            <a:off x="914399" y="4563888"/>
            <a:ext cx="1189703" cy="4891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User</a:t>
            </a:r>
          </a:p>
        </p:txBody>
      </p:sp>
      <p:sp>
        <p:nvSpPr>
          <p:cNvPr id="6" name="Rectangle: Rounded Corners 5">
            <a:extLst>
              <a:ext uri="{FF2B5EF4-FFF2-40B4-BE49-F238E27FC236}">
                <a16:creationId xmlns:a16="http://schemas.microsoft.com/office/drawing/2014/main" id="{48B34EEE-413A-695D-8197-637EB63B84C5}"/>
              </a:ext>
            </a:extLst>
          </p:cNvPr>
          <p:cNvSpPr/>
          <p:nvPr/>
        </p:nvSpPr>
        <p:spPr>
          <a:xfrm>
            <a:off x="4916128" y="1346830"/>
            <a:ext cx="1356852"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Take dataset</a:t>
            </a:r>
          </a:p>
        </p:txBody>
      </p:sp>
      <p:sp>
        <p:nvSpPr>
          <p:cNvPr id="7" name="Rectangle: Rounded Corners 6">
            <a:extLst>
              <a:ext uri="{FF2B5EF4-FFF2-40B4-BE49-F238E27FC236}">
                <a16:creationId xmlns:a16="http://schemas.microsoft.com/office/drawing/2014/main" id="{5C624280-962F-CE5F-32D0-B490037A5579}"/>
              </a:ext>
            </a:extLst>
          </p:cNvPr>
          <p:cNvSpPr/>
          <p:nvPr/>
        </p:nvSpPr>
        <p:spPr>
          <a:xfrm>
            <a:off x="4905418" y="2392668"/>
            <a:ext cx="1356852"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Preprocessing</a:t>
            </a:r>
          </a:p>
        </p:txBody>
      </p:sp>
      <p:sp>
        <p:nvSpPr>
          <p:cNvPr id="8" name="Rectangle: Rounded Corners 7">
            <a:extLst>
              <a:ext uri="{FF2B5EF4-FFF2-40B4-BE49-F238E27FC236}">
                <a16:creationId xmlns:a16="http://schemas.microsoft.com/office/drawing/2014/main" id="{D29B39A4-5FA6-AEAF-7C99-1907165B4D68}"/>
              </a:ext>
            </a:extLst>
          </p:cNvPr>
          <p:cNvSpPr/>
          <p:nvPr/>
        </p:nvSpPr>
        <p:spPr>
          <a:xfrm>
            <a:off x="4905418" y="3479900"/>
            <a:ext cx="1356852"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Training</a:t>
            </a:r>
          </a:p>
        </p:txBody>
      </p:sp>
      <p:sp>
        <p:nvSpPr>
          <p:cNvPr id="9" name="Rectangle: Rounded Corners 8">
            <a:extLst>
              <a:ext uri="{FF2B5EF4-FFF2-40B4-BE49-F238E27FC236}">
                <a16:creationId xmlns:a16="http://schemas.microsoft.com/office/drawing/2014/main" id="{9D0085A9-54EC-5192-9402-2D0B33085B59}"/>
              </a:ext>
            </a:extLst>
          </p:cNvPr>
          <p:cNvSpPr/>
          <p:nvPr/>
        </p:nvSpPr>
        <p:spPr>
          <a:xfrm>
            <a:off x="4896091" y="4567132"/>
            <a:ext cx="1366179"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Classification</a:t>
            </a:r>
          </a:p>
        </p:txBody>
      </p:sp>
      <p:sp>
        <p:nvSpPr>
          <p:cNvPr id="10" name="Rectangle: Rounded Corners 9">
            <a:extLst>
              <a:ext uri="{FF2B5EF4-FFF2-40B4-BE49-F238E27FC236}">
                <a16:creationId xmlns:a16="http://schemas.microsoft.com/office/drawing/2014/main" id="{0D55EA4A-E77D-F6DA-CD62-BF94CEA56F15}"/>
              </a:ext>
            </a:extLst>
          </p:cNvPr>
          <p:cNvSpPr/>
          <p:nvPr/>
        </p:nvSpPr>
        <p:spPr>
          <a:xfrm>
            <a:off x="4905418" y="5504931"/>
            <a:ext cx="1356852" cy="6293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View results</a:t>
            </a:r>
          </a:p>
        </p:txBody>
      </p:sp>
      <p:sp>
        <p:nvSpPr>
          <p:cNvPr id="11" name="Rectangle 10">
            <a:extLst>
              <a:ext uri="{FF2B5EF4-FFF2-40B4-BE49-F238E27FC236}">
                <a16:creationId xmlns:a16="http://schemas.microsoft.com/office/drawing/2014/main" id="{2BB62F57-36C2-7FB3-52E1-4F0D3ADAF81E}"/>
              </a:ext>
            </a:extLst>
          </p:cNvPr>
          <p:cNvSpPr/>
          <p:nvPr/>
        </p:nvSpPr>
        <p:spPr>
          <a:xfrm>
            <a:off x="9004375" y="3339531"/>
            <a:ext cx="1189703" cy="4891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err="1">
                <a:latin typeface="Times New Roman" panose="02020603050405020304" pitchFamily="18" charset="0"/>
                <a:cs typeface="Times New Roman" panose="02020603050405020304" pitchFamily="18" charset="0"/>
              </a:rPr>
              <a:t>DataStore</a:t>
            </a:r>
            <a:endParaRPr lang="en-IN" sz="1600" dirty="0">
              <a:latin typeface="Times New Roman" panose="02020603050405020304" pitchFamily="18" charset="0"/>
              <a:cs typeface="Times New Roman" panose="02020603050405020304" pitchFamily="18" charset="0"/>
            </a:endParaRPr>
          </a:p>
        </p:txBody>
      </p:sp>
      <p:cxnSp>
        <p:nvCxnSpPr>
          <p:cNvPr id="13" name="Connector: Elbow 12">
            <a:extLst>
              <a:ext uri="{FF2B5EF4-FFF2-40B4-BE49-F238E27FC236}">
                <a16:creationId xmlns:a16="http://schemas.microsoft.com/office/drawing/2014/main" id="{F615E6C1-A9BF-E972-6F05-30DC4723200B}"/>
              </a:ext>
            </a:extLst>
          </p:cNvPr>
          <p:cNvCxnSpPr>
            <a:stCxn id="3" idx="3"/>
          </p:cNvCxnSpPr>
          <p:nvPr/>
        </p:nvCxnSpPr>
        <p:spPr>
          <a:xfrm>
            <a:off x="2104103" y="3114367"/>
            <a:ext cx="2736000" cy="684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F209B43F-287B-B98E-CE7C-B9F05280C206}"/>
              </a:ext>
            </a:extLst>
          </p:cNvPr>
          <p:cNvCxnSpPr/>
          <p:nvPr/>
        </p:nvCxnSpPr>
        <p:spPr>
          <a:xfrm>
            <a:off x="2104102" y="4153004"/>
            <a:ext cx="2736000" cy="684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DEBDDA5-4127-1EE0-D2CB-8018353E7C71}"/>
              </a:ext>
            </a:extLst>
          </p:cNvPr>
          <p:cNvCxnSpPr>
            <a:cxnSpLocks/>
            <a:stCxn id="3" idx="2"/>
          </p:cNvCxnSpPr>
          <p:nvPr/>
        </p:nvCxnSpPr>
        <p:spPr>
          <a:xfrm>
            <a:off x="1509252" y="3358945"/>
            <a:ext cx="0" cy="79405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FF4F093-9AFD-5627-828D-19FF1584E1BC}"/>
              </a:ext>
            </a:extLst>
          </p:cNvPr>
          <p:cNvCxnSpPr/>
          <p:nvPr/>
        </p:nvCxnSpPr>
        <p:spPr>
          <a:xfrm>
            <a:off x="1509250" y="4153004"/>
            <a:ext cx="594852" cy="0"/>
          </a:xfrm>
          <a:prstGeom prst="line">
            <a:avLst/>
          </a:prstGeom>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594178A4-CB16-1CAE-F380-D3651A6A2832}"/>
              </a:ext>
            </a:extLst>
          </p:cNvPr>
          <p:cNvCxnSpPr>
            <a:cxnSpLocks/>
            <a:stCxn id="8" idx="3"/>
          </p:cNvCxnSpPr>
          <p:nvPr/>
        </p:nvCxnSpPr>
        <p:spPr>
          <a:xfrm flipV="1">
            <a:off x="6262270" y="3535856"/>
            <a:ext cx="2742105" cy="2587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1B8A5699-AD5D-FF2D-3946-43711D099D87}"/>
              </a:ext>
            </a:extLst>
          </p:cNvPr>
          <p:cNvCxnSpPr>
            <a:cxnSpLocks/>
          </p:cNvCxnSpPr>
          <p:nvPr/>
        </p:nvCxnSpPr>
        <p:spPr>
          <a:xfrm rot="5400000" flipH="1" flipV="1">
            <a:off x="2509501" y="539187"/>
            <a:ext cx="1330357" cy="3330850"/>
          </a:xfrm>
          <a:prstGeom prst="bentConnector2">
            <a:avLst/>
          </a:prstGeom>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21B44F5-10FE-7FF3-0303-7499409D9F01}"/>
              </a:ext>
            </a:extLst>
          </p:cNvPr>
          <p:cNvCxnSpPr/>
          <p:nvPr/>
        </p:nvCxnSpPr>
        <p:spPr>
          <a:xfrm>
            <a:off x="3699767" y="1539433"/>
            <a:ext cx="12056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ED22FAA-2DC2-AE60-5BD6-12BE5ED787A4}"/>
              </a:ext>
            </a:extLst>
          </p:cNvPr>
          <p:cNvCxnSpPr>
            <a:cxnSpLocks/>
          </p:cNvCxnSpPr>
          <p:nvPr/>
        </p:nvCxnSpPr>
        <p:spPr>
          <a:xfrm>
            <a:off x="9658434" y="2382906"/>
            <a:ext cx="1" cy="946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2868726-6173-1CC7-B242-17FECDC74438}"/>
              </a:ext>
            </a:extLst>
          </p:cNvPr>
          <p:cNvCxnSpPr/>
          <p:nvPr/>
        </p:nvCxnSpPr>
        <p:spPr>
          <a:xfrm>
            <a:off x="6310434" y="1539433"/>
            <a:ext cx="33480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D6BFF2B-29BB-F570-1194-CCE179820037}"/>
              </a:ext>
            </a:extLst>
          </p:cNvPr>
          <p:cNvCxnSpPr/>
          <p:nvPr/>
        </p:nvCxnSpPr>
        <p:spPr>
          <a:xfrm>
            <a:off x="9658434" y="1539433"/>
            <a:ext cx="0" cy="84347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E6FB142-AE41-1DDF-52B0-3D7E854A276D}"/>
              </a:ext>
            </a:extLst>
          </p:cNvPr>
          <p:cNvCxnSpPr>
            <a:cxnSpLocks/>
          </p:cNvCxnSpPr>
          <p:nvPr/>
        </p:nvCxnSpPr>
        <p:spPr>
          <a:xfrm flipV="1">
            <a:off x="1750142" y="2526890"/>
            <a:ext cx="0" cy="3429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B8D7F64-808B-46E0-52FF-6B4F2F17BB29}"/>
              </a:ext>
            </a:extLst>
          </p:cNvPr>
          <p:cNvCxnSpPr>
            <a:cxnSpLocks/>
          </p:cNvCxnSpPr>
          <p:nvPr/>
        </p:nvCxnSpPr>
        <p:spPr>
          <a:xfrm flipV="1">
            <a:off x="1750142" y="2517056"/>
            <a:ext cx="3099792" cy="19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950A74-E73B-1B2F-FFBD-707A52B25788}"/>
              </a:ext>
            </a:extLst>
          </p:cNvPr>
          <p:cNvCxnSpPr/>
          <p:nvPr/>
        </p:nvCxnSpPr>
        <p:spPr>
          <a:xfrm>
            <a:off x="6310434" y="2536721"/>
            <a:ext cx="2990882"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A8D08FA-64A7-EF12-EED4-5AC4D4B5E916}"/>
              </a:ext>
            </a:extLst>
          </p:cNvPr>
          <p:cNvCxnSpPr>
            <a:cxnSpLocks/>
          </p:cNvCxnSpPr>
          <p:nvPr/>
        </p:nvCxnSpPr>
        <p:spPr>
          <a:xfrm>
            <a:off x="9301316" y="2536721"/>
            <a:ext cx="0" cy="792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7DB3CA82-8F4A-CFD8-4020-24F2525D86A6}"/>
              </a:ext>
            </a:extLst>
          </p:cNvPr>
          <p:cNvCxnSpPr/>
          <p:nvPr/>
        </p:nvCxnSpPr>
        <p:spPr>
          <a:xfrm>
            <a:off x="6262270" y="4808465"/>
            <a:ext cx="2990882"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5A663A0-D593-CCB8-9B46-09C60168C9E2}"/>
              </a:ext>
            </a:extLst>
          </p:cNvPr>
          <p:cNvCxnSpPr>
            <a:cxnSpLocks/>
          </p:cNvCxnSpPr>
          <p:nvPr/>
        </p:nvCxnSpPr>
        <p:spPr>
          <a:xfrm flipV="1">
            <a:off x="9253152" y="3854787"/>
            <a:ext cx="0" cy="953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62D1317-48BB-A562-41A1-5CD6854AC85C}"/>
              </a:ext>
            </a:extLst>
          </p:cNvPr>
          <p:cNvCxnSpPr>
            <a:cxnSpLocks/>
          </p:cNvCxnSpPr>
          <p:nvPr/>
        </p:nvCxnSpPr>
        <p:spPr>
          <a:xfrm flipV="1">
            <a:off x="6253173" y="5860223"/>
            <a:ext cx="3396164" cy="540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9674B78-2158-83D2-FD09-3E13D3CFD2F4}"/>
              </a:ext>
            </a:extLst>
          </p:cNvPr>
          <p:cNvCxnSpPr>
            <a:cxnSpLocks/>
          </p:cNvCxnSpPr>
          <p:nvPr/>
        </p:nvCxnSpPr>
        <p:spPr>
          <a:xfrm flipH="1" flipV="1">
            <a:off x="9640240" y="3839097"/>
            <a:ext cx="18194" cy="2021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0497B62-4D06-1045-CBE0-DC9409E072F8}"/>
              </a:ext>
            </a:extLst>
          </p:cNvPr>
          <p:cNvCxnSpPr>
            <a:cxnSpLocks/>
          </p:cNvCxnSpPr>
          <p:nvPr/>
        </p:nvCxnSpPr>
        <p:spPr>
          <a:xfrm>
            <a:off x="1504332" y="5053043"/>
            <a:ext cx="0" cy="83555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08A133-E5D4-3C16-9C33-E226413F5006}"/>
              </a:ext>
            </a:extLst>
          </p:cNvPr>
          <p:cNvCxnSpPr>
            <a:cxnSpLocks/>
          </p:cNvCxnSpPr>
          <p:nvPr/>
        </p:nvCxnSpPr>
        <p:spPr>
          <a:xfrm>
            <a:off x="1504332" y="5888598"/>
            <a:ext cx="3345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15F84D2-0743-C928-0BB6-59876650CF94}"/>
              </a:ext>
            </a:extLst>
          </p:cNvPr>
          <p:cNvSpPr txBox="1"/>
          <p:nvPr/>
        </p:nvSpPr>
        <p:spPr>
          <a:xfrm>
            <a:off x="4302592" y="6191662"/>
            <a:ext cx="312703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Fig:2 Data Flow Diagrams</a:t>
            </a:r>
          </a:p>
        </p:txBody>
      </p:sp>
    </p:spTree>
    <p:extLst>
      <p:ext uri="{BB962C8B-B14F-4D97-AF65-F5344CB8AC3E}">
        <p14:creationId xmlns:p14="http://schemas.microsoft.com/office/powerpoint/2010/main" val="140055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panose="02020603050405020304" pitchFamily="18" charset="0"/>
                <a:cs typeface="Times New Roman" panose="02020603050405020304" pitchFamily="18" charset="0"/>
              </a:rPr>
              <a:t>UML DIAGRAMS</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9E6DF3A-A927-8849-6E9A-85342A442950}"/>
              </a:ext>
            </a:extLst>
          </p:cNvPr>
          <p:cNvSpPr/>
          <p:nvPr/>
        </p:nvSpPr>
        <p:spPr>
          <a:xfrm>
            <a:off x="953729" y="3503445"/>
            <a:ext cx="304800" cy="2365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FC20C5B0-4BB3-EFC0-C42D-1F40DBDBF5DF}"/>
              </a:ext>
            </a:extLst>
          </p:cNvPr>
          <p:cNvSpPr/>
          <p:nvPr/>
        </p:nvSpPr>
        <p:spPr>
          <a:xfrm>
            <a:off x="8745794" y="3385194"/>
            <a:ext cx="304800" cy="2365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074B4E5C-F73E-C79A-35AF-73010EB3AB2D}"/>
              </a:ext>
            </a:extLst>
          </p:cNvPr>
          <p:cNvSpPr/>
          <p:nvPr/>
        </p:nvSpPr>
        <p:spPr>
          <a:xfrm>
            <a:off x="4584031" y="1331764"/>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Dataset</a:t>
            </a:r>
          </a:p>
        </p:txBody>
      </p:sp>
      <p:sp>
        <p:nvSpPr>
          <p:cNvPr id="13" name="Oval 12">
            <a:extLst>
              <a:ext uri="{FF2B5EF4-FFF2-40B4-BE49-F238E27FC236}">
                <a16:creationId xmlns:a16="http://schemas.microsoft.com/office/drawing/2014/main" id="{C3D4B937-DAC7-03A8-76D1-D9E8FC4C0680}"/>
              </a:ext>
            </a:extLst>
          </p:cNvPr>
          <p:cNvSpPr/>
          <p:nvPr/>
        </p:nvSpPr>
        <p:spPr>
          <a:xfrm>
            <a:off x="4533872" y="2328684"/>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4" name="Oval 13">
            <a:extLst>
              <a:ext uri="{FF2B5EF4-FFF2-40B4-BE49-F238E27FC236}">
                <a16:creationId xmlns:a16="http://schemas.microsoft.com/office/drawing/2014/main" id="{681D8CCC-C093-F428-2261-A2B614E01F6C}"/>
              </a:ext>
            </a:extLst>
          </p:cNvPr>
          <p:cNvSpPr/>
          <p:nvPr/>
        </p:nvSpPr>
        <p:spPr>
          <a:xfrm>
            <a:off x="4575919" y="3385194"/>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Training</a:t>
            </a:r>
          </a:p>
        </p:txBody>
      </p:sp>
      <p:sp>
        <p:nvSpPr>
          <p:cNvPr id="15" name="Oval 14">
            <a:extLst>
              <a:ext uri="{FF2B5EF4-FFF2-40B4-BE49-F238E27FC236}">
                <a16:creationId xmlns:a16="http://schemas.microsoft.com/office/drawing/2014/main" id="{80BE6BD2-7751-6461-019D-E5869921DF4F}"/>
              </a:ext>
            </a:extLst>
          </p:cNvPr>
          <p:cNvSpPr/>
          <p:nvPr/>
        </p:nvSpPr>
        <p:spPr>
          <a:xfrm>
            <a:off x="4546423" y="4375172"/>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17" name="Oval 16">
            <a:extLst>
              <a:ext uri="{FF2B5EF4-FFF2-40B4-BE49-F238E27FC236}">
                <a16:creationId xmlns:a16="http://schemas.microsoft.com/office/drawing/2014/main" id="{2EE48A84-7921-E313-54A1-F30C958B4E45}"/>
              </a:ext>
            </a:extLst>
          </p:cNvPr>
          <p:cNvSpPr/>
          <p:nvPr/>
        </p:nvSpPr>
        <p:spPr>
          <a:xfrm>
            <a:off x="4532874" y="5431682"/>
            <a:ext cx="2094271" cy="714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View Results</a:t>
            </a:r>
          </a:p>
        </p:txBody>
      </p:sp>
      <p:cxnSp>
        <p:nvCxnSpPr>
          <p:cNvPr id="22" name="Straight Connector 21">
            <a:extLst>
              <a:ext uri="{FF2B5EF4-FFF2-40B4-BE49-F238E27FC236}">
                <a16:creationId xmlns:a16="http://schemas.microsoft.com/office/drawing/2014/main" id="{DA5EEB78-CA47-B045-341F-BF2BA6A026C7}"/>
              </a:ext>
            </a:extLst>
          </p:cNvPr>
          <p:cNvCxnSpPr>
            <a:cxnSpLocks/>
            <a:stCxn id="9" idx="4"/>
          </p:cNvCxnSpPr>
          <p:nvPr/>
        </p:nvCxnSpPr>
        <p:spPr>
          <a:xfrm>
            <a:off x="1106129" y="3739947"/>
            <a:ext cx="0" cy="47809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4F113B-D2B7-EC70-A489-6BDE1545A5F9}"/>
              </a:ext>
            </a:extLst>
          </p:cNvPr>
          <p:cNvCxnSpPr>
            <a:cxnSpLocks/>
          </p:cNvCxnSpPr>
          <p:nvPr/>
        </p:nvCxnSpPr>
        <p:spPr>
          <a:xfrm flipH="1">
            <a:off x="796413" y="4218039"/>
            <a:ext cx="309716" cy="44245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2A0804C-07F4-AB8D-3A02-E1A41C38B50D}"/>
              </a:ext>
            </a:extLst>
          </p:cNvPr>
          <p:cNvCxnSpPr>
            <a:cxnSpLocks/>
          </p:cNvCxnSpPr>
          <p:nvPr/>
        </p:nvCxnSpPr>
        <p:spPr>
          <a:xfrm>
            <a:off x="1106129" y="4218039"/>
            <a:ext cx="309716" cy="44245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FBDC48E-5C23-18B6-8935-7053735DB820}"/>
              </a:ext>
            </a:extLst>
          </p:cNvPr>
          <p:cNvCxnSpPr>
            <a:cxnSpLocks/>
          </p:cNvCxnSpPr>
          <p:nvPr/>
        </p:nvCxnSpPr>
        <p:spPr>
          <a:xfrm>
            <a:off x="796413" y="3978993"/>
            <a:ext cx="619432"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1BC2561E-5E16-1803-4371-54C6A246A6A2}"/>
              </a:ext>
            </a:extLst>
          </p:cNvPr>
          <p:cNvCxnSpPr>
            <a:cxnSpLocks/>
          </p:cNvCxnSpPr>
          <p:nvPr/>
        </p:nvCxnSpPr>
        <p:spPr>
          <a:xfrm>
            <a:off x="8908026" y="3621696"/>
            <a:ext cx="0" cy="478092"/>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40CFA3D7-2041-CDBC-DB2E-A3088C8CC5E4}"/>
              </a:ext>
            </a:extLst>
          </p:cNvPr>
          <p:cNvCxnSpPr>
            <a:cxnSpLocks/>
          </p:cNvCxnSpPr>
          <p:nvPr/>
        </p:nvCxnSpPr>
        <p:spPr>
          <a:xfrm>
            <a:off x="8588478" y="3862587"/>
            <a:ext cx="619432"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5AADF11-6338-5DC9-437D-24D48A306D93}"/>
              </a:ext>
            </a:extLst>
          </p:cNvPr>
          <p:cNvCxnSpPr>
            <a:cxnSpLocks/>
          </p:cNvCxnSpPr>
          <p:nvPr/>
        </p:nvCxnSpPr>
        <p:spPr>
          <a:xfrm flipH="1">
            <a:off x="8583562" y="4103267"/>
            <a:ext cx="309716" cy="44245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01C9296-074B-AA0A-41C3-9FF11141169A}"/>
              </a:ext>
            </a:extLst>
          </p:cNvPr>
          <p:cNvCxnSpPr>
            <a:cxnSpLocks/>
          </p:cNvCxnSpPr>
          <p:nvPr/>
        </p:nvCxnSpPr>
        <p:spPr>
          <a:xfrm>
            <a:off x="8922775" y="4099788"/>
            <a:ext cx="309716" cy="44245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925967D-DE6C-8B3B-C889-227401ABD480}"/>
              </a:ext>
            </a:extLst>
          </p:cNvPr>
          <p:cNvCxnSpPr>
            <a:cxnSpLocks/>
          </p:cNvCxnSpPr>
          <p:nvPr/>
        </p:nvCxnSpPr>
        <p:spPr>
          <a:xfrm flipH="1">
            <a:off x="1504335" y="1848465"/>
            <a:ext cx="2939846" cy="175997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3AED5F8-2FC9-14B4-D184-23D89DF975B6}"/>
              </a:ext>
            </a:extLst>
          </p:cNvPr>
          <p:cNvCxnSpPr/>
          <p:nvPr/>
        </p:nvCxnSpPr>
        <p:spPr>
          <a:xfrm flipV="1">
            <a:off x="1504335" y="2728452"/>
            <a:ext cx="2939846" cy="87998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57BDCE5-6D70-AEE6-283B-A8EA4A8EB8C0}"/>
              </a:ext>
            </a:extLst>
          </p:cNvPr>
          <p:cNvCxnSpPr/>
          <p:nvPr/>
        </p:nvCxnSpPr>
        <p:spPr>
          <a:xfrm>
            <a:off x="1504335" y="3621696"/>
            <a:ext cx="2939846" cy="118251"/>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5DFDEC9-A52F-6CF4-4305-59D9169D219A}"/>
              </a:ext>
            </a:extLst>
          </p:cNvPr>
          <p:cNvCxnSpPr/>
          <p:nvPr/>
        </p:nvCxnSpPr>
        <p:spPr>
          <a:xfrm>
            <a:off x="1504335" y="3608439"/>
            <a:ext cx="2939846" cy="1052051"/>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08997AA0-0674-42A3-7422-A330740DF97D}"/>
              </a:ext>
            </a:extLst>
          </p:cNvPr>
          <p:cNvCxnSpPr/>
          <p:nvPr/>
        </p:nvCxnSpPr>
        <p:spPr>
          <a:xfrm>
            <a:off x="1504334" y="3608528"/>
            <a:ext cx="2871020" cy="202202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CB7E361A-DF2E-436A-C31F-FA8405B1458A}"/>
              </a:ext>
            </a:extLst>
          </p:cNvPr>
          <p:cNvCxnSpPr>
            <a:cxnSpLocks/>
            <a:stCxn id="17" idx="6"/>
          </p:cNvCxnSpPr>
          <p:nvPr/>
        </p:nvCxnSpPr>
        <p:spPr>
          <a:xfrm flipV="1">
            <a:off x="6627145" y="4770547"/>
            <a:ext cx="1850720" cy="1018435"/>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A7323343-A7B0-2F56-2A69-8DA41001B192}"/>
              </a:ext>
            </a:extLst>
          </p:cNvPr>
          <p:cNvSpPr txBox="1"/>
          <p:nvPr/>
        </p:nvSpPr>
        <p:spPr>
          <a:xfrm>
            <a:off x="639097" y="4619934"/>
            <a:ext cx="97339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System</a:t>
            </a:r>
          </a:p>
        </p:txBody>
      </p:sp>
      <p:sp>
        <p:nvSpPr>
          <p:cNvPr id="72" name="TextBox 71">
            <a:extLst>
              <a:ext uri="{FF2B5EF4-FFF2-40B4-BE49-F238E27FC236}">
                <a16:creationId xmlns:a16="http://schemas.microsoft.com/office/drawing/2014/main" id="{145AFEAC-3F6E-34C5-3BA0-ECDC4524F862}"/>
              </a:ext>
            </a:extLst>
          </p:cNvPr>
          <p:cNvSpPr txBox="1"/>
          <p:nvPr/>
        </p:nvSpPr>
        <p:spPr>
          <a:xfrm>
            <a:off x="8627014" y="4522850"/>
            <a:ext cx="11954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User</a:t>
            </a:r>
          </a:p>
        </p:txBody>
      </p:sp>
      <p:sp>
        <p:nvSpPr>
          <p:cNvPr id="2" name="TextBox 1">
            <a:extLst>
              <a:ext uri="{FF2B5EF4-FFF2-40B4-BE49-F238E27FC236}">
                <a16:creationId xmlns:a16="http://schemas.microsoft.com/office/drawing/2014/main" id="{1BE9941D-36B7-FC0D-3F74-57CF8789ACBC}"/>
              </a:ext>
            </a:extLst>
          </p:cNvPr>
          <p:cNvSpPr txBox="1"/>
          <p:nvPr/>
        </p:nvSpPr>
        <p:spPr>
          <a:xfrm>
            <a:off x="3883742" y="6128345"/>
            <a:ext cx="323481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Fig:3 Use-Case Diagram</a:t>
            </a:r>
          </a:p>
        </p:txBody>
      </p:sp>
      <p:cxnSp>
        <p:nvCxnSpPr>
          <p:cNvPr id="4" name="Straight Connector 3">
            <a:extLst>
              <a:ext uri="{FF2B5EF4-FFF2-40B4-BE49-F238E27FC236}">
                <a16:creationId xmlns:a16="http://schemas.microsoft.com/office/drawing/2014/main" id="{ACA3B293-63E4-FB49-E2E6-AC4975507DB8}"/>
              </a:ext>
            </a:extLst>
          </p:cNvPr>
          <p:cNvCxnSpPr/>
          <p:nvPr/>
        </p:nvCxnSpPr>
        <p:spPr>
          <a:xfrm>
            <a:off x="6892413" y="1720645"/>
            <a:ext cx="1734601" cy="15633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714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panose="02020603050405020304" pitchFamily="18" charset="0"/>
                <a:cs typeface="Times New Roman" panose="02020603050405020304" pitchFamily="18" charset="0"/>
              </a:rPr>
              <a:t>Activity Diagram</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4B428C3-1E40-39EF-0889-4F05F3647DC1}"/>
              </a:ext>
            </a:extLst>
          </p:cNvPr>
          <p:cNvSpPr/>
          <p:nvPr/>
        </p:nvSpPr>
        <p:spPr>
          <a:xfrm>
            <a:off x="2679618" y="1696271"/>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System</a:t>
            </a:r>
          </a:p>
        </p:txBody>
      </p:sp>
      <p:sp>
        <p:nvSpPr>
          <p:cNvPr id="17" name="Rectangle: Rounded Corners 16">
            <a:extLst>
              <a:ext uri="{FF2B5EF4-FFF2-40B4-BE49-F238E27FC236}">
                <a16:creationId xmlns:a16="http://schemas.microsoft.com/office/drawing/2014/main" id="{470BEC5C-9D84-4A10-0916-7B20B7A9C161}"/>
              </a:ext>
            </a:extLst>
          </p:cNvPr>
          <p:cNvSpPr/>
          <p:nvPr/>
        </p:nvSpPr>
        <p:spPr>
          <a:xfrm>
            <a:off x="2679618" y="2412626"/>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Take Dataset</a:t>
            </a:r>
          </a:p>
        </p:txBody>
      </p:sp>
      <p:sp>
        <p:nvSpPr>
          <p:cNvPr id="18" name="Rectangle: Rounded Corners 17">
            <a:extLst>
              <a:ext uri="{FF2B5EF4-FFF2-40B4-BE49-F238E27FC236}">
                <a16:creationId xmlns:a16="http://schemas.microsoft.com/office/drawing/2014/main" id="{60572D2B-5C5C-BCFD-78AF-B3DD4607F11B}"/>
              </a:ext>
            </a:extLst>
          </p:cNvPr>
          <p:cNvSpPr/>
          <p:nvPr/>
        </p:nvSpPr>
        <p:spPr>
          <a:xfrm>
            <a:off x="2679618" y="3241189"/>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Preprocessing</a:t>
            </a:r>
          </a:p>
        </p:txBody>
      </p:sp>
      <p:sp>
        <p:nvSpPr>
          <p:cNvPr id="19" name="Rectangle: Rounded Corners 18">
            <a:extLst>
              <a:ext uri="{FF2B5EF4-FFF2-40B4-BE49-F238E27FC236}">
                <a16:creationId xmlns:a16="http://schemas.microsoft.com/office/drawing/2014/main" id="{A6194894-12F3-56E5-E5AD-5AC1C24305FD}"/>
              </a:ext>
            </a:extLst>
          </p:cNvPr>
          <p:cNvSpPr/>
          <p:nvPr/>
        </p:nvSpPr>
        <p:spPr>
          <a:xfrm>
            <a:off x="2679618" y="4128481"/>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a:t>
            </a:r>
          </a:p>
        </p:txBody>
      </p:sp>
      <p:sp>
        <p:nvSpPr>
          <p:cNvPr id="20" name="Rectangle: Rounded Corners 19">
            <a:extLst>
              <a:ext uri="{FF2B5EF4-FFF2-40B4-BE49-F238E27FC236}">
                <a16:creationId xmlns:a16="http://schemas.microsoft.com/office/drawing/2014/main" id="{D9A70A21-A237-3A2B-66C8-28FEB692527B}"/>
              </a:ext>
            </a:extLst>
          </p:cNvPr>
          <p:cNvSpPr/>
          <p:nvPr/>
        </p:nvSpPr>
        <p:spPr>
          <a:xfrm>
            <a:off x="2644920" y="4979132"/>
            <a:ext cx="1645920"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Classification</a:t>
            </a:r>
          </a:p>
        </p:txBody>
      </p:sp>
      <p:sp>
        <p:nvSpPr>
          <p:cNvPr id="22" name="Flowchart: Connector 21">
            <a:extLst>
              <a:ext uri="{FF2B5EF4-FFF2-40B4-BE49-F238E27FC236}">
                <a16:creationId xmlns:a16="http://schemas.microsoft.com/office/drawing/2014/main" id="{1D462F0D-CADD-CAA5-5229-F5BC63956221}"/>
              </a:ext>
            </a:extLst>
          </p:cNvPr>
          <p:cNvSpPr/>
          <p:nvPr/>
        </p:nvSpPr>
        <p:spPr>
          <a:xfrm>
            <a:off x="5497363" y="1078199"/>
            <a:ext cx="304800" cy="26416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37239A2E-44CA-E3A6-8375-531825277458}"/>
              </a:ext>
            </a:extLst>
          </p:cNvPr>
          <p:cNvCxnSpPr>
            <a:stCxn id="22" idx="3"/>
            <a:endCxn id="11" idx="3"/>
          </p:cNvCxnSpPr>
          <p:nvPr/>
        </p:nvCxnSpPr>
        <p:spPr>
          <a:xfrm flipH="1">
            <a:off x="4325538" y="1303674"/>
            <a:ext cx="1216462" cy="656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FA96073-343D-B618-2E7C-9E6B35EF43EE}"/>
              </a:ext>
            </a:extLst>
          </p:cNvPr>
          <p:cNvCxnSpPr>
            <a:cxnSpLocks/>
          </p:cNvCxnSpPr>
          <p:nvPr/>
        </p:nvCxnSpPr>
        <p:spPr>
          <a:xfrm>
            <a:off x="5815806" y="1294229"/>
            <a:ext cx="1148066" cy="686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D2BB1702-4233-6F7A-09CD-D92AA249D751}"/>
              </a:ext>
            </a:extLst>
          </p:cNvPr>
          <p:cNvSpPr/>
          <p:nvPr/>
        </p:nvSpPr>
        <p:spPr>
          <a:xfrm>
            <a:off x="6471105" y="2027775"/>
            <a:ext cx="985534"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User</a:t>
            </a:r>
          </a:p>
        </p:txBody>
      </p:sp>
      <p:cxnSp>
        <p:nvCxnSpPr>
          <p:cNvPr id="31" name="Straight Arrow Connector 30">
            <a:extLst>
              <a:ext uri="{FF2B5EF4-FFF2-40B4-BE49-F238E27FC236}">
                <a16:creationId xmlns:a16="http://schemas.microsoft.com/office/drawing/2014/main" id="{21B2E735-9E55-E77D-FB4F-061D6B15353D}"/>
              </a:ext>
            </a:extLst>
          </p:cNvPr>
          <p:cNvCxnSpPr>
            <a:stCxn id="29" idx="2"/>
          </p:cNvCxnSpPr>
          <p:nvPr/>
        </p:nvCxnSpPr>
        <p:spPr>
          <a:xfrm>
            <a:off x="6963872" y="2556095"/>
            <a:ext cx="0" cy="1836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AE9667DF-72B5-7D85-9BB9-5A66473DDB58}"/>
              </a:ext>
            </a:extLst>
          </p:cNvPr>
          <p:cNvSpPr/>
          <p:nvPr/>
        </p:nvSpPr>
        <p:spPr>
          <a:xfrm>
            <a:off x="6471105" y="4444039"/>
            <a:ext cx="985534" cy="528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View results</a:t>
            </a:r>
          </a:p>
        </p:txBody>
      </p:sp>
      <p:sp>
        <p:nvSpPr>
          <p:cNvPr id="33" name="Flowchart: Connector 32">
            <a:extLst>
              <a:ext uri="{FF2B5EF4-FFF2-40B4-BE49-F238E27FC236}">
                <a16:creationId xmlns:a16="http://schemas.microsoft.com/office/drawing/2014/main" id="{4B4694A4-BE53-2875-B59A-294F0E36F0D0}"/>
              </a:ext>
            </a:extLst>
          </p:cNvPr>
          <p:cNvSpPr/>
          <p:nvPr/>
        </p:nvSpPr>
        <p:spPr>
          <a:xfrm>
            <a:off x="5047029" y="5770880"/>
            <a:ext cx="304800" cy="26416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41078D09-02ED-29EE-C56A-4E964E01679A}"/>
              </a:ext>
            </a:extLst>
          </p:cNvPr>
          <p:cNvSpPr/>
          <p:nvPr/>
        </p:nvSpPr>
        <p:spPr>
          <a:xfrm flipH="1" flipV="1">
            <a:off x="5099468" y="5806440"/>
            <a:ext cx="197037" cy="193040"/>
          </a:xfrm>
          <a:prstGeom prst="flowChartConnec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1" name="Straight Arrow Connector 40">
            <a:extLst>
              <a:ext uri="{FF2B5EF4-FFF2-40B4-BE49-F238E27FC236}">
                <a16:creationId xmlns:a16="http://schemas.microsoft.com/office/drawing/2014/main" id="{C8D233D4-5C37-732B-6D31-0A5194B64314}"/>
              </a:ext>
            </a:extLst>
          </p:cNvPr>
          <p:cNvCxnSpPr>
            <a:stCxn id="11" idx="2"/>
          </p:cNvCxnSpPr>
          <p:nvPr/>
        </p:nvCxnSpPr>
        <p:spPr>
          <a:xfrm>
            <a:off x="3502578" y="2224591"/>
            <a:ext cx="0" cy="193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B4F63A9-1B08-D988-3187-57EB264EB786}"/>
              </a:ext>
            </a:extLst>
          </p:cNvPr>
          <p:cNvCxnSpPr/>
          <p:nvPr/>
        </p:nvCxnSpPr>
        <p:spPr>
          <a:xfrm>
            <a:off x="3480006" y="2940946"/>
            <a:ext cx="0" cy="193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8F4400-85B6-91C2-A774-1E4E586B9547}"/>
              </a:ext>
            </a:extLst>
          </p:cNvPr>
          <p:cNvCxnSpPr>
            <a:cxnSpLocks/>
            <a:stCxn id="18" idx="2"/>
          </p:cNvCxnSpPr>
          <p:nvPr/>
        </p:nvCxnSpPr>
        <p:spPr>
          <a:xfrm>
            <a:off x="3502578" y="3769509"/>
            <a:ext cx="0" cy="284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2F4F50C-D324-C741-B470-58D207410608}"/>
              </a:ext>
            </a:extLst>
          </p:cNvPr>
          <p:cNvCxnSpPr>
            <a:cxnSpLocks/>
            <a:stCxn id="19" idx="2"/>
          </p:cNvCxnSpPr>
          <p:nvPr/>
        </p:nvCxnSpPr>
        <p:spPr>
          <a:xfrm>
            <a:off x="3502578" y="4656801"/>
            <a:ext cx="0" cy="284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30239C2-47E5-F8A8-D867-ED7AB97602BD}"/>
              </a:ext>
            </a:extLst>
          </p:cNvPr>
          <p:cNvCxnSpPr>
            <a:cxnSpLocks/>
            <a:endCxn id="33" idx="2"/>
          </p:cNvCxnSpPr>
          <p:nvPr/>
        </p:nvCxnSpPr>
        <p:spPr>
          <a:xfrm>
            <a:off x="3670085" y="5507452"/>
            <a:ext cx="1376944" cy="395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60FA3A9-3F40-87BD-E76B-4E3B6D9CB15D}"/>
              </a:ext>
            </a:extLst>
          </p:cNvPr>
          <p:cNvCxnSpPr>
            <a:cxnSpLocks/>
            <a:stCxn id="32" idx="2"/>
          </p:cNvCxnSpPr>
          <p:nvPr/>
        </p:nvCxnSpPr>
        <p:spPr>
          <a:xfrm flipH="1">
            <a:off x="5378897" y="4972359"/>
            <a:ext cx="1584975" cy="949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74ED46B-3D90-132B-9CA6-C19EDE98EF62}"/>
              </a:ext>
            </a:extLst>
          </p:cNvPr>
          <p:cNvSpPr txBox="1"/>
          <p:nvPr/>
        </p:nvSpPr>
        <p:spPr>
          <a:xfrm>
            <a:off x="4011561" y="6164826"/>
            <a:ext cx="306766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Fig:4 Activity Diagram</a:t>
            </a:r>
          </a:p>
        </p:txBody>
      </p:sp>
    </p:spTree>
    <p:extLst>
      <p:ext uri="{BB962C8B-B14F-4D97-AF65-F5344CB8AC3E}">
        <p14:creationId xmlns:p14="http://schemas.microsoft.com/office/powerpoint/2010/main" val="393231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first objective</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1CF561-268B-2864-D35D-733E7636EFF5}"/>
              </a:ext>
            </a:extLst>
          </p:cNvPr>
          <p:cNvSpPr txBox="1"/>
          <p:nvPr/>
        </p:nvSpPr>
        <p:spPr>
          <a:xfrm>
            <a:off x="4375354" y="5476568"/>
            <a:ext cx="2674375"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       Implementation</a:t>
            </a:r>
          </a:p>
        </p:txBody>
      </p:sp>
      <p:pic>
        <p:nvPicPr>
          <p:cNvPr id="3" name="Picture 2">
            <a:extLst>
              <a:ext uri="{FF2B5EF4-FFF2-40B4-BE49-F238E27FC236}">
                <a16:creationId xmlns:a16="http://schemas.microsoft.com/office/drawing/2014/main" id="{7F0D0C53-2FF2-DD53-7C51-109AA67E56A7}"/>
              </a:ext>
            </a:extLst>
          </p:cNvPr>
          <p:cNvPicPr>
            <a:picLocks noChangeAspect="1"/>
          </p:cNvPicPr>
          <p:nvPr/>
        </p:nvPicPr>
        <p:blipFill>
          <a:blip r:embed="rId3"/>
          <a:stretch>
            <a:fillRect/>
          </a:stretch>
        </p:blipFill>
        <p:spPr>
          <a:xfrm>
            <a:off x="2920860" y="1559708"/>
            <a:ext cx="6336000" cy="37385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first objective</a:t>
            </a:r>
            <a:endParaRPr lang="en-US" b="0" strike="noStrike" spc="-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014CCF-B71B-58C1-3A66-C29EBE7473CD}"/>
              </a:ext>
            </a:extLst>
          </p:cNvPr>
          <p:cNvSpPr txBox="1"/>
          <p:nvPr/>
        </p:nvSpPr>
        <p:spPr>
          <a:xfrm>
            <a:off x="2546555" y="5416952"/>
            <a:ext cx="6620594"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Model </a:t>
            </a:r>
            <a:r>
              <a:rPr lang="en-IN" b="1" dirty="0" err="1">
                <a:latin typeface="Times New Roman" panose="02020603050405020304" pitchFamily="18" charset="0"/>
                <a:cs typeface="Times New Roman" panose="02020603050405020304" pitchFamily="18" charset="0"/>
              </a:rPr>
              <a:t>Bulding</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146CF3-0075-F605-CE10-0222C2E856FE}"/>
              </a:ext>
            </a:extLst>
          </p:cNvPr>
          <p:cNvPicPr>
            <a:picLocks noChangeAspect="1"/>
          </p:cNvPicPr>
          <p:nvPr/>
        </p:nvPicPr>
        <p:blipFill>
          <a:blip r:embed="rId3"/>
          <a:stretch>
            <a:fillRect/>
          </a:stretch>
        </p:blipFill>
        <p:spPr>
          <a:xfrm>
            <a:off x="1787889" y="1929890"/>
            <a:ext cx="8796953" cy="3487062"/>
          </a:xfrm>
          <a:prstGeom prst="rect">
            <a:avLst/>
          </a:prstGeom>
        </p:spPr>
      </p:pic>
    </p:spTree>
    <p:extLst>
      <p:ext uri="{BB962C8B-B14F-4D97-AF65-F5344CB8AC3E}">
        <p14:creationId xmlns:p14="http://schemas.microsoft.com/office/powerpoint/2010/main" val="373019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first objective</a:t>
            </a:r>
            <a:endParaRPr lang="en-US" b="0" strike="noStrike" spc="-1" dirty="0">
              <a:solidFill>
                <a:srgbClr val="000000"/>
              </a:solidFill>
              <a:latin typeface="Calibri"/>
            </a:endParaRPr>
          </a:p>
        </p:txBody>
      </p:sp>
      <p:sp>
        <p:nvSpPr>
          <p:cNvPr id="4" name="TextBox 3">
            <a:extLst>
              <a:ext uri="{FF2B5EF4-FFF2-40B4-BE49-F238E27FC236}">
                <a16:creationId xmlns:a16="http://schemas.microsoft.com/office/drawing/2014/main" id="{5B73FCA7-4D2C-5E6E-33B7-D708ADBE45CF}"/>
              </a:ext>
            </a:extLst>
          </p:cNvPr>
          <p:cNvSpPr txBox="1"/>
          <p:nvPr/>
        </p:nvSpPr>
        <p:spPr>
          <a:xfrm>
            <a:off x="3667433" y="6068650"/>
            <a:ext cx="410005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Executed Output</a:t>
            </a:r>
          </a:p>
        </p:txBody>
      </p:sp>
      <p:pic>
        <p:nvPicPr>
          <p:cNvPr id="5" name="Picture 4">
            <a:extLst>
              <a:ext uri="{FF2B5EF4-FFF2-40B4-BE49-F238E27FC236}">
                <a16:creationId xmlns:a16="http://schemas.microsoft.com/office/drawing/2014/main" id="{AEBFA4E5-0920-6F80-C39D-7EB374A73210}"/>
              </a:ext>
            </a:extLst>
          </p:cNvPr>
          <p:cNvPicPr>
            <a:picLocks noChangeAspect="1"/>
          </p:cNvPicPr>
          <p:nvPr/>
        </p:nvPicPr>
        <p:blipFill>
          <a:blip r:embed="rId3"/>
          <a:stretch>
            <a:fillRect/>
          </a:stretch>
        </p:blipFill>
        <p:spPr>
          <a:xfrm>
            <a:off x="929192" y="1176671"/>
            <a:ext cx="9684793" cy="4828112"/>
          </a:xfrm>
          <a:prstGeom prst="rect">
            <a:avLst/>
          </a:prstGeom>
        </p:spPr>
      </p:pic>
    </p:spTree>
    <p:extLst>
      <p:ext uri="{BB962C8B-B14F-4D97-AF65-F5344CB8AC3E}">
        <p14:creationId xmlns:p14="http://schemas.microsoft.com/office/powerpoint/2010/main" val="2574578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Literature</a:t>
            </a:r>
            <a:r>
              <a:rPr lang="en-US" b="0" strike="noStrike" spc="-1" dirty="0">
                <a:solidFill>
                  <a:srgbClr val="000000"/>
                </a:solidFill>
                <a:latin typeface="Times New Roman"/>
              </a:rPr>
              <a:t> </a:t>
            </a:r>
            <a:r>
              <a:rPr lang="en-US" b="0" strike="noStrike" spc="-1" dirty="0">
                <a:solidFill>
                  <a:schemeClr val="bg1"/>
                </a:solidFill>
                <a:latin typeface="Times New Roman"/>
              </a:rPr>
              <a:t>survey</a:t>
            </a:r>
            <a:r>
              <a:rPr lang="en-US" b="0" strike="noStrike" spc="-1" dirty="0">
                <a:solidFill>
                  <a:srgbClr val="000000"/>
                </a:solidFill>
                <a:latin typeface="Times New Roman"/>
              </a:rPr>
              <a:t> </a:t>
            </a:r>
            <a:r>
              <a:rPr lang="en-US" b="0" strike="noStrike" spc="-1" dirty="0">
                <a:solidFill>
                  <a:schemeClr val="bg1"/>
                </a:solidFill>
                <a:latin typeface="Times New Roman"/>
              </a:rPr>
              <a:t>for</a:t>
            </a:r>
            <a:r>
              <a:rPr lang="en-US" b="0" strike="noStrike" spc="-1" dirty="0">
                <a:solidFill>
                  <a:srgbClr val="000000"/>
                </a:solidFill>
                <a:latin typeface="Times New Roman"/>
              </a:rPr>
              <a:t> </a:t>
            </a:r>
            <a:r>
              <a:rPr lang="en-US" b="0" strike="noStrike" spc="-1" dirty="0">
                <a:solidFill>
                  <a:schemeClr val="bg1"/>
                </a:solidFill>
                <a:latin typeface="Times New Roman"/>
              </a:rPr>
              <a:t>second</a:t>
            </a:r>
            <a:r>
              <a:rPr lang="en-US" b="0" strike="noStrike" spc="-1" dirty="0">
                <a:solidFill>
                  <a:srgbClr val="000000"/>
                </a:solidFill>
                <a:latin typeface="Times New Roman"/>
              </a:rPr>
              <a:t> </a:t>
            </a:r>
            <a:r>
              <a:rPr lang="en-US" b="0" strike="noStrike" spc="-1" dirty="0">
                <a:solidFill>
                  <a:schemeClr val="bg1"/>
                </a:solidFill>
                <a:latin typeface="Times New Roman"/>
              </a:rPr>
              <a:t>objective</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The study describes a free smartphone app that makes use of AI to identify vitamin deficiencies in people by analyzing photos of particular body parts[2]. Unlike traditional laboratory analysis, this novel method makes use of physical signs of deficits, such as those seen in the lips, tongue, eyes, and nails. The application uses these photographs to train a neural network to extract features, and a fuzzy logic decision-making algorithm then determines any flaws. The suggested remedy, Vita-Cam, provides an easy way for self-diagnosis without requiring blood samples. Through the combined effort of medical practitioners and experts, the accuracy and significance of the diagnosis can be further improved.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second objective</a:t>
            </a:r>
            <a:endParaRPr lang="en-US" b="0" strike="noStrike" spc="-1" dirty="0">
              <a:solidFill>
                <a:srgbClr val="000000"/>
              </a:solidFill>
              <a:latin typeface="Calibri"/>
            </a:endParaRPr>
          </a:p>
        </p:txBody>
      </p:sp>
      <p:sp>
        <p:nvSpPr>
          <p:cNvPr id="2" name="TextBox 1">
            <a:extLst>
              <a:ext uri="{FF2B5EF4-FFF2-40B4-BE49-F238E27FC236}">
                <a16:creationId xmlns:a16="http://schemas.microsoft.com/office/drawing/2014/main" id="{9BC19C62-D76B-B02C-F61B-1310012C5303}"/>
              </a:ext>
            </a:extLst>
          </p:cNvPr>
          <p:cNvSpPr txBox="1"/>
          <p:nvPr/>
        </p:nvSpPr>
        <p:spPr>
          <a:xfrm>
            <a:off x="117987" y="1179871"/>
            <a:ext cx="11100619" cy="701731"/>
          </a:xfrm>
          <a:prstGeom prst="rect">
            <a:avLst/>
          </a:prstGeom>
          <a:noFill/>
        </p:spPr>
        <p:txBody>
          <a:bodyPr wrap="square" rtlCol="0">
            <a:sp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                                                                                    MODULES</a:t>
            </a:r>
          </a:p>
          <a:p>
            <a:endParaRPr lang="en-IN" dirty="0"/>
          </a:p>
        </p:txBody>
      </p:sp>
      <p:pic>
        <p:nvPicPr>
          <p:cNvPr id="6" name="Picture 5">
            <a:extLst>
              <a:ext uri="{FF2B5EF4-FFF2-40B4-BE49-F238E27FC236}">
                <a16:creationId xmlns:a16="http://schemas.microsoft.com/office/drawing/2014/main" id="{A179EBD6-DCC5-657E-209A-5D5155E7E3EE}"/>
              </a:ext>
            </a:extLst>
          </p:cNvPr>
          <p:cNvPicPr>
            <a:picLocks noChangeAspect="1"/>
          </p:cNvPicPr>
          <p:nvPr/>
        </p:nvPicPr>
        <p:blipFill>
          <a:blip r:embed="rId3"/>
          <a:stretch>
            <a:fillRect/>
          </a:stretch>
        </p:blipFill>
        <p:spPr>
          <a:xfrm>
            <a:off x="377891" y="1667509"/>
            <a:ext cx="4616896" cy="2383382"/>
          </a:xfrm>
          <a:prstGeom prst="rect">
            <a:avLst/>
          </a:prstGeom>
        </p:spPr>
      </p:pic>
      <p:pic>
        <p:nvPicPr>
          <p:cNvPr id="8" name="Picture 7">
            <a:extLst>
              <a:ext uri="{FF2B5EF4-FFF2-40B4-BE49-F238E27FC236}">
                <a16:creationId xmlns:a16="http://schemas.microsoft.com/office/drawing/2014/main" id="{66DD123B-5314-CE1F-8134-1B01E7F97A74}"/>
              </a:ext>
            </a:extLst>
          </p:cNvPr>
          <p:cNvPicPr>
            <a:picLocks noChangeAspect="1"/>
          </p:cNvPicPr>
          <p:nvPr/>
        </p:nvPicPr>
        <p:blipFill>
          <a:blip r:embed="rId4"/>
          <a:stretch>
            <a:fillRect/>
          </a:stretch>
        </p:blipFill>
        <p:spPr>
          <a:xfrm>
            <a:off x="262727" y="4149213"/>
            <a:ext cx="4732059" cy="2297012"/>
          </a:xfrm>
          <a:prstGeom prst="rect">
            <a:avLst/>
          </a:prstGeom>
        </p:spPr>
      </p:pic>
      <p:pic>
        <p:nvPicPr>
          <p:cNvPr id="10" name="Picture 9">
            <a:extLst>
              <a:ext uri="{FF2B5EF4-FFF2-40B4-BE49-F238E27FC236}">
                <a16:creationId xmlns:a16="http://schemas.microsoft.com/office/drawing/2014/main" id="{2EEE1B89-B0BB-927A-5115-59F7A6F114B1}"/>
              </a:ext>
            </a:extLst>
          </p:cNvPr>
          <p:cNvPicPr>
            <a:picLocks noChangeAspect="1"/>
          </p:cNvPicPr>
          <p:nvPr/>
        </p:nvPicPr>
        <p:blipFill>
          <a:blip r:embed="rId5"/>
          <a:stretch>
            <a:fillRect/>
          </a:stretch>
        </p:blipFill>
        <p:spPr>
          <a:xfrm>
            <a:off x="6213988" y="1667510"/>
            <a:ext cx="4732059" cy="2314556"/>
          </a:xfrm>
          <a:prstGeom prst="rect">
            <a:avLst/>
          </a:prstGeom>
        </p:spPr>
      </p:pic>
      <p:pic>
        <p:nvPicPr>
          <p:cNvPr id="12" name="Picture 11">
            <a:extLst>
              <a:ext uri="{FF2B5EF4-FFF2-40B4-BE49-F238E27FC236}">
                <a16:creationId xmlns:a16="http://schemas.microsoft.com/office/drawing/2014/main" id="{F4C50316-9202-FE02-1681-4BF53BFB5582}"/>
              </a:ext>
            </a:extLst>
          </p:cNvPr>
          <p:cNvPicPr>
            <a:picLocks noChangeAspect="1"/>
          </p:cNvPicPr>
          <p:nvPr/>
        </p:nvPicPr>
        <p:blipFill>
          <a:blip r:embed="rId6"/>
          <a:stretch>
            <a:fillRect/>
          </a:stretch>
        </p:blipFill>
        <p:spPr>
          <a:xfrm>
            <a:off x="6213987" y="4149213"/>
            <a:ext cx="4732059" cy="2285060"/>
          </a:xfrm>
          <a:prstGeom prst="rect">
            <a:avLst/>
          </a:prstGeom>
        </p:spPr>
      </p:pic>
    </p:spTree>
    <p:extLst>
      <p:ext uri="{BB962C8B-B14F-4D97-AF65-F5344CB8AC3E}">
        <p14:creationId xmlns:p14="http://schemas.microsoft.com/office/powerpoint/2010/main" val="361129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second objective</a:t>
            </a:r>
            <a:endParaRPr lang="en-US" b="0" strike="noStrike" spc="-1" dirty="0">
              <a:solidFill>
                <a:srgbClr val="000000"/>
              </a:solidFill>
              <a:latin typeface="Calibri"/>
            </a:endParaRPr>
          </a:p>
        </p:txBody>
      </p:sp>
      <p:sp>
        <p:nvSpPr>
          <p:cNvPr id="2" name="TextBox 1">
            <a:extLst>
              <a:ext uri="{FF2B5EF4-FFF2-40B4-BE49-F238E27FC236}">
                <a16:creationId xmlns:a16="http://schemas.microsoft.com/office/drawing/2014/main" id="{9BC19C62-D76B-B02C-F61B-1310012C5303}"/>
              </a:ext>
            </a:extLst>
          </p:cNvPr>
          <p:cNvSpPr txBox="1"/>
          <p:nvPr/>
        </p:nvSpPr>
        <p:spPr>
          <a:xfrm>
            <a:off x="117987" y="1179871"/>
            <a:ext cx="11100619" cy="701731"/>
          </a:xfrm>
          <a:prstGeom prst="rect">
            <a:avLst/>
          </a:prstGeom>
          <a:noFill/>
        </p:spPr>
        <p:txBody>
          <a:bodyPr wrap="square" rtlCol="0">
            <a:sp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                                                                              MODULES</a:t>
            </a:r>
          </a:p>
          <a:p>
            <a:endParaRPr lang="en-IN" dirty="0"/>
          </a:p>
        </p:txBody>
      </p:sp>
      <p:pic>
        <p:nvPicPr>
          <p:cNvPr id="4" name="Picture 3">
            <a:extLst>
              <a:ext uri="{FF2B5EF4-FFF2-40B4-BE49-F238E27FC236}">
                <a16:creationId xmlns:a16="http://schemas.microsoft.com/office/drawing/2014/main" id="{E9A99749-1CFB-8AD8-D53B-BEBB824EB60E}"/>
              </a:ext>
            </a:extLst>
          </p:cNvPr>
          <p:cNvPicPr>
            <a:picLocks noChangeAspect="1"/>
          </p:cNvPicPr>
          <p:nvPr/>
        </p:nvPicPr>
        <p:blipFill>
          <a:blip r:embed="rId3"/>
          <a:stretch>
            <a:fillRect/>
          </a:stretch>
        </p:blipFill>
        <p:spPr>
          <a:xfrm>
            <a:off x="2296154" y="1881602"/>
            <a:ext cx="6744284" cy="4191363"/>
          </a:xfrm>
          <a:prstGeom prst="rect">
            <a:avLst/>
          </a:prstGeom>
        </p:spPr>
      </p:pic>
    </p:spTree>
    <p:extLst>
      <p:ext uri="{BB962C8B-B14F-4D97-AF65-F5344CB8AC3E}">
        <p14:creationId xmlns:p14="http://schemas.microsoft.com/office/powerpoint/2010/main" val="356268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second objective</a:t>
            </a:r>
            <a:endParaRPr lang="en-US" b="0" strike="noStrike" spc="-1" dirty="0">
              <a:solidFill>
                <a:srgbClr val="000000"/>
              </a:solidFill>
              <a:latin typeface="Calibri"/>
            </a:endParaRPr>
          </a:p>
        </p:txBody>
      </p:sp>
      <p:sp>
        <p:nvSpPr>
          <p:cNvPr id="2" name="TextBox 1">
            <a:extLst>
              <a:ext uri="{FF2B5EF4-FFF2-40B4-BE49-F238E27FC236}">
                <a16:creationId xmlns:a16="http://schemas.microsoft.com/office/drawing/2014/main" id="{9BC19C62-D76B-B02C-F61B-1310012C5303}"/>
              </a:ext>
            </a:extLst>
          </p:cNvPr>
          <p:cNvSpPr txBox="1"/>
          <p:nvPr/>
        </p:nvSpPr>
        <p:spPr>
          <a:xfrm>
            <a:off x="117987" y="1179871"/>
            <a:ext cx="11100619" cy="701731"/>
          </a:xfrm>
          <a:prstGeom prst="rect">
            <a:avLst/>
          </a:prstGeom>
          <a:noFill/>
        </p:spPr>
        <p:txBody>
          <a:bodyPr wrap="square" rtlCol="0">
            <a:sp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                                                                                MODULES  CODE</a:t>
            </a:r>
          </a:p>
          <a:p>
            <a:r>
              <a:rPr lang="en-IN" dirty="0"/>
              <a:t>                     LOGIN                                                                                  REGISTER           </a:t>
            </a:r>
          </a:p>
        </p:txBody>
      </p:sp>
      <p:pic>
        <p:nvPicPr>
          <p:cNvPr id="5" name="Picture 4">
            <a:extLst>
              <a:ext uri="{FF2B5EF4-FFF2-40B4-BE49-F238E27FC236}">
                <a16:creationId xmlns:a16="http://schemas.microsoft.com/office/drawing/2014/main" id="{CE629DA8-C24E-5FA6-CBE8-88413FC2DFBF}"/>
              </a:ext>
            </a:extLst>
          </p:cNvPr>
          <p:cNvPicPr>
            <a:picLocks noChangeAspect="1"/>
          </p:cNvPicPr>
          <p:nvPr/>
        </p:nvPicPr>
        <p:blipFill>
          <a:blip r:embed="rId3"/>
          <a:stretch>
            <a:fillRect/>
          </a:stretch>
        </p:blipFill>
        <p:spPr>
          <a:xfrm>
            <a:off x="6381378" y="1881602"/>
            <a:ext cx="4168636" cy="4376248"/>
          </a:xfrm>
          <a:prstGeom prst="rect">
            <a:avLst/>
          </a:prstGeom>
        </p:spPr>
      </p:pic>
      <p:pic>
        <p:nvPicPr>
          <p:cNvPr id="7" name="Picture 6">
            <a:extLst>
              <a:ext uri="{FF2B5EF4-FFF2-40B4-BE49-F238E27FC236}">
                <a16:creationId xmlns:a16="http://schemas.microsoft.com/office/drawing/2014/main" id="{3673072F-ED01-1C37-3D22-AA732EEF79B2}"/>
              </a:ext>
            </a:extLst>
          </p:cNvPr>
          <p:cNvPicPr>
            <a:picLocks noChangeAspect="1"/>
          </p:cNvPicPr>
          <p:nvPr/>
        </p:nvPicPr>
        <p:blipFill>
          <a:blip r:embed="rId4"/>
          <a:stretch>
            <a:fillRect/>
          </a:stretch>
        </p:blipFill>
        <p:spPr>
          <a:xfrm>
            <a:off x="664972" y="2101383"/>
            <a:ext cx="4168636" cy="4197539"/>
          </a:xfrm>
          <a:prstGeom prst="rect">
            <a:avLst/>
          </a:prstGeom>
        </p:spPr>
      </p:pic>
    </p:spTree>
    <p:extLst>
      <p:ext uri="{BB962C8B-B14F-4D97-AF65-F5344CB8AC3E}">
        <p14:creationId xmlns:p14="http://schemas.microsoft.com/office/powerpoint/2010/main" val="427804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Review-0 Comments</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Abstract</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Problem statement</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Objectives of Project</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Literature survey for first objective </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Objective-1(Design &amp; Implementation)</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Literature survey for second objective</a:t>
            </a:r>
          </a:p>
          <a:p>
            <a:pPr marL="462240" indent="-462240" algn="just">
              <a:lnSpc>
                <a:spcPct val="90000"/>
              </a:lnSpc>
              <a:spcBef>
                <a:spcPts val="1001"/>
              </a:spcBef>
              <a:buSzPct val="100058"/>
              <a:buBlip>
                <a:blip r:embed="rId2"/>
              </a:buBlip>
            </a:pPr>
            <a:r>
              <a:rPr lang="en-US" sz="2400" spc="-1" dirty="0">
                <a:solidFill>
                  <a:srgbClr val="000000"/>
                </a:solidFill>
                <a:latin typeface="Times New Roman" panose="02020603050405020304" pitchFamily="18" charset="0"/>
                <a:cs typeface="Times New Roman" panose="02020603050405020304" pitchFamily="18" charset="0"/>
              </a:rPr>
              <a:t>Objective-2(Design &amp; Implementation)</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Proposed Work -(Methods to be followed for proposed system) </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References</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GitHub Link</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marL="462240" indent="-462240" algn="just">
              <a:lnSpc>
                <a:spcPct val="90000"/>
              </a:lnSpc>
              <a:spcBef>
                <a:spcPts val="1001"/>
              </a:spcBef>
              <a:buSzPct val="100058"/>
              <a:buBlip>
                <a:blip r:embed="rId2"/>
              </a:buBlip>
            </a:pPr>
            <a:r>
              <a:rPr lang="en-US" sz="2400" strike="noStrike" spc="-1" dirty="0">
                <a:solidFill>
                  <a:srgbClr val="000000"/>
                </a:solidFill>
                <a:latin typeface="Times New Roman" panose="02020603050405020304" pitchFamily="18" charset="0"/>
                <a:ea typeface="DejaVu Sans"/>
                <a:cs typeface="Times New Roman" panose="02020603050405020304" pitchFamily="18" charset="0"/>
              </a:rPr>
              <a:t>Queries</a:t>
            </a: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tabLst>
                <a:tab pos="0" algn="l"/>
              </a:tabLst>
            </a:pPr>
            <a:endParaRPr lang="en-US" sz="240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tabLst>
                <a:tab pos="0" algn="l"/>
              </a:tabLst>
            </a:pPr>
            <a:endParaRPr lang="en-US" sz="200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second objective</a:t>
            </a:r>
            <a:endParaRPr lang="en-US" b="0" strike="noStrike" spc="-1" dirty="0">
              <a:solidFill>
                <a:srgbClr val="000000"/>
              </a:solidFill>
              <a:latin typeface="Calibri"/>
            </a:endParaRPr>
          </a:p>
        </p:txBody>
      </p:sp>
      <p:sp>
        <p:nvSpPr>
          <p:cNvPr id="2" name="TextBox 1">
            <a:extLst>
              <a:ext uri="{FF2B5EF4-FFF2-40B4-BE49-F238E27FC236}">
                <a16:creationId xmlns:a16="http://schemas.microsoft.com/office/drawing/2014/main" id="{9BC19C62-D76B-B02C-F61B-1310012C5303}"/>
              </a:ext>
            </a:extLst>
          </p:cNvPr>
          <p:cNvSpPr txBox="1"/>
          <p:nvPr/>
        </p:nvSpPr>
        <p:spPr>
          <a:xfrm>
            <a:off x="117987" y="1179871"/>
            <a:ext cx="11100619" cy="701731"/>
          </a:xfrm>
          <a:prstGeom prst="rect">
            <a:avLst/>
          </a:prstGeom>
          <a:noFill/>
        </p:spPr>
        <p:txBody>
          <a:bodyPr wrap="square" rtlCol="0">
            <a:sp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                                                                              MODULES CODE</a:t>
            </a:r>
          </a:p>
          <a:p>
            <a:r>
              <a:rPr lang="en-IN" dirty="0"/>
              <a:t>                UPLOAD                                                                                RESULT</a:t>
            </a:r>
          </a:p>
        </p:txBody>
      </p:sp>
      <p:pic>
        <p:nvPicPr>
          <p:cNvPr id="7" name="Picture 6">
            <a:extLst>
              <a:ext uri="{FF2B5EF4-FFF2-40B4-BE49-F238E27FC236}">
                <a16:creationId xmlns:a16="http://schemas.microsoft.com/office/drawing/2014/main" id="{A22A9AD2-E3B8-2AAD-2E2C-BFC43698E21D}"/>
              </a:ext>
            </a:extLst>
          </p:cNvPr>
          <p:cNvPicPr>
            <a:picLocks noChangeAspect="1"/>
          </p:cNvPicPr>
          <p:nvPr/>
        </p:nvPicPr>
        <p:blipFill>
          <a:blip r:embed="rId3"/>
          <a:stretch>
            <a:fillRect/>
          </a:stretch>
        </p:blipFill>
        <p:spPr>
          <a:xfrm>
            <a:off x="642931" y="1951185"/>
            <a:ext cx="4831893" cy="3726944"/>
          </a:xfrm>
          <a:prstGeom prst="rect">
            <a:avLst/>
          </a:prstGeom>
        </p:spPr>
      </p:pic>
      <p:pic>
        <p:nvPicPr>
          <p:cNvPr id="9" name="Picture 8">
            <a:extLst>
              <a:ext uri="{FF2B5EF4-FFF2-40B4-BE49-F238E27FC236}">
                <a16:creationId xmlns:a16="http://schemas.microsoft.com/office/drawing/2014/main" id="{36DC744D-1DCC-5BF4-86A3-9BAF6F5978AB}"/>
              </a:ext>
            </a:extLst>
          </p:cNvPr>
          <p:cNvPicPr>
            <a:picLocks noChangeAspect="1"/>
          </p:cNvPicPr>
          <p:nvPr/>
        </p:nvPicPr>
        <p:blipFill>
          <a:blip r:embed="rId4"/>
          <a:stretch>
            <a:fillRect/>
          </a:stretch>
        </p:blipFill>
        <p:spPr>
          <a:xfrm>
            <a:off x="6096000" y="1951185"/>
            <a:ext cx="4481561" cy="3940329"/>
          </a:xfrm>
          <a:prstGeom prst="rect">
            <a:avLst/>
          </a:prstGeom>
        </p:spPr>
      </p:pic>
    </p:spTree>
    <p:extLst>
      <p:ext uri="{BB962C8B-B14F-4D97-AF65-F5344CB8AC3E}">
        <p14:creationId xmlns:p14="http://schemas.microsoft.com/office/powerpoint/2010/main" val="283001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Desig</a:t>
            </a:r>
            <a:r>
              <a:rPr lang="en-US" spc="-1" dirty="0">
                <a:solidFill>
                  <a:schemeClr val="bg1"/>
                </a:solidFill>
                <a:latin typeface="Times New Roman" panose="02020603050405020304" pitchFamily="18" charset="0"/>
                <a:cs typeface="Times New Roman" panose="02020603050405020304" pitchFamily="18" charset="0"/>
              </a:rPr>
              <a:t>n and Implementation of second objective</a:t>
            </a:r>
            <a:endParaRPr lang="en-US" b="0" strike="noStrike" spc="-1" dirty="0">
              <a:solidFill>
                <a:srgbClr val="000000"/>
              </a:solidFill>
              <a:latin typeface="Calibri"/>
            </a:endParaRPr>
          </a:p>
        </p:txBody>
      </p:sp>
      <p:sp>
        <p:nvSpPr>
          <p:cNvPr id="2" name="TextBox 1">
            <a:extLst>
              <a:ext uri="{FF2B5EF4-FFF2-40B4-BE49-F238E27FC236}">
                <a16:creationId xmlns:a16="http://schemas.microsoft.com/office/drawing/2014/main" id="{9BC19C62-D76B-B02C-F61B-1310012C5303}"/>
              </a:ext>
            </a:extLst>
          </p:cNvPr>
          <p:cNvSpPr txBox="1"/>
          <p:nvPr/>
        </p:nvSpPr>
        <p:spPr>
          <a:xfrm>
            <a:off x="117987" y="1179872"/>
            <a:ext cx="11159599" cy="701731"/>
          </a:xfrm>
          <a:prstGeom prst="rect">
            <a:avLst/>
          </a:prstGeom>
          <a:noFill/>
        </p:spPr>
        <p:txBody>
          <a:bodyPr wrap="square" rtlCol="0">
            <a:sp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                                                                              </a:t>
            </a:r>
          </a:p>
          <a:p>
            <a:endParaRPr lang="en-IN" dirty="0"/>
          </a:p>
        </p:txBody>
      </p:sp>
      <p:sp>
        <p:nvSpPr>
          <p:cNvPr id="3" name="Oval 2">
            <a:extLst>
              <a:ext uri="{FF2B5EF4-FFF2-40B4-BE49-F238E27FC236}">
                <a16:creationId xmlns:a16="http://schemas.microsoft.com/office/drawing/2014/main" id="{5775D516-D0EA-39E5-2E6D-628D45DA4FF0}"/>
              </a:ext>
            </a:extLst>
          </p:cNvPr>
          <p:cNvSpPr/>
          <p:nvPr/>
        </p:nvSpPr>
        <p:spPr>
          <a:xfrm>
            <a:off x="4224759" y="1632030"/>
            <a:ext cx="1331089" cy="4689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a:t>
            </a:r>
          </a:p>
        </p:txBody>
      </p:sp>
      <p:cxnSp>
        <p:nvCxnSpPr>
          <p:cNvPr id="5" name="Straight Arrow Connector 4">
            <a:extLst>
              <a:ext uri="{FF2B5EF4-FFF2-40B4-BE49-F238E27FC236}">
                <a16:creationId xmlns:a16="http://schemas.microsoft.com/office/drawing/2014/main" id="{CF6975FA-BB92-F173-1F09-CF6F9B97B728}"/>
              </a:ext>
            </a:extLst>
          </p:cNvPr>
          <p:cNvCxnSpPr>
            <a:cxnSpLocks/>
            <a:stCxn id="3" idx="4"/>
          </p:cNvCxnSpPr>
          <p:nvPr/>
        </p:nvCxnSpPr>
        <p:spPr>
          <a:xfrm>
            <a:off x="4890304" y="2101016"/>
            <a:ext cx="0" cy="352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30A2037F-A028-A3C1-A36A-4BB0006BB01F}"/>
              </a:ext>
            </a:extLst>
          </p:cNvPr>
          <p:cNvSpPr/>
          <p:nvPr/>
        </p:nvSpPr>
        <p:spPr>
          <a:xfrm>
            <a:off x="3790704" y="2488051"/>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 Exists</a:t>
            </a:r>
          </a:p>
        </p:txBody>
      </p:sp>
      <p:cxnSp>
        <p:nvCxnSpPr>
          <p:cNvPr id="11" name="Straight Connector 10">
            <a:extLst>
              <a:ext uri="{FF2B5EF4-FFF2-40B4-BE49-F238E27FC236}">
                <a16:creationId xmlns:a16="http://schemas.microsoft.com/office/drawing/2014/main" id="{589CB5B9-D9DD-4A32-8DCE-E7838CCC8F88}"/>
              </a:ext>
            </a:extLst>
          </p:cNvPr>
          <p:cNvCxnSpPr>
            <a:cxnSpLocks/>
          </p:cNvCxnSpPr>
          <p:nvPr/>
        </p:nvCxnSpPr>
        <p:spPr>
          <a:xfrm>
            <a:off x="4890303" y="2277424"/>
            <a:ext cx="270268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8902D82-B34A-CF0A-B7CC-9471ED5AB56A}"/>
              </a:ext>
            </a:extLst>
          </p:cNvPr>
          <p:cNvCxnSpPr>
            <a:cxnSpLocks/>
          </p:cNvCxnSpPr>
          <p:nvPr/>
        </p:nvCxnSpPr>
        <p:spPr>
          <a:xfrm>
            <a:off x="7592992" y="2277424"/>
            <a:ext cx="0" cy="44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397FDE72-5361-30DB-0DDD-FEFE4F6DE847}"/>
              </a:ext>
            </a:extLst>
          </p:cNvPr>
          <p:cNvSpPr/>
          <p:nvPr/>
        </p:nvSpPr>
        <p:spPr>
          <a:xfrm>
            <a:off x="6501109" y="2722544"/>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Login Not Exists</a:t>
            </a:r>
          </a:p>
        </p:txBody>
      </p:sp>
      <p:cxnSp>
        <p:nvCxnSpPr>
          <p:cNvPr id="17" name="Straight Arrow Connector 16">
            <a:extLst>
              <a:ext uri="{FF2B5EF4-FFF2-40B4-BE49-F238E27FC236}">
                <a16:creationId xmlns:a16="http://schemas.microsoft.com/office/drawing/2014/main" id="{11EBC367-65B9-D5E6-D02C-3052D6E13DB8}"/>
              </a:ext>
            </a:extLst>
          </p:cNvPr>
          <p:cNvCxnSpPr>
            <a:cxnSpLocks/>
          </p:cNvCxnSpPr>
          <p:nvPr/>
        </p:nvCxnSpPr>
        <p:spPr>
          <a:xfrm>
            <a:off x="7594921" y="3191530"/>
            <a:ext cx="0" cy="44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3B9643DD-FB59-A66B-9CD4-163F51AE8FBF}"/>
              </a:ext>
            </a:extLst>
          </p:cNvPr>
          <p:cNvSpPr/>
          <p:nvPr/>
        </p:nvSpPr>
        <p:spPr>
          <a:xfrm>
            <a:off x="6501109" y="3619416"/>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Register</a:t>
            </a:r>
          </a:p>
        </p:txBody>
      </p:sp>
      <p:cxnSp>
        <p:nvCxnSpPr>
          <p:cNvPr id="21" name="Straight Arrow Connector 20">
            <a:extLst>
              <a:ext uri="{FF2B5EF4-FFF2-40B4-BE49-F238E27FC236}">
                <a16:creationId xmlns:a16="http://schemas.microsoft.com/office/drawing/2014/main" id="{CFACEF6F-90A1-517C-7996-8C7576666DBF}"/>
              </a:ext>
            </a:extLst>
          </p:cNvPr>
          <p:cNvCxnSpPr>
            <a:cxnSpLocks/>
          </p:cNvCxnSpPr>
          <p:nvPr/>
        </p:nvCxnSpPr>
        <p:spPr>
          <a:xfrm>
            <a:off x="4890303" y="2957037"/>
            <a:ext cx="0" cy="1148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636CD9E-E7F9-A714-B8A7-87FDFC90E787}"/>
              </a:ext>
            </a:extLst>
          </p:cNvPr>
          <p:cNvCxnSpPr>
            <a:cxnSpLocks/>
          </p:cNvCxnSpPr>
          <p:nvPr/>
        </p:nvCxnSpPr>
        <p:spPr>
          <a:xfrm>
            <a:off x="4890303" y="3797979"/>
            <a:ext cx="1610806" cy="12004"/>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8623BC91-F563-9C57-D8C4-9C4968565E2A}"/>
              </a:ext>
            </a:extLst>
          </p:cNvPr>
          <p:cNvSpPr/>
          <p:nvPr/>
        </p:nvSpPr>
        <p:spPr>
          <a:xfrm>
            <a:off x="3706801" y="4135263"/>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Home Page</a:t>
            </a:r>
          </a:p>
        </p:txBody>
      </p:sp>
      <p:cxnSp>
        <p:nvCxnSpPr>
          <p:cNvPr id="29" name="Straight Connector 28">
            <a:extLst>
              <a:ext uri="{FF2B5EF4-FFF2-40B4-BE49-F238E27FC236}">
                <a16:creationId xmlns:a16="http://schemas.microsoft.com/office/drawing/2014/main" id="{A186DF92-1C16-3783-D745-0DB6B9E78D4D}"/>
              </a:ext>
            </a:extLst>
          </p:cNvPr>
          <p:cNvCxnSpPr>
            <a:cxnSpLocks/>
          </p:cNvCxnSpPr>
          <p:nvPr/>
        </p:nvCxnSpPr>
        <p:spPr>
          <a:xfrm>
            <a:off x="1646502" y="5053557"/>
            <a:ext cx="6655443"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7709C59-1911-0D3B-F5AA-9EBD6C8534A6}"/>
              </a:ext>
            </a:extLst>
          </p:cNvPr>
          <p:cNvCxnSpPr>
            <a:cxnSpLocks/>
          </p:cNvCxnSpPr>
          <p:nvPr/>
        </p:nvCxnSpPr>
        <p:spPr>
          <a:xfrm>
            <a:off x="4882586" y="4604249"/>
            <a:ext cx="0" cy="44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48E08AB9-691E-2192-292B-808C962C55A0}"/>
              </a:ext>
            </a:extLst>
          </p:cNvPr>
          <p:cNvCxnSpPr>
            <a:cxnSpLocks/>
          </p:cNvCxnSpPr>
          <p:nvPr/>
        </p:nvCxnSpPr>
        <p:spPr>
          <a:xfrm>
            <a:off x="1646502" y="5049369"/>
            <a:ext cx="0" cy="44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ED5A9B2-C83F-6AAB-D702-F942B171CA36}"/>
              </a:ext>
            </a:extLst>
          </p:cNvPr>
          <p:cNvCxnSpPr>
            <a:cxnSpLocks/>
          </p:cNvCxnSpPr>
          <p:nvPr/>
        </p:nvCxnSpPr>
        <p:spPr>
          <a:xfrm>
            <a:off x="4882586" y="5049369"/>
            <a:ext cx="0" cy="44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59E7128-FB74-C006-D631-00710300278D}"/>
              </a:ext>
            </a:extLst>
          </p:cNvPr>
          <p:cNvCxnSpPr>
            <a:cxnSpLocks/>
          </p:cNvCxnSpPr>
          <p:nvPr/>
        </p:nvCxnSpPr>
        <p:spPr>
          <a:xfrm>
            <a:off x="8297186" y="5049369"/>
            <a:ext cx="0" cy="445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4CA5E3AF-1942-9B87-690A-BD80F0C89603}"/>
              </a:ext>
            </a:extLst>
          </p:cNvPr>
          <p:cNvSpPr/>
          <p:nvPr/>
        </p:nvSpPr>
        <p:spPr>
          <a:xfrm>
            <a:off x="511555" y="5502866"/>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Home</a:t>
            </a:r>
          </a:p>
        </p:txBody>
      </p:sp>
      <p:sp>
        <p:nvSpPr>
          <p:cNvPr id="39" name="Rectangle 38">
            <a:extLst>
              <a:ext uri="{FF2B5EF4-FFF2-40B4-BE49-F238E27FC236}">
                <a16:creationId xmlns:a16="http://schemas.microsoft.com/office/drawing/2014/main" id="{B5BEB85A-BCCD-E8D6-6543-1B9E0FD71C1B}"/>
              </a:ext>
            </a:extLst>
          </p:cNvPr>
          <p:cNvSpPr/>
          <p:nvPr/>
        </p:nvSpPr>
        <p:spPr>
          <a:xfrm>
            <a:off x="3706800" y="5519790"/>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About</a:t>
            </a:r>
          </a:p>
        </p:txBody>
      </p:sp>
      <p:sp>
        <p:nvSpPr>
          <p:cNvPr id="40" name="Rectangle 39">
            <a:extLst>
              <a:ext uri="{FF2B5EF4-FFF2-40B4-BE49-F238E27FC236}">
                <a16:creationId xmlns:a16="http://schemas.microsoft.com/office/drawing/2014/main" id="{0F43568D-8A4A-4D1F-06D1-0405A34784C3}"/>
              </a:ext>
            </a:extLst>
          </p:cNvPr>
          <p:cNvSpPr/>
          <p:nvPr/>
        </p:nvSpPr>
        <p:spPr>
          <a:xfrm>
            <a:off x="6579922" y="5471770"/>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Upload</a:t>
            </a:r>
          </a:p>
        </p:txBody>
      </p:sp>
      <p:cxnSp>
        <p:nvCxnSpPr>
          <p:cNvPr id="55" name="Straight Connector 54">
            <a:extLst>
              <a:ext uri="{FF2B5EF4-FFF2-40B4-BE49-F238E27FC236}">
                <a16:creationId xmlns:a16="http://schemas.microsoft.com/office/drawing/2014/main" id="{6BDEC361-77CE-DDB6-C597-BF7BB9D14D80}"/>
              </a:ext>
            </a:extLst>
          </p:cNvPr>
          <p:cNvCxnSpPr/>
          <p:nvPr/>
        </p:nvCxnSpPr>
        <p:spPr>
          <a:xfrm flipV="1">
            <a:off x="985520" y="4429760"/>
            <a:ext cx="0" cy="104201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73012975-1269-FAD7-02F9-417157B89B22}"/>
              </a:ext>
            </a:extLst>
          </p:cNvPr>
          <p:cNvCxnSpPr>
            <a:cxnSpLocks/>
          </p:cNvCxnSpPr>
          <p:nvPr/>
        </p:nvCxnSpPr>
        <p:spPr>
          <a:xfrm flipV="1">
            <a:off x="970281" y="4379916"/>
            <a:ext cx="2751761" cy="49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6747448A-9A70-87B1-9463-ADDD29CDB35A}"/>
              </a:ext>
            </a:extLst>
          </p:cNvPr>
          <p:cNvCxnSpPr>
            <a:stCxn id="40" idx="3"/>
          </p:cNvCxnSpPr>
          <p:nvPr/>
        </p:nvCxnSpPr>
        <p:spPr>
          <a:xfrm>
            <a:off x="9114768" y="5706263"/>
            <a:ext cx="1370352"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36EDF22-0B34-5B79-94F0-AD956EBA1853}"/>
              </a:ext>
            </a:extLst>
          </p:cNvPr>
          <p:cNvCxnSpPr>
            <a:cxnSpLocks/>
          </p:cNvCxnSpPr>
          <p:nvPr/>
        </p:nvCxnSpPr>
        <p:spPr>
          <a:xfrm flipV="1">
            <a:off x="10474960" y="5236979"/>
            <a:ext cx="0" cy="465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angle 64">
            <a:extLst>
              <a:ext uri="{FF2B5EF4-FFF2-40B4-BE49-F238E27FC236}">
                <a16:creationId xmlns:a16="http://schemas.microsoft.com/office/drawing/2014/main" id="{A23BEB2A-1448-9985-70D6-030B12BC7B0C}"/>
              </a:ext>
            </a:extLst>
          </p:cNvPr>
          <p:cNvSpPr/>
          <p:nvPr/>
        </p:nvSpPr>
        <p:spPr>
          <a:xfrm>
            <a:off x="9278075" y="4716272"/>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Submit</a:t>
            </a:r>
          </a:p>
        </p:txBody>
      </p:sp>
      <p:cxnSp>
        <p:nvCxnSpPr>
          <p:cNvPr id="67" name="Straight Arrow Connector 66">
            <a:extLst>
              <a:ext uri="{FF2B5EF4-FFF2-40B4-BE49-F238E27FC236}">
                <a16:creationId xmlns:a16="http://schemas.microsoft.com/office/drawing/2014/main" id="{9D1F9182-4DB3-074E-C458-FC2AAFADD5BC}"/>
              </a:ext>
            </a:extLst>
          </p:cNvPr>
          <p:cNvCxnSpPr>
            <a:cxnSpLocks/>
          </p:cNvCxnSpPr>
          <p:nvPr/>
        </p:nvCxnSpPr>
        <p:spPr>
          <a:xfrm flipV="1">
            <a:off x="10464800" y="4250842"/>
            <a:ext cx="0" cy="465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E7FA5C4C-7FD1-A308-0837-59F1FACF83FB}"/>
              </a:ext>
            </a:extLst>
          </p:cNvPr>
          <p:cNvSpPr/>
          <p:nvPr/>
        </p:nvSpPr>
        <p:spPr>
          <a:xfrm>
            <a:off x="9207537" y="3746703"/>
            <a:ext cx="2534846" cy="468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Result</a:t>
            </a:r>
          </a:p>
        </p:txBody>
      </p:sp>
      <p:sp>
        <p:nvSpPr>
          <p:cNvPr id="70" name="TextBox 69">
            <a:extLst>
              <a:ext uri="{FF2B5EF4-FFF2-40B4-BE49-F238E27FC236}">
                <a16:creationId xmlns:a16="http://schemas.microsoft.com/office/drawing/2014/main" id="{FB486AD5-833A-36E6-009B-94B64E3B9772}"/>
              </a:ext>
            </a:extLst>
          </p:cNvPr>
          <p:cNvSpPr txBox="1"/>
          <p:nvPr/>
        </p:nvSpPr>
        <p:spPr>
          <a:xfrm>
            <a:off x="4224758" y="6063644"/>
            <a:ext cx="265356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Fig5.  Use Case  Diagram</a:t>
            </a:r>
          </a:p>
        </p:txBody>
      </p:sp>
    </p:spTree>
    <p:extLst>
      <p:ext uri="{BB962C8B-B14F-4D97-AF65-F5344CB8AC3E}">
        <p14:creationId xmlns:p14="http://schemas.microsoft.com/office/powerpoint/2010/main" val="140865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algn="just">
              <a:lnSpc>
                <a:spcPct val="100000"/>
              </a:lnSpc>
              <a:spcBef>
                <a:spcPts val="1001"/>
              </a:spcBef>
              <a:buClr>
                <a:srgbClr val="000000"/>
              </a:buClr>
              <a:buFont typeface="Wingdings" panose="05000000000000000000" pitchFamily="2" charset="2"/>
              <a:buChar char="Ø"/>
            </a:pPr>
            <a:r>
              <a:rPr lang="en-IN" dirty="0">
                <a:effectLst/>
                <a:latin typeface="Times New Roman" panose="02020603050405020304" pitchFamily="18" charset="0"/>
                <a:ea typeface="SimSun" panose="02010600030101010101" pitchFamily="2" charset="-122"/>
                <a:cs typeface="Times New Roman" panose="02020603050405020304" pitchFamily="18" charset="0"/>
              </a:rPr>
              <a:t>The application provides individuals with the capability to diagnose their possible vitamin deficiencies without provide blood samples through the analysis of photos taken of their eyes, lips, tongue, and nails. To implement the automatic identification we used the deep learning based CNN algorithm. By applying this model we will classify the vitamin deficiency with high accuracy. </a:t>
            </a:r>
          </a:p>
          <a:p>
            <a:pPr algn="just">
              <a:lnSpc>
                <a:spcPct val="100000"/>
              </a:lnSpc>
              <a:spcBef>
                <a:spcPts val="1001"/>
              </a:spcBef>
              <a:buClr>
                <a:srgbClr val="000000"/>
              </a:buClr>
              <a:buFont typeface="Wingdings" panose="05000000000000000000" pitchFamily="2" charset="2"/>
              <a:buChar char="Ø"/>
            </a:pPr>
            <a:r>
              <a:rPr lang="en-IN" dirty="0">
                <a:effectLst/>
                <a:latin typeface="Times New Roman" panose="02020603050405020304" pitchFamily="18" charset="0"/>
                <a:ea typeface="SimSun" panose="02010600030101010101" pitchFamily="2" charset="-122"/>
                <a:cs typeface="Times New Roman" panose="02020603050405020304" pitchFamily="18" charset="0"/>
              </a:rPr>
              <a:t>By using this process user will get the results very </a:t>
            </a:r>
            <a:r>
              <a:rPr lang="en-IN" dirty="0" err="1">
                <a:effectLst/>
                <a:latin typeface="Times New Roman" panose="02020603050405020304" pitchFamily="18" charset="0"/>
                <a:ea typeface="SimSun" panose="02010600030101010101" pitchFamily="2" charset="-122"/>
                <a:cs typeface="Times New Roman" panose="02020603050405020304" pitchFamily="18" charset="0"/>
              </a:rPr>
              <a:t>fastly</a:t>
            </a:r>
            <a:r>
              <a:rPr lang="en-IN" dirty="0">
                <a:effectLst/>
                <a:latin typeface="Times New Roman" panose="02020603050405020304" pitchFamily="18" charset="0"/>
                <a:ea typeface="SimSun" panose="02010600030101010101" pitchFamily="2" charset="-122"/>
                <a:cs typeface="Times New Roman" panose="02020603050405020304" pitchFamily="18" charset="0"/>
              </a:rPr>
              <a:t> and efficiently also, for that we design a </a:t>
            </a:r>
            <a:r>
              <a:rPr lang="en-IN" dirty="0">
                <a:latin typeface="Times New Roman" panose="02020603050405020304" pitchFamily="18" charset="0"/>
                <a:ea typeface="SimSun" panose="02010600030101010101" pitchFamily="2" charset="-122"/>
                <a:cs typeface="Times New Roman" panose="02020603050405020304" pitchFamily="18" charset="0"/>
              </a:rPr>
              <a:t>desktop</a:t>
            </a:r>
            <a:r>
              <a:rPr lang="en-IN" dirty="0">
                <a:effectLst/>
                <a:latin typeface="Times New Roman" panose="02020603050405020304" pitchFamily="18" charset="0"/>
                <a:ea typeface="SimSun" panose="02010600030101010101" pitchFamily="2" charset="-122"/>
                <a:cs typeface="Times New Roman" panose="02020603050405020304" pitchFamily="18" charset="0"/>
              </a:rPr>
              <a:t> application so that user can easily interact the model. For </a:t>
            </a:r>
            <a:r>
              <a:rPr lang="en-IN" dirty="0">
                <a:latin typeface="Times New Roman" panose="02020603050405020304" pitchFamily="18" charset="0"/>
                <a:ea typeface="SimSun" panose="02010600030101010101" pitchFamily="2" charset="-122"/>
                <a:cs typeface="Times New Roman" panose="02020603050405020304" pitchFamily="18" charset="0"/>
              </a:rPr>
              <a:t>desktop</a:t>
            </a:r>
            <a:r>
              <a:rPr lang="en-IN" dirty="0">
                <a:effectLst/>
                <a:latin typeface="Times New Roman" panose="02020603050405020304" pitchFamily="18" charset="0"/>
                <a:ea typeface="SimSun" panose="02010600030101010101" pitchFamily="2" charset="-122"/>
                <a:cs typeface="Times New Roman" panose="02020603050405020304" pitchFamily="18" charset="0"/>
              </a:rPr>
              <a:t> application designing we consider the flask flamework to build a user interface.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b="0" strike="noStrike" spc="-1" dirty="0">
                <a:solidFill>
                  <a:srgbClr val="000000"/>
                </a:solidFill>
                <a:latin typeface="Times New Roman"/>
              </a:rPr>
              <a:t>[1]. </a:t>
            </a:r>
            <a:r>
              <a:rPr lang="en-IN" dirty="0">
                <a:latin typeface="Times New Roman" panose="02020603050405020304" pitchFamily="18" charset="0"/>
                <a:cs typeface="Times New Roman" panose="02020603050405020304" pitchFamily="18" charset="0"/>
              </a:rPr>
              <a:t>Ahmed Saif </a:t>
            </a:r>
            <a:r>
              <a:rPr lang="en-IN" dirty="0" err="1">
                <a:latin typeface="Times New Roman" panose="02020603050405020304" pitchFamily="18" charset="0"/>
                <a:cs typeface="Times New Roman" panose="02020603050405020304" pitchFamily="18" charset="0"/>
              </a:rPr>
              <a:t>Eldeen</a:t>
            </a:r>
            <a:r>
              <a:rPr lang="en-IN" dirty="0">
                <a:latin typeface="Times New Roman" panose="02020603050405020304" pitchFamily="18" charset="0"/>
                <a:cs typeface="Times New Roman" panose="02020603050405020304" pitchFamily="18" charset="0"/>
              </a:rPr>
              <a:t>, Mohamed </a:t>
            </a:r>
            <a:r>
              <a:rPr lang="en-IN" dirty="0" err="1">
                <a:latin typeface="Times New Roman" panose="02020603050405020304" pitchFamily="18" charset="0"/>
                <a:cs typeface="Times New Roman" panose="02020603050405020304" pitchFamily="18" charset="0"/>
              </a:rPr>
              <a:t>AitGacem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Saifeddin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Alghlayini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Wessam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Shehieb</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Mustahsan</a:t>
            </a:r>
            <a:r>
              <a:rPr lang="en-IN" dirty="0">
                <a:latin typeface="Times New Roman" panose="02020603050405020304" pitchFamily="18" charset="0"/>
                <a:cs typeface="Times New Roman" panose="02020603050405020304" pitchFamily="18" charset="0"/>
              </a:rPr>
              <a:t> Mir, “</a:t>
            </a:r>
            <a:r>
              <a:rPr lang="en-US" dirty="0">
                <a:latin typeface="Times New Roman" panose="02020603050405020304" pitchFamily="18" charset="0"/>
                <a:cs typeface="Times New Roman" panose="02020603050405020304" pitchFamily="18" charset="0"/>
                <a:hlinkClick r:id="rId2" action="ppaction://hlinkfile"/>
              </a:rPr>
              <a:t>Vitamin Deficiency Detection Using Image Processing and Neural Network</a:t>
            </a:r>
            <a:r>
              <a:rPr lang="en-IN" dirty="0">
                <a:latin typeface="Times New Roman" panose="02020603050405020304" pitchFamily="18" charset="0"/>
                <a:cs typeface="Times New Roman" panose="02020603050405020304" pitchFamily="18" charset="0"/>
              </a:rPr>
              <a:t>”, IEEE Xplore, vol. 10, pp. 514-519, Jul.2020.</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r>
              <a:rPr lang="en-US" b="0" strike="noStrike" spc="-1" dirty="0">
                <a:solidFill>
                  <a:srgbClr val="000000"/>
                </a:solidFill>
                <a:latin typeface="Times New Roman"/>
              </a:rPr>
              <a:t>[2].</a:t>
            </a:r>
            <a:r>
              <a:rPr lang="en-US" b="0" strike="noStrike" spc="-1" dirty="0" err="1">
                <a:solidFill>
                  <a:srgbClr val="000000"/>
                </a:solidFill>
                <a:latin typeface="Times New Roman"/>
              </a:rPr>
              <a:t>Rutuja</a:t>
            </a:r>
            <a:r>
              <a:rPr lang="en-US" b="0" strike="noStrike" spc="-1" dirty="0">
                <a:solidFill>
                  <a:srgbClr val="000000"/>
                </a:solidFill>
                <a:latin typeface="Times New Roman"/>
              </a:rPr>
              <a:t> </a:t>
            </a:r>
            <a:r>
              <a:rPr lang="en-US" b="0" strike="noStrike" spc="-1" dirty="0" err="1">
                <a:solidFill>
                  <a:srgbClr val="000000"/>
                </a:solidFill>
                <a:latin typeface="Times New Roman"/>
              </a:rPr>
              <a:t>Moholar</a:t>
            </a:r>
            <a:r>
              <a:rPr lang="en-US" spc="-1" dirty="0">
                <a:solidFill>
                  <a:srgbClr val="000000"/>
                </a:solidFill>
                <a:latin typeface="Times New Roman"/>
              </a:rPr>
              <a:t>, Mansi </a:t>
            </a:r>
            <a:r>
              <a:rPr lang="en-US" spc="-1" dirty="0" err="1">
                <a:solidFill>
                  <a:srgbClr val="000000"/>
                </a:solidFill>
                <a:latin typeface="Times New Roman"/>
              </a:rPr>
              <a:t>Kamie</a:t>
            </a:r>
            <a:r>
              <a:rPr lang="en-US" spc="-1" dirty="0">
                <a:solidFill>
                  <a:srgbClr val="000000"/>
                </a:solidFill>
                <a:latin typeface="Times New Roman"/>
              </a:rPr>
              <a:t>, Gauri </a:t>
            </a:r>
            <a:r>
              <a:rPr lang="en-US" spc="-1" dirty="0" err="1">
                <a:solidFill>
                  <a:srgbClr val="000000"/>
                </a:solidFill>
                <a:latin typeface="Times New Roman"/>
              </a:rPr>
              <a:t>Bobade</a:t>
            </a:r>
            <a:r>
              <a:rPr lang="en-US" spc="-1" dirty="0">
                <a:solidFill>
                  <a:srgbClr val="000000"/>
                </a:solidFill>
                <a:latin typeface="Times New Roman"/>
              </a:rPr>
              <a:t>, </a:t>
            </a:r>
            <a:r>
              <a:rPr lang="en-US" spc="-1" dirty="0" err="1">
                <a:solidFill>
                  <a:srgbClr val="000000"/>
                </a:solidFill>
                <a:latin typeface="Times New Roman"/>
              </a:rPr>
              <a:t>Saijyoti</a:t>
            </a:r>
            <a:r>
              <a:rPr lang="en-US" spc="-1" dirty="0">
                <a:solidFill>
                  <a:srgbClr val="000000"/>
                </a:solidFill>
                <a:latin typeface="Times New Roman"/>
              </a:rPr>
              <a:t> Shinde, “</a:t>
            </a:r>
            <a:r>
              <a:rPr lang="en-US" dirty="0">
                <a:latin typeface="Times New Roman" panose="02020603050405020304" pitchFamily="18" charset="0"/>
                <a:cs typeface="Times New Roman" panose="02020603050405020304" pitchFamily="18" charset="0"/>
                <a:hlinkClick r:id="rId3" action="ppaction://hlinkfile"/>
              </a:rPr>
              <a:t>Vitamin Deficiency Detection Using Image Processing and Neural Network</a:t>
            </a:r>
            <a:r>
              <a:rPr lang="en-US" spc="-1" dirty="0">
                <a:solidFill>
                  <a:srgbClr val="000000"/>
                </a:solidFill>
                <a:latin typeface="Times New Roman"/>
              </a:rPr>
              <a:t>”, International Journal of Advance Research and Innovative Ideas in Education-International Standard Serial Number(IJARIIE-ISSN), vol. 9, pp. 4175-4182, Mar.2023.</a:t>
            </a:r>
          </a:p>
          <a:p>
            <a:pPr marL="577800" indent="-577800" algn="just">
              <a:lnSpc>
                <a:spcPct val="90000"/>
              </a:lnSpc>
              <a:spcBef>
                <a:spcPts val="1001"/>
              </a:spcBef>
              <a:tabLst>
                <a:tab pos="0" algn="l"/>
              </a:tabLst>
            </a:pPr>
            <a:r>
              <a:rPr lang="en-US" b="0" strike="noStrike" spc="-1" dirty="0">
                <a:solidFill>
                  <a:srgbClr val="000000"/>
                </a:solidFill>
                <a:latin typeface="Times New Roman"/>
              </a:rPr>
              <a:t>[3].</a:t>
            </a:r>
            <a:r>
              <a:rPr lang="es-ES" dirty="0"/>
              <a:t> </a:t>
            </a:r>
            <a:r>
              <a:rPr lang="es-ES" dirty="0" err="1">
                <a:latin typeface="Times New Roman" panose="02020603050405020304" pitchFamily="18" charset="0"/>
                <a:cs typeface="Times New Roman" panose="02020603050405020304" pitchFamily="18" charset="0"/>
              </a:rPr>
              <a:t>Khenilyn</a:t>
            </a:r>
            <a:r>
              <a:rPr lang="es-ES" dirty="0">
                <a:latin typeface="Times New Roman" panose="02020603050405020304" pitchFamily="18" charset="0"/>
                <a:cs typeface="Times New Roman" panose="02020603050405020304" pitchFamily="18" charset="0"/>
              </a:rPr>
              <a:t> P. Lewis, Juancho D. </a:t>
            </a:r>
            <a:r>
              <a:rPr lang="es-ES" dirty="0" err="1">
                <a:latin typeface="Times New Roman" panose="02020603050405020304" pitchFamily="18" charset="0"/>
                <a:cs typeface="Times New Roman" panose="02020603050405020304" pitchFamily="18" charset="0"/>
              </a:rPr>
              <a:t>Espineli</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ction="ppaction://hlinkfile"/>
              </a:rPr>
              <a:t>Classification And Detection Of Nutritional Deficiencies In Coffee Plants Using Image Processing And Convolutional Neural Network (CNN)</a:t>
            </a:r>
            <a:r>
              <a:rPr lang="es-ES" dirty="0">
                <a:latin typeface="Times New Roman" panose="02020603050405020304" pitchFamily="18" charset="0"/>
                <a:cs typeface="Times New Roman" panose="02020603050405020304" pitchFamily="18" charset="0"/>
              </a:rPr>
              <a:t>”,</a:t>
            </a:r>
            <a:r>
              <a:rPr lang="en-US" dirty="0"/>
              <a:t> </a:t>
            </a:r>
            <a:r>
              <a:rPr lang="en-US" dirty="0" err="1">
                <a:latin typeface="Times New Roman" panose="02020603050405020304" pitchFamily="18" charset="0"/>
                <a:cs typeface="Times New Roman" panose="02020603050405020304" pitchFamily="18" charset="0"/>
              </a:rPr>
              <a:t>InternationalJournalOf</a:t>
            </a:r>
            <a:r>
              <a:rPr lang="en-US" dirty="0">
                <a:latin typeface="Times New Roman" panose="02020603050405020304" pitchFamily="18" charset="0"/>
                <a:cs typeface="Times New Roman" panose="02020603050405020304" pitchFamily="18" charset="0"/>
              </a:rPr>
              <a:t> Scientific &amp; Technology Research (IJSTR), vol. 9, pp. 2076-2081, Apr. 2020.</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b="0" strike="noStrike" spc="-1" dirty="0">
                <a:solidFill>
                  <a:srgbClr val="000000"/>
                </a:solidFill>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Alfred Sommer, “</a:t>
            </a:r>
            <a:r>
              <a:rPr lang="en-US" dirty="0">
                <a:latin typeface="Times New Roman" panose="02020603050405020304" pitchFamily="18" charset="0"/>
                <a:cs typeface="Times New Roman" panose="02020603050405020304" pitchFamily="18" charset="0"/>
                <a:hlinkClick r:id="rId2" action="ppaction://hlinkfile"/>
              </a:rPr>
              <a:t>Vitamin A Deficiency and Clinical Disease</a:t>
            </a:r>
            <a:r>
              <a:rPr lang="en-IN" dirty="0">
                <a:latin typeface="Times New Roman" panose="02020603050405020304" pitchFamily="18" charset="0"/>
                <a:cs typeface="Times New Roman" panose="02020603050405020304" pitchFamily="18" charset="0"/>
              </a:rPr>
              <a:t>”, The Journal of Nutrition, vol. 10, pp. 1835-1839, Feb.2018.</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r>
              <a:rPr lang="en-US" b="0" strike="noStrike" spc="-1" dirty="0">
                <a:solidFill>
                  <a:srgbClr val="000000"/>
                </a:solidFill>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Uwe </a:t>
            </a:r>
            <a:r>
              <a:rPr lang="en-IN" dirty="0" err="1">
                <a:latin typeface="Times New Roman" panose="02020603050405020304" pitchFamily="18" charset="0"/>
                <a:cs typeface="Times New Roman" panose="02020603050405020304" pitchFamily="18" charset="0"/>
              </a:rPr>
              <a:t>Wollina</a:t>
            </a:r>
            <a:r>
              <a:rPr lang="en-IN" dirty="0">
                <a:latin typeface="Times New Roman" panose="02020603050405020304" pitchFamily="18" charset="0"/>
                <a:cs typeface="Times New Roman" panose="02020603050405020304" pitchFamily="18" charset="0"/>
              </a:rPr>
              <a:t>, Pietro </a:t>
            </a:r>
            <a:r>
              <a:rPr lang="en-IN" dirty="0" err="1">
                <a:latin typeface="Times New Roman" panose="02020603050405020304" pitchFamily="18" charset="0"/>
                <a:cs typeface="Times New Roman" panose="02020603050405020304" pitchFamily="18" charset="0"/>
              </a:rPr>
              <a:t>Nenoff</a:t>
            </a:r>
            <a:r>
              <a:rPr lang="en-IN" dirty="0">
                <a:latin typeface="Times New Roman" panose="02020603050405020304" pitchFamily="18" charset="0"/>
                <a:cs typeface="Times New Roman" panose="02020603050405020304" pitchFamily="18" charset="0"/>
              </a:rPr>
              <a:t>, Gunter </a:t>
            </a:r>
            <a:r>
              <a:rPr lang="en-IN" dirty="0" err="1">
                <a:latin typeface="Times New Roman" panose="02020603050405020304" pitchFamily="18" charset="0"/>
                <a:cs typeface="Times New Roman" panose="02020603050405020304" pitchFamily="18" charset="0"/>
              </a:rPr>
              <a:t>Haroske</a:t>
            </a:r>
            <a:r>
              <a:rPr lang="en-IN" dirty="0">
                <a:latin typeface="Times New Roman" panose="02020603050405020304" pitchFamily="18" charset="0"/>
                <a:cs typeface="Times New Roman" panose="02020603050405020304" pitchFamily="18" charset="0"/>
              </a:rPr>
              <a:t>, Holger A. </a:t>
            </a:r>
            <a:r>
              <a:rPr lang="en-IN" dirty="0" err="1">
                <a:latin typeface="Times New Roman" panose="02020603050405020304" pitchFamily="18" charset="0"/>
                <a:cs typeface="Times New Roman" panose="02020603050405020304" pitchFamily="18" charset="0"/>
              </a:rPr>
              <a:t>Haenssl</a:t>
            </a:r>
            <a:r>
              <a:rPr lang="en-US"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hlinkClick r:id="rId3" action="ppaction://hlinkfile"/>
              </a:rPr>
              <a:t>The</a:t>
            </a:r>
            <a:r>
              <a:rPr lang="en-US" dirty="0">
                <a:latin typeface="Times New Roman" panose="02020603050405020304" pitchFamily="18" charset="0"/>
                <a:cs typeface="Times New Roman" panose="02020603050405020304" pitchFamily="18" charset="0"/>
                <a:hlinkClick r:id="rId3" action="ppaction://hlinkfile"/>
              </a:rPr>
              <a:t> Diagnosis and Treatment of Nail Disorder</a:t>
            </a:r>
            <a:r>
              <a:rPr lang="en-US" spc="-1" dirty="0">
                <a:solidFill>
                  <a:srgbClr val="000000"/>
                </a:solidFill>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Deutsches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Arzteblatt</a:t>
            </a:r>
            <a:r>
              <a:rPr lang="en-IN" dirty="0">
                <a:latin typeface="Times New Roman" panose="02020603050405020304" pitchFamily="18" charset="0"/>
                <a:cs typeface="Times New Roman" panose="02020603050405020304" pitchFamily="18" charset="0"/>
              </a:rPr>
              <a:t> International </a:t>
            </a:r>
            <a:r>
              <a:rPr lang="en-US" spc="-1" dirty="0">
                <a:solidFill>
                  <a:srgbClr val="000000"/>
                </a:solidFill>
                <a:latin typeface="Times New Roman" panose="02020603050405020304" pitchFamily="18" charset="0"/>
                <a:cs typeface="Times New Roman" panose="02020603050405020304" pitchFamily="18" charset="0"/>
              </a:rPr>
              <a:t>, vol. 9, pp. 509-518, Mar.2016.</a:t>
            </a:r>
          </a:p>
        </p:txBody>
      </p:sp>
    </p:spTree>
    <p:extLst>
      <p:ext uri="{BB962C8B-B14F-4D97-AF65-F5344CB8AC3E}">
        <p14:creationId xmlns:p14="http://schemas.microsoft.com/office/powerpoint/2010/main" val="3161098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114"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spcBef>
                <a:spcPts val="1417"/>
              </a:spcBef>
            </a:pPr>
            <a:r>
              <a:rPr lang="en-US" spc="-1" dirty="0">
                <a:solidFill>
                  <a:srgbClr val="000000"/>
                </a:solidFill>
                <a:latin typeface="Times New Roman"/>
              </a:rPr>
              <a:t>Git hub link : </a:t>
            </a:r>
            <a:r>
              <a:rPr lang="en-US" sz="2400" spc="-1" dirty="0">
                <a:solidFill>
                  <a:srgbClr val="000000"/>
                </a:solidFill>
                <a:latin typeface="Times New Roman"/>
                <a:hlinkClick r:id="rId2"/>
              </a:rPr>
              <a:t>https://github.com/204g1a0569/CSE-2020-24-Batch-B9</a:t>
            </a:r>
            <a:endParaRPr lang="en-US" sz="2400" b="0" strike="noStrike" spc="-1" dirty="0">
              <a:solidFill>
                <a:srgbClr val="000000"/>
              </a:solidFill>
              <a:latin typeface="Times New Roman"/>
            </a:endParaRPr>
          </a:p>
        </p:txBody>
      </p:sp>
      <p:pic>
        <p:nvPicPr>
          <p:cNvPr id="4" name="Picture 3">
            <a:extLst>
              <a:ext uri="{FF2B5EF4-FFF2-40B4-BE49-F238E27FC236}">
                <a16:creationId xmlns:a16="http://schemas.microsoft.com/office/drawing/2014/main" id="{6B37E7A5-51C9-EF9D-46CA-BE11C2CB7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68" y="1600968"/>
            <a:ext cx="10432560" cy="47998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Review 0 Comments</a:t>
            </a: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lnSpcReduction="10000"/>
          </a:bodyPr>
          <a:lstStyle/>
          <a:p>
            <a:pPr algn="just">
              <a:lnSpc>
                <a:spcPct val="900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Where do you get the datasets from?</a:t>
            </a:r>
          </a:p>
          <a:p>
            <a:pPr algn="just">
              <a:spcBef>
                <a:spcPts val="1001"/>
              </a:spcBef>
              <a:buClr>
                <a:srgbClr val="000000"/>
              </a:buClr>
              <a:buFont typeface="Wingdings" panose="05000000000000000000" pitchFamily="2" charset="2"/>
              <a:buChar char="q"/>
            </a:pPr>
            <a:r>
              <a:rPr lang="en-US" sz="2800" b="0" strike="noStrike" spc="-1" dirty="0">
                <a:solidFill>
                  <a:srgbClr val="000000"/>
                </a:solidFill>
                <a:latin typeface="Times New Roman"/>
              </a:rPr>
              <a:t> We have taken the data sets from an online website “Kaggle”. Kaggle Datasets provide resources for storing and processing datasets. </a:t>
            </a:r>
            <a:r>
              <a:rPr lang="en-US" spc="-1" dirty="0">
                <a:solidFill>
                  <a:srgbClr val="000000"/>
                </a:solidFill>
                <a:latin typeface="Times New Roman"/>
              </a:rPr>
              <a:t>It is a popular data-science competition website that provide free public datasets.</a:t>
            </a:r>
          </a:p>
          <a:p>
            <a:pPr algn="just">
              <a:spcBef>
                <a:spcPts val="1001"/>
              </a:spcBef>
              <a:buClr>
                <a:srgbClr val="000000"/>
              </a:buClr>
              <a:buFont typeface="Wingdings" panose="05000000000000000000" pitchFamily="2" charset="2"/>
              <a:buChar char="q"/>
            </a:pPr>
            <a:endParaRPr lang="en-US" spc="-1" dirty="0">
              <a:solidFill>
                <a:srgbClr val="000000"/>
              </a:solidFill>
              <a:latin typeface="Times New Roman"/>
            </a:endParaRPr>
          </a:p>
          <a:p>
            <a:pPr algn="just">
              <a:spcBef>
                <a:spcPts val="1001"/>
              </a:spcBef>
              <a:buClr>
                <a:srgbClr val="000000"/>
              </a:buClr>
              <a:buFont typeface="Wingdings" panose="05000000000000000000" pitchFamily="2" charset="2"/>
              <a:buChar char="Ø"/>
            </a:pPr>
            <a:r>
              <a:rPr lang="en-US" spc="-1" dirty="0">
                <a:solidFill>
                  <a:srgbClr val="000000"/>
                </a:solidFill>
                <a:latin typeface="Times New Roman"/>
              </a:rPr>
              <a:t>What are the datasets used in your project?</a:t>
            </a:r>
          </a:p>
          <a:p>
            <a:pPr algn="just">
              <a:spcBef>
                <a:spcPts val="1001"/>
              </a:spcBef>
              <a:buClr>
                <a:srgbClr val="000000"/>
              </a:buClr>
              <a:buFont typeface="Wingdings" panose="05000000000000000000" pitchFamily="2" charset="2"/>
              <a:buChar char="q"/>
            </a:pPr>
            <a:r>
              <a:rPr lang="en-US" spc="-1" dirty="0">
                <a:solidFill>
                  <a:srgbClr val="000000"/>
                </a:solidFill>
                <a:latin typeface="Times New Roman"/>
              </a:rPr>
              <a:t>We are using the datasets which include images of eyes, lips, tongue, nails.</a:t>
            </a:r>
          </a:p>
          <a:p>
            <a:pPr marL="0" indent="0" algn="just">
              <a:spcBef>
                <a:spcPts val="1001"/>
              </a:spcBef>
              <a:buClr>
                <a:srgbClr val="000000"/>
              </a:buClr>
              <a:buNone/>
            </a:pPr>
            <a:endParaRPr lang="en-US" spc="-1" dirty="0">
              <a:solidFill>
                <a:srgbClr val="000000"/>
              </a:solidFill>
              <a:latin typeface="Times New Roman"/>
            </a:endParaRPr>
          </a:p>
          <a:p>
            <a:pPr algn="just">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What is CNN?</a:t>
            </a:r>
          </a:p>
          <a:p>
            <a:pPr algn="just">
              <a:spcBef>
                <a:spcPts val="1001"/>
              </a:spcBef>
              <a:buClr>
                <a:srgbClr val="000000"/>
              </a:buClr>
              <a:buFont typeface="Wingdings" panose="05000000000000000000" pitchFamily="2" charset="2"/>
              <a:buChar char="q"/>
            </a:pPr>
            <a:r>
              <a:rPr lang="en-US" spc="-1" dirty="0">
                <a:solidFill>
                  <a:srgbClr val="000000"/>
                </a:solidFill>
                <a:latin typeface="Times New Roman"/>
              </a:rPr>
              <a:t>CNN stands for Convolution Neural Networks is a network Architecture for deep learning that learns directly from data. CNN’s are particularly useful for finding patterns in images to recognize objects, classes and categories.</a:t>
            </a:r>
          </a:p>
          <a:p>
            <a:pPr algn="just">
              <a:spcBef>
                <a:spcPts val="1001"/>
              </a:spcBef>
              <a:buClr>
                <a:srgbClr val="000000"/>
              </a:buClr>
              <a:buFont typeface="Wingdings" panose="05000000000000000000" pitchFamily="2" charset="2"/>
              <a:buChar char="Ø"/>
            </a:pPr>
            <a:endParaRPr lang="en-US" sz="2800" b="0" strike="noStrike" spc="-1" dirty="0">
              <a:solidFill>
                <a:srgbClr val="000000"/>
              </a:solidFill>
              <a:latin typeface="Times New Roman"/>
            </a:endParaRPr>
          </a:p>
        </p:txBody>
      </p:sp>
      <p:sp>
        <p:nvSpPr>
          <p:cNvPr id="2" name="Right Brace 1">
            <a:extLst>
              <a:ext uri="{FF2B5EF4-FFF2-40B4-BE49-F238E27FC236}">
                <a16:creationId xmlns:a16="http://schemas.microsoft.com/office/drawing/2014/main" id="{DF7511EA-C3A2-E346-DD53-64438AE24274}"/>
              </a:ext>
            </a:extLst>
          </p:cNvPr>
          <p:cNvSpPr/>
          <p:nvPr/>
        </p:nvSpPr>
        <p:spPr>
          <a:xfrm>
            <a:off x="6655443" y="2245489"/>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6204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panose="02020603050405020304" pitchFamily="18" charset="0"/>
                <a:cs typeface="Times New Roman" panose="02020603050405020304" pitchFamily="18" charset="0"/>
              </a:rPr>
              <a:t>Review 1 Comments</a:t>
            </a: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algn="just">
              <a:spcBef>
                <a:spcPts val="1001"/>
              </a:spcBef>
              <a:buClr>
                <a:srgbClr val="000000"/>
              </a:buClr>
              <a:buFont typeface="Wingdings" panose="05000000000000000000" pitchFamily="2" charset="2"/>
              <a:buChar char="Ø"/>
            </a:pPr>
            <a:r>
              <a:rPr lang="en-US" spc="-1">
                <a:solidFill>
                  <a:srgbClr val="000000"/>
                </a:solidFill>
                <a:latin typeface="Times New Roman"/>
              </a:rPr>
              <a:t>What </a:t>
            </a:r>
            <a:r>
              <a:rPr lang="en-US" spc="-1" dirty="0">
                <a:solidFill>
                  <a:srgbClr val="000000"/>
                </a:solidFill>
                <a:latin typeface="Times New Roman"/>
              </a:rPr>
              <a:t>are the CNN layers?</a:t>
            </a:r>
          </a:p>
          <a:p>
            <a:pPr algn="just">
              <a:spcBef>
                <a:spcPts val="1001"/>
              </a:spcBef>
              <a:buClr>
                <a:srgbClr val="000000"/>
              </a:buClr>
              <a:buFont typeface="Wingdings" panose="05000000000000000000" pitchFamily="2" charset="2"/>
              <a:buChar char="q"/>
            </a:pPr>
            <a:r>
              <a:rPr lang="en-US" spc="-1" dirty="0">
                <a:solidFill>
                  <a:srgbClr val="000000"/>
                </a:solidFill>
                <a:latin typeface="Times New Roman"/>
              </a:rPr>
              <a:t>CNN is a multilayer algorithm. It has three layers namely convolutional, pooling, and a fully connected layer.</a:t>
            </a:r>
          </a:p>
          <a:p>
            <a:pPr algn="just">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How many layers are used in this project?</a:t>
            </a:r>
          </a:p>
          <a:p>
            <a:pPr algn="just">
              <a:spcBef>
                <a:spcPts val="1001"/>
              </a:spcBef>
              <a:buClr>
                <a:srgbClr val="000000"/>
              </a:buClr>
              <a:buFont typeface="Wingdings" panose="05000000000000000000" pitchFamily="2" charset="2"/>
              <a:buChar char="q"/>
            </a:pPr>
            <a:r>
              <a:rPr lang="en-US" spc="-1" dirty="0">
                <a:solidFill>
                  <a:srgbClr val="000000"/>
                </a:solidFill>
                <a:latin typeface="Times New Roman"/>
              </a:rPr>
              <a:t>We have used three layer in our project. Initially convolutional layer apply filters to input image, extracting features like shape, textures and edges.</a:t>
            </a:r>
          </a:p>
          <a:p>
            <a:pPr algn="just">
              <a:spcBef>
                <a:spcPts val="1001"/>
              </a:spcBef>
              <a:buClr>
                <a:srgbClr val="000000"/>
              </a:buClr>
              <a:buFont typeface="Wingdings" panose="05000000000000000000" pitchFamily="2" charset="2"/>
              <a:buChar char="q"/>
            </a:pPr>
            <a:r>
              <a:rPr lang="en-US" sz="2800" b="0" strike="noStrike" spc="-1" dirty="0">
                <a:solidFill>
                  <a:srgbClr val="000000"/>
                </a:solidFill>
                <a:latin typeface="Times New Roman"/>
              </a:rPr>
              <a:t>Pooling layers reduce the spatial dimensions of </a:t>
            </a:r>
            <a:r>
              <a:rPr lang="en-US" spc="-1" dirty="0">
                <a:solidFill>
                  <a:srgbClr val="000000"/>
                </a:solidFill>
                <a:latin typeface="Times New Roman"/>
              </a:rPr>
              <a:t>features and make the network more computationally efficient.</a:t>
            </a:r>
          </a:p>
          <a:p>
            <a:pPr algn="just">
              <a:spcBef>
                <a:spcPts val="1001"/>
              </a:spcBef>
              <a:buClr>
                <a:srgbClr val="000000"/>
              </a:buClr>
              <a:buFont typeface="Wingdings" panose="05000000000000000000" pitchFamily="2" charset="2"/>
              <a:buChar char="q"/>
            </a:pPr>
            <a:r>
              <a:rPr lang="en-US" sz="2800" b="0" strike="noStrike" spc="-1" dirty="0">
                <a:solidFill>
                  <a:srgbClr val="000000"/>
                </a:solidFill>
                <a:latin typeface="Times New Roman"/>
              </a:rPr>
              <a:t>Fully connected layer combine the extracted features and make predictions based on them.</a:t>
            </a:r>
          </a:p>
        </p:txBody>
      </p:sp>
      <p:sp>
        <p:nvSpPr>
          <p:cNvPr id="2" name="Right Brace 1">
            <a:extLst>
              <a:ext uri="{FF2B5EF4-FFF2-40B4-BE49-F238E27FC236}">
                <a16:creationId xmlns:a16="http://schemas.microsoft.com/office/drawing/2014/main" id="{DF7511EA-C3A2-E346-DD53-64438AE24274}"/>
              </a:ext>
            </a:extLst>
          </p:cNvPr>
          <p:cNvSpPr/>
          <p:nvPr/>
        </p:nvSpPr>
        <p:spPr>
          <a:xfrm>
            <a:off x="6655443" y="2245489"/>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02621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3600" b="0" strike="noStrike" spc="-1" dirty="0">
                <a:solidFill>
                  <a:schemeClr val="bg1"/>
                </a:solidFill>
                <a:latin typeface="Times New Roman"/>
              </a:rPr>
              <a:t>Abstract</a:t>
            </a:r>
            <a:endParaRPr lang="en-US" sz="3600" b="0" strike="noStrike" spc="-1" dirty="0">
              <a:solidFill>
                <a:schemeClr val="bg1"/>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1001"/>
              </a:spcBef>
              <a:buNone/>
            </a:pPr>
            <a:r>
              <a:rPr lang="en-US" b="0" strike="noStrike" spc="-1" dirty="0">
                <a:solidFill>
                  <a:srgbClr val="000000"/>
                </a:solidFill>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 wide spectrum of vitamin deficiencies can show one or more visually distinguishable symptoms and indications that appear in multiple locations in the human body. The application provides individuals with the capability to diagnose their possible vitamin deficiencies without the need to provide blood samples through the analysis of photos taken of their eyes, lips, tongue, and nails. </a:t>
            </a:r>
          </a:p>
          <a:p>
            <a:pPr marL="0" indent="0" algn="just">
              <a:lnSpc>
                <a:spcPct val="100000"/>
              </a:lnSpc>
              <a:spcBef>
                <a:spcPts val="1001"/>
              </a:spcBef>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This process is implemented using the deep learning based ANN, CNN</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MobileNet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algorithms. Here we have considered the dataset of eyes, lips, tongue and </a:t>
            </a:r>
            <a:r>
              <a:rPr lang="en-IN" dirty="0">
                <a:latin typeface="Times New Roman" panose="02020603050405020304" pitchFamily="18" charset="0"/>
                <a:ea typeface="Calibri" panose="020F0502020204030204" pitchFamily="34" charset="0"/>
                <a:cs typeface="Times New Roman" panose="02020603050405020304" pitchFamily="18" charset="0"/>
              </a:rPr>
              <a:t>nails</a:t>
            </a:r>
            <a:r>
              <a:rPr lang="en-IN" dirty="0">
                <a:effectLst/>
                <a:latin typeface="Times New Roman" panose="02020603050405020304" pitchFamily="18" charset="0"/>
                <a:ea typeface="Calibri" panose="020F0502020204030204" pitchFamily="34" charset="0"/>
                <a:cs typeface="Times New Roman" panose="02020603050405020304" pitchFamily="18" charset="0"/>
              </a:rPr>
              <a:t>. Once after the consideration of dataset, the pre-processing is performed and then </a:t>
            </a:r>
            <a:r>
              <a:rPr lang="en-IN" dirty="0">
                <a:latin typeface="Times New Roman" panose="02020603050405020304" pitchFamily="18" charset="0"/>
                <a:ea typeface="Calibri" panose="020F0502020204030204" pitchFamily="34" charset="0"/>
                <a:cs typeface="Times New Roman" panose="02020603050405020304" pitchFamily="18" charset="0"/>
              </a:rPr>
              <a:t>respective</a:t>
            </a:r>
            <a:r>
              <a:rPr lang="en-IN" dirty="0">
                <a:effectLst/>
                <a:latin typeface="Times New Roman" panose="02020603050405020304" pitchFamily="18" charset="0"/>
                <a:ea typeface="Calibri" panose="020F0502020204030204" pitchFamily="34" charset="0"/>
                <a:cs typeface="Times New Roman" panose="02020603050405020304" pitchFamily="18" charset="0"/>
              </a:rPr>
              <a:t> algorithm is used to train and test the data. </a:t>
            </a:r>
          </a:p>
          <a:p>
            <a:pPr marL="0" indent="0" algn="just">
              <a:lnSpc>
                <a:spcPct val="100000"/>
              </a:lnSpc>
              <a:spcBef>
                <a:spcPts val="1001"/>
              </a:spcBef>
              <a:buNone/>
            </a:pPr>
            <a:r>
              <a:rPr lang="en-IN" b="0" strike="noStrike" spc="-1" dirty="0">
                <a:solidFill>
                  <a:srgbClr val="000000"/>
                </a:solidFill>
                <a:latin typeface="Times New Roman" panose="02020603050405020304" pitchFamily="18" charset="0"/>
                <a:cs typeface="Times New Roman" panose="02020603050405020304" pitchFamily="18" charset="0"/>
              </a:rPr>
              <a:t>Keywords: Vitamin Deficiency, CNN, ANN.</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algn="just">
              <a:lnSpc>
                <a:spcPct val="90000"/>
              </a:lnSpc>
              <a:spcBef>
                <a:spcPts val="1001"/>
              </a:spcBef>
              <a:buClr>
                <a:srgbClr val="0000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challenge at hand is to develop an automated system utilizing deep learning and CNN algorithms that can diagnose potential vitamin deficiencies by analyzing photographs of the eyes, lips, tongue, and nails, eliminating the need for invasive blood tests.</a:t>
            </a:r>
          </a:p>
          <a:p>
            <a:pPr algn="just">
              <a:lnSpc>
                <a:spcPct val="90000"/>
              </a:lnSpc>
              <a:spcBef>
                <a:spcPts val="1001"/>
              </a:spcBef>
              <a:buClr>
                <a:srgbClr val="0000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aims to address the lack of a non-invasive, visual-based method for early detection of vitamin deficiencies, necessitating the creation of an accurate and reliable model capable of identifying distinct visual symptoms across different body areas.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0" y="94752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US" spc="-1" dirty="0">
                <a:solidFill>
                  <a:srgbClr val="000000"/>
                </a:solidFill>
                <a:latin typeface="Times New Roman" panose="02020603050405020304" pitchFamily="18" charset="0"/>
                <a:cs typeface="Times New Roman" panose="02020603050405020304" pitchFamily="18" charset="0"/>
              </a:rPr>
              <a:t>Objective-1: </a:t>
            </a:r>
            <a:r>
              <a:rPr lang="en-US" sz="2800" b="0" strike="noStrike" spc="-1" dirty="0">
                <a:solidFill>
                  <a:srgbClr val="000000"/>
                </a:solidFill>
                <a:latin typeface="Times New Roman" panose="02020603050405020304" pitchFamily="18" charset="0"/>
                <a:cs typeface="Times New Roman" panose="02020603050405020304" pitchFamily="18" charset="0"/>
              </a:rPr>
              <a:t>Implement a comprehensive dataset collection and preprocessing strategy for eyes, lips, tongue, and nails images, followed by training and fine-tuning the ANN model to recognize a diverse range of visual symptoms associated with various vitamin deficiencies, leading to an effective and accessible diagnostic tool.</a:t>
            </a:r>
          </a:p>
          <a:p>
            <a:pPr algn="just">
              <a:spcBef>
                <a:spcPts val="1001"/>
              </a:spcBef>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Objective-2: To de</a:t>
            </a:r>
            <a:r>
              <a:rPr lang="en-US" spc="-1" dirty="0">
                <a:solidFill>
                  <a:srgbClr val="000000"/>
                </a:solidFill>
                <a:latin typeface="Times New Roman" panose="02020603050405020304" pitchFamily="18" charset="0"/>
                <a:cs typeface="Times New Roman" panose="02020603050405020304" pitchFamily="18" charset="0"/>
              </a:rPr>
              <a:t>velop an user-friendly interface, on uploading the images of eyes, lips, tongue and nails </a:t>
            </a:r>
            <a:r>
              <a:rPr lang="en-US" spc="-1" dirty="0" err="1">
                <a:solidFill>
                  <a:srgbClr val="000000"/>
                </a:solidFill>
                <a:latin typeface="Times New Roman" panose="02020603050405020304" pitchFamily="18" charset="0"/>
                <a:cs typeface="Times New Roman" panose="02020603050405020304" pitchFamily="18" charset="0"/>
              </a:rPr>
              <a:t>detect’s</a:t>
            </a:r>
            <a:r>
              <a:rPr lang="en-US" spc="-1" dirty="0">
                <a:solidFill>
                  <a:srgbClr val="000000"/>
                </a:solidFill>
                <a:latin typeface="Times New Roman" panose="02020603050405020304" pitchFamily="18" charset="0"/>
                <a:cs typeface="Times New Roman" panose="02020603050405020304" pitchFamily="18" charset="0"/>
              </a:rPr>
              <a:t> the vitamin deficiency of the person.</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020" y="24585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trike="noStrike" spc="-1" dirty="0">
                <a:solidFill>
                  <a:schemeClr val="bg1"/>
                </a:solidFill>
                <a:latin typeface="Times New Roman"/>
              </a:rPr>
              <a:t>Literature</a:t>
            </a:r>
            <a:r>
              <a:rPr lang="en-US" strike="noStrike" spc="-1" dirty="0">
                <a:solidFill>
                  <a:srgbClr val="000000"/>
                </a:solidFill>
                <a:latin typeface="Times New Roman"/>
              </a:rPr>
              <a:t> </a:t>
            </a:r>
            <a:r>
              <a:rPr lang="en-US" strike="noStrike" spc="-1" dirty="0">
                <a:solidFill>
                  <a:schemeClr val="bg1"/>
                </a:solidFill>
                <a:latin typeface="Times New Roman"/>
              </a:rPr>
              <a:t>survey</a:t>
            </a:r>
            <a:r>
              <a:rPr lang="en-US" strike="noStrike" spc="-1" dirty="0">
                <a:solidFill>
                  <a:srgbClr val="000000"/>
                </a:solidFill>
                <a:latin typeface="Times New Roman"/>
              </a:rPr>
              <a:t> </a:t>
            </a:r>
            <a:r>
              <a:rPr lang="en-US" strike="noStrike" spc="-1" dirty="0">
                <a:solidFill>
                  <a:schemeClr val="bg1"/>
                </a:solidFill>
                <a:latin typeface="Times New Roman"/>
              </a:rPr>
              <a:t>for</a:t>
            </a:r>
            <a:r>
              <a:rPr lang="en-US" strike="noStrike" spc="-1" dirty="0">
                <a:solidFill>
                  <a:srgbClr val="000000"/>
                </a:solidFill>
                <a:latin typeface="Times New Roman"/>
              </a:rPr>
              <a:t> </a:t>
            </a:r>
            <a:r>
              <a:rPr lang="en-US" spc="-1" dirty="0">
                <a:solidFill>
                  <a:schemeClr val="bg1"/>
                </a:solidFill>
                <a:latin typeface="Times New Roman"/>
              </a:rPr>
              <a:t>first</a:t>
            </a:r>
            <a:r>
              <a:rPr lang="en-US" strike="noStrike" spc="-1" dirty="0">
                <a:solidFill>
                  <a:srgbClr val="000000"/>
                </a:solidFill>
                <a:latin typeface="Times New Roman"/>
              </a:rPr>
              <a:t> </a:t>
            </a:r>
            <a:r>
              <a:rPr lang="en-US" strike="noStrike" spc="-1" dirty="0">
                <a:solidFill>
                  <a:schemeClr val="bg1"/>
                </a:solidFill>
                <a:latin typeface="Times New Roman"/>
              </a:rPr>
              <a:t>objective</a:t>
            </a:r>
            <a:r>
              <a:rPr lang="en-US" strike="noStrike" spc="-1" dirty="0">
                <a:solidFill>
                  <a:srgbClr val="000000"/>
                </a:solidFill>
                <a:latin typeface="Times New Roman"/>
              </a:rPr>
              <a:t> </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100000"/>
              </a:lnSpc>
              <a:spcBef>
                <a:spcPts val="1001"/>
              </a:spcBef>
              <a:buClr>
                <a:srgbClr val="000000"/>
              </a:buClr>
              <a:buNone/>
            </a:pPr>
            <a:r>
              <a:rPr lang="en-US" b="0" strike="noStrike" spc="-1" dirty="0">
                <a:solidFill>
                  <a:srgbClr val="000000"/>
                </a:solidFill>
                <a:latin typeface="Times New Roman"/>
              </a:rPr>
              <a:t>	The study focuses on the global issue of vitamin deficiency, which affects billions of people, particularly children and pregnant women[1]. The current procedures for identifying deficiencies involve unpleasant blood tests, which are pricy and </a:t>
            </a:r>
            <a:r>
              <a:rPr lang="en-US" spc="-1" dirty="0">
                <a:solidFill>
                  <a:srgbClr val="000000"/>
                </a:solidFill>
                <a:latin typeface="Times New Roman"/>
              </a:rPr>
              <a:t>uncomfortable</a:t>
            </a:r>
            <a:r>
              <a:rPr lang="en-US" b="0" strike="noStrike" spc="-1" dirty="0">
                <a:solidFill>
                  <a:srgbClr val="000000"/>
                </a:solidFill>
                <a:latin typeface="Times New Roman"/>
              </a:rPr>
              <a:t>. In order to address this issue, the research presents a cutting-edge desktop program powered by AI that lets users upload pictures of particular body parts like the eyes, lips, tongue, and nails. The AI analyzes these photos to find any probable nutritional deficiencies and produces reports with dietary advice[3]. The AI, which has been trained to distinguish between positive and negative traits. The system generates precise diagnoses by utilizing image processing, deep learning, and  methods. The study highlights the need to address vitamin deficits immediately, as well as the potential future expansions to cover a wider range of health issues </a:t>
            </a:r>
          </a:p>
        </p:txBody>
      </p:sp>
    </p:spTree>
    <p:extLst>
      <p:ext uri="{BB962C8B-B14F-4D97-AF65-F5344CB8AC3E}">
        <p14:creationId xmlns:p14="http://schemas.microsoft.com/office/powerpoint/2010/main" val="422436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42753"/>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4400" b="0" strike="noStrike" spc="-1" dirty="0">
                <a:solidFill>
                  <a:schemeClr val="bg1"/>
                </a:solidFill>
                <a:latin typeface="Times New Roman"/>
                <a:ea typeface="DejaVu Sans"/>
              </a:rPr>
              <a:t>Design and implementation of first objective </a:t>
            </a:r>
            <a:endParaRPr lang="en-US" b="0" strike="noStrike" spc="-1" dirty="0">
              <a:solidFill>
                <a:schemeClr val="bg1"/>
              </a:solidFill>
              <a:latin typeface="Calibri"/>
            </a:endParaRPr>
          </a:p>
        </p:txBody>
      </p:sp>
      <p:sp>
        <p:nvSpPr>
          <p:cNvPr id="108" name="PlaceHolder 2"/>
          <p:cNvSpPr>
            <a:spLocks noGrp="1"/>
          </p:cNvSpPr>
          <p:nvPr>
            <p:ph/>
          </p:nvPr>
        </p:nvSpPr>
        <p:spPr>
          <a:xfrm>
            <a:off x="0" y="973743"/>
            <a:ext cx="11493910" cy="5623349"/>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a:rPr>
              <a:t>	</a:t>
            </a:r>
          </a:p>
        </p:txBody>
      </p:sp>
      <p:sp>
        <p:nvSpPr>
          <p:cNvPr id="9" name="Oval 8">
            <a:extLst>
              <a:ext uri="{FF2B5EF4-FFF2-40B4-BE49-F238E27FC236}">
                <a16:creationId xmlns:a16="http://schemas.microsoft.com/office/drawing/2014/main" id="{2B73817D-A855-C124-E3EB-0BDF8182C2E5}"/>
              </a:ext>
            </a:extLst>
          </p:cNvPr>
          <p:cNvSpPr/>
          <p:nvPr/>
        </p:nvSpPr>
        <p:spPr>
          <a:xfrm>
            <a:off x="4702487" y="1202605"/>
            <a:ext cx="1568274" cy="7305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9BB77975-3219-BD4F-DCE3-4CB8331260CE}"/>
              </a:ext>
            </a:extLst>
          </p:cNvPr>
          <p:cNvSpPr/>
          <p:nvPr/>
        </p:nvSpPr>
        <p:spPr>
          <a:xfrm>
            <a:off x="4971945" y="2247381"/>
            <a:ext cx="1224116" cy="9446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241D80B6-6E03-9BE3-7476-BD727A308380}"/>
              </a:ext>
            </a:extLst>
          </p:cNvPr>
          <p:cNvSpPr/>
          <p:nvPr/>
        </p:nvSpPr>
        <p:spPr>
          <a:xfrm>
            <a:off x="4876797" y="3566517"/>
            <a:ext cx="1612490" cy="66859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072FB62F-8AAE-0FC3-1C57-45B4F6984388}"/>
              </a:ext>
            </a:extLst>
          </p:cNvPr>
          <p:cNvCxnSpPr>
            <a:cxnSpLocks/>
          </p:cNvCxnSpPr>
          <p:nvPr/>
        </p:nvCxnSpPr>
        <p:spPr>
          <a:xfrm flipV="1">
            <a:off x="6484471" y="3867922"/>
            <a:ext cx="1537526" cy="576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2A9012C-F96F-3A60-AA8B-810B7BE35328}"/>
              </a:ext>
            </a:extLst>
          </p:cNvPr>
          <p:cNvCxnSpPr/>
          <p:nvPr/>
        </p:nvCxnSpPr>
        <p:spPr>
          <a:xfrm>
            <a:off x="8021997" y="3867922"/>
            <a:ext cx="0" cy="587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267079A-20B6-E603-2885-9EA559ADE526}"/>
              </a:ext>
            </a:extLst>
          </p:cNvPr>
          <p:cNvCxnSpPr>
            <a:cxnSpLocks/>
          </p:cNvCxnSpPr>
          <p:nvPr/>
        </p:nvCxnSpPr>
        <p:spPr>
          <a:xfrm flipV="1">
            <a:off x="3864074" y="3893858"/>
            <a:ext cx="1012723" cy="690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B01CDB0-07FC-7139-1EED-53802533D1EB}"/>
              </a:ext>
            </a:extLst>
          </p:cNvPr>
          <p:cNvCxnSpPr/>
          <p:nvPr/>
        </p:nvCxnSpPr>
        <p:spPr>
          <a:xfrm>
            <a:off x="3864074" y="3893858"/>
            <a:ext cx="0" cy="587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7BA64EF9-54FA-A88F-F02C-42F1E82E93D8}"/>
              </a:ext>
            </a:extLst>
          </p:cNvPr>
          <p:cNvSpPr/>
          <p:nvPr/>
        </p:nvSpPr>
        <p:spPr>
          <a:xfrm>
            <a:off x="3176281" y="4489197"/>
            <a:ext cx="1497368" cy="60205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A3512FEA-447A-46AB-BF95-DC967CB08081}"/>
              </a:ext>
            </a:extLst>
          </p:cNvPr>
          <p:cNvSpPr/>
          <p:nvPr/>
        </p:nvSpPr>
        <p:spPr>
          <a:xfrm>
            <a:off x="7264306" y="4480868"/>
            <a:ext cx="1425672" cy="58010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p:txBody>
      </p:sp>
      <p:cxnSp>
        <p:nvCxnSpPr>
          <p:cNvPr id="35" name="Connector: Elbow 34">
            <a:extLst>
              <a:ext uri="{FF2B5EF4-FFF2-40B4-BE49-F238E27FC236}">
                <a16:creationId xmlns:a16="http://schemas.microsoft.com/office/drawing/2014/main" id="{0A56B870-9A45-E874-8E07-43BBA661DC80}"/>
              </a:ext>
            </a:extLst>
          </p:cNvPr>
          <p:cNvCxnSpPr>
            <a:cxnSpLocks/>
          </p:cNvCxnSpPr>
          <p:nvPr/>
        </p:nvCxnSpPr>
        <p:spPr>
          <a:xfrm>
            <a:off x="4689842" y="4741235"/>
            <a:ext cx="2320417" cy="125475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8" name="Hexagon 37">
            <a:extLst>
              <a:ext uri="{FF2B5EF4-FFF2-40B4-BE49-F238E27FC236}">
                <a16:creationId xmlns:a16="http://schemas.microsoft.com/office/drawing/2014/main" id="{B45783CE-C4A5-E0A5-1262-A282916B5C7C}"/>
              </a:ext>
            </a:extLst>
          </p:cNvPr>
          <p:cNvSpPr/>
          <p:nvPr/>
        </p:nvSpPr>
        <p:spPr>
          <a:xfrm>
            <a:off x="7135343" y="5436440"/>
            <a:ext cx="1691145" cy="952822"/>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Classification</a:t>
            </a:r>
            <a:endParaRPr lang="en-IN" dirty="0">
              <a:latin typeface="Times New Roman" panose="02020603050405020304" pitchFamily="18" charset="0"/>
              <a:cs typeface="Times New Roman" panose="02020603050405020304" pitchFamily="18" charset="0"/>
            </a:endParaRPr>
          </a:p>
          <a:p>
            <a:pPr algn="ctr"/>
            <a:endParaRPr lang="en-IN" dirty="0"/>
          </a:p>
        </p:txBody>
      </p:sp>
      <p:sp>
        <p:nvSpPr>
          <p:cNvPr id="41" name="TextBox 40">
            <a:extLst>
              <a:ext uri="{FF2B5EF4-FFF2-40B4-BE49-F238E27FC236}">
                <a16:creationId xmlns:a16="http://schemas.microsoft.com/office/drawing/2014/main" id="{981E8E3F-B4A1-1C7A-968D-62D1F7641AF7}"/>
              </a:ext>
            </a:extLst>
          </p:cNvPr>
          <p:cNvSpPr txBox="1"/>
          <p:nvPr/>
        </p:nvSpPr>
        <p:spPr>
          <a:xfrm>
            <a:off x="5194040" y="807811"/>
            <a:ext cx="2004041" cy="923330"/>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start</a:t>
            </a:r>
          </a:p>
        </p:txBody>
      </p:sp>
      <p:sp>
        <p:nvSpPr>
          <p:cNvPr id="43" name="TextBox 42">
            <a:extLst>
              <a:ext uri="{FF2B5EF4-FFF2-40B4-BE49-F238E27FC236}">
                <a16:creationId xmlns:a16="http://schemas.microsoft.com/office/drawing/2014/main" id="{1441F6E5-B2DE-59FF-F71E-005A7C7084DA}"/>
              </a:ext>
            </a:extLst>
          </p:cNvPr>
          <p:cNvSpPr txBox="1"/>
          <p:nvPr/>
        </p:nvSpPr>
        <p:spPr>
          <a:xfrm>
            <a:off x="5083219" y="2009208"/>
            <a:ext cx="953727" cy="1169551"/>
          </a:xfrm>
          <a:prstGeom prst="rect">
            <a:avLst/>
          </a:prstGeom>
          <a:noFill/>
        </p:spPr>
        <p:txBody>
          <a:bodyPr wrap="square" rtlCol="0">
            <a:spAutoFit/>
          </a:bodyPr>
          <a:lstStyle/>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Vitamin deficiency image dataset</a:t>
            </a:r>
          </a:p>
        </p:txBody>
      </p:sp>
      <p:sp>
        <p:nvSpPr>
          <p:cNvPr id="44" name="TextBox 43">
            <a:extLst>
              <a:ext uri="{FF2B5EF4-FFF2-40B4-BE49-F238E27FC236}">
                <a16:creationId xmlns:a16="http://schemas.microsoft.com/office/drawing/2014/main" id="{76DCE577-3CFB-5797-9857-FB6566C53D96}"/>
              </a:ext>
            </a:extLst>
          </p:cNvPr>
          <p:cNvSpPr txBox="1"/>
          <p:nvPr/>
        </p:nvSpPr>
        <p:spPr>
          <a:xfrm>
            <a:off x="5046706" y="3448365"/>
            <a:ext cx="1537526" cy="584775"/>
          </a:xfrm>
          <a:prstGeom prst="rect">
            <a:avLst/>
          </a:prstGeom>
          <a:noFill/>
        </p:spPr>
        <p:txBody>
          <a:bodyPr wrap="square" rtlCol="0">
            <a:spAutoFit/>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Pre-processing</a:t>
            </a:r>
          </a:p>
        </p:txBody>
      </p:sp>
      <p:sp>
        <p:nvSpPr>
          <p:cNvPr id="45" name="TextBox 44">
            <a:extLst>
              <a:ext uri="{FF2B5EF4-FFF2-40B4-BE49-F238E27FC236}">
                <a16:creationId xmlns:a16="http://schemas.microsoft.com/office/drawing/2014/main" id="{1533AC19-AF85-3813-2538-CDAB9FF787A3}"/>
              </a:ext>
            </a:extLst>
          </p:cNvPr>
          <p:cNvSpPr txBox="1"/>
          <p:nvPr/>
        </p:nvSpPr>
        <p:spPr>
          <a:xfrm>
            <a:off x="3430328" y="4572969"/>
            <a:ext cx="149736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Training</a:t>
            </a:r>
          </a:p>
        </p:txBody>
      </p:sp>
      <p:cxnSp>
        <p:nvCxnSpPr>
          <p:cNvPr id="66" name="Straight Arrow Connector 65">
            <a:extLst>
              <a:ext uri="{FF2B5EF4-FFF2-40B4-BE49-F238E27FC236}">
                <a16:creationId xmlns:a16="http://schemas.microsoft.com/office/drawing/2014/main" id="{88253682-6AF5-7D05-B3BC-A7090B090CF2}"/>
              </a:ext>
            </a:extLst>
          </p:cNvPr>
          <p:cNvCxnSpPr>
            <a:cxnSpLocks/>
          </p:cNvCxnSpPr>
          <p:nvPr/>
        </p:nvCxnSpPr>
        <p:spPr>
          <a:xfrm>
            <a:off x="5486624" y="1933111"/>
            <a:ext cx="0" cy="301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82253861-72F3-B56E-0EE8-EB0879C949E0}"/>
              </a:ext>
            </a:extLst>
          </p:cNvPr>
          <p:cNvCxnSpPr>
            <a:cxnSpLocks/>
          </p:cNvCxnSpPr>
          <p:nvPr/>
        </p:nvCxnSpPr>
        <p:spPr>
          <a:xfrm>
            <a:off x="5588590" y="3209385"/>
            <a:ext cx="0" cy="301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D64AE99C-A904-A714-21DC-EDCE28814206}"/>
              </a:ext>
            </a:extLst>
          </p:cNvPr>
          <p:cNvCxnSpPr>
            <a:cxnSpLocks/>
          </p:cNvCxnSpPr>
          <p:nvPr/>
        </p:nvCxnSpPr>
        <p:spPr>
          <a:xfrm>
            <a:off x="8021997" y="5091256"/>
            <a:ext cx="0" cy="301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8DB5E13-4618-8216-D74B-FEE3C356CF4E}"/>
              </a:ext>
            </a:extLst>
          </p:cNvPr>
          <p:cNvSpPr txBox="1"/>
          <p:nvPr/>
        </p:nvSpPr>
        <p:spPr>
          <a:xfrm>
            <a:off x="4752384" y="6091847"/>
            <a:ext cx="2320417" cy="46166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Fig:1 </a:t>
            </a:r>
            <a:r>
              <a:rPr lang="en-US" sz="2400" b="1" strike="noStrike" spc="-1" dirty="0">
                <a:solidFill>
                  <a:srgbClr val="000000"/>
                </a:solidFill>
                <a:latin typeface="Times New Roman"/>
              </a:rPr>
              <a:t> </a:t>
            </a:r>
            <a:r>
              <a:rPr lang="en-US" sz="1800" b="1" strike="noStrike" spc="-1" dirty="0">
                <a:solidFill>
                  <a:srgbClr val="000000"/>
                </a:solidFill>
                <a:latin typeface="Times New Roman"/>
              </a:rPr>
              <a:t>Block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022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2378</TotalTime>
  <Words>1475</Words>
  <Application>Microsoft Office PowerPoint</Application>
  <PresentationFormat>Widescreen</PresentationFormat>
  <Paragraphs>160</Paragraphs>
  <Slides>26</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Review 0 Comments</vt:lpstr>
      <vt:lpstr>Review 1 Comments</vt:lpstr>
      <vt:lpstr>Abstract</vt:lpstr>
      <vt:lpstr>Problem Statement</vt:lpstr>
      <vt:lpstr>Objectives of Project</vt:lpstr>
      <vt:lpstr>Literature survey for first objective  </vt:lpstr>
      <vt:lpstr>Design and implementation of first objective </vt:lpstr>
      <vt:lpstr>Data Flow Diagram</vt:lpstr>
      <vt:lpstr>UML DIAGRAMS</vt:lpstr>
      <vt:lpstr>Activity Diagram</vt:lpstr>
      <vt:lpstr>Design and Implementation of first objective</vt:lpstr>
      <vt:lpstr>Design and Implementation of first objective</vt:lpstr>
      <vt:lpstr>Design and Implementation of first objective</vt:lpstr>
      <vt:lpstr>Literature survey for second objective  </vt:lpstr>
      <vt:lpstr>Design and Implementation of second objective</vt:lpstr>
      <vt:lpstr>Design and Implementation of second objective</vt:lpstr>
      <vt:lpstr>Design and Implementation of second objective</vt:lpstr>
      <vt:lpstr>Design and Implementation of second objective</vt:lpstr>
      <vt:lpstr>Design and Implementation of second objective</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Pallavi Rachamalla</cp:lastModifiedBy>
  <cp:revision>165</cp:revision>
  <dcterms:created xsi:type="dcterms:W3CDTF">2019-06-11T05:35:00Z</dcterms:created>
  <dcterms:modified xsi:type="dcterms:W3CDTF">2024-02-24T05:03:51Z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