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amallapallavi69@gmail.com" userId="8df83034f5ce5955" providerId="LiveId" clId="{CCAE7268-FE9E-4B1C-B859-37C4906877C4}"/>
    <pc:docChg chg="undo custSel addSld delSld modSld modMainMaster">
      <pc:chgData name="rachamallapallavi69@gmail.com" userId="8df83034f5ce5955" providerId="LiveId" clId="{CCAE7268-FE9E-4B1C-B859-37C4906877C4}" dt="2023-08-15T16:02:45.219" v="609" actId="20577"/>
      <pc:docMkLst>
        <pc:docMk/>
      </pc:docMkLst>
      <pc:sldChg chg="modSp mod">
        <pc:chgData name="rachamallapallavi69@gmail.com" userId="8df83034f5ce5955" providerId="LiveId" clId="{CCAE7268-FE9E-4B1C-B859-37C4906877C4}" dt="2023-08-15T15:57:19.908" v="544" actId="20577"/>
        <pc:sldMkLst>
          <pc:docMk/>
          <pc:sldMk cId="0" sldId="256"/>
        </pc:sldMkLst>
        <pc:spChg chg="mod">
          <ac:chgData name="rachamallapallavi69@gmail.com" userId="8df83034f5ce5955" providerId="LiveId" clId="{CCAE7268-FE9E-4B1C-B859-37C4906877C4}" dt="2023-08-07T15:48:53.881" v="38" actId="20577"/>
          <ac:spMkLst>
            <pc:docMk/>
            <pc:sldMk cId="0" sldId="256"/>
            <ac:spMk id="92" creationId="{00000000-0000-0000-0000-000000000000}"/>
          </ac:spMkLst>
        </pc:spChg>
        <pc:spChg chg="mod">
          <ac:chgData name="rachamallapallavi69@gmail.com" userId="8df83034f5ce5955" providerId="LiveId" clId="{CCAE7268-FE9E-4B1C-B859-37C4906877C4}" dt="2023-08-15T15:57:19.908" v="544" actId="20577"/>
          <ac:spMkLst>
            <pc:docMk/>
            <pc:sldMk cId="0" sldId="256"/>
            <ac:spMk id="93" creationId="{00000000-0000-0000-0000-000000000000}"/>
          </ac:spMkLst>
        </pc:spChg>
      </pc:sldChg>
      <pc:sldChg chg="modNotesTx">
        <pc:chgData name="rachamallapallavi69@gmail.com" userId="8df83034f5ce5955" providerId="LiveId" clId="{CCAE7268-FE9E-4B1C-B859-37C4906877C4}" dt="2023-08-15T15:21:40.432" v="164" actId="20577"/>
        <pc:sldMkLst>
          <pc:docMk/>
          <pc:sldMk cId="0" sldId="258"/>
        </pc:sldMkLst>
      </pc:sldChg>
      <pc:sldChg chg="modSp mod modNotesTx">
        <pc:chgData name="rachamallapallavi69@gmail.com" userId="8df83034f5ce5955" providerId="LiveId" clId="{CCAE7268-FE9E-4B1C-B859-37C4906877C4}" dt="2023-08-15T15:24:29.581" v="223" actId="20577"/>
        <pc:sldMkLst>
          <pc:docMk/>
          <pc:sldMk cId="0" sldId="259"/>
        </pc:sldMkLst>
        <pc:spChg chg="mod">
          <ac:chgData name="rachamallapallavi69@gmail.com" userId="8df83034f5ce5955" providerId="LiveId" clId="{CCAE7268-FE9E-4B1C-B859-37C4906877C4}" dt="2023-08-15T15:23:09.523" v="167" actId="20577"/>
          <ac:spMkLst>
            <pc:docMk/>
            <pc:sldMk cId="0" sldId="259"/>
            <ac:spMk id="102" creationId="{00000000-0000-0000-0000-000000000000}"/>
          </ac:spMkLst>
        </pc:spChg>
      </pc:sldChg>
      <pc:sldChg chg="modSp mod modNotesTx">
        <pc:chgData name="rachamallapallavi69@gmail.com" userId="8df83034f5ce5955" providerId="LiveId" clId="{CCAE7268-FE9E-4B1C-B859-37C4906877C4}" dt="2023-08-15T16:02:45.219" v="609" actId="20577"/>
        <pc:sldMkLst>
          <pc:docMk/>
          <pc:sldMk cId="0" sldId="260"/>
        </pc:sldMkLst>
        <pc:spChg chg="mod">
          <ac:chgData name="rachamallapallavi69@gmail.com" userId="8df83034f5ce5955" providerId="LiveId" clId="{CCAE7268-FE9E-4B1C-B859-37C4906877C4}" dt="2023-08-15T16:02:45.219" v="609" actId="20577"/>
          <ac:spMkLst>
            <pc:docMk/>
            <pc:sldMk cId="0" sldId="260"/>
            <ac:spMk id="104" creationId="{00000000-0000-0000-0000-000000000000}"/>
          </ac:spMkLst>
        </pc:spChg>
      </pc:sldChg>
      <pc:sldChg chg="modSp mod">
        <pc:chgData name="rachamallapallavi69@gmail.com" userId="8df83034f5ce5955" providerId="LiveId" clId="{CCAE7268-FE9E-4B1C-B859-37C4906877C4}" dt="2023-08-15T15:46:27.703" v="440" actId="255"/>
        <pc:sldMkLst>
          <pc:docMk/>
          <pc:sldMk cId="0" sldId="261"/>
        </pc:sldMkLst>
        <pc:spChg chg="mod">
          <ac:chgData name="rachamallapallavi69@gmail.com" userId="8df83034f5ce5955" providerId="LiveId" clId="{CCAE7268-FE9E-4B1C-B859-37C4906877C4}" dt="2023-08-15T15:46:27.703" v="440" actId="255"/>
          <ac:spMkLst>
            <pc:docMk/>
            <pc:sldMk cId="0" sldId="261"/>
            <ac:spMk id="105" creationId="{00000000-0000-0000-0000-000000000000}"/>
          </ac:spMkLst>
        </pc:spChg>
      </pc:sldChg>
      <pc:sldChg chg="modSp mod">
        <pc:chgData name="rachamallapallavi69@gmail.com" userId="8df83034f5ce5955" providerId="LiveId" clId="{CCAE7268-FE9E-4B1C-B859-37C4906877C4}" dt="2023-08-15T15:45:33.738" v="438" actId="255"/>
        <pc:sldMkLst>
          <pc:docMk/>
          <pc:sldMk cId="0" sldId="262"/>
        </pc:sldMkLst>
        <pc:spChg chg="mod">
          <ac:chgData name="rachamallapallavi69@gmail.com" userId="8df83034f5ce5955" providerId="LiveId" clId="{CCAE7268-FE9E-4B1C-B859-37C4906877C4}" dt="2023-08-15T15:45:33.738" v="438" actId="255"/>
          <ac:spMkLst>
            <pc:docMk/>
            <pc:sldMk cId="0" sldId="262"/>
            <ac:spMk id="107" creationId="{00000000-0000-0000-0000-000000000000}"/>
          </ac:spMkLst>
        </pc:spChg>
      </pc:sldChg>
      <pc:sldChg chg="modSp mod modNotesTx">
        <pc:chgData name="rachamallapallavi69@gmail.com" userId="8df83034f5ce5955" providerId="LiveId" clId="{CCAE7268-FE9E-4B1C-B859-37C4906877C4}" dt="2023-08-15T16:01:40.032" v="567" actId="5793"/>
        <pc:sldMkLst>
          <pc:docMk/>
          <pc:sldMk cId="0" sldId="263"/>
        </pc:sldMkLst>
        <pc:spChg chg="mod">
          <ac:chgData name="rachamallapallavi69@gmail.com" userId="8df83034f5ce5955" providerId="LiveId" clId="{CCAE7268-FE9E-4B1C-B859-37C4906877C4}" dt="2023-08-15T15:55:54.736" v="505" actId="20577"/>
          <ac:spMkLst>
            <pc:docMk/>
            <pc:sldMk cId="0" sldId="263"/>
            <ac:spMk id="109" creationId="{00000000-0000-0000-0000-000000000000}"/>
          </ac:spMkLst>
        </pc:spChg>
      </pc:sldChg>
      <pc:sldChg chg="modSp mod">
        <pc:chgData name="rachamallapallavi69@gmail.com" userId="8df83034f5ce5955" providerId="LiveId" clId="{CCAE7268-FE9E-4B1C-B859-37C4906877C4}" dt="2023-08-15T15:49:19.544" v="443" actId="20577"/>
        <pc:sldMkLst>
          <pc:docMk/>
          <pc:sldMk cId="0" sldId="264"/>
        </pc:sldMkLst>
        <pc:spChg chg="mod">
          <ac:chgData name="rachamallapallavi69@gmail.com" userId="8df83034f5ce5955" providerId="LiveId" clId="{CCAE7268-FE9E-4B1C-B859-37C4906877C4}" dt="2023-08-15T15:49:19.544" v="443" actId="20577"/>
          <ac:spMkLst>
            <pc:docMk/>
            <pc:sldMk cId="0" sldId="264"/>
            <ac:spMk id="112" creationId="{00000000-0000-0000-0000-000000000000}"/>
          </ac:spMkLst>
        </pc:spChg>
      </pc:sldChg>
      <pc:sldChg chg="new del">
        <pc:chgData name="rachamallapallavi69@gmail.com" userId="8df83034f5ce5955" providerId="LiveId" clId="{CCAE7268-FE9E-4B1C-B859-37C4906877C4}" dt="2023-08-09T09:32:14.456" v="84" actId="2696"/>
        <pc:sldMkLst>
          <pc:docMk/>
          <pc:sldMk cId="2062244520" sldId="267"/>
        </pc:sldMkLst>
      </pc:sldChg>
      <pc:sldMasterChg chg="modSp mod">
        <pc:chgData name="rachamallapallavi69@gmail.com" userId="8df83034f5ce5955" providerId="LiveId" clId="{CCAE7268-FE9E-4B1C-B859-37C4906877C4}" dt="2023-08-15T15:16:26.334" v="87" actId="20577"/>
        <pc:sldMasterMkLst>
          <pc:docMk/>
          <pc:sldMasterMk cId="0" sldId="2147483661"/>
        </pc:sldMasterMkLst>
        <pc:spChg chg="mod">
          <ac:chgData name="rachamallapallavi69@gmail.com" userId="8df83034f5ce5955" providerId="LiveId" clId="{CCAE7268-FE9E-4B1C-B859-37C4906877C4}" dt="2023-08-15T15:16:26.334" v="87" actId="20577"/>
          <ac:spMkLst>
            <pc:docMk/>
            <pc:sldMasterMk cId="0" sldId="2147483661"/>
            <ac:spMk id="48"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48C107A-D782-440E-B26E-617608D2E0F5}" type="datetimeFigureOut">
              <a:rPr lang="en-IN" smtClean="0"/>
              <a:t>16-08-2023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FFFE0FA-21A4-48DE-8FA2-22688F2032C5}" type="slidenum">
              <a:rPr lang="en-IN" smtClean="0"/>
              <a:t>‹#›</a:t>
            </a:fld>
            <a:endParaRPr lang="en-IN"/>
          </a:p>
        </p:txBody>
      </p:sp>
    </p:spTree>
    <p:extLst>
      <p:ext uri="{BB962C8B-B14F-4D97-AF65-F5344CB8AC3E}">
        <p14:creationId xmlns:p14="http://schemas.microsoft.com/office/powerpoint/2010/main" val="1751263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Don’t directly enter into the point, </a:t>
            </a:r>
            <a:r>
              <a:rPr lang="en-IN" dirty="0" err="1"/>
              <a:t>noooo</a:t>
            </a:r>
            <a:r>
              <a:rPr lang="en-IN" dirty="0"/>
              <a:t> tech words both para</a:t>
            </a:r>
          </a:p>
        </p:txBody>
      </p:sp>
      <p:sp>
        <p:nvSpPr>
          <p:cNvPr id="4" name="Slide Number Placeholder 3"/>
          <p:cNvSpPr>
            <a:spLocks noGrp="1"/>
          </p:cNvSpPr>
          <p:nvPr>
            <p:ph type="sldNum" sz="quarter" idx="5"/>
          </p:nvPr>
        </p:nvSpPr>
        <p:spPr/>
        <p:txBody>
          <a:bodyPr/>
          <a:lstStyle/>
          <a:p>
            <a:fld id="{0FFFE0FA-21A4-48DE-8FA2-22688F2032C5}" type="slidenum">
              <a:rPr lang="en-IN" smtClean="0"/>
              <a:t>3</a:t>
            </a:fld>
            <a:endParaRPr lang="en-IN"/>
          </a:p>
        </p:txBody>
      </p:sp>
    </p:spTree>
    <p:extLst>
      <p:ext uri="{BB962C8B-B14F-4D97-AF65-F5344CB8AC3E}">
        <p14:creationId xmlns:p14="http://schemas.microsoft.com/office/powerpoint/2010/main" val="335803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Make first as two point…..no aim</a:t>
            </a:r>
          </a:p>
        </p:txBody>
      </p:sp>
      <p:sp>
        <p:nvSpPr>
          <p:cNvPr id="4" name="Slide Number Placeholder 3"/>
          <p:cNvSpPr>
            <a:spLocks noGrp="1"/>
          </p:cNvSpPr>
          <p:nvPr>
            <p:ph type="sldNum" sz="quarter" idx="5"/>
          </p:nvPr>
        </p:nvSpPr>
        <p:spPr/>
        <p:txBody>
          <a:bodyPr/>
          <a:lstStyle/>
          <a:p>
            <a:fld id="{0FFFE0FA-21A4-48DE-8FA2-22688F2032C5}" type="slidenum">
              <a:rPr lang="en-IN" smtClean="0"/>
              <a:t>4</a:t>
            </a:fld>
            <a:endParaRPr lang="en-IN"/>
          </a:p>
        </p:txBody>
      </p:sp>
    </p:spTree>
    <p:extLst>
      <p:ext uri="{BB962C8B-B14F-4D97-AF65-F5344CB8AC3E}">
        <p14:creationId xmlns:p14="http://schemas.microsoft.com/office/powerpoint/2010/main" val="793878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Bottle empty </a:t>
            </a:r>
          </a:p>
        </p:txBody>
      </p:sp>
      <p:sp>
        <p:nvSpPr>
          <p:cNvPr id="4" name="Slide Number Placeholder 3"/>
          <p:cNvSpPr>
            <a:spLocks noGrp="1"/>
          </p:cNvSpPr>
          <p:nvPr>
            <p:ph type="sldNum" sz="quarter" idx="5"/>
          </p:nvPr>
        </p:nvSpPr>
        <p:spPr/>
        <p:txBody>
          <a:bodyPr/>
          <a:lstStyle/>
          <a:p>
            <a:fld id="{0FFFE0FA-21A4-48DE-8FA2-22688F2032C5}" type="slidenum">
              <a:rPr lang="en-IN" smtClean="0"/>
              <a:t>5</a:t>
            </a:fld>
            <a:endParaRPr lang="en-IN"/>
          </a:p>
        </p:txBody>
      </p:sp>
    </p:spTree>
    <p:extLst>
      <p:ext uri="{BB962C8B-B14F-4D97-AF65-F5344CB8AC3E}">
        <p14:creationId xmlns:p14="http://schemas.microsoft.com/office/powerpoint/2010/main" val="3889487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Use the chat </a:t>
            </a:r>
            <a:r>
              <a:rPr lang="en-IN" dirty="0" err="1"/>
              <a:t>gpt</a:t>
            </a:r>
            <a:r>
              <a:rPr lang="en-IN" dirty="0"/>
              <a:t>…add more points……</a:t>
            </a:r>
          </a:p>
        </p:txBody>
      </p:sp>
      <p:sp>
        <p:nvSpPr>
          <p:cNvPr id="4" name="Slide Number Placeholder 3"/>
          <p:cNvSpPr>
            <a:spLocks noGrp="1"/>
          </p:cNvSpPr>
          <p:nvPr>
            <p:ph type="sldNum" sz="quarter" idx="5"/>
          </p:nvPr>
        </p:nvSpPr>
        <p:spPr/>
        <p:txBody>
          <a:bodyPr/>
          <a:lstStyle/>
          <a:p>
            <a:fld id="{0FFFE0FA-21A4-48DE-8FA2-22688F2032C5}" type="slidenum">
              <a:rPr lang="en-IN" smtClean="0"/>
              <a:t>8</a:t>
            </a:fld>
            <a:endParaRPr lang="en-IN"/>
          </a:p>
        </p:txBody>
      </p:sp>
    </p:spTree>
    <p:extLst>
      <p:ext uri="{BB962C8B-B14F-4D97-AF65-F5344CB8AC3E}">
        <p14:creationId xmlns:p14="http://schemas.microsoft.com/office/powerpoint/2010/main" val="1654364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Automatic Saline Monitoring System &amp; Dashboard Using IoT</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B - 9</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paper2.pdf" TargetMode="External"/><Relationship Id="rId2" Type="http://schemas.openxmlformats.org/officeDocument/2006/relationships/hyperlink" Target="paper1.pdf"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5486400" y="1615320"/>
            <a:ext cx="294552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C</a:t>
            </a:r>
            <a:r>
              <a:rPr lang="en-US" sz="2290" b="0" strike="noStrike" spc="-1" dirty="0">
                <a:solidFill>
                  <a:srgbClr val="000000"/>
                </a:solidFill>
                <a:latin typeface="Times New Roman"/>
              </a:rPr>
              <a:t>. </a:t>
            </a:r>
            <a:r>
              <a:rPr lang="en-US" sz="2400" b="0" strike="noStrike" spc="-1" dirty="0">
                <a:solidFill>
                  <a:srgbClr val="000000"/>
                </a:solidFill>
                <a:latin typeface="Times New Roman"/>
              </a:rPr>
              <a:t>Vamsi</a:t>
            </a:r>
            <a:r>
              <a:rPr lang="en-US" sz="2290" b="0" strike="noStrike" spc="-1" dirty="0">
                <a:solidFill>
                  <a:srgbClr val="000000"/>
                </a:solidFill>
                <a:latin typeface="Times New Roman"/>
              </a:rPr>
              <a:t> </a:t>
            </a:r>
            <a:endParaRPr lang="en-IN" sz="2290" b="0" strike="noStrike" spc="-1" dirty="0">
              <a:latin typeface="Arial"/>
            </a:endParaRPr>
          </a:p>
          <a:p>
            <a:pPr algn="ctr">
              <a:lnSpc>
                <a:spcPct val="90000"/>
              </a:lnSpc>
              <a:spcBef>
                <a:spcPts val="300"/>
              </a:spcBef>
              <a:tabLst>
                <a:tab pos="0" algn="l"/>
              </a:tabLst>
            </a:pPr>
            <a:r>
              <a:rPr lang="en-US" sz="1100" b="0" strike="noStrike" spc="-1" dirty="0">
                <a:solidFill>
                  <a:srgbClr val="000000"/>
                </a:solidFill>
                <a:latin typeface="Times New Roman"/>
              </a:rPr>
              <a:t>Roll No. </a:t>
            </a:r>
            <a:r>
              <a:rPr lang="en-US" sz="1100" spc="-1" dirty="0">
                <a:solidFill>
                  <a:srgbClr val="000000"/>
                </a:solidFill>
                <a:latin typeface="Times New Roman"/>
              </a:rPr>
              <a:t>214G5A0512</a:t>
            </a:r>
            <a:endParaRPr lang="en-IN" sz="11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P</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Shajahan</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259240"/>
            <a:ext cx="9162720" cy="13298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a:t>
            </a:r>
            <a:r>
              <a:rPr lang="en-US" sz="5600" b="0" strike="noStrike" spc="-1" dirty="0">
                <a:solidFill>
                  <a:srgbClr val="FF0000"/>
                </a:solidFill>
                <a:latin typeface="Times New Roman"/>
              </a:rPr>
              <a:t>Technology</a:t>
            </a:r>
            <a:endParaRPr lang="en-IN" sz="56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2703240" y="1598760"/>
            <a:ext cx="2989636"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M</a:t>
            </a:r>
            <a:r>
              <a:rPr lang="en-US" sz="2600" b="0" strike="noStrike" spc="-1" dirty="0">
                <a:solidFill>
                  <a:srgbClr val="000000"/>
                </a:solidFill>
                <a:latin typeface="Times New Roman"/>
              </a:rPr>
              <a:t>. Sai Kiran</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204G1A0586</a:t>
            </a:r>
            <a:endParaRPr lang="en-IN" sz="1200" b="0" strike="noStrike" spc="-1" dirty="0">
              <a:latin typeface="Arial"/>
            </a:endParaRPr>
          </a:p>
        </p:txBody>
      </p:sp>
      <p:sp>
        <p:nvSpPr>
          <p:cNvPr id="91" name="Subtitle 11"/>
          <p:cNvSpPr/>
          <p:nvPr/>
        </p:nvSpPr>
        <p:spPr>
          <a:xfrm>
            <a:off x="8780206" y="1625760"/>
            <a:ext cx="3090434"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0500" lnSpcReduction="20000"/>
          </a:bodyPr>
          <a:lstStyle/>
          <a:p>
            <a:pPr algn="ctr">
              <a:lnSpc>
                <a:spcPct val="90000"/>
              </a:lnSpc>
              <a:spcBef>
                <a:spcPts val="300"/>
              </a:spcBef>
              <a:tabLst>
                <a:tab pos="0" algn="l"/>
              </a:tabLst>
            </a:pPr>
            <a:r>
              <a:rPr lang="en-US" sz="4000" b="0" strike="noStrike" spc="-1" dirty="0">
                <a:solidFill>
                  <a:srgbClr val="000000"/>
                </a:solidFill>
                <a:latin typeface="Times New Roman"/>
              </a:rPr>
              <a:t>G. </a:t>
            </a:r>
            <a:r>
              <a:rPr lang="en-US" sz="4600" b="0" strike="noStrike" spc="-1" dirty="0" err="1">
                <a:solidFill>
                  <a:srgbClr val="000000"/>
                </a:solidFill>
                <a:latin typeface="Times New Roman"/>
              </a:rPr>
              <a:t>Sreekar</a:t>
            </a:r>
            <a:r>
              <a:rPr lang="en-US" sz="4000" b="0" strike="noStrike" spc="-1" dirty="0">
                <a:solidFill>
                  <a:srgbClr val="000000"/>
                </a:solidFill>
                <a:latin typeface="Times New Roman"/>
              </a:rPr>
              <a:t> Vamsi </a:t>
            </a:r>
            <a:r>
              <a:rPr lang="en-US" sz="4000" b="0" strike="noStrike" spc="-1" dirty="0" err="1">
                <a:solidFill>
                  <a:srgbClr val="000000"/>
                </a:solidFill>
                <a:latin typeface="Times New Roman"/>
              </a:rPr>
              <a:t>krishna</a:t>
            </a:r>
            <a:endParaRPr lang="en-IN" sz="4000" b="0" strike="noStrike" spc="-1" dirty="0">
              <a:latin typeface="Arial"/>
            </a:endParaRPr>
          </a:p>
          <a:p>
            <a:pPr algn="ctr">
              <a:lnSpc>
                <a:spcPct val="90000"/>
              </a:lnSpc>
              <a:spcBef>
                <a:spcPts val="300"/>
              </a:spcBef>
              <a:tabLst>
                <a:tab pos="0" algn="l"/>
              </a:tabLst>
            </a:pPr>
            <a:r>
              <a:rPr lang="en-US" sz="1900" b="0" strike="noStrike" spc="-1" dirty="0">
                <a:solidFill>
                  <a:srgbClr val="000000"/>
                </a:solidFill>
                <a:latin typeface="Times New Roman"/>
              </a:rPr>
              <a:t>Roll No. </a:t>
            </a:r>
            <a:r>
              <a:rPr lang="en-US" sz="2200" spc="-1" dirty="0">
                <a:solidFill>
                  <a:srgbClr val="000000"/>
                </a:solidFill>
                <a:latin typeface="Times New Roman"/>
              </a:rPr>
              <a:t>204G1A05A1</a:t>
            </a:r>
            <a:endParaRPr lang="en-IN" sz="2200" b="0" strike="noStrike" spc="-1" dirty="0">
              <a:latin typeface="Arial"/>
            </a:endParaRPr>
          </a:p>
        </p:txBody>
      </p:sp>
      <p:sp>
        <p:nvSpPr>
          <p:cNvPr id="92" name="Subtitle 11"/>
          <p:cNvSpPr/>
          <p:nvPr/>
        </p:nvSpPr>
        <p:spPr>
          <a:xfrm>
            <a:off x="320760" y="1598760"/>
            <a:ext cx="2648582"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b="0" strike="noStrike" spc="-1" dirty="0">
                <a:solidFill>
                  <a:srgbClr val="000000"/>
                </a:solidFill>
                <a:latin typeface="Times New Roman"/>
              </a:rPr>
              <a:t>R. Pallavi</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204G1A0569</a:t>
            </a:r>
            <a:endParaRPr lang="en-IN" sz="1200" b="0" strike="noStrike" spc="-1" dirty="0">
              <a:latin typeface="Arial"/>
            </a:endParaRPr>
          </a:p>
        </p:txBody>
      </p:sp>
      <p:sp>
        <p:nvSpPr>
          <p:cNvPr id="93" name="Rectangle: Rounded Corners 16"/>
          <p:cNvSpPr/>
          <p:nvPr/>
        </p:nvSpPr>
        <p:spPr>
          <a:xfrm>
            <a:off x="754920" y="335160"/>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b="0" strike="noStrike" spc="-1" dirty="0">
                <a:solidFill>
                  <a:srgbClr val="FFFFFF"/>
                </a:solidFill>
                <a:latin typeface="Times New Roman"/>
              </a:rPr>
              <a:t>Automatic Saline  Monitoring System &amp;Dashboard Using IoT</a:t>
            </a:r>
            <a:endParaRPr lang="en-IN" sz="320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76580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114"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spcBef>
                <a:spcPts val="1417"/>
              </a:spcBef>
            </a:pPr>
            <a:r>
              <a:rPr lang="en-US" spc="-1" dirty="0">
                <a:solidFill>
                  <a:srgbClr val="000000"/>
                </a:solidFill>
                <a:latin typeface="Times New Roman"/>
              </a:rPr>
              <a:t>Git hub Dashboard</a:t>
            </a:r>
            <a:endParaRPr lang="en-US" sz="2800" b="0" strike="noStrike" spc="-1" dirty="0">
              <a:solidFill>
                <a:srgbClr val="000000"/>
              </a:solidFill>
              <a:latin typeface="Times New Roman"/>
            </a:endParaRPr>
          </a:p>
        </p:txBody>
      </p:sp>
      <p:pic>
        <p:nvPicPr>
          <p:cNvPr id="3" name="Picture 2">
            <a:extLst>
              <a:ext uri="{FF2B5EF4-FFF2-40B4-BE49-F238E27FC236}">
                <a16:creationId xmlns:a16="http://schemas.microsoft.com/office/drawing/2014/main" id="{0B491F55-778E-CB7D-1B35-864C36CC9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20" y="1639478"/>
            <a:ext cx="8971280" cy="46371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3600" b="0" strike="noStrike" spc="-1" dirty="0">
                <a:solidFill>
                  <a:schemeClr val="bg1"/>
                </a:solidFill>
                <a:latin typeface="Times New Roman"/>
              </a:rPr>
              <a:t>Abstract</a:t>
            </a:r>
            <a:endParaRPr lang="en-US" sz="3600" b="0" strike="noStrike" spc="-1" dirty="0">
              <a:solidFill>
                <a:schemeClr val="bg1"/>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90000"/>
              </a:lnSpc>
              <a:spcBef>
                <a:spcPts val="1001"/>
              </a:spcBef>
              <a:buNone/>
            </a:pPr>
            <a:r>
              <a:rPr lang="en-US" sz="2800" b="0" strike="noStrike" spc="-1" dirty="0">
                <a:solidFill>
                  <a:srgbClr val="000000"/>
                </a:solidFill>
                <a:latin typeface="Times New Roman"/>
              </a:rPr>
              <a:t>	Since the healthcare industry has grown quickly, it is important to maintain patient monitoring levels and saline bottle closures properly. Patient monitoring and air embolism, however, are not given enough focus. With the help of an Arduino Uno and an IoT platform called Blynk, a "LED-Photodiode based system" keeps track of saline bottles. In order to prevent tragic accidents and complications, the system warns nurses and doctors when the saline level reaches a critical level.</a:t>
            </a:r>
          </a:p>
          <a:p>
            <a:pPr marL="0" indent="0" algn="just">
              <a:lnSpc>
                <a:spcPct val="90000"/>
              </a:lnSpc>
              <a:spcBef>
                <a:spcPts val="1001"/>
              </a:spcBef>
              <a:buNone/>
            </a:pPr>
            <a:r>
              <a:rPr lang="en-US" sz="2800" b="0" strike="noStrike" spc="-1" dirty="0">
                <a:solidFill>
                  <a:srgbClr val="000000"/>
                </a:solidFill>
                <a:latin typeface="Times New Roman"/>
              </a:rPr>
              <a:t>	Innovative health monitoring systems are being created with less human intervention and are affordable in both rural and urban regions. These technologies are designed to solve issues quickly and enable nurses to check saline levels even from the control room. In order to determine the liquid's condition and determine whether the bottle is empty, the system uses level sensors.</a:t>
            </a:r>
          </a:p>
          <a:p>
            <a:pPr marL="0" indent="0" algn="just">
              <a:lnSpc>
                <a:spcPct val="90000"/>
              </a:lnSpc>
              <a:spcBef>
                <a:spcPts val="1001"/>
              </a:spcBef>
              <a:buNone/>
            </a:pPr>
            <a:endParaRPr lang="en-US" sz="2800" b="0" strike="noStrike" spc="-1" dirty="0">
              <a:solidFill>
                <a:srgbClr val="000000"/>
              </a:solidFill>
              <a:latin typeface="Times New Roman"/>
            </a:endParaRPr>
          </a:p>
          <a:p>
            <a:pPr marL="0" indent="0" algn="just">
              <a:lnSpc>
                <a:spcPct val="90000"/>
              </a:lnSpc>
              <a:spcBef>
                <a:spcPts val="1001"/>
              </a:spcBef>
              <a:buNone/>
            </a:pPr>
            <a:endParaRPr lang="en-US" sz="2800" b="0" strike="noStrike" spc="-1" dirty="0">
              <a:solidFill>
                <a:srgbClr val="000000"/>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b="0" i="0" dirty="0">
                <a:effectLst/>
                <a:latin typeface="Times New Roman" panose="02020603050405020304" pitchFamily="18" charset="0"/>
                <a:cs typeface="Times New Roman" panose="02020603050405020304" pitchFamily="18" charset="0"/>
              </a:rPr>
              <a:t>Air embolism is a serious and potentially life-threatening problem that can happen during medical procedures. Even though medical technology has improved and safety measures are better, air embolism is still a big worry in healthcare.</a:t>
            </a:r>
          </a:p>
          <a:p>
            <a:pPr marL="457200" indent="-457200" algn="just">
              <a:lnSpc>
                <a:spcPct val="90000"/>
              </a:lnSpc>
              <a:spcBef>
                <a:spcPts val="1001"/>
              </a:spcBef>
              <a:buClr>
                <a:srgbClr val="000000"/>
              </a:buClr>
              <a:buFont typeface="Wingdings" charset="2"/>
              <a:buChar char=""/>
            </a:pPr>
            <a:r>
              <a:rPr lang="en-US" b="0" i="0" dirty="0">
                <a:effectLst/>
                <a:latin typeface="Times New Roman" panose="02020603050405020304" pitchFamily="18" charset="0"/>
                <a:cs typeface="Times New Roman" panose="02020603050405020304" pitchFamily="18" charset="0"/>
              </a:rPr>
              <a:t>Sometimes, air embolism can happen because of the people taking care of patients, like nurses and caretakers, might not be paying full attention. This is a challenge because small mistakes can lead to big problems.</a:t>
            </a:r>
            <a:endParaRPr lang="en-US" dirty="0">
              <a:latin typeface="Times New Roman" panose="02020603050405020304" pitchFamily="18" charset="0"/>
              <a:cs typeface="Times New Roman" panose="02020603050405020304" pitchFamily="18" charset="0"/>
            </a:endParaRPr>
          </a:p>
          <a:p>
            <a:pPr marL="457200" indent="-457200" algn="just">
              <a:lnSpc>
                <a:spcPct val="90000"/>
              </a:lnSpc>
              <a:spcBef>
                <a:spcPts val="1001"/>
              </a:spcBef>
              <a:buClr>
                <a:srgbClr val="000000"/>
              </a:buClr>
              <a:buFont typeface="Wingdings" charset="2"/>
              <a:buChar char=""/>
            </a:pPr>
            <a:r>
              <a:rPr lang="en-US" sz="2800" b="0" strike="noStrike" spc="-1" dirty="0">
                <a:latin typeface="Times New Roman" panose="02020603050405020304" pitchFamily="18" charset="0"/>
                <a:cs typeface="Times New Roman" panose="02020603050405020304" pitchFamily="18" charset="0"/>
              </a:rPr>
              <a:t>The aim is to </a:t>
            </a:r>
            <a:r>
              <a:rPr lang="en-US" b="0" i="0" dirty="0">
                <a:effectLst/>
                <a:latin typeface="Times New Roman" panose="02020603050405020304" pitchFamily="18" charset="0"/>
                <a:cs typeface="Times New Roman" panose="02020603050405020304" pitchFamily="18" charset="0"/>
              </a:rPr>
              <a:t>reduce the chances of air embolism and to improve healthcare and make sure patients are getting the best possible care.</a:t>
            </a:r>
            <a:endParaRPr lang="en-US" sz="28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ct val="90000"/>
              </a:lnSpc>
              <a:spcBef>
                <a:spcPts val="1001"/>
              </a:spcBef>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To </a:t>
            </a:r>
            <a:r>
              <a:rPr lang="en-US" spc="-1" dirty="0">
                <a:solidFill>
                  <a:srgbClr val="000000"/>
                </a:solidFill>
                <a:latin typeface="Times New Roman" panose="02020603050405020304" pitchFamily="18" charset="0"/>
                <a:cs typeface="Times New Roman" panose="02020603050405020304" pitchFamily="18" charset="0"/>
              </a:rPr>
              <a:t>monitor </a:t>
            </a:r>
            <a:r>
              <a:rPr lang="en-US" sz="2800" b="0" strike="noStrike" spc="-1" dirty="0">
                <a:solidFill>
                  <a:srgbClr val="000000"/>
                </a:solidFill>
                <a:latin typeface="Times New Roman" panose="02020603050405020304" pitchFamily="18" charset="0"/>
                <a:cs typeface="Times New Roman" panose="02020603050405020304" pitchFamily="18" charset="0"/>
              </a:rPr>
              <a:t>the saline level strategic accidents and complications, like air embolism issue due to inattentiveness of nurses in healthcare sector.                                                                                                         </a:t>
            </a:r>
          </a:p>
          <a:p>
            <a:pPr algn="just">
              <a:lnSpc>
                <a:spcPct val="90000"/>
              </a:lnSpc>
              <a:spcBef>
                <a:spcPts val="1001"/>
              </a:spcBef>
              <a:tabLst>
                <a:tab pos="0" algn="l"/>
              </a:tabLst>
            </a:pPr>
            <a:r>
              <a:rPr lang="en-US" dirty="0">
                <a:latin typeface="Times New Roman" panose="02020603050405020304" pitchFamily="18" charset="0"/>
                <a:cs typeface="Times New Roman" panose="02020603050405020304" pitchFamily="18" charset="0"/>
              </a:rPr>
              <a:t>To combat the preoccupation of the nurses and caretakers who are busy monitoring patients in hospitals.</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020" y="24585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trike="noStrike" spc="-1" dirty="0">
                <a:solidFill>
                  <a:schemeClr val="bg1"/>
                </a:solidFill>
                <a:latin typeface="Times New Roman"/>
              </a:rPr>
              <a:t>Literature</a:t>
            </a:r>
            <a:r>
              <a:rPr lang="en-US" strike="noStrike" spc="-1" dirty="0">
                <a:solidFill>
                  <a:srgbClr val="000000"/>
                </a:solidFill>
                <a:latin typeface="Times New Roman"/>
              </a:rPr>
              <a:t> </a:t>
            </a:r>
            <a:r>
              <a:rPr lang="en-US" strike="noStrike" spc="-1" dirty="0">
                <a:solidFill>
                  <a:schemeClr val="bg1"/>
                </a:solidFill>
                <a:latin typeface="Times New Roman"/>
              </a:rPr>
              <a:t>survey</a:t>
            </a:r>
            <a:r>
              <a:rPr lang="en-US" strike="noStrike" spc="-1" dirty="0">
                <a:solidFill>
                  <a:srgbClr val="000000"/>
                </a:solidFill>
                <a:latin typeface="Times New Roman"/>
              </a:rPr>
              <a:t> </a:t>
            </a:r>
            <a:r>
              <a:rPr lang="en-US" strike="noStrike" spc="-1" dirty="0">
                <a:solidFill>
                  <a:schemeClr val="bg1"/>
                </a:solidFill>
                <a:latin typeface="Times New Roman"/>
              </a:rPr>
              <a:t>for</a:t>
            </a:r>
            <a:r>
              <a:rPr lang="en-US" strike="noStrike" spc="-1" dirty="0">
                <a:solidFill>
                  <a:srgbClr val="000000"/>
                </a:solidFill>
                <a:latin typeface="Times New Roman"/>
              </a:rPr>
              <a:t> </a:t>
            </a:r>
            <a:r>
              <a:rPr lang="en-US" spc="-1" dirty="0">
                <a:solidFill>
                  <a:schemeClr val="bg1"/>
                </a:solidFill>
                <a:latin typeface="Times New Roman"/>
              </a:rPr>
              <a:t>f</a:t>
            </a:r>
            <a:r>
              <a:rPr lang="en-US" strike="noStrike" spc="-1" dirty="0">
                <a:solidFill>
                  <a:schemeClr val="bg1"/>
                </a:solidFill>
                <a:latin typeface="Times New Roman"/>
              </a:rPr>
              <a:t>irst</a:t>
            </a:r>
            <a:r>
              <a:rPr lang="en-US" strike="noStrike" spc="-1" dirty="0">
                <a:solidFill>
                  <a:srgbClr val="000000"/>
                </a:solidFill>
                <a:latin typeface="Times New Roman"/>
              </a:rPr>
              <a:t> </a:t>
            </a:r>
            <a:r>
              <a:rPr lang="en-US" strike="noStrike" spc="-1" dirty="0">
                <a:solidFill>
                  <a:schemeClr val="bg1"/>
                </a:solidFill>
                <a:latin typeface="Times New Roman"/>
              </a:rPr>
              <a:t>objective</a:t>
            </a:r>
            <a:r>
              <a:rPr lang="en-US" strike="noStrike" spc="-1" dirty="0">
                <a:solidFill>
                  <a:srgbClr val="000000"/>
                </a:solidFill>
                <a:latin typeface="Times New Roman"/>
              </a:rPr>
              <a:t> </a:t>
            </a:r>
            <a:r>
              <a:rPr lang="en-US" b="0" strike="noStrike" spc="-1" dirty="0">
                <a:solidFill>
                  <a:srgbClr val="000000"/>
                </a:solidFill>
                <a:latin typeface="Times New Roman"/>
              </a:rPr>
              <a:t> </a:t>
            </a:r>
            <a:endParaRPr lang="en-US" b="0"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100000"/>
              </a:lnSpc>
              <a:spcBef>
                <a:spcPts val="1001"/>
              </a:spcBef>
              <a:buClr>
                <a:srgbClr val="000000"/>
              </a:buClr>
              <a:buNone/>
            </a:pPr>
            <a:r>
              <a:rPr lang="en-US" b="0" strike="noStrike" spc="-1" dirty="0">
                <a:solidFill>
                  <a:srgbClr val="000000"/>
                </a:solidFill>
                <a:latin typeface="Times New Roman"/>
              </a:rPr>
              <a:t>	Automatic saline monitoring has been investigated using a variety of approaches[1]. There have also been suggested electromechanical alternatives, such as using springs as weight sensors and Arduino-based systems with IR sensors for level monitoring.</a:t>
            </a:r>
          </a:p>
          <a:p>
            <a:pPr marL="0" indent="0" algn="just">
              <a:lnSpc>
                <a:spcPct val="100000"/>
              </a:lnSpc>
              <a:spcBef>
                <a:spcPts val="1001"/>
              </a:spcBef>
              <a:buClr>
                <a:srgbClr val="000000"/>
              </a:buClr>
              <a:buNone/>
            </a:pPr>
            <a:r>
              <a:rPr lang="en-US" b="0" strike="noStrike" spc="-1" dirty="0">
                <a:solidFill>
                  <a:srgbClr val="000000"/>
                </a:solidFill>
                <a:latin typeface="Times New Roman"/>
              </a:rPr>
              <a:t>	When saline levels are in danger, these designs are meant to warn medical personnel. Our novel method employs LEDs and photodiodes as sensors and detectors along with a sophisticated clamping mechanism for tube control.</a:t>
            </a:r>
          </a:p>
          <a:p>
            <a:pPr marL="0" indent="0" algn="just">
              <a:lnSpc>
                <a:spcPct val="100000"/>
              </a:lnSpc>
              <a:spcBef>
                <a:spcPts val="1001"/>
              </a:spcBef>
              <a:buClr>
                <a:srgbClr val="000000"/>
              </a:buClr>
              <a:buNone/>
            </a:pPr>
            <a:r>
              <a:rPr lang="en-US" b="0" strike="noStrike" spc="-1" dirty="0">
                <a:solidFill>
                  <a:srgbClr val="000000"/>
                </a:solidFill>
                <a:latin typeface="Times New Roman"/>
              </a:rPr>
              <a:t>	The cost-effective usage of photodiodes and LEDs, together with the intricate clamping mechanism, is where the innovation lies. Combining these two provides a dependable method for automatic</a:t>
            </a:r>
          </a:p>
          <a:p>
            <a:pPr marL="0" indent="0" algn="just">
              <a:lnSpc>
                <a:spcPct val="120000"/>
              </a:lnSpc>
              <a:spcBef>
                <a:spcPts val="1001"/>
              </a:spcBef>
              <a:buClr>
                <a:srgbClr val="000000"/>
              </a:buClr>
              <a:buNone/>
            </a:pPr>
            <a:endParaRPr lang="en-US" b="0" strike="noStrike" spc="-1" dirty="0">
              <a:solidFill>
                <a:srgbClr val="00000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40" y="242753"/>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Literature</a:t>
            </a:r>
            <a:r>
              <a:rPr lang="en-US" b="0" strike="noStrike" spc="-1" dirty="0">
                <a:solidFill>
                  <a:srgbClr val="000000"/>
                </a:solidFill>
                <a:latin typeface="Times New Roman"/>
              </a:rPr>
              <a:t> </a:t>
            </a:r>
            <a:r>
              <a:rPr lang="en-US" b="0" strike="noStrike" spc="-1" dirty="0">
                <a:solidFill>
                  <a:schemeClr val="bg1"/>
                </a:solidFill>
                <a:latin typeface="Times New Roman"/>
              </a:rPr>
              <a:t>survey</a:t>
            </a:r>
            <a:r>
              <a:rPr lang="en-US" b="0" strike="noStrike" spc="-1" dirty="0">
                <a:solidFill>
                  <a:srgbClr val="000000"/>
                </a:solidFill>
                <a:latin typeface="Times New Roman"/>
              </a:rPr>
              <a:t> </a:t>
            </a:r>
            <a:r>
              <a:rPr lang="en-US" b="0" strike="noStrike" spc="-1" dirty="0">
                <a:solidFill>
                  <a:schemeClr val="bg1"/>
                </a:solidFill>
                <a:latin typeface="Times New Roman"/>
              </a:rPr>
              <a:t>for</a:t>
            </a:r>
            <a:r>
              <a:rPr lang="en-US" b="0" strike="noStrike" spc="-1" dirty="0">
                <a:solidFill>
                  <a:srgbClr val="000000"/>
                </a:solidFill>
                <a:latin typeface="Times New Roman"/>
              </a:rPr>
              <a:t> </a:t>
            </a:r>
            <a:r>
              <a:rPr lang="en-US" b="0" strike="noStrike" spc="-1" dirty="0">
                <a:solidFill>
                  <a:schemeClr val="bg1"/>
                </a:solidFill>
                <a:latin typeface="Times New Roman"/>
              </a:rPr>
              <a:t>second</a:t>
            </a:r>
            <a:r>
              <a:rPr lang="en-US" b="0" strike="noStrike" spc="-1" dirty="0">
                <a:solidFill>
                  <a:srgbClr val="000000"/>
                </a:solidFill>
                <a:latin typeface="Times New Roman"/>
              </a:rPr>
              <a:t> </a:t>
            </a:r>
            <a:r>
              <a:rPr lang="en-US" b="0" strike="noStrike" spc="-1" dirty="0">
                <a:solidFill>
                  <a:schemeClr val="bg1"/>
                </a:solidFill>
                <a:latin typeface="Times New Roman"/>
              </a:rPr>
              <a:t>objective</a:t>
            </a:r>
            <a:r>
              <a:rPr lang="en-US" b="0" strike="noStrike" spc="-1" dirty="0">
                <a:solidFill>
                  <a:srgbClr val="000000"/>
                </a:solidFill>
                <a:latin typeface="Times New Roman"/>
              </a:rPr>
              <a:t>  </a:t>
            </a:r>
            <a:endParaRPr lang="en-US" b="0" strike="noStrike" spc="-1" dirty="0">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a:rPr>
              <a:t>	Global population growth has increased the need for cutting-edge health monitoring systems that are economical for both urban and rural locations and require less human intervention[2]. In order to remotely monitor saline flow rates, this work focuses on developing an advanced saline level monitoring system that makes use of an affordable sensor and a GSM modem. The device can be used in remote public hospitals to monitor the saline droplets on each patient's bed.</a:t>
            </a:r>
          </a:p>
          <a:p>
            <a:pPr marL="0" indent="0" algn="just">
              <a:lnSpc>
                <a:spcPct val="90000"/>
              </a:lnSpc>
              <a:spcBef>
                <a:spcPts val="1001"/>
              </a:spcBef>
              <a:buClr>
                <a:srgbClr val="000000"/>
              </a:buClr>
              <a:buNone/>
            </a:pPr>
            <a:r>
              <a:rPr lang="en-US" spc="-1" dirty="0">
                <a:solidFill>
                  <a:srgbClr val="000000"/>
                </a:solidFill>
                <a:latin typeface="Times New Roman"/>
              </a:rPr>
              <a:t>	</a:t>
            </a:r>
            <a:r>
              <a:rPr lang="en-US" sz="2800" b="0" strike="noStrike" spc="-1" dirty="0">
                <a:solidFill>
                  <a:srgbClr val="000000"/>
                </a:solidFill>
                <a:latin typeface="Times New Roman"/>
              </a:rPr>
              <a:t>The technique is practical and inexpensive, resulting in fewer frequent visits to the patient's bedside and improving patient care. The paper also discusses the integration of wireless technologies and presents a wireless patient monitoring system concept based on ECG sensors. Mobile apps for showing patient data and LCD indications for saline levels are also highlighted. Despite the technology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spcBef>
                <a:spcPts val="1001"/>
              </a:spcBef>
              <a:buClr>
                <a:srgbClr val="000000"/>
              </a:buClr>
              <a:buFont typeface="Wingdings" charset="2"/>
              <a:buChar char=""/>
            </a:pPr>
            <a:r>
              <a:rPr lang="en-US" dirty="0">
                <a:solidFill>
                  <a:srgbClr val="252525"/>
                </a:solidFill>
                <a:effectLst/>
                <a:latin typeface="Times New Roman" panose="02020603050405020304" pitchFamily="18" charset="0"/>
                <a:cs typeface="Times New Roman" panose="02020603050405020304" pitchFamily="18" charset="0"/>
              </a:rPr>
              <a:t>The traditional approach is to have the supporters of the patient continuously monitor the saline bottle in the hospital, even at night.</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proposed system monitor’s the saline bottles over an application using IOT and trigger’s a notification when the </a:t>
            </a:r>
            <a:r>
              <a:rPr lang="en-US" spc="-1" dirty="0">
                <a:solidFill>
                  <a:srgbClr val="000000"/>
                </a:solidFill>
                <a:latin typeface="Times New Roman" panose="02020603050405020304" pitchFamily="18" charset="0"/>
                <a:cs typeface="Times New Roman" panose="02020603050405020304" pitchFamily="18" charset="0"/>
              </a:rPr>
              <a:t>saline level</a:t>
            </a:r>
            <a:r>
              <a:rPr lang="en-US" sz="2800" b="0" strike="noStrike" spc="-1" dirty="0">
                <a:solidFill>
                  <a:srgbClr val="000000"/>
                </a:solidFill>
                <a:latin typeface="Times New Roman" panose="02020603050405020304" pitchFamily="18" charset="0"/>
                <a:cs typeface="Times New Roman" panose="02020603050405020304" pitchFamily="18" charset="0"/>
              </a:rPr>
              <a:t> goes down beyond critical level to overcome the difficulty of the existing system.</a:t>
            </a: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proposed system uses LED Photodiodes, </a:t>
            </a:r>
            <a:r>
              <a:rPr lang="en-US" spc="-1" dirty="0">
                <a:solidFill>
                  <a:srgbClr val="000000"/>
                </a:solidFill>
                <a:latin typeface="Times New Roman" panose="02020603050405020304" pitchFamily="18" charset="0"/>
                <a:cs typeface="Times New Roman" panose="02020603050405020304" pitchFamily="18" charset="0"/>
              </a:rPr>
              <a:t>Arduino </a:t>
            </a:r>
            <a:r>
              <a:rPr lang="en-US" sz="2800" b="0" strike="noStrike" spc="-1" dirty="0">
                <a:solidFill>
                  <a:srgbClr val="000000"/>
                </a:solidFill>
                <a:latin typeface="Times New Roman" panose="02020603050405020304" pitchFamily="18" charset="0"/>
                <a:cs typeface="Times New Roman" panose="02020603050405020304" pitchFamily="18" charset="0"/>
              </a:rPr>
              <a:t>controllers and </a:t>
            </a:r>
            <a:r>
              <a:rPr lang="en-US" spc="-1" dirty="0">
                <a:solidFill>
                  <a:srgbClr val="000000"/>
                </a:solidFill>
                <a:latin typeface="Times New Roman" panose="02020603050405020304" pitchFamily="18" charset="0"/>
                <a:cs typeface="Times New Roman" panose="02020603050405020304" pitchFamily="18" charset="0"/>
              </a:rPr>
              <a:t>other</a:t>
            </a:r>
            <a:r>
              <a:rPr lang="en-US" sz="2800" b="0" strike="noStrike" spc="-1" dirty="0">
                <a:solidFill>
                  <a:srgbClr val="000000"/>
                </a:solidFill>
                <a:latin typeface="Times New Roman" panose="02020603050405020304" pitchFamily="18" charset="0"/>
                <a:cs typeface="Times New Roman" panose="02020603050405020304" pitchFamily="18" charset="0"/>
              </a:rPr>
              <a:t> application</a:t>
            </a:r>
            <a:r>
              <a:rPr lang="en-US" sz="2800" b="0" strike="noStrike" spc="-1" dirty="0">
                <a:solidFill>
                  <a:srgbClr val="000000"/>
                </a:solidFill>
                <a:latin typeface="Calibri"/>
              </a:rPr>
              <a:t>.</a:t>
            </a:r>
            <a:endParaRPr lang="en-US" sz="2800" b="0" strike="noStrike"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ct val="90000"/>
              </a:lnSpc>
              <a:spcBef>
                <a:spcPts val="1001"/>
              </a:spcBef>
              <a:tabLst>
                <a:tab pos="0" algn="l"/>
              </a:tabLst>
            </a:pPr>
            <a:r>
              <a:rPr lang="en-US" b="0" strike="noStrike" spc="-1" dirty="0">
                <a:solidFill>
                  <a:srgbClr val="000000"/>
                </a:solidFill>
                <a:latin typeface="Times New Roman"/>
              </a:rPr>
              <a:t>[1].Mihir Tilak, Darshan </a:t>
            </a:r>
            <a:r>
              <a:rPr lang="en-US" b="0" strike="noStrike" spc="-1" dirty="0" err="1">
                <a:solidFill>
                  <a:srgbClr val="000000"/>
                </a:solidFill>
                <a:latin typeface="Times New Roman"/>
              </a:rPr>
              <a:t>Bhor</a:t>
            </a:r>
            <a:r>
              <a:rPr lang="en-US" b="0" strike="noStrike" spc="-1" dirty="0">
                <a:solidFill>
                  <a:srgbClr val="000000"/>
                </a:solidFill>
                <a:latin typeface="Times New Roman"/>
              </a:rPr>
              <a:t>, Amey More and Dr . Gajanan </a:t>
            </a:r>
            <a:r>
              <a:rPr lang="en-US" b="0" strike="noStrike" spc="-1" dirty="0" err="1">
                <a:solidFill>
                  <a:srgbClr val="000000"/>
                </a:solidFill>
                <a:latin typeface="Times New Roman"/>
              </a:rPr>
              <a:t>nagare</a:t>
            </a:r>
            <a:r>
              <a:rPr lang="en-US" b="0" strike="noStrike" spc="-1" dirty="0">
                <a:solidFill>
                  <a:srgbClr val="000000"/>
                </a:solidFill>
                <a:latin typeface="Times New Roman"/>
              </a:rPr>
              <a:t>, “</a:t>
            </a:r>
            <a:r>
              <a:rPr lang="en-US" dirty="0">
                <a:latin typeface="Times New Roman" panose="02020603050405020304" pitchFamily="18" charset="0"/>
                <a:cs typeface="Times New Roman" panose="02020603050405020304" pitchFamily="18" charset="0"/>
                <a:hlinkClick r:id="rId2" action="ppaction://hlinkfile"/>
              </a:rPr>
              <a:t>IoT based Smart Saline Bottle for Healthcare</a:t>
            </a:r>
            <a:r>
              <a:rPr lang="en-US" dirty="0"/>
              <a:t>”, </a:t>
            </a:r>
            <a:r>
              <a:rPr lang="en-US" b="0" strike="noStrike" spc="-1" dirty="0">
                <a:solidFill>
                  <a:srgbClr val="000000"/>
                </a:solidFill>
                <a:latin typeface="Times New Roman"/>
              </a:rPr>
              <a:t>International Journal of Engineering Research &amp; Technology(</a:t>
            </a:r>
            <a:r>
              <a:rPr lang="en-US" spc="-1" dirty="0">
                <a:solidFill>
                  <a:srgbClr val="000000"/>
                </a:solidFill>
                <a:latin typeface="Times New Roman"/>
              </a:rPr>
              <a:t>IJERT</a:t>
            </a:r>
            <a:r>
              <a:rPr lang="en-US" b="0" strike="noStrike" spc="-1" dirty="0">
                <a:solidFill>
                  <a:srgbClr val="000000"/>
                </a:solidFill>
                <a:latin typeface="Times New Roman"/>
              </a:rPr>
              <a:t>), vol. 10, pp. 944-948, </a:t>
            </a:r>
            <a:r>
              <a:rPr lang="en-US" spc="-1" dirty="0">
                <a:solidFill>
                  <a:srgbClr val="000000"/>
                </a:solidFill>
                <a:latin typeface="Times New Roman"/>
              </a:rPr>
              <a:t>Jun</a:t>
            </a:r>
            <a:r>
              <a:rPr lang="en-US" b="0" strike="noStrike" spc="-1" dirty="0">
                <a:solidFill>
                  <a:srgbClr val="000000"/>
                </a:solidFill>
                <a:latin typeface="Times New Roman"/>
              </a:rPr>
              <a:t>. 2021.</a:t>
            </a:r>
          </a:p>
          <a:p>
            <a:pPr marL="577800" indent="-577800" algn="just">
              <a:lnSpc>
                <a:spcPct val="90000"/>
              </a:lnSpc>
              <a:spcBef>
                <a:spcPts val="1001"/>
              </a:spcBef>
              <a:tabLst>
                <a:tab pos="0" algn="l"/>
              </a:tabLst>
            </a:pPr>
            <a:r>
              <a:rPr lang="en-US" b="0" strike="noStrike" spc="-1" dirty="0">
                <a:solidFill>
                  <a:srgbClr val="000000"/>
                </a:solidFill>
                <a:latin typeface="Times New Roman"/>
              </a:rPr>
              <a:t>[2].Kriti	Ojha,	Jatin Parihar, Gouri </a:t>
            </a:r>
            <a:r>
              <a:rPr lang="en-US" b="0" strike="noStrike" spc="-1" dirty="0" err="1">
                <a:solidFill>
                  <a:srgbClr val="000000"/>
                </a:solidFill>
                <a:latin typeface="Times New Roman"/>
              </a:rPr>
              <a:t>Brahmankar</a:t>
            </a:r>
            <a:r>
              <a:rPr lang="en-US" b="0" strike="noStrike" spc="-1" dirty="0">
                <a:solidFill>
                  <a:srgbClr val="000000"/>
                </a:solidFill>
                <a:latin typeface="Times New Roman"/>
              </a:rPr>
              <a:t>, “</a:t>
            </a:r>
            <a:r>
              <a:rPr lang="en-US" dirty="0">
                <a:latin typeface="Times New Roman" panose="02020603050405020304" pitchFamily="18" charset="0"/>
                <a:cs typeface="Times New Roman" panose="02020603050405020304" pitchFamily="18" charset="0"/>
                <a:hlinkClick r:id="rId3" action="ppaction://hlinkfile"/>
              </a:rPr>
              <a:t>IoT Based Saline Level Monitoring System</a:t>
            </a:r>
            <a:r>
              <a:rPr lang="en-US" b="0" strike="noStrike" spc="-1" dirty="0">
                <a:solidFill>
                  <a:srgbClr val="000000"/>
                </a:solidFill>
                <a:latin typeface="Times New Roman"/>
              </a:rPr>
              <a:t>”, Journal of Science and Technology, vol. 6,pp. 125-130, Aug. 2021.</a:t>
            </a:r>
          </a:p>
          <a:p>
            <a:pPr marL="0" indent="0" algn="just">
              <a:lnSpc>
                <a:spcPct val="90000"/>
              </a:lnSpc>
              <a:spcBef>
                <a:spcPts val="1001"/>
              </a:spcBef>
              <a:buNone/>
              <a:tabLst>
                <a:tab pos="0" algn="l"/>
              </a:tabLst>
            </a:pPr>
            <a:endParaRPr lang="en-US" b="0" strike="noStrike" spc="-1" dirty="0">
              <a:solidFill>
                <a:srgbClr val="000000"/>
              </a:solidFill>
              <a:latin typeface="Times New Roman"/>
            </a:endParaRPr>
          </a:p>
          <a:p>
            <a:pPr marL="0" indent="0" algn="just">
              <a:lnSpc>
                <a:spcPct val="90000"/>
              </a:lnSpc>
              <a:spcBef>
                <a:spcPts val="1001"/>
              </a:spcBef>
              <a:buNone/>
              <a:tabLst>
                <a:tab pos="0" algn="l"/>
              </a:tabLst>
            </a:pPr>
            <a:endParaRPr lang="en-US" sz="2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693</TotalTime>
  <Words>876</Words>
  <Application>Microsoft Office PowerPoint</Application>
  <PresentationFormat>Widescreen</PresentationFormat>
  <Paragraphs>62</Paragraphs>
  <Slides>11</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rachamallapallavi69@gmail.com</cp:lastModifiedBy>
  <cp:revision>141</cp:revision>
  <dcterms:created xsi:type="dcterms:W3CDTF">2019-06-11T05:35:00Z</dcterms:created>
  <dcterms:modified xsi:type="dcterms:W3CDTF">2023-08-16T10:48:51Z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