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78" d="100"/>
          <a:sy n="78" d="100"/>
        </p:scale>
        <p:origin x="869" y="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20B0F9AF-CC6D-4752-B6CE-B39E3AE8F5DB}" type="datetimeFigureOut">
              <a:rPr lang="en-IN" smtClean="0"/>
              <a:t>16-08-2023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A5B4D78F-2996-4C23-869E-95AF67E635E2}" type="slidenum">
              <a:rPr lang="en-IN" smtClean="0"/>
              <a:t>‹#›</a:t>
            </a:fld>
            <a:endParaRPr lang="en-IN"/>
          </a:p>
        </p:txBody>
      </p:sp>
    </p:spTree>
    <p:extLst>
      <p:ext uri="{BB962C8B-B14F-4D97-AF65-F5344CB8AC3E}">
        <p14:creationId xmlns:p14="http://schemas.microsoft.com/office/powerpoint/2010/main" val="2279872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5B4D78F-2996-4C23-869E-95AF67E635E2}" type="slidenum">
              <a:rPr lang="en-IN" smtClean="0"/>
              <a:t>9</a:t>
            </a:fld>
            <a:endParaRPr lang="en-IN"/>
          </a:p>
        </p:txBody>
      </p:sp>
    </p:spTree>
    <p:extLst>
      <p:ext uri="{BB962C8B-B14F-4D97-AF65-F5344CB8AC3E}">
        <p14:creationId xmlns:p14="http://schemas.microsoft.com/office/powerpoint/2010/main" val="2264102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Dept. of Computer </a:t>
            </a:r>
            <a:r>
              <a:rPr lang="en-US" sz="1600" b="0" strike="noStrike" cap="small" spc="-1">
                <a:solidFill>
                  <a:srgbClr val="FFFFFF"/>
                </a:solidFill>
                <a:latin typeface="Times New Roman"/>
              </a:rPr>
              <a:t>Science and </a:t>
            </a:r>
            <a:r>
              <a:rPr lang="en-US" sz="1600" b="0" strike="noStrike" cap="small" spc="-1" dirty="0">
                <a:solidFill>
                  <a:srgbClr val="FFFFFF"/>
                </a:solidFill>
                <a:latin typeface="Times New Roman"/>
              </a:rPr>
              <a:t>Engineering</a:t>
            </a:r>
            <a:endParaRPr lang="en-IN" sz="1600" b="0" strike="noStrike" spc="-1" dirty="0">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a:t>
            </a:r>
            <a:r>
              <a:rPr lang="en-US" sz="1600" b="0" strike="noStrike" cap="small" spc="-1" dirty="0">
                <a:solidFill>
                  <a:srgbClr val="FFFFFF"/>
                </a:solidFill>
                <a:latin typeface="Times New Roman"/>
              </a:rPr>
              <a:t>Institute of Technology</a:t>
            </a:r>
            <a:endParaRPr lang="en-IN" sz="1600" b="0" strike="noStrike" spc="-1" dirty="0">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t>‹#›</a:t>
            </a:fld>
            <a:endParaRPr lang="en-IN" sz="1600" b="0" strike="noStrike" spc="-1">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Student Placement Prediction using Naive Bayes Algorithm</a:t>
            </a:r>
            <a:endParaRPr lang="en-IN" sz="1500" b="0" strike="noStrike" spc="-1" dirty="0">
              <a:latin typeface="Arial"/>
            </a:endParaRPr>
          </a:p>
        </p:txBody>
      </p:sp>
      <p:pic>
        <p:nvPicPr>
          <p:cNvPr id="49" name="Picture 5"/>
          <p:cNvPicPr/>
          <p:nvPr/>
        </p:nvPicPr>
        <p:blipFill>
          <a:blip r:embed="rId14"/>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B - 14</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Downloads/base0.pdf"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hyperlink" Target="../../Downloads/base5.pdf" TargetMode="External"/><Relationship Id="rId5" Type="http://schemas.openxmlformats.org/officeDocument/2006/relationships/hyperlink" Target="../../Downloads/base4.pdf" TargetMode="External"/><Relationship Id="rId4" Type="http://schemas.openxmlformats.org/officeDocument/2006/relationships/hyperlink" Target="../../Downloads/base3.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6095700" y="1666057"/>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290" b="0" strike="noStrike" spc="-1" dirty="0">
                <a:solidFill>
                  <a:srgbClr val="000000"/>
                </a:solidFill>
                <a:latin typeface="Times New Roman"/>
              </a:rPr>
              <a:t>N. Sathish Babu</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204G1A0594</a:t>
            </a:r>
            <a:endParaRPr lang="en-IN" sz="1200" b="0" strike="noStrike" spc="-1" dirty="0">
              <a:latin typeface="Arial"/>
            </a:endParaRPr>
          </a:p>
        </p:txBody>
      </p:sp>
      <p:sp>
        <p:nvSpPr>
          <p:cNvPr id="88" name="Subtitle 11"/>
          <p:cNvSpPr/>
          <p:nvPr/>
        </p:nvSpPr>
        <p:spPr>
          <a:xfrm>
            <a:off x="3510117" y="2475720"/>
            <a:ext cx="4921804"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i="1" spc="-1" dirty="0">
              <a:latin typeface="Arial"/>
            </a:endParaRPr>
          </a:p>
          <a:p>
            <a:pPr algn="ctr">
              <a:lnSpc>
                <a:spcPct val="90000"/>
              </a:lnSpc>
              <a:spcBef>
                <a:spcPts val="300"/>
              </a:spcBef>
              <a:tabLst>
                <a:tab pos="0" algn="l"/>
              </a:tabLst>
            </a:pPr>
            <a:r>
              <a:rPr lang="en-US" sz="2400" spc="-1" dirty="0">
                <a:solidFill>
                  <a:srgbClr val="000000"/>
                </a:solidFill>
                <a:latin typeface="Times New Roman"/>
              </a:rPr>
              <a:t>Mr</a:t>
            </a:r>
            <a:r>
              <a:rPr lang="en-US" sz="2400" b="0" strike="noStrike" spc="-1" dirty="0">
                <a:solidFill>
                  <a:srgbClr val="000000"/>
                </a:solidFill>
                <a:latin typeface="Times New Roman"/>
              </a:rPr>
              <a:t>. C. </a:t>
            </a:r>
            <a:r>
              <a:rPr lang="en-US" sz="2400" b="0" strike="noStrike" spc="-1" dirty="0" err="1">
                <a:solidFill>
                  <a:srgbClr val="000000"/>
                </a:solidFill>
                <a:latin typeface="Times New Roman"/>
              </a:rPr>
              <a:t>Lakshminatha</a:t>
            </a:r>
            <a:r>
              <a:rPr lang="en-US" sz="2400" b="0" strike="noStrike" spc="-1" dirty="0">
                <a:solidFill>
                  <a:srgbClr val="000000"/>
                </a:solidFill>
                <a:latin typeface="Times New Roman"/>
              </a:rPr>
              <a:t> Reddy </a:t>
            </a:r>
            <a:r>
              <a:rPr lang="en-US" sz="1400" b="0" strike="noStrike" spc="-1" dirty="0" err="1">
                <a:solidFill>
                  <a:srgbClr val="000000"/>
                </a:solidFill>
                <a:latin typeface="Times New Roman"/>
              </a:rPr>
              <a:t>M.Tech</a:t>
            </a:r>
            <a:r>
              <a:rPr lang="en-US" sz="1400" spc="-1" dirty="0">
                <a:solidFill>
                  <a:srgbClr val="000000"/>
                </a:solidFill>
                <a:latin typeface="Times New Roman"/>
              </a:rPr>
              <a:t> </a:t>
            </a:r>
            <a:r>
              <a:rPr lang="en-US" sz="1400" b="0" strike="noStrike" spc="-1" dirty="0">
                <a:solidFill>
                  <a:srgbClr val="000000"/>
                </a:solidFill>
                <a:latin typeface="Times New Roman"/>
              </a:rPr>
              <a:t>(</a:t>
            </a:r>
            <a:r>
              <a:rPr lang="en-US" sz="1400" b="0" strike="noStrike" spc="-1" dirty="0" err="1">
                <a:solidFill>
                  <a:srgbClr val="000000"/>
                </a:solidFill>
                <a:latin typeface="Times New Roman"/>
              </a:rPr>
              <a:t>Ph.D</a:t>
            </a:r>
            <a:r>
              <a:rPr lang="en-US" sz="1400" b="0" strike="noStrike" spc="-1" dirty="0">
                <a:solidFill>
                  <a:srgbClr val="000000"/>
                </a:solidFill>
                <a:latin typeface="Times New Roman"/>
              </a:rPr>
              <a:t>)</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134539" y="5155155"/>
            <a:ext cx="9922321"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645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err="1">
                <a:solidFill>
                  <a:srgbClr val="000000"/>
                </a:solidFill>
                <a:latin typeface="Verdana"/>
                <a:ea typeface="Times New Roman"/>
              </a:rPr>
              <a:t>Autonomus</a:t>
            </a:r>
            <a:r>
              <a:rPr lang="en-US" sz="2000" b="1" strike="noStrike" spc="-1" dirty="0">
                <a:solidFill>
                  <a:srgbClr val="000000"/>
                </a:solidFill>
                <a:latin typeface="Verdana"/>
                <a:ea typeface="Times New Roman"/>
              </a:rPr>
              <a:t>)</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3139110" y="1636560"/>
            <a:ext cx="252324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            D. </a:t>
            </a:r>
            <a:r>
              <a:rPr lang="en-US" sz="2600" spc="-1" dirty="0" err="1">
                <a:solidFill>
                  <a:srgbClr val="000000"/>
                </a:solidFill>
                <a:latin typeface="Times New Roman"/>
              </a:rPr>
              <a:t>Nazeema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                        Roll No. </a:t>
            </a:r>
            <a:r>
              <a:rPr lang="en-US" sz="1200" spc="-1" dirty="0">
                <a:solidFill>
                  <a:srgbClr val="000000"/>
                </a:solidFill>
                <a:latin typeface="Times New Roman"/>
              </a:rPr>
              <a:t>204G1A0567</a:t>
            </a:r>
            <a:endParaRPr lang="en-IN" sz="1200" b="0" strike="noStrike" spc="-1" dirty="0">
              <a:latin typeface="Arial"/>
            </a:endParaRPr>
          </a:p>
        </p:txBody>
      </p:sp>
      <p:sp>
        <p:nvSpPr>
          <p:cNvPr id="91" name="Subtitle 11"/>
          <p:cNvSpPr/>
          <p:nvPr/>
        </p:nvSpPr>
        <p:spPr>
          <a:xfrm>
            <a:off x="9035288"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b="0" strike="noStrike" spc="-1" dirty="0">
                <a:solidFill>
                  <a:srgbClr val="000000"/>
                </a:solidFill>
                <a:latin typeface="Times New Roman"/>
              </a:rPr>
              <a:t>R. Raj Kiran</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204G1A0576</a:t>
            </a:r>
            <a:endParaRPr lang="en-IN" sz="1200" b="0" strike="noStrike" spc="-1" dirty="0">
              <a:latin typeface="Arial"/>
            </a:endParaRPr>
          </a:p>
        </p:txBody>
      </p:sp>
      <p:sp>
        <p:nvSpPr>
          <p:cNvPr id="92" name="Subtitle 11"/>
          <p:cNvSpPr/>
          <p:nvPr/>
        </p:nvSpPr>
        <p:spPr>
          <a:xfrm>
            <a:off x="1021370" y="1618306"/>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b="0" strike="noStrike" spc="-1" dirty="0">
                <a:solidFill>
                  <a:srgbClr val="000000"/>
                </a:solidFill>
                <a:latin typeface="Times New Roman"/>
              </a:rPr>
              <a:t>V</a:t>
            </a:r>
            <a:r>
              <a:rPr lang="en-US" sz="2600" b="0" strike="noStrike" spc="-1">
                <a:solidFill>
                  <a:srgbClr val="000000"/>
                </a:solidFill>
                <a:latin typeface="Times New Roman"/>
              </a:rPr>
              <a:t>. Prathyusha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a:t>
            </a:r>
            <a:r>
              <a:rPr lang="en-US" sz="1200" b="0" strike="noStrike" spc="-1">
                <a:solidFill>
                  <a:srgbClr val="000000"/>
                </a:solidFill>
                <a:latin typeface="Times New Roman"/>
              </a:rPr>
              <a:t>. </a:t>
            </a:r>
            <a:r>
              <a:rPr lang="en-US" sz="1200" spc="-1">
                <a:solidFill>
                  <a:srgbClr val="000000"/>
                </a:solidFill>
                <a:latin typeface="Times New Roman"/>
              </a:rPr>
              <a:t>204G1A0573</a:t>
            </a:r>
            <a:endParaRPr lang="en-IN" sz="1200" b="0" strike="noStrike" spc="-1" dirty="0">
              <a:latin typeface="Arial"/>
            </a:endParaRPr>
          </a:p>
        </p:txBody>
      </p:sp>
      <p:sp>
        <p:nvSpPr>
          <p:cNvPr id="93" name="Rectangle: Rounded Corners 16"/>
          <p:cNvSpPr/>
          <p:nvPr/>
        </p:nvSpPr>
        <p:spPr>
          <a:xfrm>
            <a:off x="824526" y="265794"/>
            <a:ext cx="10542345" cy="1075631"/>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spc="-1" dirty="0">
                <a:solidFill>
                  <a:srgbClr val="FFFFFF"/>
                </a:solidFill>
                <a:latin typeface="Times New Roman"/>
              </a:rPr>
              <a:t>Student Placement Prediction using Naive Bayes Algorithm</a:t>
            </a:r>
            <a:endParaRPr lang="en-IN" sz="3200" b="0" strike="noStrike" spc="-1" dirty="0">
              <a:latin typeface="Arial"/>
            </a:endParaRPr>
          </a:p>
        </p:txBody>
      </p:sp>
      <p:sp>
        <p:nvSpPr>
          <p:cNvPr id="94" name="Rectangle 17"/>
          <p:cNvSpPr/>
          <p:nvPr/>
        </p:nvSpPr>
        <p:spPr>
          <a:xfrm>
            <a:off x="2714760" y="1268206"/>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dirty="0">
                <a:solidFill>
                  <a:srgbClr val="000000"/>
                </a:solidFill>
                <a:latin typeface="Times New Roman"/>
                <a:ea typeface="Calibri"/>
              </a:rPr>
              <a:t>by</a:t>
            </a:r>
            <a:endParaRPr lang="en-IN" sz="1600" b="0" strike="noStrike" spc="-1" dirty="0">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9035288" y="1606677"/>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a:bodyPr>
          <a:lstStyle/>
          <a:p>
            <a:pPr algn="ctr">
              <a:lnSpc>
                <a:spcPct val="90000"/>
              </a:lnSpc>
              <a:spcBef>
                <a:spcPts val="300"/>
              </a:spcBef>
              <a:tabLst>
                <a:tab pos="0" algn="l"/>
              </a:tabLst>
            </a:pPr>
            <a:endParaRPr lang="en-IN" sz="2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Git </a:t>
            </a:r>
            <a:r>
              <a:rPr lang="en-IN" sz="4400" b="0" strike="noStrike" spc="-1">
                <a:solidFill>
                  <a:srgbClr val="FFFFFF"/>
                </a:solidFill>
                <a:latin typeface="Times New Roman"/>
              </a:rPr>
              <a:t>Hub Dashboards of each </a:t>
            </a:r>
            <a:r>
              <a:rPr lang="en-IN" sz="4400" b="0" strike="noStrike" spc="-1" dirty="0">
                <a:solidFill>
                  <a:srgbClr val="FFFFFF"/>
                </a:solidFill>
                <a:latin typeface="Times New Roman"/>
              </a:rPr>
              <a:t>student</a:t>
            </a:r>
            <a:endParaRPr lang="en-US" sz="4400" b="0" strike="noStrike" spc="-1" dirty="0">
              <a:solidFill>
                <a:srgbClr val="000000"/>
              </a:solidFill>
              <a:latin typeface="Calibri"/>
            </a:endParaRPr>
          </a:p>
        </p:txBody>
      </p:sp>
      <p:pic>
        <p:nvPicPr>
          <p:cNvPr id="3" name="Content Placeholder 2">
            <a:extLst>
              <a:ext uri="{FF2B5EF4-FFF2-40B4-BE49-F238E27FC236}">
                <a16:creationId xmlns:a16="http://schemas.microsoft.com/office/drawing/2014/main" id="{DDB593CA-81BD-EF4B-BA01-7F0D3D36F2A7}"/>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1293901" y="1096963"/>
            <a:ext cx="9589911" cy="5394325"/>
          </a:xfrm>
          <a:prstGeom prst="rect">
            <a:avLst/>
          </a:prstGeom>
          <a:noFill/>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a:t>
            </a:r>
            <a:r>
              <a:rPr lang="en-US" sz="9600" b="0" i="1" strike="noStrike" spc="-1" dirty="0">
                <a:solidFill>
                  <a:srgbClr val="FF6600"/>
                </a:solidFill>
                <a:latin typeface="Times New Roman"/>
                <a:ea typeface="Calibri"/>
              </a:rPr>
              <a:t>Queries?</a:t>
            </a:r>
            <a:endParaRPr lang="en-IN" sz="96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Contents</a:t>
            </a:r>
            <a:endParaRPr lang="en-US" sz="4400" b="0" strike="noStrike" spc="-1">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Abstract</a:t>
            </a:r>
            <a:endParaRPr lang="en-US" sz="2800" b="0" strike="noStrike" spc="-1" dirty="0">
              <a:solidFill>
                <a:srgbClr val="000000"/>
              </a:solidFill>
              <a:latin typeface="Times New Roman"/>
            </a:endParaRP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Problem statement</a:t>
            </a:r>
            <a:endParaRPr lang="en-US" sz="2800" b="0" strike="noStrike" spc="-1" dirty="0">
              <a:solidFill>
                <a:srgbClr val="000000"/>
              </a:solidFill>
              <a:latin typeface="Times New Roman"/>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Objectives of Project</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Literature </a:t>
            </a:r>
            <a:r>
              <a:rPr lang="en-US" sz="2800" b="0" strike="noStrike" spc="-1" dirty="0">
                <a:solidFill>
                  <a:srgbClr val="000000"/>
                </a:solidFill>
                <a:latin typeface="Times New Roman"/>
              </a:rPr>
              <a:t>survey for first objective </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Literature </a:t>
            </a:r>
            <a:r>
              <a:rPr lang="en-US" sz="2800" b="0" strike="noStrike" spc="-1" dirty="0">
                <a:solidFill>
                  <a:srgbClr val="000000"/>
                </a:solidFill>
                <a:latin typeface="Times New Roman"/>
              </a:rPr>
              <a:t>survey for second objective</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Proposed Work -(Methods to be followed for proposed system)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References</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GitHub Link</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Queries</a:t>
            </a: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2800" b="0" strike="noStrike" spc="-1">
                <a:solidFill>
                  <a:srgbClr val="000000"/>
                </a:solidFill>
                <a:latin typeface="Times New Roman"/>
              </a:rPr>
              <a:t>Abstract</a:t>
            </a:r>
            <a:endParaRPr lang="en-US" sz="2800" b="0" strike="noStrike" spc="-1" dirty="0">
              <a:solidFill>
                <a:srgbClr val="000000"/>
              </a:solidFill>
              <a:latin typeface="Calibri"/>
            </a:endParaRPr>
          </a:p>
        </p:txBody>
      </p:sp>
      <p:sp>
        <p:nvSpPr>
          <p:cNvPr id="100"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buNone/>
            </a:pPr>
            <a:r>
              <a:rPr lang="en-US" sz="2800" dirty="0">
                <a:cs typeface="Arial" panose="020B0604020202020204" pitchFamily="34" charset="0"/>
              </a:rPr>
              <a:t>	</a:t>
            </a:r>
            <a:r>
              <a:rPr lang="en-US" sz="2800" dirty="0">
                <a:latin typeface="Times New Roman" panose="02020603050405020304" pitchFamily="18" charset="0"/>
                <a:cs typeface="Times New Roman" panose="02020603050405020304" pitchFamily="18" charset="0"/>
              </a:rPr>
              <a:t>The aim of this project is to analyze the standards of students and to predict the possibility of placement</a:t>
            </a:r>
            <a:r>
              <a:rPr lang="en-US" dirty="0">
                <a:latin typeface="Times New Roman" panose="02020603050405020304" pitchFamily="18" charset="0"/>
                <a:cs typeface="Times New Roman" panose="02020603050405020304" pitchFamily="18" charset="0"/>
              </a:rPr>
              <a:t>. It’s a student assessment on the basis of his academic skills, innovations, research and development capabilities.</a:t>
            </a:r>
            <a:r>
              <a:rPr lang="en-US" sz="2800" dirty="0">
                <a:latin typeface="Times New Roman" panose="02020603050405020304" pitchFamily="18" charset="0"/>
                <a:cs typeface="Times New Roman" panose="02020603050405020304" pitchFamily="18" charset="0"/>
              </a:rPr>
              <a:t> Doing this can help students as well as academics to boost students standards. Also it helps us to design our course and extra training on the basis of it for maximum benefits to students. </a:t>
            </a:r>
            <a:endParaRPr lang="en-US"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	Creating a dataset for this is not easy because motivating students to share their information is a challenging task. For </a:t>
            </a:r>
            <a:r>
              <a:rPr lang="en-US" dirty="0">
                <a:latin typeface="Times New Roman" panose="02020603050405020304" pitchFamily="18" charset="0"/>
                <a:cs typeface="Times New Roman" panose="02020603050405020304" pitchFamily="18" charset="0"/>
              </a:rPr>
              <a:t>the prediction of placement possibility </a:t>
            </a:r>
            <a:r>
              <a:rPr lang="en-US" sz="2800" dirty="0">
                <a:latin typeface="Times New Roman" panose="02020603050405020304" pitchFamily="18" charset="0"/>
                <a:cs typeface="Times New Roman" panose="02020603050405020304" pitchFamily="18" charset="0"/>
              </a:rPr>
              <a:t>we use the dataset prepared from the survey and different types of Naive Bayes Algorithm, which is a Supervised Machine Learning Algorithm. Naïve Bayes Classifier is one of the most effective and simplest algorithms to implement for supervised labeled dataset.</a:t>
            </a:r>
            <a:endParaRPr lang="en-IN" sz="2800" dirty="0">
              <a:latin typeface="Times New Roman" panose="02020603050405020304" pitchFamily="18" charset="0"/>
              <a:cs typeface="Times New Roman" panose="02020603050405020304" pitchFamily="18" charset="0"/>
            </a:endParaRPr>
          </a:p>
          <a:p>
            <a:pPr marL="0" indent="0" algn="just">
              <a:buNone/>
            </a:pPr>
            <a:endParaRPr lang="en-US" sz="2800" dirty="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dirty="0">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a:bodyPr>
          <a:lstStyle/>
          <a:p>
            <a:pPr algn="just">
              <a:lnSpc>
                <a:spcPct val="90000"/>
              </a:lnSpc>
              <a:spcBef>
                <a:spcPts val="1001"/>
              </a:spcBef>
              <a:buClr>
                <a:srgbClr val="000000"/>
              </a:buClr>
            </a:pPr>
            <a:endParaRPr lang="en-US" b="0" i="0" dirty="0">
              <a:solidFill>
                <a:srgbClr val="374151"/>
              </a:solidFill>
              <a:effectLst/>
              <a:latin typeface="Söhne"/>
            </a:endParaRPr>
          </a:p>
          <a:p>
            <a:pPr algn="just">
              <a:lnSpc>
                <a:spcPct val="90000"/>
              </a:lnSpc>
              <a:spcBef>
                <a:spcPts val="1001"/>
              </a:spcBef>
              <a:buClr>
                <a:srgbClr val="000000"/>
              </a:buCl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This project seeks to assess student’s academic standards, innovation, and research capabilities to predict their placement potential, aiming to elevate both student achievements and academic strategies.</a:t>
            </a:r>
          </a:p>
          <a:p>
            <a:pPr marL="0" indent="0" algn="just">
              <a:lnSpc>
                <a:spcPct val="90000"/>
              </a:lnSpc>
              <a:spcBef>
                <a:spcPts val="1001"/>
              </a:spcBef>
              <a:buClr>
                <a:srgbClr val="000000"/>
              </a:buClr>
              <a:buNone/>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90000"/>
              </a:lnSpc>
              <a:spcBef>
                <a:spcPts val="1001"/>
              </a:spcBef>
              <a:buClr>
                <a:srgbClr val="000000"/>
              </a:buCl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However, gathering a comprehensive dataset proves challenging due to the difficulty in motivating students to share information, hindering the effective utilization of Naive Bayes Algorithm for predicting placement possibilities.</a:t>
            </a:r>
            <a:endParaRPr lang="en-US" sz="2800" b="0" strike="noStrike" spc="-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just">
              <a:spcBef>
                <a:spcPts val="1001"/>
              </a:spcBef>
              <a:tabLst>
                <a:tab pos="0" algn="l"/>
              </a:tabLst>
            </a:pPr>
            <a:endParaRPr lang="en-US" sz="2800" dirty="0">
              <a:latin typeface="Times New Roman" panose="02020603050405020304" pitchFamily="18" charset="0"/>
              <a:cs typeface="Times New Roman" panose="02020603050405020304" pitchFamily="18" charset="0"/>
            </a:endParaRPr>
          </a:p>
          <a:p>
            <a:pPr algn="just">
              <a:spcBef>
                <a:spcPts val="1001"/>
              </a:spcBef>
              <a:tabLst>
                <a:tab pos="0" algn="l"/>
              </a:tabLst>
            </a:pPr>
            <a:r>
              <a:rPr lang="en-US" sz="2800" dirty="0">
                <a:latin typeface="Times New Roman" panose="02020603050405020304" pitchFamily="18" charset="0"/>
                <a:cs typeface="Times New Roman" panose="02020603050405020304" pitchFamily="18" charset="0"/>
              </a:rPr>
              <a:t>To perform a Data Analysis using data science techniques on the selected dataset and train Naive Bayes </a:t>
            </a:r>
            <a:r>
              <a:rPr lang="en-IN" sz="2800" dirty="0">
                <a:latin typeface="Times New Roman" panose="02020603050405020304" pitchFamily="18" charset="0"/>
                <a:cs typeface="Times New Roman" panose="02020603050405020304" pitchFamily="18" charset="0"/>
              </a:rPr>
              <a:t>Machine learning model</a:t>
            </a:r>
            <a:r>
              <a:rPr lang="en-US" sz="2800" dirty="0">
                <a:latin typeface="Times New Roman" panose="02020603050405020304" pitchFamily="18" charset="0"/>
                <a:cs typeface="Times New Roman" panose="02020603050405020304" pitchFamily="18" charset="0"/>
              </a:rPr>
              <a:t> to </a:t>
            </a:r>
            <a:r>
              <a:rPr lang="en-IN" sz="2800" dirty="0">
                <a:latin typeface="Times New Roman" panose="02020603050405020304" pitchFamily="18" charset="0"/>
                <a:cs typeface="Times New Roman" panose="02020603050405020304" pitchFamily="18" charset="0"/>
              </a:rPr>
              <a:t>predict the </a:t>
            </a:r>
            <a:r>
              <a:rPr lang="en-US" sz="2800" dirty="0">
                <a:latin typeface="Times New Roman" panose="02020603050405020304" pitchFamily="18" charset="0"/>
                <a:cs typeface="Times New Roman" panose="02020603050405020304" pitchFamily="18" charset="0"/>
              </a:rPr>
              <a:t> placement of student.</a:t>
            </a:r>
          </a:p>
          <a:p>
            <a:pPr marL="0" indent="0" algn="just">
              <a:spcBef>
                <a:spcPts val="1001"/>
              </a:spcBef>
              <a:buNone/>
              <a:tabLst>
                <a:tab pos="0" algn="l"/>
              </a:tabLst>
            </a:pPr>
            <a:endParaRPr lang="en-US" dirty="0">
              <a:latin typeface="Times New Roman" panose="02020603050405020304" pitchFamily="18" charset="0"/>
              <a:cs typeface="Times New Roman" panose="02020603050405020304" pitchFamily="18" charset="0"/>
            </a:endParaRPr>
          </a:p>
          <a:p>
            <a:pPr algn="just">
              <a:spcBef>
                <a:spcPts val="1001"/>
              </a:spcBef>
              <a:tabLst>
                <a:tab pos="0" algn="l"/>
              </a:tabLst>
            </a:pPr>
            <a:r>
              <a:rPr lang="en-US" sz="2800" dirty="0">
                <a:latin typeface="Times New Roman" panose="02020603050405020304" pitchFamily="18" charset="0"/>
                <a:cs typeface="Times New Roman" panose="02020603050405020304" pitchFamily="18" charset="0"/>
              </a:rPr>
              <a:t>By understanding the dataset's features, extracting useful features of student </a:t>
            </a:r>
            <a:r>
              <a:rPr lang="en-IN" sz="2800" dirty="0">
                <a:latin typeface="Times New Roman" panose="02020603050405020304" pitchFamily="18" charset="0"/>
                <a:cs typeface="Times New Roman" panose="02020603050405020304" pitchFamily="18" charset="0"/>
              </a:rPr>
              <a:t>placement dataset</a:t>
            </a:r>
            <a:r>
              <a:rPr lang="en-US"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preforming data pre-processing</a:t>
            </a:r>
            <a:r>
              <a:rPr lang="en-US" sz="2800" dirty="0">
                <a:latin typeface="Times New Roman" panose="02020603050405020304" pitchFamily="18" charset="0"/>
                <a:cs typeface="Times New Roman" panose="02020603050405020304" pitchFamily="18" charset="0"/>
              </a:rPr>
              <a:t>, finding necessary features that helps for the prediction, training model using different parameters of the model, testing model using performance metrics can bring the model to maximum accuracy.</a:t>
            </a:r>
          </a:p>
          <a:p>
            <a:pPr marL="0" indent="0" algn="just">
              <a:spcBef>
                <a:spcPts val="1001"/>
              </a:spcBef>
              <a:buNone/>
              <a:tabLst>
                <a:tab pos="0" algn="l"/>
              </a:tabLst>
            </a:pPr>
            <a:endParaRPr lang="en-US" sz="28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a:solidFill>
                  <a:srgbClr val="000000"/>
                </a:solidFill>
                <a:latin typeface="Times New Roman"/>
              </a:rPr>
              <a:t>Literature </a:t>
            </a:r>
            <a:r>
              <a:rPr lang="en-US" sz="2800" b="0" strike="noStrike" spc="-1" dirty="0">
                <a:solidFill>
                  <a:srgbClr val="000000"/>
                </a:solidFill>
                <a:latin typeface="Times New Roman"/>
              </a:rPr>
              <a:t>survey for first objective </a:t>
            </a:r>
            <a:endParaRPr lang="en-US" sz="2800" b="0" strike="noStrike" spc="-1" dirty="0">
              <a:solidFill>
                <a:srgbClr val="000000"/>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lnSpc>
                <a:spcPct val="90000"/>
              </a:lnSpc>
              <a:spcBef>
                <a:spcPts val="1001"/>
              </a:spcBef>
              <a:buClr>
                <a:srgbClr val="000000"/>
              </a:buClr>
              <a:buFont typeface="Wingdings" charset="2"/>
              <a:buChar char=""/>
            </a:pPr>
            <a:r>
              <a:rPr lang="en-US" dirty="0">
                <a:latin typeface="Times New Roman" panose="02020603050405020304" pitchFamily="18" charset="0"/>
                <a:cs typeface="Times New Roman" panose="02020603050405020304" pitchFamily="18" charset="0"/>
              </a:rPr>
              <a:t>Naive bayes classification technique is used to predict the class of the graduate student and how the other attributes affects the performance.[4]</a:t>
            </a:r>
            <a:endParaRPr lang="en-US" dirty="0"/>
          </a:p>
          <a:p>
            <a:pPr marL="457200" indent="-457200" algn="just">
              <a:lnSpc>
                <a:spcPct val="90000"/>
              </a:lnSpc>
              <a:spcBef>
                <a:spcPts val="1001"/>
              </a:spcBef>
              <a:buClr>
                <a:srgbClr val="000000"/>
              </a:buClr>
              <a:buFont typeface="Wingdings" charset="2"/>
              <a:buChar char=""/>
            </a:pPr>
            <a:endParaRPr lang="en-US" sz="2800" b="0" strike="noStrike" spc="-1" dirty="0">
              <a:solidFill>
                <a:srgbClr val="000000"/>
              </a:solidFill>
              <a:latin typeface="Times New Roman"/>
            </a:endParaRPr>
          </a:p>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Once Predictive model is created, it is necessary to check how accurate it is, The Accuracy of the predictive model is calculated based on the precision, recall values of classification matrix.[2]</a:t>
            </a:r>
          </a:p>
          <a:p>
            <a:pPr marL="457200" indent="-457200" algn="just">
              <a:lnSpc>
                <a:spcPct val="90000"/>
              </a:lnSpc>
              <a:spcBef>
                <a:spcPts val="1001"/>
              </a:spcBef>
              <a:buClr>
                <a:srgbClr val="000000"/>
              </a:buClr>
              <a:buFont typeface="Wingdings" charset="2"/>
              <a:buChar char=""/>
            </a:pPr>
            <a:endParaRPr lang="en-US" spc="-1" dirty="0">
              <a:solidFill>
                <a:srgbClr val="000000"/>
              </a:solidFill>
              <a:latin typeface="Times New Roman"/>
            </a:endParaRPr>
          </a:p>
          <a:p>
            <a:pPr marL="457200" indent="-457200" algn="just">
              <a:lnSpc>
                <a:spcPct val="90000"/>
              </a:lnSpc>
              <a:spcBef>
                <a:spcPts val="1001"/>
              </a:spcBef>
              <a:buClr>
                <a:srgbClr val="000000"/>
              </a:buClr>
              <a:buFont typeface="Wingdings" charset="2"/>
              <a:buChar char=""/>
            </a:pPr>
            <a:r>
              <a:rPr lang="en-US" b="0" strike="noStrike" spc="-1" dirty="0">
                <a:solidFill>
                  <a:srgbClr val="000000"/>
                </a:solidFill>
                <a:latin typeface="Times New Roman"/>
              </a:rPr>
              <a:t>The Naive Bayes classifier technique is used when dimensionality of the inputs is high. This is a simple algorithm but gives good output than others. This classifier is used to predict the dropout of the students by calculating the probability of each input for a predictable state</a:t>
            </a:r>
            <a:r>
              <a:rPr lang="en-US" spc="-1" dirty="0">
                <a:solidFill>
                  <a:srgbClr val="000000"/>
                </a:solidFill>
                <a:latin typeface="Times New Roman"/>
              </a:rPr>
              <a:t>.[3]</a:t>
            </a:r>
            <a:r>
              <a:rPr lang="en-US" sz="2800" b="0" strike="noStrike" spc="-1" dirty="0">
                <a:solidFill>
                  <a:srgbClr val="000000"/>
                </a:solidFill>
                <a:latin typeface="Times New Roman"/>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a:solidFill>
                  <a:srgbClr val="000000"/>
                </a:solidFill>
                <a:latin typeface="Times New Roman"/>
              </a:rPr>
              <a:t>Literature </a:t>
            </a:r>
            <a:r>
              <a:rPr lang="en-US" sz="2800" b="0" strike="noStrike" spc="-1" dirty="0">
                <a:solidFill>
                  <a:srgbClr val="000000"/>
                </a:solidFill>
                <a:latin typeface="Times New Roman"/>
              </a:rPr>
              <a:t>survey for second objective </a:t>
            </a:r>
            <a:endParaRPr lang="en-US" sz="2800" b="0" strike="noStrike" spc="-1" dirty="0">
              <a:solidFill>
                <a:srgbClr val="000000"/>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Identify the dataset you'll use for your analysis. This could include student-related features like academic scores, skills, internships, extracurricular activities, and placement outcomes.[1]</a:t>
            </a:r>
            <a:endParaRPr lang="en-US" spc="-1" dirty="0">
              <a:solidFill>
                <a:srgbClr val="000000"/>
              </a:solidFill>
              <a:latin typeface="Times New Roman"/>
            </a:endParaRPr>
          </a:p>
          <a:p>
            <a:pPr marL="0" indent="0" algn="just">
              <a:lnSpc>
                <a:spcPct val="90000"/>
              </a:lnSpc>
              <a:spcBef>
                <a:spcPts val="1001"/>
              </a:spcBef>
              <a:buClr>
                <a:srgbClr val="000000"/>
              </a:buClr>
              <a:buNone/>
            </a:pPr>
            <a:r>
              <a:rPr lang="en-US" sz="2800" b="0" strike="noStrike" spc="-1" dirty="0">
                <a:solidFill>
                  <a:srgbClr val="000000"/>
                </a:solidFill>
                <a:latin typeface="Times New Roman"/>
              </a:rPr>
              <a:t> </a:t>
            </a:r>
          </a:p>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Explore techniques for visualizing data distributions, correlations, and identifying patterns.</a:t>
            </a:r>
            <a:r>
              <a:rPr lang="en-US" spc="-1" dirty="0">
                <a:solidFill>
                  <a:srgbClr val="000000"/>
                </a:solidFill>
                <a:latin typeface="Times New Roman"/>
              </a:rPr>
              <a:t>[2]</a:t>
            </a:r>
          </a:p>
          <a:p>
            <a:pPr marL="457200" indent="-457200" algn="just">
              <a:lnSpc>
                <a:spcPct val="90000"/>
              </a:lnSpc>
              <a:spcBef>
                <a:spcPts val="1001"/>
              </a:spcBef>
              <a:buClr>
                <a:srgbClr val="000000"/>
              </a:buClr>
              <a:buFont typeface="Wingdings" charset="2"/>
              <a:buChar char=""/>
            </a:pPr>
            <a:endParaRPr lang="en-US" sz="2800" b="0" strike="noStrike" spc="-1" dirty="0">
              <a:solidFill>
                <a:srgbClr val="000000"/>
              </a:solidFill>
              <a:latin typeface="Times New Roman"/>
            </a:endParaRPr>
          </a:p>
          <a:p>
            <a:pPr marL="457200" indent="-457200" algn="just">
              <a:lnSpc>
                <a:spcPct val="90000"/>
              </a:lnSpc>
              <a:spcBef>
                <a:spcPts val="1001"/>
              </a:spcBef>
              <a:buClr>
                <a:srgbClr val="000000"/>
              </a:buClr>
              <a:buFont typeface="Wingdings" charset="2"/>
              <a:buChar char=""/>
            </a:pPr>
            <a:r>
              <a:rPr lang="en-US" dirty="0">
                <a:latin typeface="Times New Roman" panose="02020603050405020304" pitchFamily="18" charset="0"/>
                <a:cs typeface="Times New Roman" panose="02020603050405020304" pitchFamily="18" charset="0"/>
              </a:rPr>
              <a:t>The data preprocessing includes attribute selection, cleaning missing values, and splitting the dataset into training and testing</a:t>
            </a:r>
            <a:r>
              <a:rPr lang="en-US" spc="-1" dirty="0">
                <a:solidFill>
                  <a:srgbClr val="000000"/>
                </a:solidFill>
                <a:latin typeface="Times New Roman" panose="02020603050405020304" pitchFamily="18" charset="0"/>
                <a:cs typeface="Times New Roman" panose="02020603050405020304" pitchFamily="18" charset="0"/>
              </a:rPr>
              <a:t>.</a:t>
            </a:r>
            <a:r>
              <a:rPr lang="en-US" sz="2800" b="0" strike="noStrike" spc="-1" dirty="0">
                <a:solidFill>
                  <a:srgbClr val="000000"/>
                </a:solidFill>
                <a:latin typeface="Times New Roman"/>
              </a:rPr>
              <a:t>[4]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288520" cy="5134320"/>
          </a:xfrm>
          <a:prstGeom prst="rect">
            <a:avLst/>
          </a:prstGeom>
          <a:solidFill>
            <a:srgbClr val="FFFFFF"/>
          </a:solidFill>
          <a:ln w="12600">
            <a:solidFill>
              <a:srgbClr val="FFFFFF"/>
            </a:solidFill>
            <a:miter/>
          </a:ln>
        </p:spPr>
        <p:txBody>
          <a:bodyPr anchor="t">
            <a:normAutofit/>
          </a:bodyPr>
          <a:lstStyle/>
          <a:p>
            <a:pPr algn="just">
              <a:lnSpc>
                <a:spcPct val="90000"/>
              </a:lnSpc>
              <a:spcBef>
                <a:spcPts val="1001"/>
              </a:spcBef>
              <a:buClr>
                <a:srgbClr val="000000"/>
              </a:buClr>
            </a:pPr>
            <a:r>
              <a:rPr lang="en-US" dirty="0">
                <a:effectLst/>
                <a:latin typeface="Times New Roman" panose="02020603050405020304" pitchFamily="18" charset="0"/>
                <a:ea typeface="Arial" panose="020B0604020202020204" pitchFamily="34" charset="0"/>
                <a:cs typeface="Times New Roman" panose="02020603050405020304" pitchFamily="18" charset="0"/>
              </a:rPr>
              <a:t>This project proposes a student placement prediction model that uses the Naive Bayes method to determine the likelihood of students being placed. </a:t>
            </a:r>
          </a:p>
          <a:p>
            <a:pPr marL="0" indent="0" algn="just">
              <a:lnSpc>
                <a:spcPct val="90000"/>
              </a:lnSpc>
              <a:spcBef>
                <a:spcPts val="1001"/>
              </a:spcBef>
              <a:buClr>
                <a:srgbClr val="000000"/>
              </a:buClr>
              <a:buNone/>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90000"/>
              </a:lnSpc>
              <a:spcBef>
                <a:spcPts val="1001"/>
              </a:spcBef>
              <a:buClr>
                <a:srgbClr val="000000"/>
              </a:buClr>
            </a:pPr>
            <a:r>
              <a:rPr lang="en-US" dirty="0">
                <a:effectLst/>
                <a:latin typeface="Times New Roman" panose="02020603050405020304" pitchFamily="18" charset="0"/>
                <a:ea typeface="Arial" panose="020B0604020202020204" pitchFamily="34" charset="0"/>
                <a:cs typeface="Times New Roman" panose="02020603050405020304" pitchFamily="18" charset="0"/>
              </a:rPr>
              <a:t>This methodology aids an organization's placement cell in identifying prospective students and paying attention to and improve their technical and interpersonal abilities.</a:t>
            </a:r>
            <a:endParaRPr lang="en-US" spc="-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90000"/>
              </a:lnSpc>
              <a:spcBef>
                <a:spcPts val="1001"/>
              </a:spcBef>
              <a:buClr>
                <a:srgbClr val="000000"/>
              </a:buClr>
            </a:pPr>
            <a:endParaRPr lang="en-US" spc="-1" dirty="0">
              <a:solidFill>
                <a:srgbClr val="000000"/>
              </a:solidFill>
              <a:latin typeface="Times New Roman" panose="02020603050405020304" pitchFamily="18" charset="0"/>
              <a:ea typeface="Arial" panose="020B0604020202020204" pitchFamily="34" charset="0"/>
              <a:cs typeface="Times New Roman" panose="02020603050405020304" pitchFamily="18" charset="0"/>
            </a:endParaRPr>
          </a:p>
          <a:p>
            <a:pPr algn="just">
              <a:lnSpc>
                <a:spcPct val="90000"/>
              </a:lnSpc>
              <a:spcBef>
                <a:spcPts val="1001"/>
              </a:spcBef>
              <a:buClr>
                <a:srgbClr val="000000"/>
              </a:buClr>
            </a:pPr>
            <a:r>
              <a:rPr lang="en-US" spc="-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For this we do data preprocessing which </a:t>
            </a:r>
            <a:r>
              <a:rPr lang="en-US" dirty="0">
                <a:effectLst/>
                <a:latin typeface="Times New Roman" panose="02020603050405020304" pitchFamily="18" charset="0"/>
                <a:ea typeface="Arial" panose="020B0604020202020204" pitchFamily="34" charset="0"/>
                <a:cs typeface="Times New Roman" panose="02020603050405020304" pitchFamily="18" charset="0"/>
              </a:rPr>
              <a:t>helps to make compatible data structure for the model. we need to build the model with studied hyperparameters and test them with different variables of hyperparameters. This phase is called testing and validation.</a:t>
            </a: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514350" indent="-514350" algn="just">
              <a:lnSpc>
                <a:spcPct val="90000"/>
              </a:lnSpc>
              <a:spcBef>
                <a:spcPts val="1001"/>
              </a:spcBef>
              <a:buFont typeface="+mj-lt"/>
              <a:buAutoNum type="arabicPeriod"/>
              <a:tabLst>
                <a:tab pos="0" algn="l"/>
              </a:tabLst>
            </a:pPr>
            <a:r>
              <a:rPr lang="en-IN" sz="2400" dirty="0">
                <a:latin typeface="Times New Roman" panose="02020603050405020304" pitchFamily="18" charset="0"/>
                <a:cs typeface="Times New Roman" panose="02020603050405020304" pitchFamily="18" charset="0"/>
              </a:rPr>
              <a:t>Mohana </a:t>
            </a:r>
            <a:r>
              <a:rPr lang="en-IN" sz="2400" dirty="0" err="1">
                <a:latin typeface="Times New Roman" panose="02020603050405020304" pitchFamily="18" charset="0"/>
                <a:cs typeface="Times New Roman" panose="02020603050405020304" pitchFamily="18" charset="0"/>
              </a:rPr>
              <a:t>Bangale</a:t>
            </a:r>
            <a:r>
              <a:rPr lang="en-IN" sz="2400" dirty="0">
                <a:latin typeface="Times New Roman" panose="02020603050405020304" pitchFamily="18" charset="0"/>
                <a:cs typeface="Times New Roman" panose="02020603050405020304" pitchFamily="18" charset="0"/>
              </a:rPr>
              <a:t> 1 , Shubham Bavane2 , Akshay Gunjal3 , Rohit Dandhare4 , Sudhir D. Salunkhe5, “</a:t>
            </a:r>
            <a:r>
              <a:rPr lang="en-US" sz="2400" dirty="0">
                <a:latin typeface="Times New Roman" panose="02020603050405020304" pitchFamily="18" charset="0"/>
                <a:cs typeface="Times New Roman" panose="02020603050405020304" pitchFamily="18" charset="0"/>
                <a:hlinkClick r:id="rId3" action="ppaction://hlinkfile"/>
              </a:rPr>
              <a:t>A Survey on Placement prediction system using machine learning</a:t>
            </a: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Department of Information Technology,</a:t>
            </a:r>
            <a:r>
              <a:rPr lang="en-US" sz="2400" dirty="0">
                <a:latin typeface="Times New Roman" panose="02020603050405020304" pitchFamily="18" charset="0"/>
                <a:cs typeface="Times New Roman" panose="02020603050405020304" pitchFamily="18" charset="0"/>
              </a:rPr>
              <a:t> Volume 5 Issue 2 –FEBRUARY 2019.</a:t>
            </a:r>
          </a:p>
          <a:p>
            <a:pPr marL="514350" indent="-514350" algn="just">
              <a:lnSpc>
                <a:spcPct val="90000"/>
              </a:lnSpc>
              <a:spcBef>
                <a:spcPts val="1001"/>
              </a:spcBef>
              <a:buFont typeface="+mj-lt"/>
              <a:buAutoNum type="arabicPeriod"/>
              <a:tabLst>
                <a:tab pos="0" algn="l"/>
              </a:tabLst>
            </a:pPr>
            <a:endParaRPr lang="en-US" sz="2400" dirty="0">
              <a:latin typeface="Times New Roman" panose="02020603050405020304" pitchFamily="18" charset="0"/>
              <a:cs typeface="Times New Roman" panose="02020603050405020304" pitchFamily="18" charset="0"/>
            </a:endParaRPr>
          </a:p>
          <a:p>
            <a:pPr marL="514350" indent="-514350" algn="just">
              <a:lnSpc>
                <a:spcPct val="90000"/>
              </a:lnSpc>
              <a:spcBef>
                <a:spcPts val="1001"/>
              </a:spcBef>
              <a:buFont typeface="+mj-lt"/>
              <a:buAutoNum type="arabicPeriod"/>
              <a:tabLst>
                <a:tab pos="0" algn="l"/>
              </a:tabLst>
            </a:pPr>
            <a:r>
              <a:rPr lang="en-IN" sz="2400" dirty="0">
                <a:latin typeface="Times New Roman" panose="02020603050405020304" pitchFamily="18" charset="0"/>
                <a:cs typeface="Times New Roman" panose="02020603050405020304" pitchFamily="18" charset="0"/>
              </a:rPr>
              <a:t>Ajay Kumar Pal, Saurabh Pal, “</a:t>
            </a:r>
            <a:r>
              <a:rPr lang="en-US" sz="2400" dirty="0">
                <a:latin typeface="Times New Roman" panose="02020603050405020304" pitchFamily="18" charset="0"/>
                <a:cs typeface="Times New Roman" panose="02020603050405020304" pitchFamily="18" charset="0"/>
                <a:hlinkClick r:id="rId4" action="ppaction://hlinkfile"/>
              </a:rPr>
              <a:t>Classification Model of Prediction for Placement of Students</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I.J.Modern</a:t>
            </a:r>
            <a:r>
              <a:rPr lang="en-US" sz="2400" dirty="0">
                <a:latin typeface="Times New Roman" panose="02020603050405020304" pitchFamily="18" charset="0"/>
                <a:cs typeface="Times New Roman" panose="02020603050405020304" pitchFamily="18" charset="0"/>
              </a:rPr>
              <a:t> Education and Computer Science, 2013, 11, 49-56.</a:t>
            </a:r>
          </a:p>
          <a:p>
            <a:pPr marL="514350" indent="-514350" algn="just">
              <a:lnSpc>
                <a:spcPct val="90000"/>
              </a:lnSpc>
              <a:spcBef>
                <a:spcPts val="1001"/>
              </a:spcBef>
              <a:buFont typeface="+mj-lt"/>
              <a:buAutoNum type="arabicPeriod"/>
              <a:tabLst>
                <a:tab pos="0" algn="l"/>
              </a:tabLst>
            </a:pPr>
            <a:endParaRPr lang="en-US" sz="2400" dirty="0">
              <a:latin typeface="Times New Roman" panose="02020603050405020304" pitchFamily="18" charset="0"/>
              <a:cs typeface="Times New Roman" panose="02020603050405020304" pitchFamily="18" charset="0"/>
            </a:endParaRPr>
          </a:p>
          <a:p>
            <a:pPr marL="514350" indent="-514350" algn="just">
              <a:lnSpc>
                <a:spcPct val="90000"/>
              </a:lnSpc>
              <a:spcBef>
                <a:spcPts val="1001"/>
              </a:spcBef>
              <a:buFont typeface="+mj-lt"/>
              <a:buAutoNum type="arabicPeriod"/>
              <a:tabLst>
                <a:tab pos="0" algn="l"/>
              </a:tabLst>
            </a:pPr>
            <a:r>
              <a:rPr lang="en-IN" sz="2400" dirty="0">
                <a:latin typeface="Times New Roman" panose="02020603050405020304" pitchFamily="18" charset="0"/>
                <a:cs typeface="Times New Roman" panose="02020603050405020304" pitchFamily="18" charset="0"/>
              </a:rPr>
              <a:t>C. Anuradha , T. Velmurugan,“</a:t>
            </a:r>
            <a:r>
              <a:rPr lang="en-US" sz="2400" dirty="0">
                <a:latin typeface="Times New Roman" panose="02020603050405020304" pitchFamily="18" charset="0"/>
                <a:cs typeface="Times New Roman" panose="02020603050405020304" pitchFamily="18" charset="0"/>
                <a:hlinkClick r:id="rId5" action="ppaction://hlinkfile"/>
              </a:rPr>
              <a:t>FEATURE SELECTION TECHNIQUES TO ANALYSE STUDENT ACADAMIC PERFORMANCE USING NAÏVE BAYES CLASSIFIER</a:t>
            </a:r>
            <a:r>
              <a:rPr lang="en-US" sz="2400" dirty="0">
                <a:latin typeface="Times New Roman" panose="02020603050405020304" pitchFamily="18" charset="0"/>
                <a:cs typeface="Times New Roman" panose="02020603050405020304" pitchFamily="18" charset="0"/>
              </a:rPr>
              <a:t> ”</a:t>
            </a:r>
          </a:p>
          <a:p>
            <a:pPr marL="514350" indent="-514350" algn="just">
              <a:lnSpc>
                <a:spcPct val="90000"/>
              </a:lnSpc>
              <a:spcBef>
                <a:spcPts val="1001"/>
              </a:spcBef>
              <a:buFont typeface="+mj-lt"/>
              <a:buAutoNum type="arabicPeriod"/>
              <a:tabLst>
                <a:tab pos="0" algn="l"/>
              </a:tabLst>
            </a:pPr>
            <a:endParaRPr lang="en-US" sz="2400" dirty="0">
              <a:latin typeface="Times New Roman" panose="02020603050405020304" pitchFamily="18" charset="0"/>
              <a:cs typeface="Times New Roman" panose="02020603050405020304" pitchFamily="18" charset="0"/>
            </a:endParaRPr>
          </a:p>
          <a:p>
            <a:pPr marL="514350" indent="-514350" algn="just">
              <a:lnSpc>
                <a:spcPct val="90000"/>
              </a:lnSpc>
              <a:spcBef>
                <a:spcPts val="1001"/>
              </a:spcBef>
              <a:buFont typeface="+mj-lt"/>
              <a:buAutoNum type="arabicPeriod"/>
              <a:tabLst>
                <a:tab pos="0" algn="l"/>
              </a:tabLst>
            </a:pPr>
            <a:r>
              <a:rPr lang="en-IN" sz="2400" dirty="0" err="1">
                <a:latin typeface="Times New Roman" panose="02020603050405020304" pitchFamily="18" charset="0"/>
                <a:cs typeface="Times New Roman" panose="02020603050405020304" pitchFamily="18" charset="0"/>
              </a:rPr>
              <a:t>Dr.</a:t>
            </a:r>
            <a:r>
              <a:rPr lang="en-IN" sz="2400" dirty="0">
                <a:latin typeface="Times New Roman" panose="02020603050405020304" pitchFamily="18" charset="0"/>
                <a:cs typeface="Times New Roman" panose="02020603050405020304" pitchFamily="18" charset="0"/>
              </a:rPr>
              <a:t> Kajal Rai,“</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6" action="ppaction://hlinkfile"/>
              </a:rPr>
              <a:t>STUDENTS PLACEMENT PREDICTION USING MACHINE LEARNING ALGORITHMS</a:t>
            </a:r>
            <a:r>
              <a:rPr lang="en-US" sz="2400" dirty="0">
                <a:latin typeface="Times New Roman" panose="02020603050405020304" pitchFamily="18" charset="0"/>
                <a:cs typeface="Times New Roman" panose="02020603050405020304" pitchFamily="18" charset="0"/>
              </a:rPr>
              <a:t>    ”South Asia Journal of Multidisciplinary Studies SAJMS June 2022.</a:t>
            </a:r>
            <a:endParaRPr lang="en-US" sz="24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780</TotalTime>
  <Words>815</Words>
  <Application>Microsoft Office PowerPoint</Application>
  <PresentationFormat>Widescreen</PresentationFormat>
  <Paragraphs>70</Paragraphs>
  <Slides>11</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Arial</vt:lpstr>
      <vt:lpstr>Calibri</vt:lpstr>
      <vt:lpstr>Courier New</vt:lpstr>
      <vt:lpstr>Söhne</vt:lpstr>
      <vt:lpstr>Symbol</vt:lpstr>
      <vt:lpstr>Times New Roman</vt:lpstr>
      <vt:lpstr>Verdana</vt:lpstr>
      <vt:lpstr>Wingdings</vt:lpstr>
      <vt:lpstr>Office Theme</vt:lpstr>
      <vt:lpstr>Office Theme</vt:lpstr>
      <vt:lpstr>PowerPoint Presentation</vt:lpstr>
      <vt:lpstr>Contents</vt:lpstr>
      <vt:lpstr>Abstract</vt:lpstr>
      <vt:lpstr>Problem Statement</vt:lpstr>
      <vt:lpstr>Objectives of Project</vt:lpstr>
      <vt:lpstr>Literature survey for first objective </vt:lpstr>
      <vt:lpstr>Literature survey for second objective </vt:lpstr>
      <vt:lpstr>Proposed System</vt:lpstr>
      <vt:lpstr> References</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prathyusha v</cp:lastModifiedBy>
  <cp:revision>139</cp:revision>
  <dcterms:created xsi:type="dcterms:W3CDTF">2019-06-11T05:35:00Z</dcterms:created>
  <dcterms:modified xsi:type="dcterms:W3CDTF">2023-08-16T07:26:21Z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