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Intelligence faculty appraisal system</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- 4</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04g1a0591/CSE-2020-24-Batch-B4"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academia.edu/38616529/EFFICACY_OF_FACULTY_PERFORMANCE_APPRAISAL_SYSTEM_IN_HIGHER_EDUCATIONAL_ORGANIZATION" TargetMode="External"/><Relationship Id="rId2" Type="http://schemas.openxmlformats.org/officeDocument/2006/relationships/hyperlink" Target="https://ieeexplore.ieee.org/document/8400266" TargetMode="External"/><Relationship Id="rId1" Type="http://schemas.openxmlformats.org/officeDocument/2006/relationships/slideLayout" Target="../slideLayouts/slideLayout13.xml"/><Relationship Id="rId4" Type="http://schemas.openxmlformats.org/officeDocument/2006/relationships/hyperlink" Target="https://ieeexplore.ieee.org/document/86973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686298" y="1657799"/>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a:bodyPr>
          <a:lstStyle/>
          <a:p>
            <a:pPr algn="ctr">
              <a:lnSpc>
                <a:spcPct val="90000"/>
              </a:lnSpc>
              <a:spcBef>
                <a:spcPts val="300"/>
              </a:spcBef>
              <a:tabLst>
                <a:tab pos="0" algn="l"/>
              </a:tabLst>
            </a:pPr>
            <a:r>
              <a:rPr lang="en-US" sz="1900" spc="-1" dirty="0">
                <a:solidFill>
                  <a:srgbClr val="000000"/>
                </a:solidFill>
                <a:latin typeface="Times New Roman" panose="02020603050405020304" pitchFamily="18" charset="0"/>
                <a:cs typeface="Times New Roman" panose="02020603050405020304" pitchFamily="18" charset="0"/>
              </a:rPr>
              <a:t>M. Saranya</a:t>
            </a:r>
            <a:endParaRPr lang="en-IN" sz="19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900" b="0" strike="noStrike" spc="-1" dirty="0">
                <a:solidFill>
                  <a:srgbClr val="000000"/>
                </a:solidFill>
                <a:latin typeface="Times New Roman"/>
              </a:rPr>
              <a:t>Roll No. </a:t>
            </a:r>
            <a:r>
              <a:rPr lang="en-US" sz="900" spc="-1" dirty="0">
                <a:solidFill>
                  <a:srgbClr val="000000"/>
                </a:solidFill>
                <a:latin typeface="Times New Roman"/>
              </a:rPr>
              <a:t>204G1A0593</a:t>
            </a:r>
            <a:endParaRPr lang="en-IN" sz="9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err="1">
                <a:solidFill>
                  <a:srgbClr val="000000"/>
                </a:solidFill>
                <a:latin typeface="Times New Roman"/>
              </a:rPr>
              <a:t>Dr.M.Ranjit</a:t>
            </a:r>
            <a:r>
              <a:rPr lang="en-US" sz="2400" b="0" strike="noStrike" spc="-1" dirty="0">
                <a:solidFill>
                  <a:srgbClr val="000000"/>
                </a:solidFill>
                <a:latin typeface="Times New Roman"/>
              </a:rPr>
              <a:t> Reddy </a:t>
            </a:r>
            <a:r>
              <a:rPr lang="en-US" sz="1400" b="0" strike="noStrike" spc="-1" dirty="0" err="1">
                <a:solidFill>
                  <a:srgbClr val="000000"/>
                </a:solidFill>
                <a:latin typeface="Times New Roman"/>
              </a:rPr>
              <a:t>M.Tech.Ph.D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 Professor</a:t>
            </a:r>
            <a:endParaRPr lang="en-IN" sz="1400" b="0" strike="noStrike" spc="-1" dirty="0">
              <a:latin typeface="Arial"/>
            </a:endParaRPr>
          </a:p>
        </p:txBody>
      </p:sp>
      <p:sp>
        <p:nvSpPr>
          <p:cNvPr id="89" name="Subtitle 11"/>
          <p:cNvSpPr/>
          <p:nvPr/>
        </p:nvSpPr>
        <p:spPr>
          <a:xfrm>
            <a:off x="1514520" y="5162400"/>
            <a:ext cx="9162720" cy="13604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11093" y="1742672"/>
            <a:ext cx="2382480" cy="5025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3000" lnSpcReduction="20000"/>
          </a:bodyPr>
          <a:lstStyle/>
          <a:p>
            <a:pPr algn="ctr">
              <a:lnSpc>
                <a:spcPct val="90000"/>
              </a:lnSpc>
              <a:spcBef>
                <a:spcPts val="300"/>
              </a:spcBef>
              <a:tabLst>
                <a:tab pos="0" algn="l"/>
              </a:tabLst>
            </a:pPr>
            <a:r>
              <a:rPr lang="en-US" sz="2600" spc="-1" dirty="0">
                <a:solidFill>
                  <a:srgbClr val="000000"/>
                </a:solidFill>
                <a:latin typeface="Times New Roman"/>
              </a:rPr>
              <a:t>P. </a:t>
            </a:r>
            <a:r>
              <a:rPr lang="en-US" sz="2600" spc="-1" dirty="0" err="1">
                <a:solidFill>
                  <a:srgbClr val="000000"/>
                </a:solidFill>
                <a:latin typeface="Times New Roman"/>
              </a:rPr>
              <a:t>Gana</a:t>
            </a:r>
            <a:r>
              <a:rPr lang="en-US" sz="2600" spc="-1" dirty="0">
                <a:solidFill>
                  <a:srgbClr val="000000"/>
                </a:solidFill>
                <a:latin typeface="Times New Roman"/>
              </a:rPr>
              <a:t> Sree Akshaya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204G1A05C7</a:t>
            </a:r>
            <a:endParaRPr lang="en-IN" sz="1200" b="0" strike="noStrike" spc="-1" dirty="0">
              <a:latin typeface="Arial"/>
            </a:endParaRPr>
          </a:p>
        </p:txBody>
      </p:sp>
      <p:sp>
        <p:nvSpPr>
          <p:cNvPr id="91" name="Subtitle 11"/>
          <p:cNvSpPr/>
          <p:nvPr/>
        </p:nvSpPr>
        <p:spPr>
          <a:xfrm>
            <a:off x="7961699" y="1657799"/>
            <a:ext cx="3029882"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US" sz="2000" spc="-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 Mehaboob Arab Khan</a:t>
            </a:r>
            <a:endParaRPr lang="en-IN" sz="2000" b="0" strike="noStrike" spc="-1" dirty="0">
              <a:latin typeface="Times New Roman" panose="02020603050405020304" pitchFamily="18" charset="0"/>
              <a:ea typeface="Tahoma" panose="020B0604030504040204" pitchFamily="34" charset="0"/>
              <a:cs typeface="Times New Roman" panose="02020603050405020304" pitchFamily="18" charset="0"/>
            </a:endParaRPr>
          </a:p>
          <a:p>
            <a:pPr algn="ctr">
              <a:lnSpc>
                <a:spcPct val="90000"/>
              </a:lnSpc>
              <a:spcBef>
                <a:spcPts val="300"/>
              </a:spcBef>
              <a:tabLst>
                <a:tab pos="0" algn="l"/>
              </a:tabLst>
            </a:pPr>
            <a:r>
              <a:rPr lang="en-US" sz="900" b="0" strike="noStrike" spc="-1" dirty="0">
                <a:solidFill>
                  <a:srgbClr val="000000"/>
                </a:solidFill>
                <a:latin typeface="Times New Roman"/>
              </a:rPr>
              <a:t>Roll No. </a:t>
            </a:r>
            <a:r>
              <a:rPr lang="en-US" sz="900" spc="-1" dirty="0">
                <a:solidFill>
                  <a:srgbClr val="000000"/>
                </a:solidFill>
                <a:latin typeface="Times New Roman"/>
              </a:rPr>
              <a:t>214G5A0508</a:t>
            </a:r>
            <a:endParaRPr lang="en-IN" sz="900" b="0" strike="noStrike" spc="-1" dirty="0">
              <a:latin typeface="Arial"/>
            </a:endParaRPr>
          </a:p>
        </p:txBody>
      </p:sp>
      <p:sp>
        <p:nvSpPr>
          <p:cNvPr id="92" name="Subtitle 11"/>
          <p:cNvSpPr/>
          <p:nvPr/>
        </p:nvSpPr>
        <p:spPr>
          <a:xfrm>
            <a:off x="466638" y="1720917"/>
            <a:ext cx="2382480" cy="5464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3000" lnSpcReduction="20000"/>
          </a:bodyPr>
          <a:lstStyle/>
          <a:p>
            <a:pPr algn="ctr">
              <a:lnSpc>
                <a:spcPct val="90000"/>
              </a:lnSpc>
              <a:spcBef>
                <a:spcPts val="300"/>
              </a:spcBef>
              <a:tabLst>
                <a:tab pos="0" algn="l"/>
              </a:tabLst>
            </a:pPr>
            <a:r>
              <a:rPr lang="en-US" sz="2600" spc="-1" dirty="0">
                <a:solidFill>
                  <a:srgbClr val="000000"/>
                </a:solidFill>
                <a:latin typeface="Times New Roman"/>
              </a:rPr>
              <a:t>S.M Sakiya Rabbani </a:t>
            </a:r>
            <a:r>
              <a:rPr lang="en-US" sz="3300" spc="-1" dirty="0">
                <a:solidFill>
                  <a:srgbClr val="000000"/>
                </a:solidFill>
                <a:latin typeface="Times New Roman"/>
              </a:rPr>
              <a:t> </a:t>
            </a:r>
            <a:endParaRPr lang="en-IN" sz="33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204G1A0591</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Intelligence Faculty appraisal system</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7437748" y="1646550"/>
            <a:ext cx="3599314"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extLst>
              <a:ext uri="{FF2B5EF4-FFF2-40B4-BE49-F238E27FC236}">
                <a16:creationId xmlns:a16="http://schemas.microsoft.com/office/drawing/2014/main" id="{A006D64C-9A67-D92E-3BAA-882FF3ED8F56}"/>
              </a:ext>
            </a:extLst>
          </p:cNvPr>
          <p:cNvSpPr txBox="1"/>
          <p:nvPr/>
        </p:nvSpPr>
        <p:spPr>
          <a:xfrm>
            <a:off x="150829" y="1102936"/>
            <a:ext cx="8493550"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hlinkClick r:id="rId2"/>
              </a:rPr>
              <a:t>https://github.com/204g1a0591/CSE-2020-24-Batch-B4</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76FF15C-BA98-1F52-8838-4A0C72D0D608}"/>
              </a:ext>
            </a:extLst>
          </p:cNvPr>
          <p:cNvPicPr>
            <a:picLocks noChangeAspect="1"/>
          </p:cNvPicPr>
          <p:nvPr/>
        </p:nvPicPr>
        <p:blipFill>
          <a:blip r:embed="rId3"/>
          <a:stretch>
            <a:fillRect/>
          </a:stretch>
        </p:blipFill>
        <p:spPr>
          <a:xfrm>
            <a:off x="725865" y="1601306"/>
            <a:ext cx="9417376" cy="5023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1001"/>
              </a:spcBef>
              <a:buNone/>
            </a:pPr>
            <a:r>
              <a:rPr lang="en-US" b="0" i="0" dirty="0">
                <a:solidFill>
                  <a:srgbClr val="37415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a:t>
            </a:r>
            <a:r>
              <a:rPr lang="en-US" b="0" i="0" dirty="0">
                <a:effectLst/>
                <a:latin typeface="Times New Roman" panose="02020603050405020304" pitchFamily="18" charset="0"/>
                <a:cs typeface="Times New Roman" panose="02020603050405020304" pitchFamily="18" charset="0"/>
              </a:rPr>
              <a:t>aculty performance appraisal predominantly relies on paper-based assessments and the manual calculation of points based on a range of factors. These factors encompass cognitive abilities, educational achievements, professional accomplishments, and other relevant attributes that contribute to an individual's intellectual prowess. This traditional approach is undergoing a transformation through the integration of technology, specifically utilizing </a:t>
            </a:r>
            <a:r>
              <a:rPr lang="en-US" dirty="0">
                <a:latin typeface="Times New Roman" panose="02020603050405020304" pitchFamily="18" charset="0"/>
                <a:cs typeface="Times New Roman" panose="02020603050405020304" pitchFamily="18" charset="0"/>
              </a:rPr>
              <a:t>data analytics </a:t>
            </a:r>
            <a:r>
              <a:rPr lang="en-US" b="0" i="0" dirty="0">
                <a:effectLst/>
                <a:latin typeface="Times New Roman" panose="02020603050405020304" pitchFamily="18" charset="0"/>
                <a:cs typeface="Times New Roman" panose="02020603050405020304" pitchFamily="18" charset="0"/>
              </a:rPr>
              <a:t>techniques</a:t>
            </a:r>
            <a:r>
              <a:rPr lang="en-US" sz="2400" b="0" i="0" dirty="0">
                <a:effectLst/>
                <a:latin typeface="Times New Roman" panose="02020603050405020304" pitchFamily="18" charset="0"/>
                <a:cs typeface="Times New Roman" panose="02020603050405020304" pitchFamily="18" charset="0"/>
              </a:rPr>
              <a:t>.</a:t>
            </a:r>
          </a:p>
          <a:p>
            <a:pPr marL="0" indent="0" algn="just">
              <a:lnSpc>
                <a:spcPct val="100000"/>
              </a:lnSpc>
              <a:spcBef>
                <a:spcPts val="1001"/>
              </a:spcBef>
              <a:buNone/>
            </a:pPr>
            <a:r>
              <a:rPr lang="en-US" dirty="0">
                <a:latin typeface="Times New Roman" panose="02020603050405020304" pitchFamily="18" charset="0"/>
                <a:cs typeface="Times New Roman" panose="02020603050405020304" pitchFamily="18" charset="0"/>
              </a:rPr>
              <a:t>       Intelligence appraisal system revolutionizes the assessment of faculty by using data analytics and a dynamic web page. Faculty members log in to provide their achievements through a user-friendly form. The system assigns points to each accomplishment based on predefined weights, offering real-time feedback and visualizations on the final appraisal points.</a:t>
            </a:r>
            <a:endParaRPr lang="en-US"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Faculty performance appraisal predominantly relies on paper-based assessments and manual calculation of points based on a range of factors.</a:t>
            </a:r>
          </a:p>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Creating an intelligence appraisal system that assists academic institutions in making informed decisions about promotions, salary adjustments, and recognition necessitates aligning the outcomes with institutional goals and policies. </a:t>
            </a:r>
            <a:endParaRPr lang="en-US" i="0" spc="-1" dirty="0">
              <a:effectLst/>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Developing a report generation mechanism that translates accumulated points into clear appraisal insights and potential increments, promoting transparency and trust among faculty and stakeholders</a:t>
            </a: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marL="0" indent="0" algn="just">
              <a:spcBef>
                <a:spcPts val="1001"/>
              </a:spcBef>
              <a:buNone/>
              <a:tabLst>
                <a:tab pos="0" algn="l"/>
              </a:tabLst>
            </a:pPr>
            <a:r>
              <a:rPr lang="en-US" sz="2800" b="0" strike="noStrike" spc="-1" dirty="0">
                <a:solidFill>
                  <a:srgbClr val="000000"/>
                </a:solidFill>
                <a:latin typeface="Times New Roman"/>
              </a:rPr>
              <a:t>Research Objective:</a:t>
            </a:r>
          </a:p>
          <a:p>
            <a:pPr algn="just">
              <a:lnSpc>
                <a:spcPct val="90000"/>
              </a:lnSpc>
              <a:spcBef>
                <a:spcPts val="1001"/>
              </a:spcBef>
              <a:tabLst>
                <a:tab pos="0" algn="l"/>
              </a:tabLst>
            </a:pPr>
            <a:r>
              <a:rPr lang="en-US" sz="2800" b="0" strike="noStrike" spc="-1" dirty="0">
                <a:solidFill>
                  <a:srgbClr val="000000"/>
                </a:solidFill>
                <a:latin typeface="Times New Roman"/>
              </a:rPr>
              <a:t> To develop web based faculty performance appraisal system by giving the relevant access to the faculty.</a:t>
            </a:r>
          </a:p>
          <a:p>
            <a:pPr algn="just">
              <a:lnSpc>
                <a:spcPct val="90000"/>
              </a:lnSpc>
              <a:spcBef>
                <a:spcPts val="1001"/>
              </a:spcBef>
              <a:tabLst>
                <a:tab pos="0" algn="l"/>
              </a:tabLst>
            </a:pPr>
            <a:r>
              <a:rPr lang="en-US" spc="-1" dirty="0">
                <a:solidFill>
                  <a:srgbClr val="000000"/>
                </a:solidFill>
                <a:latin typeface="Times New Roman"/>
              </a:rPr>
              <a:t>To implement data analytics to the data obtained and provide analysis of the appraisal points achieved by faculty.</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18814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159496"/>
            <a:ext cx="11778840" cy="5287605"/>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u</a:t>
            </a:r>
            <a:r>
              <a:rPr lang="en-US" b="0" i="0" dirty="0">
                <a:solidFill>
                  <a:srgbClr val="374151"/>
                </a:solidFill>
                <a:effectLst/>
                <a:latin typeface="Times New Roman" panose="02020603050405020304" pitchFamily="18" charset="0"/>
                <a:cs typeface="Times New Roman" panose="02020603050405020304" pitchFamily="18" charset="0"/>
              </a:rPr>
              <a:t>se of PHP, </a:t>
            </a:r>
            <a:r>
              <a:rPr lang="en-US" b="0" i="0" dirty="0">
                <a:effectLst/>
                <a:latin typeface="Times New Roman" panose="02020603050405020304" pitchFamily="18" charset="0"/>
                <a:cs typeface="Times New Roman" panose="02020603050405020304" pitchFamily="18" charset="0"/>
              </a:rPr>
              <a:t>JavaScript, CSS, and the XAMPP server highlights the efficient development process and modern tech choices</a:t>
            </a:r>
            <a:r>
              <a:rPr lang="en-US" b="0" i="0" dirty="0">
                <a:solidFill>
                  <a:srgbClr val="374151"/>
                </a:solidFill>
                <a:effectLst/>
                <a:latin typeface="Söhne"/>
              </a:rPr>
              <a:t>.</a:t>
            </a:r>
            <a:r>
              <a:rPr lang="en-US" sz="2800" b="0" strike="noStrike" spc="-1" dirty="0">
                <a:solidFill>
                  <a:srgbClr val="000000"/>
                </a:solidFill>
                <a:latin typeface="Times New Roman"/>
              </a:rPr>
              <a:t> </a:t>
            </a:r>
            <a:r>
              <a:rPr lang="en-US" spc="-1"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benefits of implementing Single Sign-On solutions, which allow faculty members to access multiple systems with a single set of credentials, enhancing convenience and security[1].</a:t>
            </a:r>
            <a:r>
              <a:rPr lang="en-US" sz="2800" strike="noStrike" spc="-1" dirty="0">
                <a:latin typeface="Times New Roman" panose="02020603050405020304" pitchFamily="18" charset="0"/>
                <a:cs typeface="Times New Roman" panose="02020603050405020304" pitchFamily="18" charset="0"/>
              </a:rPr>
              <a:t>A</a:t>
            </a:r>
            <a:r>
              <a:rPr lang="en-US" b="0" i="0" dirty="0">
                <a:effectLst/>
                <a:latin typeface="Söhne"/>
              </a:rPr>
              <a:t> </a:t>
            </a:r>
            <a:r>
              <a:rPr lang="en-US" b="0" i="0" dirty="0">
                <a:effectLst/>
                <a:latin typeface="Times New Roman" panose="02020603050405020304" pitchFamily="18" charset="0"/>
                <a:cs typeface="Times New Roman" panose="02020603050405020304" pitchFamily="18" charset="0"/>
              </a:rPr>
              <a:t>well-designed and properly implemented faculty performance appraisal systems have the potential to enhance accountability, quality assurance, decision-making, professional development, and motivation within higher educational </a:t>
            </a:r>
            <a:r>
              <a:rPr lang="en-US" b="0" i="0" dirty="0" err="1">
                <a:effectLst/>
                <a:latin typeface="Times New Roman" panose="02020603050405020304" pitchFamily="18" charset="0"/>
                <a:cs typeface="Times New Roman" panose="02020603050405020304" pitchFamily="18" charset="0"/>
              </a:rPr>
              <a:t>organizations.Online</a:t>
            </a:r>
            <a:r>
              <a:rPr lang="en-US" b="0" i="0" dirty="0">
                <a:effectLst/>
                <a:latin typeface="Times New Roman" panose="02020603050405020304" pitchFamily="18" charset="0"/>
                <a:cs typeface="Times New Roman" panose="02020603050405020304" pitchFamily="18" charset="0"/>
              </a:rPr>
              <a:t> systems reduce the risk of errors often associated with manual data entry. Automated calculations and standardized evaluation criteria contribute to higher data accuracy and integrity, leading to fair and reliable assessment outcomes</a:t>
            </a:r>
            <a:r>
              <a:rPr lang="en-US" dirty="0">
                <a:solidFill>
                  <a:srgbClr val="374151"/>
                </a:solidFill>
                <a:latin typeface="Times New Roman" panose="02020603050405020304" pitchFamily="18" charset="0"/>
                <a:cs typeface="Times New Roman" panose="02020603050405020304" pitchFamily="18" charset="0"/>
              </a:rPr>
              <a:t>[2].</a:t>
            </a:r>
            <a:endParaRPr lang="en-US" sz="2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second objective </a:t>
            </a:r>
            <a:endParaRPr lang="en-US" sz="2800" b="0" strike="noStrike" spc="-1">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pc="-1" dirty="0">
                <a:solidFill>
                  <a:srgbClr val="000000"/>
                </a:solidFill>
                <a:latin typeface="Times New Roman"/>
              </a:rPr>
              <a:t>Exploratory data analysis methods to understand trends and patterns descriptive analytics for summarizing faculty performances metrics predictive  modeling techniques to forecast faculty performances. Ethical implications of using data science in faculty appraisal ensuring fairness and transparency in the appraisal process. The methods of collecting relevant data for faculty appraisal techniques for cleaning and preprocessing the collected data, data privacy and ethical consideration in handling faculty-related data. Identification of key features that impact performances for creating new features to enhance predictive model and feature selection and engineering[3].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To overcome the difficulty of the existing appraisal system, we will develop a web application enabling authorized users to fill the appraisal form and provide verification facility for specific users and store the data in database which can be used for calculation of overall appraisal percentage .We will implement data analytics to provide the analysis of the same.</a:t>
            </a:r>
          </a:p>
          <a:p>
            <a:pPr marL="457200" indent="-457200" algn="just">
              <a:spcBef>
                <a:spcPts val="1001"/>
              </a:spcBef>
              <a:buClr>
                <a:srgbClr val="000000"/>
              </a:buClr>
              <a:buFont typeface="Wingdings"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The proposed system will use HTML, CSS, JavaScript for the user interface, </a:t>
            </a:r>
            <a:r>
              <a:rPr lang="en-GB" dirty="0" err="1">
                <a:latin typeface="Times New Roman" panose="02020603050405020304" pitchFamily="18" charset="0"/>
                <a:ea typeface="Calibri" panose="020F0502020204030204" pitchFamily="34" charset="0"/>
                <a:cs typeface="Times New Roman" panose="02020603050405020304" pitchFamily="18" charset="0"/>
              </a:rPr>
              <a:t>php</a:t>
            </a:r>
            <a:r>
              <a:rPr lang="en-GB" dirty="0">
                <a:latin typeface="Times New Roman" panose="02020603050405020304" pitchFamily="18" charset="0"/>
                <a:ea typeface="Calibri" panose="020F0502020204030204" pitchFamily="34" charset="0"/>
                <a:cs typeface="Times New Roman" panose="02020603050405020304" pitchFamily="18" charset="0"/>
              </a:rPr>
              <a:t> and node.js for the back-end, a relational database (e.g., MySQL), data analytics libraries like Pandas and NumPy, and secure deployment on a hosting service.</a:t>
            </a:r>
            <a:endParaRPr lang="en-US" sz="28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sz="2800" b="0" strike="noStrike" spc="-1" dirty="0">
                <a:solidFill>
                  <a:srgbClr val="000000"/>
                </a:solidFill>
                <a:latin typeface="Times New Roman"/>
              </a:rPr>
              <a:t>[1]. </a:t>
            </a:r>
            <a:r>
              <a:rPr lang="en-US" spc="-1" dirty="0" err="1">
                <a:solidFill>
                  <a:srgbClr val="000000"/>
                </a:solidFill>
                <a:latin typeface="Times New Roman"/>
              </a:rPr>
              <a:t>Haidi</a:t>
            </a:r>
            <a:r>
              <a:rPr lang="en-US" spc="-1" dirty="0">
                <a:solidFill>
                  <a:srgbClr val="000000"/>
                </a:solidFill>
                <a:latin typeface="Times New Roman"/>
              </a:rPr>
              <a:t> </a:t>
            </a:r>
            <a:r>
              <a:rPr lang="en-US" spc="-1" dirty="0" err="1">
                <a:solidFill>
                  <a:srgbClr val="000000"/>
                </a:solidFill>
                <a:latin typeface="Times New Roman"/>
              </a:rPr>
              <a:t>Bozikovic</a:t>
            </a:r>
            <a:r>
              <a:rPr lang="en-US" spc="-1" dirty="0">
                <a:solidFill>
                  <a:srgbClr val="000000"/>
                </a:solidFill>
                <a:latin typeface="Times New Roman"/>
              </a:rPr>
              <a:t>, Maja </a:t>
            </a:r>
            <a:r>
              <a:rPr lang="en-US" spc="-1" dirty="0" err="1">
                <a:solidFill>
                  <a:srgbClr val="000000"/>
                </a:solidFill>
                <a:latin typeface="Times New Roman"/>
              </a:rPr>
              <a:t>Stula</a:t>
            </a:r>
            <a:r>
              <a:rPr lang="en-US" spc="-1" dirty="0">
                <a:solidFill>
                  <a:srgbClr val="000000"/>
                </a:solidFill>
                <a:latin typeface="Times New Roman"/>
              </a:rPr>
              <a:t> , “</a:t>
            </a:r>
            <a:r>
              <a:rPr lang="en-US" spc="-1" dirty="0">
                <a:solidFill>
                  <a:srgbClr val="000000"/>
                </a:solidFill>
                <a:latin typeface="Times New Roman"/>
                <a:hlinkClick r:id="rId2"/>
              </a:rPr>
              <a:t>Web Design – past , present and future</a:t>
            </a:r>
            <a:r>
              <a:rPr lang="en-US" spc="-1" dirty="0">
                <a:solidFill>
                  <a:srgbClr val="000000"/>
                </a:solidFill>
                <a:latin typeface="Times New Roman"/>
              </a:rPr>
              <a:t>” ,</a:t>
            </a:r>
          </a:p>
          <a:p>
            <a:pPr marL="0" indent="0" algn="just">
              <a:lnSpc>
                <a:spcPct val="90000"/>
              </a:lnSpc>
              <a:spcBef>
                <a:spcPts val="1001"/>
              </a:spcBef>
              <a:buNone/>
              <a:tabLst>
                <a:tab pos="0" algn="l"/>
              </a:tabLst>
            </a:pPr>
            <a:r>
              <a:rPr lang="en-US" spc="-1" dirty="0">
                <a:solidFill>
                  <a:srgbClr val="000000"/>
                </a:solidFill>
                <a:latin typeface="Times New Roman"/>
              </a:rPr>
              <a:t>       MIPRO , pp 1-6, 21 May 2018.</a:t>
            </a: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r>
              <a:rPr lang="en-US" spc="-1" dirty="0">
                <a:solidFill>
                  <a:srgbClr val="000000"/>
                </a:solidFill>
                <a:latin typeface="Times New Roman"/>
              </a:rPr>
              <a:t>[2]. Aisha Khanam, Dr. Shabana Mazhar, “</a:t>
            </a:r>
            <a:r>
              <a:rPr lang="en-US" spc="-1" dirty="0">
                <a:solidFill>
                  <a:srgbClr val="000000"/>
                </a:solidFill>
                <a:latin typeface="Times New Roman"/>
                <a:hlinkClick r:id="rId3"/>
              </a:rPr>
              <a:t>Efficacy of faculty performance appraisal system in higher educational organization</a:t>
            </a:r>
            <a:r>
              <a:rPr lang="en-US" spc="-1" dirty="0">
                <a:solidFill>
                  <a:srgbClr val="000000"/>
                </a:solidFill>
                <a:latin typeface="Times New Roman"/>
              </a:rPr>
              <a:t>” , International journal of management and social sciences (IJMSS) , vol 03 ,pp 1 -11, January 2015.</a:t>
            </a:r>
            <a:endParaRPr lang="en-US" sz="2800" b="0" strike="noStrike" spc="-1" dirty="0">
              <a:solidFill>
                <a:srgbClr val="000000"/>
              </a:solidFill>
              <a:latin typeface="Times New Roman"/>
            </a:endParaRPr>
          </a:p>
          <a:p>
            <a:pPr marL="577800" indent="-577800" algn="just">
              <a:spcBef>
                <a:spcPts val="1001"/>
              </a:spcBef>
              <a:tabLst>
                <a:tab pos="0" algn="l"/>
              </a:tabLst>
            </a:pPr>
            <a:r>
              <a:rPr lang="en-US" sz="2800" b="0" strike="noStrike" spc="-1" dirty="0">
                <a:solidFill>
                  <a:srgbClr val="000000"/>
                </a:solidFill>
                <a:latin typeface="Times New Roman"/>
              </a:rPr>
              <a:t>[3]. Patrik Bores, Aishwarya Chinch pure, Rajat Singh Deepak , Dr. Swati Shinde, “</a:t>
            </a:r>
            <a:r>
              <a:rPr lang="en-US" sz="2800" b="0" strike="noStrike" spc="-1" dirty="0">
                <a:solidFill>
                  <a:srgbClr val="000000"/>
                </a:solidFill>
                <a:latin typeface="Times New Roman"/>
                <a:hlinkClick r:id="rId4"/>
              </a:rPr>
              <a:t>Comprehensive Faculty Appraisal and development system using Data Analytics and Data Visualization</a:t>
            </a:r>
            <a:r>
              <a:rPr lang="en-US" sz="2800" b="0" strike="noStrike" spc="-1" dirty="0">
                <a:solidFill>
                  <a:srgbClr val="000000"/>
                </a:solidFill>
                <a:latin typeface="Times New Roman"/>
              </a:rPr>
              <a:t>”, Fourth International Conference on computing communication control automation(ICCUBEA), pp 1-6 , 25 April 2019.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1308</TotalTime>
  <Words>835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Courier New</vt:lpstr>
      <vt:lpstr>Söhne</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Shaik Sakiya</cp:lastModifiedBy>
  <cp:revision>145</cp:revision>
  <dcterms:created xsi:type="dcterms:W3CDTF">2019-06-11T05:35:00Z</dcterms:created>
  <dcterms:modified xsi:type="dcterms:W3CDTF">2023-08-16T03:29:53Z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