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4"/>
  </p:notesMasterIdLst>
  <p:handoutMasterIdLst>
    <p:handoutMasterId r:id="rId15"/>
  </p:handoutMasterIdLst>
  <p:sldIdLst>
    <p:sldId id="256" r:id="rId3"/>
    <p:sldId id="257" r:id="rId4"/>
    <p:sldId id="267" r:id="rId5"/>
    <p:sldId id="259" r:id="rId6"/>
    <p:sldId id="260" r:id="rId7"/>
    <p:sldId id="261" r:id="rId8"/>
    <p:sldId id="262" r:id="rId9"/>
    <p:sldId id="263" r:id="rId10"/>
    <p:sldId id="264" r:id="rId11"/>
    <p:sldId id="265" r:id="rId12"/>
    <p:sldId id="266"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2" d="100"/>
          <a:sy n="82" d="100"/>
        </p:scale>
        <p:origin x="-691" y="-91"/>
      </p:cViewPr>
      <p:guideLst>
        <p:guide orient="horz" pos="2160"/>
        <p:guide pos="3840"/>
      </p:guideLst>
    </p:cSldViewPr>
  </p:slideViewPr>
  <p:notesTextViewPr>
    <p:cViewPr>
      <p:scale>
        <a:sx n="1" d="1"/>
        <a:sy n="1" d="1"/>
      </p:scale>
      <p:origin x="0" y="0"/>
    </p:cViewPr>
  </p:notesTextViewPr>
  <p:notesViewPr>
    <p:cSldViewPr snapToGrid="0">
      <p:cViewPr varScale="1">
        <p:scale>
          <a:sx n="40" d="100"/>
          <a:sy n="40" d="100"/>
        </p:scale>
        <p:origin x="2848" y="5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ED59611-2322-26E1-2FF4-C8BF762AFE0C}"/>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6F08C466-F57E-D096-945A-83D42722BBD8}"/>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70A9317B-FA60-4485-B820-D94941324B61}" type="datetimeFigureOut">
              <a:rPr lang="en-IN" smtClean="0"/>
              <a:pPr/>
              <a:t>28-09-2023</a:t>
            </a:fld>
            <a:endParaRPr lang="en-IN"/>
          </a:p>
        </p:txBody>
      </p:sp>
      <p:sp>
        <p:nvSpPr>
          <p:cNvPr id="4" name="Footer Placeholder 3">
            <a:extLst>
              <a:ext uri="{FF2B5EF4-FFF2-40B4-BE49-F238E27FC236}">
                <a16:creationId xmlns:a16="http://schemas.microsoft.com/office/drawing/2014/main" xmlns="" id="{5BB9AF28-25D5-0808-8D5F-6DC972840F59}"/>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34CF7F1D-E389-6D20-F2CA-BC5203EE131F}"/>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60DBBC8D-8D2B-46E5-BB8E-35EF0BBB5EDC}" type="slidenum">
              <a:rPr lang="en-IN" smtClean="0"/>
              <a:pPr/>
              <a:t>‹#›</a:t>
            </a:fld>
            <a:endParaRPr lang="en-IN"/>
          </a:p>
        </p:txBody>
      </p:sp>
    </p:spTree>
    <p:extLst>
      <p:ext uri="{BB962C8B-B14F-4D97-AF65-F5344CB8AC3E}">
        <p14:creationId xmlns:p14="http://schemas.microsoft.com/office/powerpoint/2010/main" xmlns="" val="16340343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F2856651-0B89-4420-81E7-675D57227565}" type="datetimeFigureOut">
              <a:rPr lang="en-US" smtClean="0"/>
              <a:pPr/>
              <a:t>9/28/2023</a:t>
            </a:fld>
            <a:endParaRPr lang="en-US"/>
          </a:p>
        </p:txBody>
      </p:sp>
      <p:sp>
        <p:nvSpPr>
          <p:cNvPr id="4" name="Slide Image Placeholder 3"/>
          <p:cNvSpPr>
            <a:spLocks noGrp="1" noRot="1" noChangeAspect="1"/>
          </p:cNvSpPr>
          <p:nvPr>
            <p:ph type="sldImg" idx="2"/>
          </p:nvPr>
        </p:nvSpPr>
        <p:spPr>
          <a:xfrm>
            <a:off x="215900" y="801688"/>
            <a:ext cx="7127875" cy="4010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6947DA7F-CA24-4590-A4B1-DD278E63ED6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947DA7F-CA24-4590-A4B1-DD278E63ED60}"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Click to edit Master title style</a:t>
            </a:r>
            <a:endParaRPr lang="en-US" sz="4400" b="0" strike="noStrike" spc="-1">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Dept. of Computer Science and Engineering</a:t>
            </a:r>
            <a:endParaRPr lang="en-IN" sz="1600" b="0" strike="noStrike" spc="-1">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a:solidFill>
                  <a:srgbClr val="002060"/>
                </a:solidFill>
                <a:latin typeface="Times New Roman"/>
              </a:rPr>
              <a:pPr algn="ctr">
                <a:lnSpc>
                  <a:spcPct val="100000"/>
                </a:lnSpc>
              </a:pPr>
              <a:t>‹#›</a:t>
            </a:fld>
            <a:endParaRPr lang="en-IN" sz="1600" b="0" strike="noStrike" spc="-1">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500" b="1" i="1" strike="noStrike" spc="-1" dirty="0">
                <a:solidFill>
                  <a:srgbClr val="FFFFFF"/>
                </a:solidFill>
                <a:latin typeface="Times New Roman"/>
              </a:rPr>
              <a:t>&lt;Early prediction of low birth weight cases using Ensemble Learning techniques&gt;</a:t>
            </a:r>
            <a:endParaRPr lang="en-IN" sz="1500" b="0" strike="noStrike" spc="-1" dirty="0">
              <a:latin typeface="Arial"/>
            </a:endParaRPr>
          </a:p>
        </p:txBody>
      </p:sp>
      <p:pic>
        <p:nvPicPr>
          <p:cNvPr id="49" name="Picture 5"/>
          <p:cNvPicPr/>
          <p:nvPr/>
        </p:nvPicPr>
        <p:blipFill>
          <a:blip r:embed="rId14" cstate="print"/>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B - 5 </a:t>
            </a:r>
            <a:endParaRPr lang="en-IN" sz="16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204g1a0579" TargetMode="External"/><Relationship Id="rId2" Type="http://schemas.openxmlformats.org/officeDocument/2006/relationships/hyperlink" Target="https://github.com/204g1a0592/CSE-2020-2024-B5" TargetMode="Externa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hyperlink" Target="https://github.com/204g1a05c3" TargetMode="External"/><Relationship Id="rId4" Type="http://schemas.openxmlformats.org/officeDocument/2006/relationships/hyperlink" Target="https://github.com/204g1a05b9"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file:///C:\Users\Manasa\Downloads\cuw%20(1).pdf"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hyperlink" Target="file:///C:\Users\Manasa\Downloads\DOC-20230825-WA0004..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3222701" y="1594623"/>
            <a:ext cx="2478469" cy="636249"/>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a:bodyPr>
          <a:lstStyle/>
          <a:p>
            <a:pPr algn="ctr">
              <a:lnSpc>
                <a:spcPct val="90000"/>
              </a:lnSpc>
              <a:spcBef>
                <a:spcPts val="300"/>
              </a:spcBef>
              <a:tabLst>
                <a:tab pos="0" algn="l"/>
              </a:tabLst>
            </a:pPr>
            <a:r>
              <a:rPr lang="en-IN" sz="2400" spc="-1" dirty="0">
                <a:solidFill>
                  <a:srgbClr val="000000"/>
                </a:solidFill>
                <a:latin typeface="Times New Roman"/>
              </a:rPr>
              <a:t>N. Ranga Dhamini</a:t>
            </a:r>
            <a:endParaRPr lang="en-IN" sz="2400" b="0" strike="noStrike" spc="-1" dirty="0">
              <a:latin typeface="Arial"/>
            </a:endParaRPr>
          </a:p>
          <a:p>
            <a:pPr algn="ctr">
              <a:lnSpc>
                <a:spcPct val="90000"/>
              </a:lnSpc>
              <a:spcBef>
                <a:spcPts val="300"/>
              </a:spcBef>
              <a:tabLst>
                <a:tab pos="0" algn="l"/>
              </a:tabLst>
            </a:pPr>
            <a:r>
              <a:rPr lang="en-US" sz="1100" b="0" strike="noStrike" spc="-1" dirty="0">
                <a:solidFill>
                  <a:srgbClr val="000000"/>
                </a:solidFill>
                <a:latin typeface="Times New Roman"/>
              </a:rPr>
              <a:t>Roll No. </a:t>
            </a:r>
            <a:r>
              <a:rPr lang="en-US" sz="1100" spc="-1" dirty="0">
                <a:solidFill>
                  <a:srgbClr val="000000"/>
                </a:solidFill>
                <a:latin typeface="Times New Roman"/>
              </a:rPr>
              <a:t>204G1A0579</a:t>
            </a:r>
            <a:endParaRPr lang="en-IN" sz="1100" b="0" strike="noStrike" spc="-1" dirty="0">
              <a:latin typeface="Arial"/>
            </a:endParaRPr>
          </a:p>
        </p:txBody>
      </p:sp>
      <p:sp>
        <p:nvSpPr>
          <p:cNvPr id="88" name="Subtitle 11"/>
          <p:cNvSpPr/>
          <p:nvPr/>
        </p:nvSpPr>
        <p:spPr>
          <a:xfrm>
            <a:off x="3759480" y="2475720"/>
            <a:ext cx="4672440" cy="8978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300"/>
              </a:spcBef>
              <a:tabLst>
                <a:tab pos="0" algn="l"/>
              </a:tabLst>
            </a:pPr>
            <a:r>
              <a:rPr lang="en-US" sz="2400" spc="-1" dirty="0">
                <a:solidFill>
                  <a:srgbClr val="000000"/>
                </a:solidFill>
                <a:latin typeface="Times New Roman"/>
              </a:rPr>
              <a:t>Mrs. M. </a:t>
            </a:r>
            <a:r>
              <a:rPr lang="en-US" sz="2400" spc="-1" dirty="0" err="1">
                <a:solidFill>
                  <a:srgbClr val="000000"/>
                </a:solidFill>
                <a:latin typeface="Times New Roman"/>
              </a:rPr>
              <a:t>Soumya</a:t>
            </a:r>
            <a:r>
              <a:rPr lang="en-US" sz="2400" b="0" strike="noStrike" spc="-1" dirty="0">
                <a:solidFill>
                  <a:srgbClr val="000000"/>
                </a:solidFill>
                <a:latin typeface="Times New Roman"/>
              </a:rPr>
              <a:t> </a:t>
            </a:r>
            <a:r>
              <a:rPr lang="en-US" sz="1400" b="0" strike="noStrike" spc="-1" dirty="0" err="1">
                <a:solidFill>
                  <a:srgbClr val="000000"/>
                </a:solidFill>
                <a:latin typeface="Times New Roman"/>
              </a:rPr>
              <a:t>M.Tech</a:t>
            </a:r>
            <a:r>
              <a:rPr lang="en-US" sz="1400" b="0" strike="noStrike" spc="-1" dirty="0">
                <a:solidFill>
                  <a:srgbClr val="000000"/>
                </a:solidFill>
                <a:latin typeface="Times New Roman"/>
              </a:rPr>
              <a:t> (</a:t>
            </a:r>
            <a:r>
              <a:rPr lang="en-US" sz="1400" b="0" strike="noStrike" spc="-1" dirty="0" err="1">
                <a:solidFill>
                  <a:srgbClr val="000000"/>
                </a:solidFill>
                <a:latin typeface="Times New Roman"/>
              </a:rPr>
              <a:t>Ph</a:t>
            </a:r>
            <a:r>
              <a:rPr lang="en-US" sz="1400" spc="-1" dirty="0" err="1">
                <a:solidFill>
                  <a:srgbClr val="000000"/>
                </a:solidFill>
                <a:latin typeface="Times New Roman"/>
              </a:rPr>
              <a:t>.</a:t>
            </a:r>
            <a:r>
              <a:rPr lang="en-US" sz="1400" b="0" strike="noStrike" spc="-1" dirty="0" err="1">
                <a:solidFill>
                  <a:srgbClr val="000000"/>
                </a:solidFill>
                <a:latin typeface="Times New Roman"/>
              </a:rPr>
              <a:t>D</a:t>
            </a:r>
            <a:r>
              <a:rPr lang="en-US" sz="1400" b="0" strike="noStrike" spc="-1" dirty="0">
                <a:solidFill>
                  <a:srgbClr val="000000"/>
                </a:solidFill>
                <a:latin typeface="Times New Roman"/>
              </a:rPr>
              <a:t>)</a:t>
            </a:r>
            <a:endParaRPr lang="en-IN" sz="1400" b="0" strike="noStrike" spc="-1" dirty="0">
              <a:latin typeface="Arial"/>
            </a:endParaRPr>
          </a:p>
          <a:p>
            <a:pPr algn="ctr">
              <a:lnSpc>
                <a:spcPct val="90000"/>
              </a:lnSpc>
              <a:spcBef>
                <a:spcPts val="201"/>
              </a:spcBef>
              <a:tabLst>
                <a:tab pos="0" algn="l"/>
              </a:tabLst>
            </a:pPr>
            <a:r>
              <a:rPr lang="en-IN" sz="1400" b="0" strike="noStrike" spc="-1" dirty="0">
                <a:solidFill>
                  <a:srgbClr val="000000"/>
                </a:solidFill>
                <a:latin typeface="Times New Roman"/>
              </a:rPr>
              <a:t>Assistant Professor</a:t>
            </a:r>
            <a:endParaRPr lang="en-IN" sz="1400" b="0" strike="noStrike" spc="-1" dirty="0">
              <a:latin typeface="Arial"/>
            </a:endParaRPr>
          </a:p>
        </p:txBody>
      </p:sp>
      <p:sp>
        <p:nvSpPr>
          <p:cNvPr id="89" name="Subtitle 11"/>
          <p:cNvSpPr/>
          <p:nvPr/>
        </p:nvSpPr>
        <p:spPr>
          <a:xfrm>
            <a:off x="1514520" y="5162400"/>
            <a:ext cx="9162720" cy="14266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7000" lnSpcReduction="20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Technology</a:t>
            </a:r>
            <a:endParaRPr lang="en-IN" sz="6500" b="0" strike="noStrike" spc="-1" dirty="0">
              <a:latin typeface="Arial"/>
            </a:endParaRPr>
          </a:p>
          <a:p>
            <a:pPr algn="ctr">
              <a:lnSpc>
                <a:spcPct val="90000"/>
              </a:lnSpc>
              <a:spcBef>
                <a:spcPts val="300"/>
              </a:spcBef>
              <a:tabLst>
                <a:tab pos="0" algn="l"/>
              </a:tabLst>
            </a:pPr>
            <a:r>
              <a:rPr lang="en-US" sz="1800" b="1" strike="noStrike" spc="-1" dirty="0">
                <a:solidFill>
                  <a:srgbClr val="000000"/>
                </a:solidFill>
                <a:latin typeface="Times New Roman"/>
                <a:ea typeface="Times New Roman"/>
              </a:rPr>
              <a:t>(</a:t>
            </a:r>
            <a:r>
              <a:rPr lang="en-US" sz="2000" b="1" strike="noStrike" spc="-1" dirty="0">
                <a:solidFill>
                  <a:srgbClr val="000000"/>
                </a:solidFill>
                <a:latin typeface="Verdana"/>
                <a:ea typeface="Times New Roman"/>
              </a:rPr>
              <a:t>Autonomous)</a:t>
            </a:r>
            <a:endParaRPr lang="en-IN" sz="20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754921" y="1594623"/>
            <a:ext cx="2221800" cy="615553"/>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500"/>
          </a:bodyPr>
          <a:lstStyle/>
          <a:p>
            <a:pPr algn="ctr">
              <a:lnSpc>
                <a:spcPct val="90000"/>
              </a:lnSpc>
              <a:spcBef>
                <a:spcPts val="300"/>
              </a:spcBef>
              <a:tabLst>
                <a:tab pos="0" algn="l"/>
              </a:tabLst>
            </a:pPr>
            <a:r>
              <a:rPr lang="en-IN" sz="2400" spc="-1" dirty="0">
                <a:solidFill>
                  <a:srgbClr val="000000"/>
                </a:solidFill>
                <a:latin typeface="Times New Roman"/>
              </a:rPr>
              <a:t>K. </a:t>
            </a:r>
            <a:r>
              <a:rPr lang="en-IN" sz="2400" spc="-1" dirty="0" err="1">
                <a:solidFill>
                  <a:srgbClr val="000000"/>
                </a:solidFill>
                <a:latin typeface="Times New Roman"/>
              </a:rPr>
              <a:t>Samyuktha</a:t>
            </a:r>
            <a:endParaRPr lang="en-IN" sz="24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204G1A0592</a:t>
            </a:r>
            <a:endParaRPr lang="en-IN" sz="1200" b="0" strike="noStrike" spc="-1" dirty="0">
              <a:latin typeface="Arial"/>
            </a:endParaRPr>
          </a:p>
        </p:txBody>
      </p:sp>
      <p:sp>
        <p:nvSpPr>
          <p:cNvPr id="91" name="Subtitle 11"/>
          <p:cNvSpPr/>
          <p:nvPr/>
        </p:nvSpPr>
        <p:spPr>
          <a:xfrm>
            <a:off x="7198200" y="16257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500"/>
          </a:bodyPr>
          <a:lstStyle/>
          <a:p>
            <a:pPr algn="ctr">
              <a:lnSpc>
                <a:spcPct val="90000"/>
              </a:lnSpc>
              <a:spcBef>
                <a:spcPts val="300"/>
              </a:spcBef>
              <a:tabLst>
                <a:tab pos="0" algn="l"/>
              </a:tabLst>
            </a:pPr>
            <a:endParaRPr lang="en-IN" sz="1200" b="0" strike="noStrike" spc="-1" dirty="0">
              <a:latin typeface="Arial"/>
            </a:endParaRPr>
          </a:p>
        </p:txBody>
      </p:sp>
      <p:sp>
        <p:nvSpPr>
          <p:cNvPr id="92" name="Subtitle 11"/>
          <p:cNvSpPr/>
          <p:nvPr/>
        </p:nvSpPr>
        <p:spPr>
          <a:xfrm>
            <a:off x="320760" y="1598760"/>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500"/>
          </a:bodyPr>
          <a:lstStyle/>
          <a:p>
            <a:pPr algn="ctr">
              <a:lnSpc>
                <a:spcPct val="90000"/>
              </a:lnSpc>
              <a:spcBef>
                <a:spcPts val="300"/>
              </a:spcBef>
              <a:tabLst>
                <a:tab pos="0" algn="l"/>
              </a:tabLst>
            </a:pPr>
            <a:endParaRPr lang="en-IN" sz="2600" b="0" strike="noStrike" spc="-1" dirty="0">
              <a:latin typeface="Arial"/>
            </a:endParaRPr>
          </a:p>
        </p:txBody>
      </p:sp>
      <p:sp>
        <p:nvSpPr>
          <p:cNvPr id="93" name="Rectangle: Rounded Corners 16"/>
          <p:cNvSpPr/>
          <p:nvPr/>
        </p:nvSpPr>
        <p:spPr>
          <a:xfrm>
            <a:off x="754920" y="335160"/>
            <a:ext cx="10527840" cy="857520"/>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pPr>
            <a:r>
              <a:rPr lang="en-IN" sz="3200" spc="-1" dirty="0">
                <a:solidFill>
                  <a:srgbClr val="FFFFFF"/>
                </a:solidFill>
                <a:latin typeface="Times New Roman"/>
              </a:rPr>
              <a:t>Early </a:t>
            </a:r>
            <a:r>
              <a:rPr lang="en-IN" sz="3200" spc="-1" dirty="0" smtClean="0">
                <a:solidFill>
                  <a:srgbClr val="FFFFFF"/>
                </a:solidFill>
                <a:latin typeface="Times New Roman"/>
              </a:rPr>
              <a:t>Forecast</a:t>
            </a:r>
            <a:r>
              <a:rPr lang="en-IN" sz="3200" spc="-1" dirty="0" smtClean="0">
                <a:solidFill>
                  <a:srgbClr val="FFFFFF"/>
                </a:solidFill>
                <a:latin typeface="Times New Roman"/>
              </a:rPr>
              <a:t> </a:t>
            </a:r>
            <a:r>
              <a:rPr lang="en-IN" sz="3200" spc="-1" dirty="0">
                <a:solidFill>
                  <a:srgbClr val="FFFFFF"/>
                </a:solidFill>
                <a:latin typeface="Times New Roman"/>
              </a:rPr>
              <a:t>of low birth weight cases using Ensemble Learning techniques</a:t>
            </a:r>
            <a:endParaRPr lang="en-IN" sz="3200" spc="-1" dirty="0"/>
          </a:p>
        </p:txBody>
      </p:sp>
      <p:sp>
        <p:nvSpPr>
          <p:cNvPr id="94" name="Rectangle 17"/>
          <p:cNvSpPr/>
          <p:nvPr/>
        </p:nvSpPr>
        <p:spPr>
          <a:xfrm>
            <a:off x="2714760" y="1261800"/>
            <a:ext cx="6761880" cy="34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a:solidFill>
                  <a:srgbClr val="000000"/>
                </a:solidFill>
                <a:latin typeface="Times New Roman"/>
                <a:ea typeface="Calibri"/>
              </a:rPr>
              <a:t>by</a:t>
            </a:r>
            <a:endParaRPr lang="en-IN" sz="1600" b="0" strike="noStrike" spc="-1">
              <a:latin typeface="Arial"/>
            </a:endParaRPr>
          </a:p>
        </p:txBody>
      </p:sp>
      <p:pic>
        <p:nvPicPr>
          <p:cNvPr id="95" name="Picture 4"/>
          <p:cNvPicPr/>
          <p:nvPr/>
        </p:nvPicPr>
        <p:blipFill>
          <a:blip r:embed="rId2"/>
          <a:stretch/>
        </p:blipFill>
        <p:spPr>
          <a:xfrm>
            <a:off x="5174100" y="3379136"/>
            <a:ext cx="1843200" cy="1685160"/>
          </a:xfrm>
          <a:prstGeom prst="rect">
            <a:avLst/>
          </a:prstGeom>
          <a:ln w="0">
            <a:noFill/>
          </a:ln>
        </p:spPr>
      </p:pic>
      <p:sp>
        <p:nvSpPr>
          <p:cNvPr id="96" name="Subtitle 11"/>
          <p:cNvSpPr/>
          <p:nvPr/>
        </p:nvSpPr>
        <p:spPr>
          <a:xfrm>
            <a:off x="8649466" y="1636560"/>
            <a:ext cx="2382481"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4500" lnSpcReduction="10000"/>
          </a:bodyPr>
          <a:lstStyle/>
          <a:p>
            <a:pPr algn="ctr">
              <a:lnSpc>
                <a:spcPct val="90000"/>
              </a:lnSpc>
              <a:spcBef>
                <a:spcPts val="300"/>
              </a:spcBef>
              <a:tabLst>
                <a:tab pos="0" algn="l"/>
              </a:tabLst>
            </a:pPr>
            <a:r>
              <a:rPr lang="en-IN" sz="2400" spc="-1" dirty="0">
                <a:solidFill>
                  <a:srgbClr val="000000"/>
                </a:solidFill>
                <a:latin typeface="Times New Roman"/>
              </a:rPr>
              <a:t>B. Vishnu</a:t>
            </a:r>
            <a:endParaRPr lang="en-IN" sz="24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204G1A05C3</a:t>
            </a:r>
            <a:endParaRPr lang="en-IN" sz="1200" b="0" strike="noStrike" spc="-1" dirty="0">
              <a:latin typeface="Arial"/>
            </a:endParaRPr>
          </a:p>
        </p:txBody>
      </p:sp>
      <p:sp>
        <p:nvSpPr>
          <p:cNvPr id="4" name="TextBox 3">
            <a:extLst>
              <a:ext uri="{FF2B5EF4-FFF2-40B4-BE49-F238E27FC236}">
                <a16:creationId xmlns:a16="http://schemas.microsoft.com/office/drawing/2014/main" xmlns="" id="{96D3ED7B-C258-F9F7-8580-3D6B11444DB1}"/>
              </a:ext>
            </a:extLst>
          </p:cNvPr>
          <p:cNvSpPr txBox="1"/>
          <p:nvPr/>
        </p:nvSpPr>
        <p:spPr>
          <a:xfrm>
            <a:off x="6266985" y="1568160"/>
            <a:ext cx="2382481" cy="615553"/>
          </a:xfrm>
          <a:prstGeom prst="rect">
            <a:avLst/>
          </a:prstGeom>
          <a:noFill/>
        </p:spPr>
        <p:txBody>
          <a:bodyPr wrap="square" rtlCol="0">
            <a:spAutoFit/>
          </a:bodyPr>
          <a:lstStyle/>
          <a:p>
            <a:r>
              <a:rPr lang="en-IN" sz="2300" dirty="0">
                <a:latin typeface="Times New Roman" panose="02020603050405020304" pitchFamily="18" charset="0"/>
                <a:cs typeface="Times New Roman" panose="02020603050405020304" pitchFamily="18" charset="0"/>
              </a:rPr>
              <a:t>S. Vandana Bai</a:t>
            </a:r>
          </a:p>
          <a:p>
            <a:r>
              <a:rPr lang="en-IN" sz="1100" dirty="0">
                <a:latin typeface="Times New Roman" panose="02020603050405020304" pitchFamily="18" charset="0"/>
                <a:cs typeface="Times New Roman" panose="02020603050405020304" pitchFamily="18" charset="0"/>
              </a:rPr>
              <a:t>Roll No. 204G1A05B9</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Git Hub Dashboards of each student</a:t>
            </a:r>
            <a:endParaRPr lang="en-US" sz="4400" b="0" strike="noStrike" spc="-1">
              <a:solidFill>
                <a:srgbClr val="000000"/>
              </a:solidFill>
              <a:latin typeface="Calibri"/>
            </a:endParaRPr>
          </a:p>
        </p:txBody>
      </p:sp>
      <p:sp>
        <p:nvSpPr>
          <p:cNvPr id="7" name="TextBox 6">
            <a:hlinkClick r:id="rId2"/>
          </p:cNvPr>
          <p:cNvSpPr txBox="1"/>
          <p:nvPr/>
        </p:nvSpPr>
        <p:spPr>
          <a:xfrm>
            <a:off x="158620" y="998375"/>
            <a:ext cx="10954139" cy="2677656"/>
          </a:xfrm>
          <a:prstGeom prst="rect">
            <a:avLst/>
          </a:prstGeom>
          <a:noFill/>
        </p:spPr>
        <p:txBody>
          <a:bodyPr wrap="square" rtlCol="0">
            <a:spAutoFit/>
          </a:bodyPr>
          <a:lstStyle/>
          <a:p>
            <a:r>
              <a:rPr lang="en-US" sz="2800" dirty="0">
                <a:latin typeface="Times New Roman" pitchFamily="18" charset="0"/>
                <a:cs typeface="Times New Roman" pitchFamily="18" charset="0"/>
                <a:hlinkClick r:id="rId2"/>
              </a:rPr>
              <a:t>https://github.com/204g1a0592/CSE-2020-2024-B5</a:t>
            </a:r>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hlinkClick r:id="rId3"/>
              </a:rPr>
              <a:t>https://github.com/204g1a0579</a:t>
            </a:r>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hlinkClick r:id="rId4"/>
              </a:rPr>
              <a:t>https://github.com/204g1a05b9</a:t>
            </a:r>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hlinkClick r:id="rId5"/>
              </a:rPr>
              <a:t>https://github.com/204g1a05c3</a:t>
            </a:r>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pic>
        <p:nvPicPr>
          <p:cNvPr id="9" name="Picture 8" descr="Screenshot (5).png"/>
          <p:cNvPicPr>
            <a:picLocks noChangeAspect="1"/>
          </p:cNvPicPr>
          <p:nvPr/>
        </p:nvPicPr>
        <p:blipFill>
          <a:blip r:embed="rId6"/>
          <a:stretch>
            <a:fillRect/>
          </a:stretch>
        </p:blipFill>
        <p:spPr>
          <a:xfrm>
            <a:off x="1418253" y="2855168"/>
            <a:ext cx="9097347" cy="381622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a:solidFill>
                  <a:srgbClr val="FF6600"/>
                </a:solidFill>
                <a:latin typeface="Times New Roman"/>
                <a:ea typeface="Calibri"/>
              </a:rPr>
              <a:t>Any Queries?</a:t>
            </a:r>
            <a:endParaRPr lang="en-IN" sz="96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Contents</a:t>
            </a:r>
            <a:endParaRPr lang="en-US" sz="4400" b="0" strike="noStrike" spc="-1" dirty="0">
              <a:solidFill>
                <a:srgbClr val="000000"/>
              </a:solidFill>
              <a:latin typeface="Calibri"/>
            </a:endParaRP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Abstract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Problem statement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Objectives of Project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Literature survey for first objective </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Literature survey for second objective</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Proposed Work -(Methods to be followed for proposed system) </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References</a:t>
            </a:r>
          </a:p>
          <a:p>
            <a:pPr marL="462240" indent="-462240" algn="just">
              <a:lnSpc>
                <a:spcPct val="90000"/>
              </a:lnSpc>
              <a:spcBef>
                <a:spcPts val="1001"/>
              </a:spcBef>
              <a:buSzPct val="100058"/>
              <a:buBlip>
                <a:blip r:embed="rId2"/>
              </a:buBlip>
            </a:pPr>
            <a:r>
              <a:rPr lang="en-US" sz="2800" b="0" strike="noStrike" spc="-1" dirty="0" err="1">
                <a:solidFill>
                  <a:srgbClr val="000000"/>
                </a:solidFill>
                <a:latin typeface="Times New Roman"/>
              </a:rPr>
              <a:t>GitHub</a:t>
            </a:r>
            <a:r>
              <a:rPr lang="en-US" sz="2800" b="0" strike="noStrike" spc="-1" dirty="0">
                <a:solidFill>
                  <a:srgbClr val="000000"/>
                </a:solidFill>
                <a:latin typeface="Times New Roman"/>
              </a:rPr>
              <a:t> Link</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Queries</a:t>
            </a:r>
          </a:p>
          <a:p>
            <a:pPr algn="just">
              <a:lnSpc>
                <a:spcPct val="90000"/>
              </a:lnSpc>
              <a:spcBef>
                <a:spcPts val="1001"/>
              </a:spcBef>
              <a:tabLst>
                <a:tab pos="0" algn="l"/>
              </a:tabLst>
            </a:pPr>
            <a:endParaRPr lang="en-US" sz="2800" b="0" strike="noStrike" spc="-1" dirty="0">
              <a:solidFill>
                <a:srgbClr val="000000"/>
              </a:solidFill>
              <a:latin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chemeClr val="bg1"/>
                </a:solidFill>
                <a:latin typeface="Calibri"/>
              </a:rPr>
              <a:t>Abstract</a:t>
            </a: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algn="just">
              <a:spcBef>
                <a:spcPts val="1001"/>
              </a:spcBef>
              <a:buNone/>
              <a:tabLst>
                <a:tab pos="0" algn="l"/>
              </a:tabLst>
            </a:pPr>
            <a:r>
              <a:rPr lang="en-IN" spc="-1" dirty="0" smtClean="0">
                <a:solidFill>
                  <a:srgbClr val="000000"/>
                </a:solidFill>
                <a:latin typeface="Times New Roman"/>
              </a:rPr>
              <a:t>					</a:t>
            </a:r>
            <a:r>
              <a:rPr lang="en-IN" dirty="0" smtClean="0">
                <a:latin typeface="Times New Roman" pitchFamily="18" charset="0"/>
                <a:cs typeface="Times New Roman" pitchFamily="18" charset="0"/>
              </a:rPr>
              <a:t>Low Birth weight  acts as an indicator of sickness in newborn babies. LBW is closely associated with infant mortality as well as various health outcomes later in life. Machine learning techniques are used to gain useful information from health indicators of pregnant women for early detection of potential low birth weight cases.</a:t>
            </a:r>
            <a:r>
              <a:rPr lang="en-US" dirty="0" smtClean="0"/>
              <a:t> </a:t>
            </a:r>
            <a:r>
              <a:rPr lang="en-US" dirty="0" smtClean="0">
                <a:latin typeface="Times New Roman" pitchFamily="18" charset="0"/>
                <a:cs typeface="Times New Roman" pitchFamily="18" charset="0"/>
              </a:rPr>
              <a:t>Low birth weight  in infants leads to a range of health and developmental problems like respiratory distress syndrome and difficulties in temperature regulation</a:t>
            </a:r>
          </a:p>
          <a:p>
            <a:pPr algn="just">
              <a:spcBef>
                <a:spcPts val="1001"/>
              </a:spcBef>
              <a:buNone/>
              <a:tabLst>
                <a:tab pos="0" algn="l"/>
              </a:tabLst>
            </a:pPr>
            <a:r>
              <a:rPr lang="en-US" dirty="0" smtClean="0">
                <a:latin typeface="Times New Roman" pitchFamily="18" charset="0"/>
                <a:cs typeface="Times New Roman" pitchFamily="18" charset="0"/>
              </a:rPr>
              <a:t>					Ensemble Learning techniques like </a:t>
            </a:r>
            <a:r>
              <a:rPr lang="en-US" dirty="0" smtClean="0">
                <a:latin typeface="Times New Roman" pitchFamily="18" charset="0"/>
                <a:cs typeface="Times New Roman" pitchFamily="18" charset="0"/>
              </a:rPr>
              <a:t>Stacking</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are used for better model. Maternal factors such as age, ethnicity, education, and medical history are included, along with prenatal factors such as the number of prenatal care visits, gestational age, maternal weight gain, and smoking status are used as attributes in dataset.</a:t>
            </a:r>
            <a:endParaRPr lang="en-US" sz="2800" b="0" strike="noStrike" spc="-1"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9227990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Problem Statement</a:t>
            </a:r>
            <a:endParaRPr lang="en-US" sz="4400" b="0" strike="noStrike" spc="-1">
              <a:solidFill>
                <a:srgbClr val="000000"/>
              </a:solidFill>
              <a:latin typeface="Calibri"/>
            </a:endParaRPr>
          </a:p>
        </p:txBody>
      </p:sp>
      <p:sp>
        <p:nvSpPr>
          <p:cNvPr id="102" name="PlaceHolder 2"/>
          <p:cNvSpPr>
            <a:spLocks noGrp="1"/>
          </p:cNvSpPr>
          <p:nvPr>
            <p:ph/>
          </p:nvPr>
        </p:nvSpPr>
        <p:spPr>
          <a:xfrm>
            <a:off x="199440" y="1097280"/>
            <a:ext cx="11459520" cy="5075280"/>
          </a:xfrm>
          <a:prstGeom prst="rect">
            <a:avLst/>
          </a:prstGeom>
          <a:noFill/>
          <a:ln w="0">
            <a:noFill/>
          </a:ln>
        </p:spPr>
        <p:txBody>
          <a:bodyPr anchor="t">
            <a:normAutofit/>
          </a:bodyPr>
          <a:lstStyle/>
          <a:p>
            <a:pPr marL="457200" indent="-457200" algn="just">
              <a:spcBef>
                <a:spcPts val="1001"/>
              </a:spcBef>
              <a:buClr>
                <a:srgbClr val="000000"/>
              </a:buClr>
              <a:buFont typeface="Wingdings" charset="2"/>
              <a:buChar char=""/>
            </a:pPr>
            <a:r>
              <a:rPr lang="en-US" dirty="0">
                <a:latin typeface="Times New Roman" pitchFamily="18" charset="0"/>
                <a:cs typeface="Times New Roman" pitchFamily="18" charset="0"/>
              </a:rPr>
              <a:t>Low birth weight of a unborn child is a critical issue that poses significant risks to both neonatal health and long-term development. Due to low weight at birth, babies are at a higher risk of mortality during the neonatal period (first 28 days of life) due to their vulnerability to infections and other complications.</a:t>
            </a:r>
            <a:endParaRPr lang="en-US" spc="-1" dirty="0">
              <a:solidFill>
                <a:srgbClr val="000000"/>
              </a:solidFill>
              <a:latin typeface="Times New Roman" pitchFamily="18" charset="0"/>
              <a:cs typeface="Times New Roman" pitchFamily="18" charset="0"/>
            </a:endParaRPr>
          </a:p>
          <a:p>
            <a:pPr marL="457200" indent="-457200" algn="just">
              <a:spcBef>
                <a:spcPts val="1001"/>
              </a:spcBef>
              <a:buClr>
                <a:srgbClr val="000000"/>
              </a:buClr>
              <a:buFont typeface="Wingdings" charset="2"/>
              <a:buChar char=""/>
            </a:pPr>
            <a:r>
              <a:rPr lang="en-US" spc="-1" dirty="0">
                <a:solidFill>
                  <a:srgbClr val="000000"/>
                </a:solidFill>
                <a:latin typeface="Times New Roman"/>
              </a:rPr>
              <a:t>To avoid such risks,</a:t>
            </a:r>
            <a:r>
              <a:rPr lang="en-US" spc="-1" dirty="0">
                <a:solidFill>
                  <a:srgbClr val="000000"/>
                </a:solidFill>
                <a:latin typeface="Times New Roman" pitchFamily="18" charset="0"/>
                <a:cs typeface="Times New Roman" pitchFamily="18" charset="0"/>
              </a:rPr>
              <a:t> </a:t>
            </a:r>
            <a:r>
              <a:rPr lang="en-US" dirty="0">
                <a:latin typeface="Times New Roman" pitchFamily="18" charset="0"/>
                <a:cs typeface="Times New Roman" pitchFamily="18" charset="0"/>
              </a:rPr>
              <a:t>identification of low birth weight cases is essential for implementing timely interventions and personalized care strategies to improve maternal and neonatal outcomes.</a:t>
            </a:r>
            <a:endParaRPr lang="en-US" sz="2800" b="0" strike="noStrike" spc="-1" dirty="0">
              <a:solidFill>
                <a:srgbClr val="000000"/>
              </a:solidFill>
              <a:latin typeface="Times New Roman" pitchFamily="18" charset="0"/>
              <a:cs typeface="Times New Roman" pitchFamily="18" charset="0"/>
            </a:endParaRPr>
          </a:p>
          <a:p>
            <a:pPr marL="457200" indent="-457200" algn="just">
              <a:lnSpc>
                <a:spcPct val="90000"/>
              </a:lnSpc>
              <a:spcBef>
                <a:spcPts val="1001"/>
              </a:spcBef>
              <a:buClr>
                <a:srgbClr val="000000"/>
              </a:buClr>
              <a:buNone/>
            </a:pPr>
            <a:endParaRPr lang="en-US" sz="2800" b="0" strike="noStrike" spc="-1" dirty="0">
              <a:solidFill>
                <a:srgbClr val="000000"/>
              </a:solidFill>
              <a:latin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Objectives of Project</a:t>
            </a:r>
            <a:endParaRPr lang="en-US" sz="4400" b="0" strike="noStrike" spc="-1">
              <a:solidFill>
                <a:srgbClr val="000000"/>
              </a:solidFill>
              <a:latin typeface="Calibri"/>
            </a:endParaRPr>
          </a:p>
        </p:txBody>
      </p:sp>
      <p:sp>
        <p:nvSpPr>
          <p:cNvPr id="104" name="PlaceHolder 2"/>
          <p:cNvSpPr>
            <a:spLocks noGrp="1"/>
          </p:cNvSpPr>
          <p:nvPr>
            <p:ph/>
          </p:nvPr>
        </p:nvSpPr>
        <p:spPr>
          <a:xfrm>
            <a:off x="199440" y="1133280"/>
            <a:ext cx="11778840" cy="5394600"/>
          </a:xfrm>
          <a:prstGeom prst="rect">
            <a:avLst/>
          </a:prstGeom>
          <a:noFill/>
          <a:ln w="0">
            <a:noFill/>
          </a:ln>
        </p:spPr>
        <p:txBody>
          <a:bodyPr anchor="t">
            <a:normAutofit/>
          </a:bodyPr>
          <a:lstStyle/>
          <a:p>
            <a:pPr marL="571500" indent="-571500" algn="just">
              <a:spcBef>
                <a:spcPts val="1001"/>
              </a:spcBef>
              <a:buFont typeface="Wingdings" pitchFamily="2" charset="2"/>
              <a:buChar char="Ø"/>
              <a:tabLst>
                <a:tab pos="0" algn="l"/>
              </a:tabLst>
            </a:pPr>
            <a:r>
              <a:rPr lang="en-IN" spc="-1" dirty="0">
                <a:solidFill>
                  <a:srgbClr val="000000"/>
                </a:solidFill>
                <a:latin typeface="Times New Roman"/>
              </a:rPr>
              <a:t>To reduce the neonatal mortality rate by </a:t>
            </a:r>
            <a:r>
              <a:rPr lang="en-IN" spc="-1" dirty="0" smtClean="0">
                <a:solidFill>
                  <a:srgbClr val="000000"/>
                </a:solidFill>
                <a:latin typeface="Times New Roman"/>
              </a:rPr>
              <a:t>using</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machine learning </a:t>
            </a:r>
            <a:r>
              <a:rPr lang="en-US" dirty="0" smtClean="0">
                <a:latin typeface="Times New Roman" pitchFamily="18" charset="0"/>
                <a:cs typeface="Times New Roman" pitchFamily="18" charset="0"/>
              </a:rPr>
              <a:t>model capable </a:t>
            </a:r>
            <a:r>
              <a:rPr lang="en-US" dirty="0">
                <a:latin typeface="Times New Roman" pitchFamily="18" charset="0"/>
                <a:cs typeface="Times New Roman" pitchFamily="18" charset="0"/>
              </a:rPr>
              <a:t>of predicting low birth weight (LBW) cases during early stages of pregnancy, utilizing a dataset of maternal and prenatal factors.</a:t>
            </a:r>
          </a:p>
          <a:p>
            <a:pPr marL="514350" indent="-514350" algn="just">
              <a:spcBef>
                <a:spcPts val="1001"/>
              </a:spcBef>
              <a:buFont typeface="Wingdings" pitchFamily="2" charset="2"/>
              <a:buChar char="Ø"/>
              <a:tabLst>
                <a:tab pos="0" algn="l"/>
              </a:tabLst>
            </a:pPr>
            <a:r>
              <a:rPr lang="en-IN" spc="-1" dirty="0">
                <a:solidFill>
                  <a:srgbClr val="000000"/>
                </a:solidFill>
                <a:latin typeface="Times New Roman" pitchFamily="18" charset="0"/>
                <a:cs typeface="Times New Roman" pitchFamily="18" charset="0"/>
              </a:rPr>
              <a:t>To develop a high accuracy model form </a:t>
            </a:r>
            <a:r>
              <a:rPr lang="en-US" dirty="0">
                <a:latin typeface="Times New Roman" pitchFamily="18" charset="0"/>
                <a:cs typeface="Times New Roman" pitchFamily="18" charset="0"/>
              </a:rPr>
              <a:t>a range of machine learning algorithms, including </a:t>
            </a:r>
            <a:r>
              <a:rPr lang="en-US" dirty="0" smtClean="0">
                <a:latin typeface="Times New Roman" pitchFamily="18" charset="0"/>
                <a:cs typeface="Times New Roman" pitchFamily="18" charset="0"/>
              </a:rPr>
              <a:t>XG</a:t>
            </a:r>
            <a:r>
              <a:rPr lang="en-US" dirty="0" smtClean="0">
                <a:latin typeface="Times New Roman" pitchFamily="18" charset="0"/>
                <a:cs typeface="Times New Roman" pitchFamily="18" charset="0"/>
              </a:rPr>
              <a:t>boost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decision trees, random forests, and support vector </a:t>
            </a:r>
            <a:r>
              <a:rPr lang="en-US" dirty="0" smtClean="0">
                <a:latin typeface="Times New Roman" pitchFamily="18" charset="0"/>
                <a:cs typeface="Times New Roman" pitchFamily="18" charset="0"/>
              </a:rPr>
              <a:t>machines for </a:t>
            </a:r>
            <a:r>
              <a:rPr lang="en-US" smtClean="0">
                <a:latin typeface="Times New Roman" pitchFamily="18" charset="0"/>
                <a:cs typeface="Times New Roman" pitchFamily="18" charset="0"/>
              </a:rPr>
              <a:t>sacking technique.</a:t>
            </a:r>
            <a:endParaRPr lang="en-IN" spc="-1" dirty="0">
              <a:solidFill>
                <a:srgbClr val="000000"/>
              </a:solidFill>
              <a:latin typeface="Times New Roman" pitchFamily="18" charset="0"/>
              <a:cs typeface="Times New Roman" pitchFamily="18" charset="0"/>
            </a:endParaRPr>
          </a:p>
          <a:p>
            <a:pPr algn="just">
              <a:lnSpc>
                <a:spcPct val="90000"/>
              </a:lnSpc>
              <a:spcBef>
                <a:spcPts val="1001"/>
              </a:spcBef>
              <a:buNone/>
              <a:tabLst>
                <a:tab pos="0" algn="l"/>
              </a:tabLst>
            </a:pPr>
            <a:endParaRPr lang="en-US" sz="2800" b="0" strike="noStrike" spc="-1" dirty="0">
              <a:solidFill>
                <a:srgbClr val="000000"/>
              </a:solidFill>
              <a:latin typeface="Times New Roman" pitchFamily="18" charset="0"/>
              <a:cs typeface="Times New Roman" pitchFamily="18" charset="0"/>
            </a:endParaRPr>
          </a:p>
          <a:p>
            <a:pPr marL="0" indent="0" algn="just">
              <a:lnSpc>
                <a:spcPct val="90000"/>
              </a:lnSpc>
              <a:spcBef>
                <a:spcPts val="1001"/>
              </a:spcBef>
              <a:buNone/>
              <a:tabLst>
                <a:tab pos="0" algn="l"/>
              </a:tabLst>
            </a:pPr>
            <a:endParaRPr lang="en-IN" sz="2800" b="0" strike="noStrike" spc="-1" dirty="0">
              <a:solidFill>
                <a:srgbClr val="000000"/>
              </a:solidFill>
              <a:latin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rPr>
              <a:t>Literature survey for first objective </a:t>
            </a:r>
            <a:endParaRPr lang="en-US" sz="2800" b="0" strike="noStrike" spc="-1" dirty="0">
              <a:solidFill>
                <a:srgbClr val="000000"/>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457200" indent="-457200" algn="just">
              <a:spcBef>
                <a:spcPts val="1001"/>
              </a:spcBef>
              <a:buClr>
                <a:srgbClr val="000000"/>
              </a:buClr>
              <a:buFont typeface="Wingdings" charset="2"/>
              <a:buChar char=""/>
            </a:pPr>
            <a:r>
              <a:rPr lang="en-US" spc="-1" dirty="0">
                <a:solidFill>
                  <a:srgbClr val="000000"/>
                </a:solidFill>
                <a:latin typeface="Times New Roman" pitchFamily="18" charset="0"/>
                <a:cs typeface="Times New Roman" pitchFamily="18" charset="0"/>
              </a:rPr>
              <a:t>Low birth weight (LBW) is a major cause of neonatal mortality. It is defined as a birth weight of less than 2,500 grams. There are many factors that can contribute to LBW, including maternal health, prenatal care, and environmental factors. Machine learning models have been used to predict LBW cases with varying degrees of success[1]. For dataset </a:t>
            </a:r>
            <a:r>
              <a:rPr lang="en-US" dirty="0"/>
              <a:t> </a:t>
            </a:r>
            <a:r>
              <a:rPr lang="en-US" dirty="0">
                <a:latin typeface="Times New Roman" pitchFamily="18" charset="0"/>
                <a:cs typeface="Times New Roman" pitchFamily="18" charset="0"/>
              </a:rPr>
              <a:t>age, parity, hemoglobin, initial and last weight, disease control, body mass index etc are used. There were 2702 observations in the data set</a:t>
            </a:r>
            <a:r>
              <a:rPr lang="en-US" spc="-1" dirty="0">
                <a:solidFill>
                  <a:srgbClr val="000000"/>
                </a:solidFill>
                <a:latin typeface="Times New Roman" pitchFamily="18" charset="0"/>
                <a:cs typeface="Times New Roman" pitchFamily="18" charset="0"/>
              </a:rPr>
              <a:t> [1]. Results of various algorithm performance is given for further research</a:t>
            </a:r>
            <a:r>
              <a:rPr lang="en-US" spc="-1" dirty="0" smtClean="0">
                <a:solidFill>
                  <a:srgbClr val="000000"/>
                </a:solidFill>
                <a:latin typeface="Times New Roman" pitchFamily="18" charset="0"/>
                <a:cs typeface="Times New Roman" pitchFamily="18" charset="0"/>
              </a:rPr>
              <a:t>. C45 has highest accuracy among used algorithms.</a:t>
            </a:r>
            <a:endParaRPr lang="en-US" sz="2800" b="0" strike="noStrike" spc="-1" dirty="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a:solidFill>
                  <a:srgbClr val="000000"/>
                </a:solidFill>
                <a:latin typeface="Times New Roman"/>
              </a:rPr>
              <a:t>Literature survey for second objective </a:t>
            </a:r>
            <a:endParaRPr lang="en-US" sz="2800" b="0" strike="noStrike" spc="-1">
              <a:solidFill>
                <a:srgbClr val="000000"/>
              </a:solidFill>
              <a:latin typeface="Calibri"/>
            </a:endParaRP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a:bodyPr>
          <a:lstStyle/>
          <a:p>
            <a:pPr marL="457200" indent="-457200" algn="just">
              <a:spcBef>
                <a:spcPts val="1001"/>
              </a:spcBef>
              <a:buClr>
                <a:srgbClr val="000000"/>
              </a:buClr>
              <a:buFont typeface="Wingdings" charset="2"/>
              <a:buChar char=""/>
            </a:pPr>
            <a:r>
              <a:rPr lang="en-US" spc="-1" dirty="0">
                <a:solidFill>
                  <a:srgbClr val="000000"/>
                </a:solidFill>
                <a:latin typeface="Times New Roman" pitchFamily="18" charset="0"/>
                <a:cs typeface="Times New Roman" pitchFamily="18" charset="0"/>
              </a:rPr>
              <a:t>Different research works are done using multiple models to find accurate model for better accuracy. Logistic regression, multiple linear regression, artificial neural network, decision tree, naïve bayes etc are applied on large dataset and gave conclusion artificial neural network is better[2]. For accurate prediction w</a:t>
            </a:r>
            <a:r>
              <a:rPr lang="en-US" dirty="0">
                <a:latin typeface="Times New Roman" pitchFamily="18" charset="0"/>
                <a:cs typeface="Times New Roman" pitchFamily="18" charset="0"/>
              </a:rPr>
              <a:t>omen’s pregnancy history and identified maternal underweight, malaria and anemia as risk factors for preterm birth but HIV status does not contribute to the risk of preterm births</a:t>
            </a:r>
            <a:r>
              <a:rPr lang="en-US" spc="-1" dirty="0">
                <a:solidFill>
                  <a:srgbClr val="000000"/>
                </a:solidFill>
                <a:latin typeface="Times New Roman" pitchFamily="18" charset="0"/>
                <a:cs typeface="Times New Roman" pitchFamily="18" charset="0"/>
              </a:rPr>
              <a:t> [2].</a:t>
            </a:r>
            <a:r>
              <a:rPr lang="en-US" sz="2800" b="0" strike="noStrike" spc="-1" dirty="0">
                <a:solidFill>
                  <a:srgbClr val="000000"/>
                </a:solidFill>
                <a:latin typeface="Times New Roman"/>
              </a:rPr>
              <a:t> </a:t>
            </a:r>
            <a:r>
              <a:rPr lang="en-US" sz="2800" b="0" strike="noStrike" spc="-1" dirty="0" smtClean="0">
                <a:solidFill>
                  <a:srgbClr val="000000"/>
                </a:solidFill>
                <a:latin typeface="Times New Roman"/>
              </a:rPr>
              <a:t>Precision</a:t>
            </a:r>
            <a:r>
              <a:rPr lang="en-US" spc="-1" dirty="0" smtClean="0">
                <a:solidFill>
                  <a:srgbClr val="000000"/>
                </a:solidFill>
                <a:latin typeface="Times New Roman"/>
              </a:rPr>
              <a:t> and </a:t>
            </a:r>
            <a:r>
              <a:rPr lang="en-US" sz="2800" b="0" strike="noStrike" spc="-1" dirty="0" smtClean="0">
                <a:solidFill>
                  <a:srgbClr val="000000"/>
                </a:solidFill>
                <a:latin typeface="Times New Roman"/>
              </a:rPr>
              <a:t> recall  are also calculated along with accuracy. </a:t>
            </a:r>
            <a:r>
              <a:rPr lang="en-US" dirty="0" smtClean="0">
                <a:latin typeface="Times New Roman" pitchFamily="18" charset="0"/>
                <a:cs typeface="Times New Roman" pitchFamily="18" charset="0"/>
              </a:rPr>
              <a:t>Future scope is to improve the accuracy of prediction by using soft computing techniques making  the prediction of low birth weight easily[2]. </a:t>
            </a:r>
            <a:r>
              <a:rPr lang="en-US" sz="2800" b="0" strike="noStrike" spc="-1" dirty="0" smtClean="0">
                <a:solidFill>
                  <a:srgbClr val="000000"/>
                </a:solidFill>
                <a:latin typeface="Times New Roman" pitchFamily="18" charset="0"/>
                <a:cs typeface="Times New Roman" pitchFamily="18" charset="0"/>
              </a:rPr>
              <a:t>                                                                                                                                                           </a:t>
            </a:r>
            <a:endParaRPr lang="en-US" sz="2800" b="0" strike="noStrike" spc="-1" dirty="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40" y="1025280"/>
            <a:ext cx="11288520" cy="5134320"/>
          </a:xfrm>
          <a:prstGeom prst="rect">
            <a:avLst/>
          </a:prstGeom>
          <a:solidFill>
            <a:srgbClr val="FFFFFF"/>
          </a:solidFill>
          <a:ln w="12600">
            <a:solidFill>
              <a:srgbClr val="FFFFFF"/>
            </a:solidFill>
            <a:miter/>
          </a:ln>
        </p:spPr>
        <p:txBody>
          <a:bodyPr anchor="t">
            <a:normAutofit/>
          </a:bodyPr>
          <a:lstStyle/>
          <a:p>
            <a:pPr marL="457200" indent="-457200" algn="just">
              <a:spcBef>
                <a:spcPts val="1001"/>
              </a:spcBef>
              <a:buClr>
                <a:srgbClr val="000000"/>
              </a:buClr>
              <a:buFont typeface="Wingdings" pitchFamily="2" charset="2"/>
              <a:buChar char="Ø"/>
            </a:pPr>
            <a:r>
              <a:rPr lang="en-IN" dirty="0">
                <a:latin typeface="Times New Roman" pitchFamily="18" charset="0"/>
                <a:cs typeface="Times New Roman" pitchFamily="18" charset="0"/>
              </a:rPr>
              <a:t>To overcome the difficulty of existing system, we focused to develop a model with high accuracy and less expensive system for early prediction of low weight of a child.</a:t>
            </a:r>
          </a:p>
          <a:p>
            <a:pPr marL="457200" indent="-457200" algn="just">
              <a:spcBef>
                <a:spcPts val="1001"/>
              </a:spcBef>
              <a:buClr>
                <a:srgbClr val="000000"/>
              </a:buClr>
              <a:buFont typeface="Wingdings" charset="2"/>
              <a:buChar char=""/>
            </a:pPr>
            <a:r>
              <a:rPr lang="en-IN" dirty="0">
                <a:latin typeface="Times New Roman" pitchFamily="18" charset="0"/>
                <a:cs typeface="Times New Roman" pitchFamily="18" charset="0"/>
              </a:rPr>
              <a:t>We implement supervised machine learning algorithms like </a:t>
            </a:r>
            <a:r>
              <a:rPr lang="en-IN" dirty="0" err="1">
                <a:latin typeface="Times New Roman" pitchFamily="18" charset="0"/>
                <a:cs typeface="Times New Roman" pitchFamily="18" charset="0"/>
              </a:rPr>
              <a:t>XGBoost</a:t>
            </a:r>
            <a:r>
              <a:rPr lang="en-IN" dirty="0">
                <a:latin typeface="Times New Roman" pitchFamily="18" charset="0"/>
                <a:cs typeface="Times New Roman" pitchFamily="18" charset="0"/>
              </a:rPr>
              <a:t> Classifier, Random Forest Classifier and Support Vector Classifier and Decision Tree Classifier for prediction of low Birth Weight babies.</a:t>
            </a:r>
          </a:p>
        </p:txBody>
      </p:sp>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Proposed System</a:t>
            </a:r>
            <a:endParaRPr lang="en-US" sz="4400" b="0" strike="noStrike" spc="-1" dirty="0">
              <a:solidFill>
                <a:srgbClr val="000000"/>
              </a:solidFill>
              <a:latin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rgbClr val="FFFFFF"/>
                </a:solidFill>
                <a:latin typeface="Times New Roman"/>
              </a:rPr>
              <a:t> Reference</a:t>
            </a:r>
            <a:r>
              <a:rPr lang="en-US" sz="4400" b="0" strike="noStrike" spc="-1" dirty="0">
                <a:solidFill>
                  <a:srgbClr val="FFFFFF"/>
                </a:solidFill>
                <a:latin typeface="Times New Roman"/>
              </a:rPr>
              <a:t>s</a:t>
            </a:r>
            <a:endParaRPr lang="en-US" sz="4400" b="0" strike="noStrike" spc="-1" dirty="0">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577800" indent="-577800" algn="just">
              <a:spcBef>
                <a:spcPts val="1001"/>
              </a:spcBef>
              <a:buFont typeface="Wingdings" pitchFamily="2" charset="2"/>
              <a:buChar char="Ø"/>
              <a:tabLst>
                <a:tab pos="0" algn="l"/>
              </a:tabLst>
            </a:pPr>
            <a:r>
              <a:rPr lang="en-US" sz="2800" b="0" strike="noStrike" spc="-1" dirty="0">
                <a:solidFill>
                  <a:srgbClr val="000000"/>
                </a:solidFill>
                <a:latin typeface="Times New Roman"/>
              </a:rPr>
              <a:t>[1]. MAC </a:t>
            </a:r>
            <a:r>
              <a:rPr lang="en-US" sz="2800" b="0" strike="noStrike" spc="-1" dirty="0" err="1">
                <a:solidFill>
                  <a:srgbClr val="000000"/>
                </a:solidFill>
                <a:latin typeface="Times New Roman"/>
              </a:rPr>
              <a:t>Akmal</a:t>
            </a:r>
            <a:r>
              <a:rPr lang="en-US" sz="2800" b="0" strike="noStrike" spc="-1" dirty="0">
                <a:solidFill>
                  <a:srgbClr val="000000"/>
                </a:solidFill>
                <a:latin typeface="Times New Roman"/>
              </a:rPr>
              <a:t> </a:t>
            </a:r>
            <a:r>
              <a:rPr lang="en-US" sz="2800" b="0" strike="noStrike" spc="-1" dirty="0" err="1">
                <a:solidFill>
                  <a:srgbClr val="000000"/>
                </a:solidFill>
                <a:latin typeface="Times New Roman"/>
              </a:rPr>
              <a:t>Jahan</a:t>
            </a:r>
            <a:r>
              <a:rPr lang="en-US" sz="2800" b="0" strike="noStrike" spc="-1" dirty="0">
                <a:solidFill>
                  <a:srgbClr val="000000"/>
                </a:solidFill>
                <a:latin typeface="Times New Roman"/>
              </a:rPr>
              <a:t> and AM </a:t>
            </a:r>
            <a:r>
              <a:rPr lang="en-US" sz="2800" b="0" strike="noStrike" spc="-1" dirty="0" err="1">
                <a:solidFill>
                  <a:srgbClr val="000000"/>
                </a:solidFill>
                <a:latin typeface="Times New Roman"/>
              </a:rPr>
              <a:t>Razmy</a:t>
            </a:r>
            <a:r>
              <a:rPr lang="en-US" sz="2800" b="0" strike="noStrike" spc="-1" dirty="0">
                <a:solidFill>
                  <a:srgbClr val="000000"/>
                </a:solidFill>
                <a:latin typeface="Times New Roman"/>
              </a:rPr>
              <a:t>, “</a:t>
            </a:r>
            <a:r>
              <a:rPr lang="en-US" u="sng" dirty="0">
                <a:latin typeface="Times New Roman" pitchFamily="18" charset="0"/>
                <a:cs typeface="Times New Roman" pitchFamily="18" charset="0"/>
                <a:hlinkClick r:id="rId3" action="ppaction://hlinkfile"/>
              </a:rPr>
              <a:t>Decision tree based automated prediction of infant low birth weight</a:t>
            </a:r>
            <a:r>
              <a:rPr lang="en-US" dirty="0">
                <a:latin typeface="Times New Roman" pitchFamily="18" charset="0"/>
                <a:cs typeface="Times New Roman" pitchFamily="18" charset="0"/>
              </a:rPr>
              <a:t>”, Journal of Science-Faculty of Applied Sciences, South Eastern University of Sri Lanka” vol. 10, pp. 1-8, Jan. 2020.</a:t>
            </a:r>
            <a:endParaRPr lang="en-US" sz="2800" b="0" strike="noStrike" spc="-1" dirty="0">
              <a:solidFill>
                <a:srgbClr val="000000"/>
              </a:solidFill>
              <a:latin typeface="Times New Roman" pitchFamily="18" charset="0"/>
              <a:cs typeface="Times New Roman" pitchFamily="18" charset="0"/>
            </a:endParaRPr>
          </a:p>
          <a:p>
            <a:pPr marL="577800" indent="-577800" algn="just">
              <a:spcBef>
                <a:spcPts val="1001"/>
              </a:spcBef>
              <a:buFont typeface="Wingdings" pitchFamily="2" charset="2"/>
              <a:buChar char="Ø"/>
              <a:tabLst>
                <a:tab pos="0" algn="l"/>
              </a:tabLst>
            </a:pPr>
            <a:r>
              <a:rPr lang="en-US" spc="-1" dirty="0">
                <a:solidFill>
                  <a:srgbClr val="000000"/>
                </a:solidFill>
                <a:latin typeface="Times New Roman"/>
              </a:rPr>
              <a:t>[2]. D </a:t>
            </a:r>
            <a:r>
              <a:rPr lang="en-US" spc="-1" dirty="0" err="1">
                <a:solidFill>
                  <a:srgbClr val="000000"/>
                </a:solidFill>
                <a:latin typeface="Times New Roman"/>
              </a:rPr>
              <a:t>Senthilkumar</a:t>
            </a:r>
            <a:r>
              <a:rPr lang="en-US" spc="-1" dirty="0">
                <a:solidFill>
                  <a:srgbClr val="000000"/>
                </a:solidFill>
                <a:latin typeface="Times New Roman"/>
              </a:rPr>
              <a:t>, S </a:t>
            </a:r>
            <a:r>
              <a:rPr lang="en-US" spc="-1" dirty="0" err="1">
                <a:solidFill>
                  <a:srgbClr val="000000"/>
                </a:solidFill>
                <a:latin typeface="Times New Roman"/>
              </a:rPr>
              <a:t>paulraj</a:t>
            </a:r>
            <a:r>
              <a:rPr lang="en-US" spc="-1" dirty="0">
                <a:solidFill>
                  <a:srgbClr val="000000"/>
                </a:solidFill>
                <a:latin typeface="Times New Roman"/>
              </a:rPr>
              <a:t>, “</a:t>
            </a:r>
            <a:r>
              <a:rPr lang="en-US" u="sng" dirty="0">
                <a:latin typeface="Times New Roman" pitchFamily="18" charset="0"/>
                <a:cs typeface="Times New Roman" pitchFamily="18" charset="0"/>
                <a:hlinkClick r:id="rId4" action="ppaction://hlinkfile"/>
              </a:rPr>
              <a:t>Prediction of Low Birth Weight Infants and Its Risk Factors Using Data Mining Techniques</a:t>
            </a:r>
            <a:r>
              <a:rPr lang="en-US" dirty="0">
                <a:latin typeface="Times New Roman" pitchFamily="18" charset="0"/>
                <a:cs typeface="Times New Roman" pitchFamily="18" charset="0"/>
              </a:rPr>
              <a:t>”, International Conference on Industrial Engineering and Operations Management Dubai, United Arab Emirates, pp. 1-9, March. 2015.</a:t>
            </a:r>
          </a:p>
          <a:p>
            <a:pPr marL="577800" indent="-577800" algn="just">
              <a:spcBef>
                <a:spcPts val="1001"/>
              </a:spcBef>
              <a:buNone/>
              <a:tabLst>
                <a:tab pos="0" algn="l"/>
              </a:tabLst>
            </a:pPr>
            <a:endParaRPr lang="en-US" spc="-1" dirty="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1617</TotalTime>
  <Words>690</Words>
  <Application>Microsoft Office PowerPoint</Application>
  <PresentationFormat>Custom</PresentationFormat>
  <Paragraphs>53</Paragraphs>
  <Slides>11</Slides>
  <Notes>1</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Office Theme</vt:lpstr>
      <vt:lpstr>Office Theme</vt:lpstr>
      <vt:lpstr>Slide 1</vt:lpstr>
      <vt:lpstr>Contents</vt:lpstr>
      <vt:lpstr>Abstract</vt:lpstr>
      <vt:lpstr>Problem Statement</vt:lpstr>
      <vt:lpstr>Objectives of Project</vt:lpstr>
      <vt:lpstr>Literature survey for first objective </vt:lpstr>
      <vt:lpstr>Literature survey for second objective </vt:lpstr>
      <vt:lpstr>Proposed System</vt:lpstr>
      <vt:lpstr> References</vt:lpstr>
      <vt:lpstr>Git Hub Dashboards of each student</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Manasa</cp:lastModifiedBy>
  <cp:revision>252</cp:revision>
  <dcterms:created xsi:type="dcterms:W3CDTF">2019-06-11T05:35:00Z</dcterms:created>
  <dcterms:modified xsi:type="dcterms:W3CDTF">2023-09-28T15:58:33Z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