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75" r:id="rId5"/>
    <p:sldId id="276" r:id="rId6"/>
    <p:sldId id="264" r:id="rId7"/>
    <p:sldId id="277" r:id="rId8"/>
    <p:sldId id="265" r:id="rId9"/>
    <p:sldId id="287" r:id="rId10"/>
    <p:sldId id="288" r:id="rId11"/>
    <p:sldId id="278" r:id="rId12"/>
    <p:sldId id="266" r:id="rId13"/>
    <p:sldId id="267" r:id="rId14"/>
    <p:sldId id="268" r:id="rId15"/>
    <p:sldId id="281" r:id="rId16"/>
    <p:sldId id="269" r:id="rId17"/>
    <p:sldId id="282" r:id="rId18"/>
    <p:sldId id="283" r:id="rId19"/>
    <p:sldId id="284" r:id="rId20"/>
    <p:sldId id="274" r:id="rId21"/>
    <p:sldId id="341" r:id="rId22"/>
    <p:sldId id="342" r:id="rId23"/>
    <p:sldId id="343" r:id="rId24"/>
    <p:sldId id="344" r:id="rId25"/>
    <p:sldId id="345"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6" r:id="rId45"/>
    <p:sldId id="337" r:id="rId46"/>
    <p:sldId id="273" r:id="rId47"/>
    <p:sldId id="339" r:id="rId48"/>
    <p:sldId id="34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7382" y="2106852"/>
            <a:ext cx="9587018" cy="2308324"/>
          </a:xfrm>
          <a:prstGeom prst="rect">
            <a:avLst/>
          </a:prstGeom>
        </p:spPr>
        <p:txBody>
          <a:bodyPr wrap="square">
            <a:spAutoFit/>
          </a:bodyPr>
          <a:lstStyle/>
          <a:p>
            <a:pPr algn="ctr">
              <a:spcBef>
                <a:spcPct val="0"/>
              </a:spcBef>
              <a:buClrTx/>
            </a:pPr>
            <a:endParaRPr lang="en-US" sz="3600" b="1" dirty="0">
              <a:latin typeface="Times New Roman" panose="02020603050405020304" pitchFamily="18" charset="0"/>
              <a:ea typeface="Calibri" panose="020F0502020204030204" pitchFamily="34" charset="0"/>
              <a:cs typeface="Times New Roman" panose="02020603050405020304" pitchFamily="18" charset="0"/>
            </a:endParaRPr>
          </a:p>
          <a:p>
            <a:pPr algn="ctr">
              <a:spcBef>
                <a:spcPct val="0"/>
              </a:spcBef>
              <a:buClrTx/>
            </a:pPr>
            <a:r>
              <a:rPr lang="en-US" sz="3600" b="1" dirty="0">
                <a:latin typeface="Times New Roman" panose="02020603050405020304" pitchFamily="18" charset="0"/>
                <a:ea typeface="Calibri" panose="020F0502020204030204" pitchFamily="34" charset="0"/>
                <a:cs typeface="Times New Roman" panose="02020603050405020304" pitchFamily="18" charset="0"/>
              </a:rPr>
              <a:t>EARLY PREDICTION OF LOW BIRTH WEIGHT (LBW) CASES USING MACHINE LEARNING APPROACH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2" y="1148034"/>
          <a:ext cx="10382967" cy="4522788"/>
        </p:xfrm>
        <a:graphic>
          <a:graphicData uri="http://schemas.openxmlformats.org/drawingml/2006/table">
            <a:tbl>
              <a:tblPr firstRow="1" bandRow="1">
                <a:tableStyleId>{5C22544A-7EE6-4342-B048-85BDC9FD1C3A}</a:tableStyleId>
              </a:tblPr>
              <a:tblGrid>
                <a:gridCol w="704225">
                  <a:extLst>
                    <a:ext uri="{9D8B030D-6E8A-4147-A177-3AD203B41FA5}">
                      <a16:colId xmlns:a16="http://schemas.microsoft.com/office/drawing/2014/main" xmlns="" val="20000"/>
                    </a:ext>
                  </a:extLst>
                </a:gridCol>
                <a:gridCol w="1432551">
                  <a:extLst>
                    <a:ext uri="{9D8B030D-6E8A-4147-A177-3AD203B41FA5}">
                      <a16:colId xmlns:a16="http://schemas.microsoft.com/office/drawing/2014/main" xmlns="" val="20001"/>
                    </a:ext>
                  </a:extLst>
                </a:gridCol>
                <a:gridCol w="2074516">
                  <a:extLst>
                    <a:ext uri="{9D8B030D-6E8A-4147-A177-3AD203B41FA5}">
                      <a16:colId xmlns:a16="http://schemas.microsoft.com/office/drawing/2014/main" xmlns="" val="20002"/>
                    </a:ext>
                  </a:extLst>
                </a:gridCol>
                <a:gridCol w="3191564">
                  <a:extLst>
                    <a:ext uri="{9D8B030D-6E8A-4147-A177-3AD203B41FA5}">
                      <a16:colId xmlns:a16="http://schemas.microsoft.com/office/drawing/2014/main" xmlns="" val="20003"/>
                    </a:ext>
                  </a:extLst>
                </a:gridCol>
                <a:gridCol w="2980111">
                  <a:extLst>
                    <a:ext uri="{9D8B030D-6E8A-4147-A177-3AD203B41FA5}">
                      <a16:colId xmlns:a16="http://schemas.microsoft.com/office/drawing/2014/main" xmlns="" val="20004"/>
                    </a:ext>
                  </a:extLst>
                </a:gridCol>
              </a:tblGrid>
              <a:tr h="37084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370840">
                <a:tc>
                  <a:txBody>
                    <a:bodyPr/>
                    <a:lstStyle/>
                    <a:p>
                      <a:pPr algn="ctr"/>
                      <a:r>
                        <a:rPr lang="en-US" sz="2000" dirty="0">
                          <a:latin typeface="Times New Roman" panose="02020603050405020304" pitchFamily="18" charset="0"/>
                          <a:cs typeface="Times New Roman" panose="02020603050405020304" pitchFamily="18" charset="0"/>
                        </a:rPr>
                        <a:t>3</a:t>
                      </a:r>
                    </a:p>
                  </a:txBody>
                  <a:tcPr/>
                </a:tc>
                <a:tc>
                  <a:txBody>
                    <a:bodyPr/>
                    <a:lstStyle/>
                    <a:p>
                      <a:pPr marL="0" marR="0" algn="ctr">
                        <a:lnSpc>
                          <a:spcPct val="107000"/>
                        </a:lnSpc>
                        <a:spcBef>
                          <a:spcPts val="0"/>
                        </a:spcBef>
                        <a:spcAft>
                          <a:spcPts val="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Industrial Engineering and Operations Management 2015.</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Senthilkumar D </a:t>
                      </a:r>
                      <a:r>
                        <a:rPr lang="en-US" sz="1800" baseline="0" dirty="0">
                          <a:solidFill>
                            <a:schemeClr val="tx1"/>
                          </a:solidFill>
                          <a:latin typeface="Times New Roman" panose="02020603050405020304" pitchFamily="18" charset="0"/>
                          <a:cs typeface="Times New Roman" panose="02020603050405020304" pitchFamily="18" charset="0"/>
                        </a:rPr>
                        <a:t>,</a:t>
                      </a:r>
                    </a:p>
                    <a:p>
                      <a:pPr algn="ctr"/>
                      <a:r>
                        <a:rPr lang="en-US" sz="1800" baseline="0" dirty="0">
                          <a:solidFill>
                            <a:schemeClr val="tx1"/>
                          </a:solidFill>
                          <a:latin typeface="Times New Roman" panose="02020603050405020304" pitchFamily="18" charset="0"/>
                          <a:cs typeface="Times New Roman" panose="02020603050405020304" pitchFamily="18" charset="0"/>
                        </a:rPr>
                        <a:t>Paulraj S,</a:t>
                      </a:r>
                    </a:p>
                  </a:txBody>
                  <a:tcPr/>
                </a:tc>
                <a:tc>
                  <a:txBody>
                    <a:bodyPr/>
                    <a:lstStyle/>
                    <a:p>
                      <a:pPr algn="ctr"/>
                      <a:r>
                        <a:rPr lang="en-US" sz="1800" b="0" i="0" kern="1200" dirty="0">
                          <a:solidFill>
                            <a:schemeClr val="tx1"/>
                          </a:solidFill>
                          <a:effectLst/>
                          <a:latin typeface="Times New Roman" pitchFamily="18" charset="0"/>
                          <a:ea typeface="+mn-ea"/>
                          <a:cs typeface="Times New Roman" pitchFamily="18" charset="0"/>
                        </a:rPr>
                        <a:t>Prediction of Low Birth Weight Infants and Its Risk Factors Using Data</a:t>
                      </a:r>
                    </a:p>
                    <a:p>
                      <a:pPr algn="ctr"/>
                      <a:r>
                        <a:rPr lang="en-US" sz="1800" b="0" i="0" kern="1200" dirty="0">
                          <a:solidFill>
                            <a:schemeClr val="tx1"/>
                          </a:solidFill>
                          <a:effectLst/>
                          <a:latin typeface="Times New Roman" pitchFamily="18" charset="0"/>
                          <a:ea typeface="+mn-ea"/>
                          <a:cs typeface="Times New Roman" pitchFamily="18" charset="0"/>
                        </a:rPr>
                        <a:t>Mining Techniques .</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Machine</a:t>
                      </a:r>
                      <a:r>
                        <a:rPr lang="en-US" sz="1800" baseline="0" dirty="0">
                          <a:latin typeface="Times New Roman" panose="02020603050405020304" pitchFamily="18" charset="0"/>
                          <a:cs typeface="Times New Roman" panose="02020603050405020304" pitchFamily="18" charset="0"/>
                        </a:rPr>
                        <a:t> Learning Algorithms</a:t>
                      </a:r>
                      <a:r>
                        <a:rPr lang="en-US" sz="18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xmlns="" val="10001"/>
                  </a:ext>
                </a:extLst>
              </a:tr>
              <a:tr h="370840">
                <a:tc>
                  <a:txBody>
                    <a:bodyPr/>
                    <a:lstStyle/>
                    <a:p>
                      <a:pPr algn="ctr"/>
                      <a:r>
                        <a:rPr lang="en-US" sz="2000" dirty="0">
                          <a:latin typeface="Times New Roman" panose="02020603050405020304" pitchFamily="18" charset="0"/>
                          <a:cs typeface="Times New Roman" panose="02020603050405020304" pitchFamily="18" charset="0"/>
                        </a:rPr>
                        <a:t>4</a:t>
                      </a: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Indonesian Journal of Science &amp; Technology </a:t>
                      </a:r>
                      <a:endParaRPr lang="en-US" sz="1600" b="0" dirty="0">
                        <a:latin typeface="Times New Roman" pitchFamily="18" charset="0"/>
                        <a:cs typeface="Times New Roman" pitchFamily="18" charset="0"/>
                      </a:endParaRPr>
                    </a:p>
                  </a:txBody>
                  <a:tcPr/>
                </a:tc>
                <a:tc>
                  <a:txBody>
                    <a:bodyPr/>
                    <a:lstStyle/>
                    <a:p>
                      <a:pPr algn="ctr"/>
                      <a:r>
                        <a:rPr lang="en-US" sz="1800" b="0" dirty="0">
                          <a:effectLst/>
                          <a:latin typeface="Times New Roman" panose="02020603050405020304" pitchFamily="18" charset="0"/>
                          <a:ea typeface="Calibri" panose="020F0502020204030204" pitchFamily="34" charset="0"/>
                        </a:rPr>
                        <a:t>Alfensi Faruk</a:t>
                      </a:r>
                      <a:r>
                        <a:rPr lang="en-US" sz="1800" b="0" baseline="0" dirty="0">
                          <a:effectLst/>
                          <a:latin typeface="Times New Roman" panose="02020603050405020304" pitchFamily="18" charset="0"/>
                          <a:ea typeface="Calibri" panose="020F0502020204030204" pitchFamily="34" charset="0"/>
                        </a:rPr>
                        <a:t>,</a:t>
                      </a:r>
                    </a:p>
                    <a:p>
                      <a:pPr algn="ctr"/>
                      <a:r>
                        <a:rPr lang="en-US" sz="1800" b="0" baseline="0" dirty="0">
                          <a:effectLst/>
                          <a:latin typeface="Times New Roman" panose="02020603050405020304" pitchFamily="18" charset="0"/>
                          <a:ea typeface="Calibri" panose="020F0502020204030204" pitchFamily="34" charset="0"/>
                        </a:rPr>
                        <a:t> Endro Setyo Cahyono.</a:t>
                      </a:r>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dirty="0">
                          <a:solidFill>
                            <a:schemeClr val="tx1"/>
                          </a:solidFill>
                          <a:effectLst/>
                          <a:latin typeface="Times New Roman" pitchFamily="18" charset="0"/>
                          <a:ea typeface="+mn-ea"/>
                          <a:cs typeface="Times New Roman" pitchFamily="18" charset="0"/>
                        </a:rPr>
                        <a:t>Prediction and Classification of Low Birth Weight Data Using Machine Learning Techniques.</a:t>
                      </a:r>
                      <a:endParaRPr lang="en-US" sz="1800" dirty="0">
                        <a:latin typeface="Times New Roman"/>
                        <a:ea typeface="Calibri"/>
                        <a:cs typeface="Times New Roman"/>
                      </a:endParaRP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Fundamentals of Data Cleaning techniques</a:t>
                      </a:r>
                    </a:p>
                  </a:txBody>
                  <a:tcPr/>
                </a:tc>
                <a:extLst>
                  <a:ext uri="{0D108BD9-81ED-4DB2-BD59-A6C34878D82A}">
                    <a16:rowId xmlns:a16="http://schemas.microsoft.com/office/drawing/2014/main" xmlns=""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170989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existing system, model used is Random forest and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Decision Tree to estimate whether the baby belongs to the Low Birth Weight or not belongs to the Low Birth. This model employs low accuracy and inaccurate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679662"/>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Low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model's predictions do not align closely with the actual outcomes, resulting in a high rate of incorrect classifications and reduced trustworthiness.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Expensive: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implementation or maintenance of the solution incurs significant costs, potentially exceeding available resources and hindering widespread adoption.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Low reliability: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lacks consistency in producing dependable results, making it unreliable for critical tasks or decision-making.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Inaccurate: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model's outputs deviate significantly from the ground truth, leading to incorrect conclusions and diminished utility in practical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61307" y="184893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336432" y="2710915"/>
            <a:ext cx="8997676" cy="2956387"/>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proposed system, we employ a sophisticated approach that leverages supervised machine learning algorithms, specifically Stacking Algorithms and Support Vector Classifier (SVC), to enhance the prediction of low birth weight (LBW) cases in early pregnancy. Stacking enables the combination of diverse predictive models, while the SVC harnesses its classification capabilities to refine our LBW risk assessments. This comprehensive strategy harnesses the power of machine learning to create a robust and accurate framework for the early prediction of LBW cases, ultimately improving neonatal healthcare and maternal well-being.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12733" y="758444"/>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682320" y="1552641"/>
            <a:ext cx="9473360" cy="4613251"/>
          </a:xfrm>
          <a:prstGeom prst="rect">
            <a:avLst/>
          </a:prstGeom>
        </p:spPr>
        <p:txBody>
          <a:bodyPr wrap="square">
            <a:sp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 High accuracy: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delivers exceptionally precise results, aligning closely with real-world outcomes, enhancing decision-making, and boosting confidence in its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Time-saving: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significantly reduces the time required for tasks or processes, increasing overall efficiency and productivity.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 Does not require highly trained staff:</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can be operated effectively by individuals with minimal training, reducing the need for specialized expertise.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 High reliability: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 consistently produces dependable results, ensuring its suitability for critical applications and maintaining user trust.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5. Low complexities: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It features a straightforward, user-friendly design with minimal intricacies, enhancing usability and ease of implementation.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69004" y="56875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D238E691-0820-BD0C-13A5-414F8CDD78F3}"/>
              </a:ext>
            </a:extLst>
          </p:cNvPr>
          <p:cNvPicPr/>
          <p:nvPr/>
        </p:nvPicPr>
        <p:blipFill>
          <a:blip r:embed="rId2"/>
          <a:stretch>
            <a:fillRect/>
          </a:stretch>
        </p:blipFill>
        <p:spPr>
          <a:xfrm>
            <a:off x="2695525" y="1260050"/>
            <a:ext cx="6143625" cy="40575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 Windows 7+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Server-side Script		: Python 3.6+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IDE				: PyCharm.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Arial" panose="020B0604020202020204" pitchFamily="34" charset="0"/>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Libraries Used		: Pandas,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Matplotlib, OS.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lvl="0" algn="just">
              <a:lnSpc>
                <a:spcPct val="150000"/>
              </a:lnSpc>
              <a:spcBef>
                <a:spcPts val="1200"/>
              </a:spcBef>
              <a:spcAft>
                <a:spcPts val="0"/>
              </a:spcAft>
              <a:buFont typeface="Wingdings" panose="05000000000000000000" pitchFamily="2" charset="2"/>
              <a:buChar char="§"/>
            </a:pPr>
            <a:r>
              <a:rPr lang="en-IN" sz="1800" kern="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Processor		: I3/Intel Processor</a:t>
            </a:r>
            <a:endParaRPr lang="en-IN" sz="1800" kern="0" dirty="0">
              <a:solidFill>
                <a:srgbClr val="2E74B5"/>
              </a:solidFill>
              <a:effectLst/>
              <a:latin typeface="Calibri Light" panose="020F0302020204030204" pitchFamily="34" charset="0"/>
              <a:ea typeface="SimSun" panose="02010600030101010101" pitchFamily="2" charset="-122"/>
              <a:cs typeface="Times New Roman" panose="02020603050405020304" pitchFamily="18" charset="0"/>
            </a:endParaRPr>
          </a:p>
          <a:p>
            <a:pPr lvl="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4GB (min)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128 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Mouse		: Two or Three Button Mouse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Bef>
                <a:spcPts val="1200"/>
              </a:spcBef>
              <a:spcAft>
                <a:spcPts val="100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Monitor		: 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a:t>
            </a:r>
            <a:r>
              <a:rPr lang="en-US" sz="18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fontScale="925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fontAlgn="base">
              <a:lnSpc>
                <a:spcPct val="150000"/>
              </a:lnSpc>
              <a:spcAft>
                <a:spcPts val="800"/>
              </a:spcAf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Examples of functional requirements: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of user whenever he/she logs into the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shutdown in case of a cyber-attack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50000"/>
              </a:lnSpc>
              <a:spcAft>
                <a:spcPts val="1000"/>
              </a:spcAft>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verification email is sent to user whenever he/she register for the first time on some software 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0" algn="just" fontAlgn="base">
              <a:lnSpc>
                <a:spcPct val="150000"/>
              </a:lnSpc>
            </a:pP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Non-functional </a:t>
            </a:r>
            <a:r>
              <a:rPr lang="en-US" sz="2000" b="1" dirty="0" err="1">
                <a:latin typeface="Times New Roman" panose="02020603050405020304" pitchFamily="18" charset="0"/>
                <a:cs typeface="Times New Roman" panose="02020603050405020304" pitchFamily="18" charset="0"/>
              </a:rPr>
              <a:t>requirements</a:t>
            </a:r>
            <a:r>
              <a:rPr lang="en-US" sz="1800" spc="10" dirty="0" err="1">
                <a:solidFill>
                  <a:srgbClr val="000000"/>
                </a:solidFill>
                <a:effectLst/>
                <a:latin typeface="Times New Roman" panose="02020603050405020304" pitchFamily="18" charset="0"/>
                <a:ea typeface="Times New Roman" panose="02020603050405020304" pitchFamily="18" charset="0"/>
              </a:rPr>
              <a:t>These</a:t>
            </a:r>
            <a:r>
              <a:rPr lang="en-US" sz="1800" spc="10" dirty="0">
                <a:solidFill>
                  <a:srgbClr val="000000"/>
                </a:solidFill>
                <a:effectLst/>
                <a:latin typeface="Times New Roman" panose="02020603050405020304" pitchFamily="18" charset="0"/>
                <a:ea typeface="Times New Roman" panose="02020603050405020304" pitchFamily="18" charset="0"/>
              </a:rPr>
              <a:t> are basically the quality constraints that the system must satisfy according to the project contract. The priority or extent to which these factors are implemented varies from one project to other. They are also called non-behavioral requirements.</a:t>
            </a:r>
            <a:br>
              <a:rPr lang="en-US" sz="1800" spc="10" dirty="0">
                <a:solidFill>
                  <a:srgbClr val="000000"/>
                </a:solidFill>
                <a:effectLst/>
                <a:latin typeface="Times New Roman" panose="02020603050405020304" pitchFamily="18" charset="0"/>
                <a:ea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Output Screens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Future Work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5" name="Picture 4">
            <a:extLst>
              <a:ext uri="{FF2B5EF4-FFF2-40B4-BE49-F238E27FC236}">
                <a16:creationId xmlns:a16="http://schemas.microsoft.com/office/drawing/2014/main" xmlns="" id="{15D49AD0-89C6-C2A2-2A3B-FD872271BCBF}"/>
              </a:ext>
            </a:extLst>
          </p:cNvPr>
          <p:cNvPicPr>
            <a:picLocks noChangeAspect="1"/>
          </p:cNvPicPr>
          <p:nvPr/>
        </p:nvPicPr>
        <p:blipFill>
          <a:blip r:embed="rId2"/>
          <a:stretch>
            <a:fillRect/>
          </a:stretch>
        </p:blipFill>
        <p:spPr>
          <a:xfrm>
            <a:off x="3967089" y="1981199"/>
            <a:ext cx="4586068" cy="33785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978" y="538321"/>
            <a:ext cx="11154033" cy="6319679"/>
          </a:xfrm>
          <a:prstGeom prst="rect">
            <a:avLst/>
          </a:prstGeom>
        </p:spPr>
        <p:txBody>
          <a:bodyPr wrap="square">
            <a:spAutoFit/>
          </a:bodyPr>
          <a:lstStyle/>
          <a:p>
            <a:pPr>
              <a:lnSpc>
                <a:spcPct val="150000"/>
              </a:lnSpc>
              <a:spcAft>
                <a:spcPts val="800"/>
              </a:spcAft>
            </a:pPr>
            <a:r>
              <a:rPr lang="en-US" b="1" dirty="0" smtClean="0">
                <a:latin typeface="Times New Roman" panose="02020603050405020304" pitchFamily="18" charset="0"/>
                <a:ea typeface="Calibri" panose="020F0502020204030204" pitchFamily="34" charset="0"/>
                <a:cs typeface="Times New Roman" panose="02020603050405020304" pitchFamily="18" charset="0"/>
              </a:rPr>
              <a:t>XGBoost:</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is an algorithm that has recently been dominating applied machine learning and Kaggle competitions for structured or tabular data. XGBoost is an implementation of gradient boosted decision trees designed for speed and performance.</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is a decision-tree-based ensemble Machine Learning algorithm that uses a gradient boosting framework. In prediction problems involving unstructured data (images, text, etc.) artificial neural networks tend to outperform all other algorithms or frameworks. However, when it comes to small-to-medium structured/tabular data, decision tree based algorithms are considered best-in-class right now.</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Bagging: Now imagine instead of a single interviewer, now there is an interview panel where each interviewer has a vote. Bagging or bootstrap aggregating involves combining inputs from all interviewers for the final decision through a democratic voting process.</a:t>
            </a:r>
            <a:endParaRPr lang="en-US"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XGBoost and Gradient Boosting Machines (GBMs) are both ensemble tree methods that apply the principle of boosting weak learners (CARTs generally) using the gradient descent architecture. However, XGBoost improves upon the base GBM framework through systems optimization and algorithmic enhancements.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893886" y="61267"/>
            <a:ext cx="2428870" cy="477054"/>
          </a:xfrm>
          <a:prstGeom prst="rect">
            <a:avLst/>
          </a:prstGeom>
        </p:spPr>
        <p:txBody>
          <a:bodyPr wrap="none">
            <a:spAutoFit/>
          </a:bodyPr>
          <a:lstStyle/>
          <a:p>
            <a:r>
              <a:rPr lang="en-US" sz="2500" b="1" dirty="0" smtClean="0">
                <a:latin typeface="Times New Roman" panose="02020603050405020304" pitchFamily="18" charset="0"/>
                <a:ea typeface="Calibri" panose="020F0502020204030204" pitchFamily="34" charset="0"/>
              </a:rPr>
              <a:t>ALGORITHMS</a:t>
            </a:r>
            <a:endParaRPr lang="en-US" sz="2500" dirty="0"/>
          </a:p>
        </p:txBody>
      </p:sp>
    </p:spTree>
    <p:extLst>
      <p:ext uri="{BB962C8B-B14F-4D97-AF65-F5344CB8AC3E}">
        <p14:creationId xmlns:p14="http://schemas.microsoft.com/office/powerpoint/2010/main" val="3655654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9643" y="701448"/>
            <a:ext cx="10882183" cy="5386090"/>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Random Forest: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First, Random Forest algorithm is a supervised classification algorithm. We can see it from its name, which is to create a forest by some way and make it random. There is a direct relationship between the number of trees in the forest and the results it can get: the larger the number of trees, the more accurate the result. But one thing to note is that creating the forest is not the same as constructing the decision with information gain or gain index approach.</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author gives four advantages to illustrate why we use Random Forest algorithm. The one mentioned repeatedly by the author is that it can be used for both classification and regression tasks. Overfitting is one critical problem that may make the results worse, but for Random Forest algorithm, if there are enough trees in the forest, the classifier won’t </a:t>
            </a:r>
            <a:r>
              <a:rPr lang="en-US" dirty="0" err="1">
                <a:latin typeface="Times New Roman" panose="02020603050405020304" pitchFamily="18" charset="0"/>
                <a:ea typeface="Calibri" panose="020F0502020204030204" pitchFamily="34" charset="0"/>
                <a:cs typeface="Times New Roman" panose="02020603050405020304" pitchFamily="18" charset="0"/>
              </a:rPr>
              <a:t>overfit</a:t>
            </a:r>
            <a:r>
              <a:rPr lang="en-US" dirty="0">
                <a:latin typeface="Times New Roman" panose="02020603050405020304" pitchFamily="18" charset="0"/>
                <a:ea typeface="Calibri" panose="020F0502020204030204" pitchFamily="34" charset="0"/>
                <a:cs typeface="Times New Roman" panose="02020603050405020304" pitchFamily="18" charset="0"/>
              </a:rPr>
              <a:t> the model. The third advantage is the classifier of Random Forest can handle missing values, and the last advantage is that the Random Forest classifier can be modeled for categorical values.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pc="-5"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There are two stages in Random Forest algorithm, one is random forest creation, the other is to make a prediction from the random forest classifier created in the first stage.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725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887" y="159833"/>
            <a:ext cx="10972800" cy="6513450"/>
          </a:xfrm>
          <a:prstGeom prst="rect">
            <a:avLst/>
          </a:prstGeom>
        </p:spPr>
        <p:txBody>
          <a:bodyPr wrap="square">
            <a:spAutoFit/>
          </a:bodyPr>
          <a:lstStyle/>
          <a:p>
            <a:pPr>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Decision Trees: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tree has many analogies in real life, and turns out that it has influenced a wide area of machine learning, covering both classification and regression. In decision analysis, a decision tree can be used to visually and explicitly represent decisions and decision making. As the name goes, it uses a tree-like model of decisions. Though a commonly used tool in data mining for deriving a strategy to reach a particular goal.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decision tree is drawn upside down with its root at the top. In the image on the left, the bold text in black represents a condition/internal node, based on which the tree splits into branches/ edges. The end of the branch that doesn’t split anymore is the decision/leaf, in this case, whether the passenger died or survived, represented as red and green text respectively.</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Although, a real dataset will have a lot more features and this will just be a branch in a much bigger tree, but you can’t ignore the simplicity of this algorithm. The feature importance is clear and relations can be viewed easily. This methodology is more commonly known as learning decision tree from data and above tree is called Classification tree as the target is to classify passenger as survived or died. Regression trees are represented in the same manner, just they predict continuous values like price of a house. In general, Decision Tree algorithms are referred to as CART or Classification and Regression Trees</a:t>
            </a: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6911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2810" y="650995"/>
            <a:ext cx="9737125" cy="4970591"/>
          </a:xfrm>
          <a:prstGeom prst="rect">
            <a:avLst/>
          </a:prstGeom>
        </p:spPr>
        <p:txBody>
          <a:bodyPr wrap="square">
            <a:spAutoFit/>
          </a:bodyPr>
          <a:lstStyle/>
          <a:p>
            <a:pPr>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Support Vector Machine: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A support vector machine (SVM) is a supervised machine learning model that uses classification algorithms for two-group classification problems. After giving an SVM model sets of labeled training data for each category, they’re able to categorize new text.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So you’re working on a text classification problem. You’re refining your training data, and maybe you’ve even tried stuff out using Naive Bayes. But now you’re feeling confident in your dataset, and want to take it one step further. Enter Support Vector Machines (SVM): a fast and dependable classification algorithm that performs very well with a limited amount of data to analyze.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Perhaps you have dug a bit deeper, and ran into terms like linearly separable, kernel trick and kernel functions. But fear not! The idea behind the SVM algorithm is simple, and applying it to natural language classification doesn’t require most of the complicated stuff.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31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406" y="653030"/>
            <a:ext cx="10816280" cy="5061770"/>
          </a:xfrm>
          <a:prstGeom prst="rect">
            <a:avLst/>
          </a:prstGeom>
        </p:spPr>
        <p:txBody>
          <a:bodyPr wrap="square">
            <a:spAutoFit/>
          </a:bodyPr>
          <a:lstStyle/>
          <a:p>
            <a:pPr algn="just">
              <a:lnSpc>
                <a:spcPct val="107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Stacking Algorithm: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Stacking is an ensemble learning technique that combines the predictions of multiple machine learning models to improve overall predictive performance. It aims to harness the strengths of different base models and create a meta-model, or "stacker," that learns how to best combine their outputs. The process typically involves two or more levels of models. In the first level, various base models are trained on the same dataset. These base models can be diverse in terms of algorithms, such as decision trees, support vector machines, or neural networks. In the second level, a meta-model, often a simple linear regression or another machine learning algorithm, is trained on the predictions made by the base models in the first level. Stacking leverages the complementary strengths of base models to make more accurate predictions and is known for its ability to handle complex relationships in data. It can be particularly effective in tasks where individual models may struggle, ultimately enhancing the predictive power of machine learning systems. However, it requires careful tuning and may be computationally intensive due to its multi-level nature.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053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997231"/>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Use Case Diagram:</a:t>
            </a:r>
          </a:p>
          <a:p>
            <a:pPr>
              <a:lnSpc>
                <a:spcPct val="150000"/>
              </a:lnSpc>
            </a:pPr>
            <a:r>
              <a:rPr lang="en-US" sz="1800" dirty="0">
                <a:latin typeface="Times New Roman" pitchFamily="18" charset="0"/>
                <a:cs typeface="Times New Roman" pitchFamily="18" charset="0"/>
              </a:rPr>
              <a:t>A use case diagram in the Unified Modeling Language (UML) is a type of behavioral diagram defined by and created from a Use-case analysis. </a:t>
            </a:r>
          </a:p>
          <a:p>
            <a:pPr>
              <a:lnSpc>
                <a:spcPct val="150000"/>
              </a:lnSpc>
            </a:pPr>
            <a:r>
              <a:rPr lang="en-US" sz="1800" dirty="0">
                <a:latin typeface="Times New Roman" pitchFamily="18" charset="0"/>
                <a:cs typeface="Times New Roman" pitchFamily="18" charset="0"/>
              </a:rPr>
              <a:t>Its purpose is to present a graphical overview of the functionality provided by a system in terms of actors, their goals (represented as use cases), and any dependencies between those use cases. </a:t>
            </a:r>
          </a:p>
          <a:p>
            <a:pPr>
              <a:lnSpc>
                <a:spcPct val="150000"/>
              </a:lnSpc>
            </a:pPr>
            <a:r>
              <a:rPr lang="en-US" sz="1800" dirty="0">
                <a:latin typeface="Times New Roman" pitchFamily="18" charset="0"/>
                <a:cs typeface="Times New Roman" pitchFamily="18" charset="0"/>
              </a:rPr>
              <a:t>The main purpose of a use case diagram is to show what system functions are performed for which actor. Roles of the actors in the system can be depicted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xmlns="" id="{48E63747-5BED-8F23-202E-33186B5CF7B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837372"/>
            <a:ext cx="6400800" cy="31832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997424"/>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spcBef>
                <a:spcPts val="1200"/>
              </a:spcBef>
              <a:spcAft>
                <a:spcPts val="800"/>
              </a:spcAft>
              <a:tabLst>
                <a:tab pos="1573530" algn="l"/>
              </a:tabLst>
            </a:pPr>
            <a:r>
              <a:rPr lang="en-US" sz="1800" dirty="0">
                <a:latin typeface="Times New Roman" pitchFamily="18" charset="0"/>
                <a:cs typeface="Times New Roman"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p>
          <a:p>
            <a:pPr algn="just">
              <a:lnSpc>
                <a:spcPct val="150000"/>
              </a:lnSpc>
              <a:spcBef>
                <a:spcPts val="1200"/>
              </a:spcBef>
              <a:spcAft>
                <a:spcPts val="800"/>
              </a:spcAft>
              <a:tabLst>
                <a:tab pos="157353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8164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6" name="Picture 5">
            <a:extLst>
              <a:ext uri="{FF2B5EF4-FFF2-40B4-BE49-F238E27FC236}">
                <a16:creationId xmlns:a16="http://schemas.microsoft.com/office/drawing/2014/main" xmlns="" id="{C757FCBA-A05B-4A5C-98DD-1C99FCC6FA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2812" y="2203622"/>
            <a:ext cx="5286375" cy="1819275"/>
          </a:xfrm>
          <a:prstGeom prst="rect">
            <a:avLst/>
          </a:prstGeom>
          <a:noFill/>
          <a:ln>
            <a:noFill/>
          </a:ln>
        </p:spPr>
      </p:pic>
    </p:spTree>
    <p:extLst>
      <p:ext uri="{BB962C8B-B14F-4D97-AF65-F5344CB8AC3E}">
        <p14:creationId xmlns:p14="http://schemas.microsoft.com/office/powerpoint/2010/main" val="342415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026942" y="2564715"/>
            <a:ext cx="10480430" cy="2383217"/>
          </a:xfrm>
          <a:prstGeom prst="rect">
            <a:avLst/>
          </a:prstGeom>
        </p:spPr>
        <p:txBody>
          <a:bodyPr wrap="square">
            <a:spAutoFit/>
          </a:bodyPr>
          <a:lstStyle/>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Low Birth weight (LBW) acts as an indicator of sickness in newborn babies. LBW is closely associated with infant mortality as well as various health outcomes later in life.  </a:t>
            </a:r>
          </a:p>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Various studies show strong correlation between maternal health during pregnancy and the child’s birth weight.</a:t>
            </a:r>
          </a:p>
          <a:p>
            <a:pPr marL="0" indent="0" algn="just">
              <a:lnSpc>
                <a:spcPct val="170000"/>
              </a:lnSpc>
              <a:buNone/>
            </a:pPr>
            <a:r>
              <a:rPr lang="en-US" sz="18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The forecasting problem has been reformulated as a classiﬁcation problem between LBW and NOT-LBW classes using supervised Machine learning for LBW detection as a binary machine classiﬁcation problem.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31404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itchFamily="18" charset="0"/>
                <a:cs typeface="Times New Roman" pitchFamily="18" charset="0"/>
              </a:rPr>
              <a:t>A sequence diagram in Unified Modeling Language (UML) is a kind of interaction diagram that shows how processes operate with one another and in what order. </a:t>
            </a:r>
          </a:p>
          <a:p>
            <a:pPr algn="just">
              <a:lnSpc>
                <a:spcPct val="150000"/>
              </a:lnSpc>
            </a:pPr>
            <a:r>
              <a:rPr lang="en-US" sz="1800" dirty="0">
                <a:latin typeface="Times New Roman" pitchFamily="18" charset="0"/>
                <a:cs typeface="Times New Roman" pitchFamily="18" charset="0"/>
              </a:rPr>
              <a:t>It is a construct of a Message Sequence Chart. Sequence diagrams are sometimes called event diagrams, event scenarios, and timing diagrams.</a:t>
            </a:r>
          </a:p>
          <a:p>
            <a:pPr marL="457200"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6180" y="3249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5883515"/>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xmlns="" id="{D8C4B32F-3F68-8F38-0A59-5FCB78F2B2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563007" y="1255873"/>
            <a:ext cx="4628899" cy="4627641"/>
          </a:xfrm>
          <a:prstGeom prst="rect">
            <a:avLst/>
          </a:prstGeom>
          <a:noFill/>
          <a:ln>
            <a:noFill/>
          </a:ln>
        </p:spPr>
      </p:pic>
    </p:spTree>
    <p:extLst>
      <p:ext uri="{BB962C8B-B14F-4D97-AF65-F5344CB8AC3E}">
        <p14:creationId xmlns:p14="http://schemas.microsoft.com/office/powerpoint/2010/main" val="226023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00255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itchFamily="18" charset="0"/>
                <a:cs typeface="Times New Roman"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 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6" name="Picture 5">
            <a:extLst>
              <a:ext uri="{FF2B5EF4-FFF2-40B4-BE49-F238E27FC236}">
                <a16:creationId xmlns:a16="http://schemas.microsoft.com/office/drawing/2014/main" xmlns="" id="{D75AE678-459A-B0C8-38FF-A90F3E8A314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2808" y="2071593"/>
            <a:ext cx="6372225" cy="2495550"/>
          </a:xfrm>
          <a:prstGeom prst="rect">
            <a:avLst/>
          </a:prstGeom>
          <a:noFill/>
          <a:ln>
            <a:noFill/>
          </a:ln>
        </p:spPr>
      </p:pic>
    </p:spTree>
    <p:extLst>
      <p:ext uri="{BB962C8B-B14F-4D97-AF65-F5344CB8AC3E}">
        <p14:creationId xmlns:p14="http://schemas.microsoft.com/office/powerpoint/2010/main" val="98698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1715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itchFamily="18" charset="0"/>
                <a:cs typeface="Times New Roman" pitchFamily="18" charset="0"/>
              </a:rPr>
              <a:t>Deployment diagram represents the deployment view of a system. It is related to the component diagram. Because the components are deployed using the deployment diagrams. </a:t>
            </a:r>
          </a:p>
          <a:p>
            <a:pPr algn="just">
              <a:lnSpc>
                <a:spcPct val="150000"/>
              </a:lnSpc>
            </a:pPr>
            <a:r>
              <a:rPr lang="en-US" sz="1800" dirty="0">
                <a:latin typeface="Times New Roman" pitchFamily="18" charset="0"/>
                <a:cs typeface="Times New Roman" pitchFamily="18" charset="0"/>
              </a:rPr>
              <a:t>A deployment diagram consists of nodes. Nodes are nothing but physical hardware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8" name="Picture 7">
            <a:extLst>
              <a:ext uri="{FF2B5EF4-FFF2-40B4-BE49-F238E27FC236}">
                <a16:creationId xmlns:a16="http://schemas.microsoft.com/office/drawing/2014/main" xmlns="" id="{13E8E3F6-CDE4-0A8C-7504-BBF14A2D45AE}"/>
              </a:ext>
            </a:extLst>
          </p:cNvPr>
          <p:cNvPicPr/>
          <p:nvPr/>
        </p:nvPicPr>
        <p:blipFill>
          <a:blip r:embed="rId2"/>
          <a:srcRect/>
          <a:stretch>
            <a:fillRect/>
          </a:stretch>
        </p:blipFill>
        <p:spPr bwMode="auto">
          <a:xfrm>
            <a:off x="3060000" y="2825823"/>
            <a:ext cx="5577841" cy="1440997"/>
          </a:xfrm>
          <a:prstGeom prst="rect">
            <a:avLst/>
          </a:prstGeom>
          <a:noFill/>
          <a:ln w="9525">
            <a:noFill/>
            <a:miter lim="800000"/>
            <a:headEnd/>
            <a:tailEnd/>
          </a:ln>
        </p:spPr>
      </p:pic>
    </p:spTree>
    <p:extLst>
      <p:ext uri="{BB962C8B-B14F-4D97-AF65-F5344CB8AC3E}">
        <p14:creationId xmlns:p14="http://schemas.microsoft.com/office/powerpoint/2010/main" val="159983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2544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02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83544" y="581923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6" name="Picture 5">
            <a:extLst>
              <a:ext uri="{FF2B5EF4-FFF2-40B4-BE49-F238E27FC236}">
                <a16:creationId xmlns:a16="http://schemas.microsoft.com/office/drawing/2014/main" xmlns="" id="{71474E02-C5E5-1DB4-EB8B-0453CFB50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38562" y="1420770"/>
            <a:ext cx="4983407" cy="4398466"/>
          </a:xfrm>
          <a:prstGeom prst="rect">
            <a:avLst/>
          </a:prstGeom>
          <a:noFill/>
          <a:ln>
            <a:noFill/>
          </a:ln>
        </p:spPr>
      </p:pic>
    </p:spTree>
    <p:extLst>
      <p:ext uri="{BB962C8B-B14F-4D97-AF65-F5344CB8AC3E}">
        <p14:creationId xmlns:p14="http://schemas.microsoft.com/office/powerpoint/2010/main" val="538859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1715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1800" dirty="0">
                <a:latin typeface="Times New Roman" pitchFamily="18" charset="0"/>
                <a:cs typeface="Times New Roman" pitchFamily="18" charset="0"/>
              </a:rPr>
              <a:t>A component diagram, also known as a UML component diagram, describes the organization and wiring of the physical components in a system. </a:t>
            </a:r>
          </a:p>
          <a:p>
            <a:pPr algn="just">
              <a:lnSpc>
                <a:spcPct val="150000"/>
              </a:lnSpc>
            </a:pPr>
            <a:r>
              <a:rPr lang="en-US" sz="1800" dirty="0">
                <a:latin typeface="Times New Roman" pitchFamily="18" charset="0"/>
                <a:cs typeface="Times New Roman" pitchFamily="18" charset="0"/>
              </a:rPr>
              <a:t>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xmlns="" id="{F65B158A-234D-44F3-660C-5325167EEF9A}"/>
              </a:ext>
            </a:extLst>
          </p:cNvPr>
          <p:cNvPicPr/>
          <p:nvPr/>
        </p:nvPicPr>
        <p:blipFill>
          <a:blip r:embed="rId2"/>
          <a:srcRect/>
          <a:stretch>
            <a:fillRect/>
          </a:stretch>
        </p:blipFill>
        <p:spPr bwMode="auto">
          <a:xfrm>
            <a:off x="3378926" y="2887795"/>
            <a:ext cx="5434148" cy="1494065"/>
          </a:xfrm>
          <a:prstGeom prst="rect">
            <a:avLst/>
          </a:prstGeom>
          <a:noFill/>
          <a:ln w="9525">
            <a:noFill/>
            <a:miter lim="800000"/>
            <a:headEnd/>
            <a:tailEnd/>
          </a:ln>
        </p:spPr>
      </p:pic>
    </p:spTree>
    <p:extLst>
      <p:ext uri="{BB962C8B-B14F-4D97-AF65-F5344CB8AC3E}">
        <p14:creationId xmlns:p14="http://schemas.microsoft.com/office/powerpoint/2010/main" val="209915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631009" y="2242594"/>
            <a:ext cx="8468498" cy="2576154"/>
          </a:xfrm>
          <a:prstGeom prst="rect">
            <a:avLst/>
          </a:prstGeom>
          <a:noFill/>
        </p:spPr>
        <p:txBody>
          <a:bodyPr wrap="square" rtlCol="0">
            <a:spAutoFit/>
          </a:bodyPr>
          <a:lstStyle/>
          <a:p>
            <a:pPr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The primary objective of this project is to develop a reliable machine learning-based system for the early prediction of low birth weight (LBW) cases. By leveraging data analysis and predictive modeling, we aim to identify pregnant individuals at risk of delivering LBW infants well in advance of birth. This system will enable timely medical interventions and targeted care strategies, ultimately improving neonatal health outcomes and reducing the associated risks for both mothers and infants.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827903" y="1668678"/>
            <a:ext cx="10536194" cy="382842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316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6" name="Picture 5">
            <a:extLst>
              <a:ext uri="{FF2B5EF4-FFF2-40B4-BE49-F238E27FC236}">
                <a16:creationId xmlns:a16="http://schemas.microsoft.com/office/drawing/2014/main" xmlns="" id="{1D15F9CB-5B9D-E28B-EB4A-DE3F931B0A59}"/>
              </a:ext>
            </a:extLst>
          </p:cNvPr>
          <p:cNvPicPr>
            <a:picLocks noChangeAspect="1"/>
          </p:cNvPicPr>
          <p:nvPr/>
        </p:nvPicPr>
        <p:blipFill>
          <a:blip r:embed="rId2"/>
          <a:stretch>
            <a:fillRect/>
          </a:stretch>
        </p:blipFill>
        <p:spPr>
          <a:xfrm>
            <a:off x="2895600" y="1959927"/>
            <a:ext cx="6400800" cy="2938145"/>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40531" y="1819227"/>
            <a:ext cx="9737124" cy="412529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628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25747" y="5437230"/>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6" name="Picture 5">
            <a:extLst>
              <a:ext uri="{FF2B5EF4-FFF2-40B4-BE49-F238E27FC236}">
                <a16:creationId xmlns:a16="http://schemas.microsoft.com/office/drawing/2014/main" xmlns="" id="{1CF508C5-2D7C-7558-F32A-B00BE45C268F}"/>
              </a:ext>
            </a:extLst>
          </p:cNvPr>
          <p:cNvPicPr>
            <a:picLocks noChangeAspect="1"/>
          </p:cNvPicPr>
          <p:nvPr/>
        </p:nvPicPr>
        <p:blipFill>
          <a:blip r:embed="rId2"/>
          <a:stretch>
            <a:fillRect/>
          </a:stretch>
        </p:blipFill>
        <p:spPr>
          <a:xfrm>
            <a:off x="3071812" y="1420770"/>
            <a:ext cx="6048375" cy="3728005"/>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63128" y="30707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11680" y="5612935"/>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xmlns="" id="{B6248A19-B4D7-C470-753F-D5BD9F3C0BC3}"/>
              </a:ext>
            </a:extLst>
          </p:cNvPr>
          <p:cNvPicPr>
            <a:picLocks noChangeAspect="1"/>
          </p:cNvPicPr>
          <p:nvPr/>
        </p:nvPicPr>
        <p:blipFill>
          <a:blip r:embed="rId2"/>
          <a:stretch>
            <a:fillRect/>
          </a:stretch>
        </p:blipFill>
        <p:spPr>
          <a:xfrm>
            <a:off x="2909887" y="1237957"/>
            <a:ext cx="6372225" cy="4220307"/>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72728" y="41245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841717" y="1577698"/>
            <a:ext cx="10508565" cy="4618380"/>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Future enhancements for the early prediction of low birth weight (LBW) cases using machine learning can encompass several avenues of improvement. Firstly, the integration of more comprehensive and diverse data sources, including genetic, environmental, and lifestyle factors, can refine predictive models for greater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accuracy.Additionally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development of real-time monitoring systems, using wearable devices and continuous data streams, could enable dynamic risk assessment throughout pregnancy. This could facilitate timely interventions and personalized care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plans.Moreover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leveraging advanced deep learning techniques, such as neural networks and recurrent neural networks, may capture complex temporal patterns in maternal health data more effectively, further enhancing prediction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accuracy.Lastly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collaboration with healthcare professionals and institutions can ensure the seamless integration of machine learning models into clinical practice, fostering a holistic approach to LBW risk mitigation. These future enhancements collectively hold the potential to revolutionize LBW prediction, leading to improved maternal and neonatal healthcare 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948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6886" y="1694326"/>
            <a:ext cx="10438228" cy="3469348"/>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World Health Organization-1992, International statistical classiﬁcation of diseases and related health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problems,Tenth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revision, Geneva, World Health Organization.</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Kramer MS. Determinants of low birth weight: methodological assessment and meta-analysis. Bull World Health Organ. 1987; 65(5):663-737. PMID: 3322602; PMCID: PMC2491072.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Vega J,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Sáez</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 Smith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Agurto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 Morris NM.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Factores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riesgo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para bajo peso al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nacer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y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retardo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crecimiento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intrauterino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Santiago de Chile [Risk factors for low birth weight and intrauterine growth retardation in Santiago, Chile]. Rev 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Chil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1993 Oct; 121(10):1210-9. Spanish. PMID: 8191127.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97666" y="668512"/>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3469348"/>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Mavalankar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DV, Trivedi CC, Gray RH. Maternal weight, height and risk of poor pregnancy outcome in Ahmedabad, India.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1994 Oct; 31(10):1205-12. PMID: 7875780.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Bosetti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Nieuwenhuijsen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MJ, Gallus S, Cipriani S, La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Vecchia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Parazzini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Ambient particulate matter and preterm birth or birth weight: a review of the literature. Arch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Toxicol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 Jun; 84(6):447-60. Doi: 10.1007/s00204-010-0514-z.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Epub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2010 Feb 6. PMID: 20140425.</a:t>
            </a: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United nations Children’s Fund and World Health Organization2004, Low Birth Weight: Country, regional and global estimates, New York, UNICEF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31978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386026"/>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J.S. Deshmukh, D.D.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Motghare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Zodpey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S.K. Wadhva1998, Low Birth Weight And Associated Maternal Factors in an Urban Area,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Pediatrics,Volume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Page 33-36.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J.S. Deshmukh, D.D.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Motghare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S.P.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Zodpey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S.K. Wadhva1998, Low Birth Weight And Associated Maternal Factors in an Urban Area, Indian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Pediatrics,Volume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Page 33-36.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[9] Aparajita Dasgupta,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Rivu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Basu, “Determinants of low birth weight in 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Blowk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of Hooghly, West Bengal: A multivariate analysis,” International Journal of Biological &amp; Medical Research, 2(4), 2011, pp.838-842.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Bellazzi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 Zupan B., “Towards knowledge-based gene expression data mining”, J Biomed Inform. 2007; 40(6), pp.787-802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4159303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2540888"/>
          </a:xfrm>
          <a:prstGeom prst="rect">
            <a:avLst/>
          </a:prstGeom>
          <a:noFill/>
        </p:spPr>
        <p:txBody>
          <a:bodyPr wrap="square" rtlCol="0">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problem of early prediction of low birth weight (LBW) cases using a machine learning approach is a critical healthcare challenge. LBW infants face higher risks of health complications and mortality. Current methods for identifying these cases often lack accuracy and timeliness. Leveraging machine learning to develop a robust predictive model is essential to enable early intervention and improve neonatal outcomes. Addressing this problem can enhance maternal and infant healthcare by reducing LBW-related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7064" y="1912706"/>
            <a:ext cx="8607380" cy="4130874"/>
          </a:xfrm>
          <a:prstGeom prst="rect">
            <a:avLst/>
          </a:prstGeom>
        </p:spPr>
        <p:txBody>
          <a:bodyPr wrap="square">
            <a:spAutoFit/>
          </a:bodyPr>
          <a:lstStyle/>
          <a:p>
            <a:pPr algn="just">
              <a:lnSpc>
                <a:spcPct val="150000"/>
              </a:lnSpc>
              <a:spcBef>
                <a:spcPts val="120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1800" dirty="0" err="1">
                <a:effectLst/>
                <a:latin typeface="Times New Roman" panose="02020603050405020304" pitchFamily="18" charset="0"/>
                <a:ea typeface="Calibri" panose="020F0502020204030204" pitchFamily="34" charset="0"/>
              </a:rPr>
              <a:t>Early</a:t>
            </a:r>
            <a:r>
              <a:rPr lang="en-US" sz="1800" dirty="0">
                <a:effectLst/>
                <a:latin typeface="Times New Roman" panose="02020603050405020304" pitchFamily="18" charset="0"/>
                <a:ea typeface="Calibri" panose="020F0502020204030204" pitchFamily="34" charset="0"/>
              </a:rPr>
              <a:t> prediction of low birth weight (LBW) cases using a machine learning approach is motivated by the urgent need to identify at-risk pregnancies in advance. By leveraging data-driven models, we aim to detect LBW cases at an early stage, enabling timely medical intervention and improved neonatal care. </a:t>
            </a:r>
          </a:p>
          <a:p>
            <a:pPr algn="just">
              <a:lnSpc>
                <a:spcPct val="150000"/>
              </a:lnSpc>
              <a:spcBef>
                <a:spcPts val="120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The scope of this project encompasses the development and implementation of a comprehensive machine learning solution for the early prediction of low birth weight (LBW) cases. It involves data collection, preprocessing, model training, and validation. The project will also explore various potential predictors and evaluate their impact on prediction accuracy.</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0615" y="1744394"/>
            <a:ext cx="10550769" cy="4202882"/>
          </a:xfrm>
          <a:prstGeom prst="rect">
            <a:avLst/>
          </a:prstGeom>
        </p:spPr>
        <p:txBody>
          <a:bodyPr wrap="square">
            <a:spAutoFit/>
          </a:bodyPr>
          <a:lstStyle/>
          <a:p>
            <a:pPr algn="just">
              <a:lnSpc>
                <a:spcPct val="150000"/>
              </a:lnSpc>
              <a:spcAft>
                <a:spcPts val="800"/>
              </a:spcAft>
              <a:tabLst>
                <a:tab pos="3200400"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World Health Organization Maternal Health and Safe Motherhood Programme-1992, Low Birth Weight. It is expected to rise at the rate of 12% every year. Nearly 39% of power is used for cooling 45% for running the Information Technology (IT), infrastructure and 13% for lights. This level of consumption costs heavily to the businesses. LBW and prematurity remain a serious public health burden worldwide.  Neonatal deaths account for a major fraction of deaths of children under the age of five, globally Children with LBW are at significantly higher risks of early childhood morbidity and mortality when compared with their counterparts with normal birth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weights.Low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birth weight is the term used to refer to babies born with a weight less than 2500gm Low birth weight (LBW) has been identiﬁed as a major public health problem around the world. LBW includes both pre-term babies as well as fully grown babies who are very small in size as a consequence of intra uterine growth retardation.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0954" y="1303081"/>
            <a:ext cx="10410091" cy="5036828"/>
          </a:xfrm>
          <a:prstGeom prst="rect">
            <a:avLst/>
          </a:prstGeom>
        </p:spPr>
        <p:txBody>
          <a:bodyPr wrap="square">
            <a:spAutoFit/>
          </a:bodyPr>
          <a:lstStyle/>
          <a:p>
            <a:pPr algn="just">
              <a:lnSpc>
                <a:spcPct val="150000"/>
              </a:lnSpc>
              <a:spcAft>
                <a:spcPts val="800"/>
              </a:spcAft>
              <a:tabLst>
                <a:tab pos="3200400" algn="ctr"/>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Birth weight is closely associated with neonatal and infant mortality, mortality rates being signiﬁcantly higher in LBW babies when compared to the normal birth weight (NBW) babies. This phenomenon is now of global concern in the view of serious short term and long term problems such as development disorders, neurosensory outcomes, health outcomes including Type 2 diabetes, cerebral stroke, hypertension and various other disorders that LBW babies are prone to. Studies in 2013 showed that out of the 22 million newborns about 16 percent were low birth weight cases globally. This is a major problem in developing countries, especially in India which contributes to about 30 percent of the global LBW cases. </a:t>
            </a:r>
            <a:r>
              <a:rPr lang="en-US" sz="1800" dirty="0">
                <a:effectLst/>
                <a:latin typeface="Times New Roman" panose="02020603050405020304" pitchFamily="18" charset="0"/>
                <a:ea typeface="Calibri" panose="020F0502020204030204" pitchFamily="34" charset="0"/>
              </a:rPr>
              <a:t>Innumerable studies around the world indicate strong between maternal health and impact on birth weight of babies. Popular assumptions claim that LBW can be considerably reduced, with dedicated medical care during pregnancy. In our approach, the risk factors in pregnant women that can be easily assessed with basic methods are carefully examined throughout the gestation period and form the basis for predictions. Early detection can help in preventing the chances of LBW and also to put forward some recommendations under some intervention mechanisms.</a:t>
            </a:r>
            <a:r>
              <a:rPr lang="en-IN" dirty="0">
                <a:effectLst/>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65080" y="1106406"/>
          <a:ext cx="10165490" cy="5029200"/>
        </p:xfrm>
        <a:graphic>
          <a:graphicData uri="http://schemas.openxmlformats.org/drawingml/2006/table">
            <a:tbl>
              <a:tblPr firstRow="1" bandRow="1">
                <a:tableStyleId>{5C22544A-7EE6-4342-B048-85BDC9FD1C3A}</a:tableStyleId>
              </a:tblPr>
              <a:tblGrid>
                <a:gridCol w="845074">
                  <a:extLst>
                    <a:ext uri="{9D8B030D-6E8A-4147-A177-3AD203B41FA5}">
                      <a16:colId xmlns:a16="http://schemas.microsoft.com/office/drawing/2014/main" xmlns="" val="20000"/>
                    </a:ext>
                  </a:extLst>
                </a:gridCol>
                <a:gridCol w="1420330">
                  <a:extLst>
                    <a:ext uri="{9D8B030D-6E8A-4147-A177-3AD203B41FA5}">
                      <a16:colId xmlns:a16="http://schemas.microsoft.com/office/drawing/2014/main" xmlns="" val="20001"/>
                    </a:ext>
                  </a:extLst>
                </a:gridCol>
                <a:gridCol w="1705232">
                  <a:extLst>
                    <a:ext uri="{9D8B030D-6E8A-4147-A177-3AD203B41FA5}">
                      <a16:colId xmlns:a16="http://schemas.microsoft.com/office/drawing/2014/main" xmlns="" val="20002"/>
                    </a:ext>
                  </a:extLst>
                </a:gridCol>
                <a:gridCol w="3022019">
                  <a:extLst>
                    <a:ext uri="{9D8B030D-6E8A-4147-A177-3AD203B41FA5}">
                      <a16:colId xmlns:a16="http://schemas.microsoft.com/office/drawing/2014/main" xmlns="" val="20003"/>
                    </a:ext>
                  </a:extLst>
                </a:gridCol>
                <a:gridCol w="3172835">
                  <a:extLst>
                    <a:ext uri="{9D8B030D-6E8A-4147-A177-3AD203B41FA5}">
                      <a16:colId xmlns:a16="http://schemas.microsoft.com/office/drawing/2014/main" xmlns="" val="20004"/>
                    </a:ext>
                  </a:extLst>
                </a:gridCol>
              </a:tblGrid>
              <a:tr h="370840">
                <a:tc>
                  <a:txBody>
                    <a:bodyPr/>
                    <a:lstStyle/>
                    <a:p>
                      <a:pPr algn="ctr"/>
                      <a:r>
                        <a:rPr lang="en-US" sz="2000" b="1" dirty="0">
                          <a:latin typeface="Times New Roman" panose="02020603050405020304" pitchFamily="18" charset="0"/>
                          <a:cs typeface="Times New Roman" panose="02020603050405020304" pitchFamily="18" charset="0"/>
                        </a:rPr>
                        <a:t>S. NO</a:t>
                      </a:r>
                    </a:p>
                  </a:txBody>
                  <a:tcPr/>
                </a:tc>
                <a:tc>
                  <a:txBody>
                    <a:bodyPr/>
                    <a:lstStyle/>
                    <a:p>
                      <a:pPr algn="ctr"/>
                      <a:r>
                        <a:rPr lang="en-US" sz="2000" b="1" dirty="0">
                          <a:latin typeface="Times New Roman" panose="02020603050405020304" pitchFamily="18" charset="0"/>
                          <a:cs typeface="Times New Roman" panose="02020603050405020304" pitchFamily="18" charset="0"/>
                        </a:rPr>
                        <a:t>Journal Type </a:t>
                      </a:r>
                      <a:r>
                        <a:rPr lang="en-US" sz="2000" b="1" baseline="0" dirty="0">
                          <a:latin typeface="Times New Roman" panose="02020603050405020304" pitchFamily="18" charset="0"/>
                          <a:cs typeface="Times New Roman" panose="02020603050405020304" pitchFamily="18" charset="0"/>
                        </a:rPr>
                        <a:t>with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sz="2000" b="1" dirty="0">
                          <a:latin typeface="Times New Roman" panose="02020603050405020304" pitchFamily="18" charset="0"/>
                          <a:cs typeface="Times New Roman" panose="02020603050405020304" pitchFamily="18" charset="0"/>
                        </a:rPr>
                        <a:t>Authors</a:t>
                      </a:r>
                    </a:p>
                  </a:txBody>
                  <a:tcPr/>
                </a:tc>
                <a:tc>
                  <a:txBody>
                    <a:bodyPr/>
                    <a:lstStyle/>
                    <a:p>
                      <a:pPr algn="ctr"/>
                      <a:r>
                        <a:rPr lang="en-US" sz="2000" b="1" dirty="0">
                          <a:latin typeface="Times New Roman" panose="02020603050405020304" pitchFamily="18" charset="0"/>
                          <a:cs typeface="Times New Roman" panose="02020603050405020304" pitchFamily="18" charset="0"/>
                        </a:rPr>
                        <a:t>Title</a:t>
                      </a:r>
                    </a:p>
                  </a:txBody>
                  <a:tcPr/>
                </a:tc>
                <a:tc>
                  <a:txBody>
                    <a:bodyPr/>
                    <a:lstStyle/>
                    <a:p>
                      <a:pPr algn="ctr"/>
                      <a:r>
                        <a:rPr lang="en-US" sz="20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xmlns="" val="10000"/>
                  </a:ext>
                </a:extLst>
              </a:tr>
              <a:tr h="370840">
                <a:tc>
                  <a:txBody>
                    <a:bodyPr/>
                    <a:lstStyle/>
                    <a:p>
                      <a:pPr algn="ctr"/>
                      <a:r>
                        <a:rPr lang="en-US" sz="2000" dirty="0">
                          <a:latin typeface="Times New Roman" panose="02020603050405020304" pitchFamily="18" charset="0"/>
                          <a:cs typeface="Times New Roman" panose="02020603050405020304" pitchFamily="18" charset="0"/>
                        </a:rPr>
                        <a:t>1</a:t>
                      </a:r>
                    </a:p>
                  </a:txBody>
                  <a:tcPr/>
                </a:tc>
                <a:tc>
                  <a:txBody>
                    <a:bodyPr/>
                    <a:lstStyle/>
                    <a:p>
                      <a:pPr marL="0" marR="0" algn="ctr">
                        <a:lnSpc>
                          <a:spcPct val="107000"/>
                        </a:lnSpc>
                        <a:spcBef>
                          <a:spcPts val="0"/>
                        </a:spcBef>
                        <a:spcAft>
                          <a:spcPts val="0"/>
                        </a:spcAft>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2017 IEEE International Conference on Smart Computing</a:t>
                      </a:r>
                      <a:endParaRPr lang="en-US" sz="1800" i="0" dirty="0">
                        <a:latin typeface="Times New Roman" pitchFamily="18" charset="0"/>
                        <a:ea typeface="Calibri"/>
                        <a:cs typeface="Times New Roman" pitchFamily="18" charset="0"/>
                      </a:endParaRPr>
                    </a:p>
                  </a:txBody>
                  <a:tcPr marL="68580" marR="68580" marT="0" marB="0"/>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Anisha R. Yarlapati</a:t>
                      </a:r>
                      <a:r>
                        <a:rPr lang="en-US" sz="1800" baseline="0" dirty="0">
                          <a:solidFill>
                            <a:schemeClr val="tx1"/>
                          </a:solidFill>
                          <a:latin typeface="Times New Roman" panose="02020603050405020304" pitchFamily="18" charset="0"/>
                          <a:cs typeface="Times New Roman" panose="02020603050405020304" pitchFamily="18" charset="0"/>
                        </a:rPr>
                        <a:t>,</a:t>
                      </a:r>
                    </a:p>
                    <a:p>
                      <a:pPr algn="ctr"/>
                      <a:r>
                        <a:rPr lang="en-US" sz="1800" baseline="0" dirty="0">
                          <a:solidFill>
                            <a:schemeClr val="tx1"/>
                          </a:solidFill>
                          <a:latin typeface="Times New Roman" panose="02020603050405020304" pitchFamily="18" charset="0"/>
                          <a:cs typeface="Times New Roman" panose="02020603050405020304" pitchFamily="18" charset="0"/>
                        </a:rPr>
                        <a:t>Sudeepa Roy Dey,</a:t>
                      </a:r>
                    </a:p>
                    <a:p>
                      <a:pPr algn="ctr"/>
                      <a:r>
                        <a:rPr lang="en-US" sz="1800" baseline="0" dirty="0">
                          <a:solidFill>
                            <a:schemeClr val="tx1"/>
                          </a:solidFill>
                          <a:latin typeface="Times New Roman" panose="02020603050405020304" pitchFamily="18" charset="0"/>
                          <a:cs typeface="Times New Roman" panose="02020603050405020304" pitchFamily="18" charset="0"/>
                        </a:rPr>
                        <a:t>Snehanshu Saha</a:t>
                      </a:r>
                      <a:endParaRPr lang="en-US"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itchFamily="18" charset="0"/>
                          <a:ea typeface="+mn-ea"/>
                          <a:cs typeface="Times New Roman" pitchFamily="18" charset="0"/>
                        </a:rPr>
                        <a:t>Early Prediction of LBW Cases via Minimum Error Rate Classifier: A Statistical Machine Learning Approach.</a:t>
                      </a:r>
                      <a:endParaRPr lang="en-US" sz="18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Fundamentals of data pre-processing techniques.</a:t>
                      </a:r>
                    </a:p>
                  </a:txBody>
                  <a:tcPr/>
                </a:tc>
                <a:extLst>
                  <a:ext uri="{0D108BD9-81ED-4DB2-BD59-A6C34878D82A}">
                    <a16:rowId xmlns:a16="http://schemas.microsoft.com/office/drawing/2014/main" xmlns="" val="10001"/>
                  </a:ext>
                </a:extLst>
              </a:tr>
              <a:tr h="370840">
                <a:tc>
                  <a:txBody>
                    <a:bodyPr/>
                    <a:lstStyle/>
                    <a:p>
                      <a:pPr algn="ctr"/>
                      <a:r>
                        <a:rPr lang="en-US" sz="2000" dirty="0">
                          <a:latin typeface="Times New Roman" panose="02020603050405020304" pitchFamily="18" charset="0"/>
                          <a:cs typeface="Times New Roman" panose="02020603050405020304" pitchFamily="18" charset="0"/>
                        </a:rPr>
                        <a:t>2</a:t>
                      </a:r>
                    </a:p>
                  </a:txBody>
                  <a:tcPr/>
                </a:tc>
                <a:tc>
                  <a:txBody>
                    <a:bodyPr/>
                    <a:lstStyle/>
                    <a:p>
                      <a:r>
                        <a:rPr lang="en-IN" sz="1800" b="0" i="0" kern="1200" dirty="0">
                          <a:solidFill>
                            <a:schemeClr val="tx1"/>
                          </a:solidFill>
                          <a:effectLst/>
                          <a:latin typeface="Times New Roman" pitchFamily="18" charset="0"/>
                          <a:ea typeface="+mn-ea"/>
                          <a:cs typeface="Times New Roman" pitchFamily="18" charset="0"/>
                        </a:rPr>
                        <a:t>Computer and Information Science, Studies in Computational Intelligence 2018.</a:t>
                      </a:r>
                      <a:endParaRPr lang="en-US" sz="1600" b="0" dirty="0">
                        <a:latin typeface="Times New Roman" pitchFamily="18" charset="0"/>
                        <a:cs typeface="Times New Roman" pitchFamily="18" charset="0"/>
                      </a:endParaRPr>
                    </a:p>
                  </a:txBody>
                  <a:tcPr/>
                </a:tc>
                <a:tc>
                  <a:txBody>
                    <a:bodyPr/>
                    <a:lstStyle/>
                    <a:p>
                      <a:pPr algn="ctr"/>
                      <a:r>
                        <a:rPr lang="en-US" sz="1800" b="0" dirty="0">
                          <a:effectLst/>
                          <a:latin typeface="Times New Roman" panose="02020603050405020304" pitchFamily="18" charset="0"/>
                          <a:ea typeface="Calibri" panose="020F0502020204030204" pitchFamily="34" charset="0"/>
                        </a:rPr>
                        <a:t>Uzapi Cece Hange</a:t>
                      </a:r>
                      <a:r>
                        <a:rPr lang="en-US" sz="1800" b="0" baseline="0" dirty="0">
                          <a:effectLst/>
                          <a:latin typeface="Times New Roman" panose="02020603050405020304" pitchFamily="18" charset="0"/>
                          <a:ea typeface="Calibri" panose="020F0502020204030204" pitchFamily="34" charset="0"/>
                        </a:rPr>
                        <a:t>,</a:t>
                      </a:r>
                    </a:p>
                    <a:p>
                      <a:pPr algn="ctr"/>
                      <a:r>
                        <a:rPr lang="en-US" sz="1800" b="0" baseline="0" dirty="0">
                          <a:effectLst/>
                          <a:latin typeface="Times New Roman" panose="02020603050405020304" pitchFamily="18" charset="0"/>
                          <a:ea typeface="Calibri" panose="020F0502020204030204" pitchFamily="34" charset="0"/>
                        </a:rPr>
                        <a:t> Rajalakshmi Selvaraj.</a:t>
                      </a:r>
                      <a:endParaRPr lang="en-US" sz="1800" b="0" dirty="0"/>
                    </a:p>
                  </a:txBody>
                  <a:tcPr/>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0" kern="1200" dirty="0">
                          <a:solidFill>
                            <a:schemeClr val="tx1"/>
                          </a:solidFill>
                          <a:effectLst/>
                          <a:latin typeface="Times New Roman" pitchFamily="18" charset="0"/>
                          <a:ea typeface="+mn-ea"/>
                          <a:cs typeface="Times New Roman" pitchFamily="18" charset="0"/>
                        </a:rPr>
                        <a:t>A Data-Mining Model for Predicting Low Birth Weight with a High AUC.</a:t>
                      </a:r>
                      <a:endParaRPr lang="en-US" sz="1800" dirty="0">
                        <a:latin typeface="Times New Roman"/>
                        <a:ea typeface="Calibri"/>
                        <a:cs typeface="Times New Roman"/>
                      </a:endParaRPr>
                    </a:p>
                  </a:txBody>
                  <a:tcPr marL="68580" marR="68580" marT="0" marB="0"/>
                </a:tc>
                <a:tc>
                  <a:txBody>
                    <a:bodyPr/>
                    <a:lstStyle/>
                    <a:p>
                      <a:pPr algn="ctr"/>
                      <a:r>
                        <a:rPr lang="en-US" sz="1800" dirty="0">
                          <a:latin typeface="Times New Roman" panose="02020603050405020304" pitchFamily="18" charset="0"/>
                          <a:cs typeface="Times New Roman" panose="02020603050405020304" pitchFamily="18" charset="0"/>
                        </a:rPr>
                        <a:t>Basics</a:t>
                      </a:r>
                      <a:r>
                        <a:rPr lang="en-US" sz="1800" baseline="0" dirty="0">
                          <a:latin typeface="Times New Roman" panose="02020603050405020304" pitchFamily="18" charset="0"/>
                          <a:cs typeface="Times New Roman" panose="02020603050405020304" pitchFamily="18" charset="0"/>
                        </a:rPr>
                        <a:t> of Data Mining.</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173</TotalTime>
  <Words>3890</Words>
  <Application>Microsoft Office PowerPoint</Application>
  <PresentationFormat>Widescreen</PresentationFormat>
  <Paragraphs>212</Paragraphs>
  <Slides>48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SimSun</vt:lpstr>
      <vt:lpstr>Arial</vt:lpstr>
      <vt:lpstr>Calibri</vt:lpstr>
      <vt:lpstr>Calibri Light</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dc:creator>
  <cp:lastModifiedBy>B V S R Chandra Mouli</cp:lastModifiedBy>
  <cp:revision>5</cp:revision>
  <dcterms:created xsi:type="dcterms:W3CDTF">2023-10-04T06:47:00Z</dcterms:created>
  <dcterms:modified xsi:type="dcterms:W3CDTF">2023-10-04T12:31:18Z</dcterms:modified>
</cp:coreProperties>
</file>