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89" r:id="rId3"/>
    <p:sldId id="273" r:id="rId4"/>
    <p:sldId id="287" r:id="rId5"/>
    <p:sldId id="281" r:id="rId6"/>
    <p:sldId id="293" r:id="rId7"/>
    <p:sldId id="292" r:id="rId8"/>
    <p:sldId id="288" r:id="rId9"/>
    <p:sldId id="290" r:id="rId10"/>
    <p:sldId id="296" r:id="rId11"/>
    <p:sldId id="302" r:id="rId12"/>
    <p:sldId id="303" r:id="rId13"/>
    <p:sldId id="332" r:id="rId14"/>
    <p:sldId id="310" r:id="rId15"/>
    <p:sldId id="304" r:id="rId16"/>
    <p:sldId id="309" r:id="rId17"/>
    <p:sldId id="305" r:id="rId18"/>
    <p:sldId id="331" r:id="rId19"/>
    <p:sldId id="323" r:id="rId20"/>
    <p:sldId id="327" r:id="rId21"/>
    <p:sldId id="316" r:id="rId22"/>
    <p:sldId id="270" r:id="rId23"/>
    <p:sldId id="313" r:id="rId24"/>
    <p:sldId id="314" r:id="rId25"/>
    <p:sldId id="320" r:id="rId26"/>
    <p:sldId id="329" r:id="rId27"/>
    <p:sldId id="277"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344"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18-03-2024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Detection of Anomalous </a:t>
            </a:r>
            <a:r>
              <a:rPr lang="en-US" sz="1500" b="1" i="1" dirty="0" err="1">
                <a:solidFill>
                  <a:schemeClr val="bg1"/>
                </a:solidFill>
                <a:effectLst/>
                <a:latin typeface="Times New Roman" panose="02020603050405020304" pitchFamily="18" charset="0"/>
                <a:cs typeface="Times New Roman" panose="02020603050405020304" pitchFamily="18" charset="0"/>
              </a:rPr>
              <a:t>Behaviour</a:t>
            </a:r>
            <a:r>
              <a:rPr lang="en-US" sz="1500" b="1" i="1" dirty="0">
                <a:solidFill>
                  <a:schemeClr val="bg1"/>
                </a:solidFill>
                <a:effectLst/>
                <a:latin typeface="Times New Roman" panose="02020603050405020304" pitchFamily="18" charset="0"/>
                <a:cs typeface="Times New Roman" panose="02020603050405020304" pitchFamily="18" charset="0"/>
              </a:rPr>
              <a:t> in an Examination Hall Towards Automated Proctoring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80210" y="6642827"/>
            <a:ext cx="777239" cy="215173"/>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B10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607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ICIAET-P237.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ci-hub.se/https:/ieeexplore.ieee.org/document/8697408" TargetMode="External"/><Relationship Id="rId7" Type="http://schemas.openxmlformats.org/officeDocument/2006/relationships/hyperlink" Target="Detection%20of%20Anomalous%20Behaviour%20in%20an%20Examination%20Hall%20abstract%20(3).docx" TargetMode="External"/><Relationship Id="rId2" Type="http://schemas.openxmlformats.org/officeDocument/2006/relationships/hyperlink" Target="https://www.researchgate.net/publication/264037010_Suspicious_Human_Activity_Recognition_for_Video_Surveillance_System" TargetMode="External"/><Relationship Id="rId1" Type="http://schemas.openxmlformats.org/officeDocument/2006/relationships/slideLayout" Target="../slideLayouts/slideLayout2.xml"/><Relationship Id="rId6" Type="http://schemas.openxmlformats.org/officeDocument/2006/relationships/hyperlink" Target="https://www.irjmets.com/uploadedfiles/paper/issue_4_april_2023/36030/final/fin_irjmets1681668391.pdf" TargetMode="External"/><Relationship Id="rId5" Type="http://schemas.openxmlformats.org/officeDocument/2006/relationships/hyperlink" Target="https://www.sciencedirect.com/science/article/pii/S2666389921002038" TargetMode="External"/><Relationship Id="rId4" Type="http://schemas.openxmlformats.org/officeDocument/2006/relationships/hyperlink" Target="https://ieeexplore.ieee.org/document/563466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 </a:t>
            </a:r>
            <a:r>
              <a:rPr lang="en-US" sz="2600" b="0" dirty="0" err="1">
                <a:effectLst>
                  <a:outerShdw blurRad="38100" dist="38100" dir="2700000" algn="tl">
                    <a:srgbClr val="000000">
                      <a:alpha val="43137"/>
                    </a:srgbClr>
                  </a:outerShdw>
                </a:effectLst>
              </a:rPr>
              <a:t>Raveendra</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204G1A0580</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 N. </a:t>
            </a:r>
            <a:r>
              <a:rPr lang="en-US" sz="2400" b="0" dirty="0" err="1">
                <a:effectLst>
                  <a:outerShdw blurRad="38100" dist="38100" dir="2700000" algn="tl">
                    <a:srgbClr val="000000">
                      <a:alpha val="43137"/>
                    </a:srgbClr>
                  </a:outerShdw>
                </a:effectLst>
              </a:rPr>
              <a:t>UshaSree</a:t>
            </a:r>
            <a:r>
              <a:rPr lang="en-US" sz="2400" b="0" dirty="0">
                <a:effectLst>
                  <a:outerShdw blurRad="38100" dist="38100" dir="2700000" algn="tl">
                    <a:srgbClr val="000000">
                      <a:alpha val="43137"/>
                    </a:srgbClr>
                  </a:outerShdw>
                </a:effectLst>
              </a:rPr>
              <a:t>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endPar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spcBef>
                <a:spcPts val="200"/>
              </a:spcBef>
            </a:pPr>
            <a:r>
              <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p>
          <a:p>
            <a:pPr>
              <a:spcBef>
                <a:spcPts val="200"/>
              </a:spcBef>
            </a:pP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a:t>
            </a:r>
            <a:r>
              <a:rPr lang="en-US" sz="2600" b="0" dirty="0" err="1">
                <a:effectLst>
                  <a:outerShdw blurRad="38100" dist="38100" dir="2700000" algn="tl">
                    <a:srgbClr val="000000">
                      <a:alpha val="43137"/>
                    </a:srgbClr>
                  </a:outerShdw>
                </a:effectLst>
              </a:rPr>
              <a:t>Yuva</a:t>
            </a:r>
            <a:r>
              <a:rPr lang="en-US" sz="2600" b="0" dirty="0">
                <a:effectLst>
                  <a:outerShdw blurRad="38100" dist="38100" dir="2700000" algn="tl">
                    <a:srgbClr val="000000">
                      <a:alpha val="43137"/>
                    </a:srgbClr>
                  </a:outerShdw>
                </a:effectLst>
              </a:rPr>
              <a:t> Kishore</a:t>
            </a:r>
          </a:p>
          <a:p>
            <a:pPr>
              <a:spcBef>
                <a:spcPts val="300"/>
              </a:spcBef>
            </a:pPr>
            <a:r>
              <a:rPr lang="en-US" sz="1200" b="0" dirty="0"/>
              <a:t>Roll No. 204G1A05C6</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a:t>
            </a:r>
            <a:r>
              <a:rPr lang="en-US" sz="2600" b="0" dirty="0" err="1">
                <a:effectLst>
                  <a:outerShdw blurRad="38100" dist="38100" dir="2700000" algn="tl">
                    <a:srgbClr val="000000">
                      <a:alpha val="43137"/>
                    </a:srgbClr>
                  </a:outerShdw>
                </a:effectLst>
              </a:rPr>
              <a:t>Tharun</a:t>
            </a:r>
            <a:r>
              <a:rPr lang="en-US" sz="2600" b="0" dirty="0">
                <a:effectLst>
                  <a:outerShdw blurRad="38100" dist="38100" dir="2700000" algn="tl">
                    <a:srgbClr val="000000">
                      <a:alpha val="43137"/>
                    </a:srgbClr>
                  </a:outerShdw>
                </a:effectLst>
              </a:rPr>
              <a:t> Kumar</a:t>
            </a:r>
          </a:p>
          <a:p>
            <a:pPr>
              <a:spcBef>
                <a:spcPts val="300"/>
              </a:spcBef>
            </a:pPr>
            <a:r>
              <a:rPr lang="en-US" sz="1200" b="0" dirty="0"/>
              <a:t>Roll No. 204G1A0581</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Supraja</a:t>
            </a:r>
          </a:p>
          <a:p>
            <a:pPr>
              <a:spcBef>
                <a:spcPts val="300"/>
              </a:spcBef>
            </a:pPr>
            <a:r>
              <a:rPr lang="en-US" sz="1200" b="0" dirty="0"/>
              <a:t>Roll No. 204G1A05A5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IN"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ectection</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Anomalous Behaviour In An Examination Hall Towards Automated Proctoring</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C87A-6964-64F8-C6E1-556470AE0142}"/>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BED9F0B7-A822-9DCA-1DDC-1D76ECFECE75}"/>
              </a:ext>
            </a:extLst>
          </p:cNvPr>
          <p:cNvSpPr>
            <a:spLocks noGrp="1"/>
          </p:cNvSpPr>
          <p:nvPr>
            <p:ph idx="1"/>
          </p:nvPr>
        </p:nvSpPr>
        <p:spPr/>
        <p:txBody>
          <a:bodyPr>
            <a:normAutofit/>
          </a:bodyPr>
          <a:lstStyle/>
          <a:p>
            <a:pPr marL="0" indent="0">
              <a:buNone/>
            </a:pPr>
            <a:r>
              <a:rPr lang="en-US" sz="2400" b="1" i="0" dirty="0">
                <a:solidFill>
                  <a:srgbClr val="0D0D0D"/>
                </a:solidFill>
                <a:effectLst/>
              </a:rPr>
              <a:t>The proposed system aims to achieve the following objectives</a:t>
            </a:r>
          </a:p>
          <a:p>
            <a:pPr>
              <a:buFont typeface="Wingdings" panose="05000000000000000000" pitchFamily="2" charset="2"/>
              <a:buChar char="ü"/>
            </a:pPr>
            <a:r>
              <a:rPr lang="en-US" sz="2400" b="0" i="0" dirty="0">
                <a:solidFill>
                  <a:srgbClr val="0D0D0D"/>
                </a:solidFill>
                <a:effectLst/>
              </a:rPr>
              <a:t>Implement a system capable of detecting anomalous behavior in real-time during online examinations.</a:t>
            </a:r>
          </a:p>
          <a:p>
            <a:pPr>
              <a:buFont typeface="Wingdings" panose="05000000000000000000" pitchFamily="2" charset="2"/>
              <a:buChar char="ü"/>
            </a:pPr>
            <a:r>
              <a:rPr lang="en-US" sz="2400" b="0" i="0" dirty="0">
                <a:solidFill>
                  <a:srgbClr val="0D0D0D"/>
                </a:solidFill>
                <a:effectLst/>
              </a:rPr>
              <a:t>Develop algorithms that accurately classify examinee behaviors as either normal or anomalous.</a:t>
            </a:r>
          </a:p>
          <a:p>
            <a:pPr>
              <a:buFont typeface="Wingdings" panose="05000000000000000000" pitchFamily="2" charset="2"/>
              <a:buChar char="ü"/>
            </a:pPr>
            <a:r>
              <a:rPr lang="en-US" sz="2400" b="0" i="0" dirty="0">
                <a:solidFill>
                  <a:srgbClr val="0D0D0D"/>
                </a:solidFill>
                <a:effectLst/>
              </a:rPr>
              <a:t>Prioritize the analysis of facial expressions and gestures associated with cheating behaviors.</a:t>
            </a:r>
          </a:p>
          <a:p>
            <a:pPr>
              <a:buFont typeface="Wingdings" panose="05000000000000000000" pitchFamily="2" charset="2"/>
              <a:buChar char="ü"/>
            </a:pPr>
            <a:r>
              <a:rPr lang="en-US" sz="2400" b="0" i="0" dirty="0">
                <a:solidFill>
                  <a:srgbClr val="0D0D0D"/>
                </a:solidFill>
                <a:effectLst/>
              </a:rPr>
              <a:t>Develop a system that can adapt to diverse examination environments and scale to accommodate varying numbers of examinees.</a:t>
            </a:r>
          </a:p>
          <a:p>
            <a:pPr>
              <a:buFont typeface="Wingdings" panose="05000000000000000000" pitchFamily="2" charset="2"/>
              <a:buChar char="ü"/>
            </a:pPr>
            <a:r>
              <a:rPr lang="en-US" sz="2400" b="0" i="0" dirty="0">
                <a:solidFill>
                  <a:srgbClr val="0D0D0D"/>
                </a:solidFill>
                <a:effectLst/>
              </a:rPr>
              <a:t>By achieving these objectives, the proposed system aims to enhance the integrity and fairness of online examinations by effectively detecting and deterring anomalous behavior in examination </a:t>
            </a:r>
          </a:p>
          <a:p>
            <a:pPr marL="0" indent="0">
              <a:buNone/>
            </a:pPr>
            <a:endParaRPr lang="en-US" sz="2400" dirty="0">
              <a:solidFill>
                <a:srgbClr val="0D0D0D"/>
              </a:solidFill>
            </a:endParaRPr>
          </a:p>
          <a:p>
            <a:pPr marL="0" indent="0">
              <a:buNone/>
            </a:pPr>
            <a:endParaRPr lang="en-IN" sz="2400" dirty="0"/>
          </a:p>
        </p:txBody>
      </p:sp>
    </p:spTree>
    <p:extLst>
      <p:ext uri="{BB962C8B-B14F-4D97-AF65-F5344CB8AC3E}">
        <p14:creationId xmlns:p14="http://schemas.microsoft.com/office/powerpoint/2010/main" val="208737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normAutofit/>
          </a:bodyPr>
          <a:lstStyle/>
          <a:p>
            <a:pPr marL="0" indent="0">
              <a:buNone/>
            </a:pPr>
            <a:r>
              <a:rPr lang="en-US" sz="2400" b="1" dirty="0"/>
              <a:t>Objective</a:t>
            </a:r>
          </a:p>
          <a:p>
            <a:pPr algn="just" fontAlgn="auto">
              <a:spcBef>
                <a:spcPts val="1001"/>
              </a:spcBef>
              <a:spcAft>
                <a:spcPts val="0"/>
              </a:spcAft>
              <a:buFont typeface="Wingdings" panose="05000000000000000000" pitchFamily="2" charset="2"/>
              <a:buChar char="ü"/>
              <a:tabLst>
                <a:tab pos="0" algn="l"/>
              </a:tabLst>
              <a:defRPr/>
            </a:pPr>
            <a:r>
              <a:rPr lang="en-US" sz="2400" spc="-1" dirty="0">
                <a:solidFill>
                  <a:srgbClr val="000000"/>
                </a:solidFill>
                <a:latin typeface="Times New Roman" panose="02020603050405020304"/>
              </a:rPr>
              <a:t>To monitor the abnormal </a:t>
            </a:r>
            <a:r>
              <a:rPr lang="en-US" sz="2400" spc="-1" dirty="0" err="1">
                <a:solidFill>
                  <a:srgbClr val="000000"/>
                </a:solidFill>
                <a:latin typeface="Times New Roman" panose="02020603050405020304"/>
              </a:rPr>
              <a:t>behaviour</a:t>
            </a:r>
            <a:r>
              <a:rPr lang="en-US" sz="2400" spc="-1" dirty="0">
                <a:solidFill>
                  <a:srgbClr val="000000"/>
                </a:solidFill>
                <a:latin typeface="Times New Roman" panose="02020603050405020304"/>
              </a:rPr>
              <a:t> of the persons in exam hall by using face detection process .</a:t>
            </a:r>
          </a:p>
          <a:p>
            <a:pPr algn="just" fontAlgn="auto">
              <a:spcBef>
                <a:spcPts val="1000"/>
              </a:spcBef>
              <a:spcAft>
                <a:spcPts val="0"/>
              </a:spcAft>
              <a:buFont typeface="Wingdings" panose="05000000000000000000" pitchFamily="2" charset="2"/>
              <a:buChar char="ü"/>
              <a:tabLst>
                <a:tab pos="0" algn="l"/>
              </a:tabLst>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To implement strategies that minimize false positive alerts, improving the  accuracy of the automated proctoring system and reducing unnecessary disruptions.</a:t>
            </a:r>
            <a:r>
              <a:rPr lang="en-US" sz="2400" dirty="0"/>
              <a:t>	</a:t>
            </a:r>
          </a:p>
          <a:p>
            <a:pPr marL="0" indent="0">
              <a:buNone/>
            </a:pPr>
            <a:r>
              <a:rPr lang="en-US" sz="2400" b="1" dirty="0"/>
              <a:t>Performance</a:t>
            </a:r>
          </a:p>
          <a:p>
            <a:r>
              <a:rPr lang="en-US" sz="2400" b="0" i="0" dirty="0">
                <a:solidFill>
                  <a:srgbClr val="0D0D0D"/>
                </a:solidFill>
                <a:effectLst/>
              </a:rPr>
              <a:t>Overall, the resulting performance of the proposed system would be evaluated based on its ability to detect anomalous behavior accurately, efficiently, and in compliance with privacy regulations. Continuous monitoring, evaluation, and refinement of the system are essential to ensure optimal performance and reliability in real-world examination scenarios. Additionally, benchmarking against established standards and comparing performance with existing solutions can provide insights into the system's effectiveness and areas for improvement.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normAutofit/>
          </a:bodyPr>
          <a:lstStyle/>
          <a:p>
            <a:pPr algn="l">
              <a:buNone/>
            </a:pPr>
            <a:r>
              <a:rPr lang="en-US" sz="2600" b="1" dirty="0"/>
              <a:t>Functional Requirements</a:t>
            </a:r>
          </a:p>
          <a:p>
            <a:pPr algn="l"/>
            <a:r>
              <a:rPr lang="en-US" sz="2600" dirty="0"/>
              <a:t>1.video streaming </a:t>
            </a:r>
          </a:p>
          <a:p>
            <a:pPr algn="l"/>
            <a:r>
              <a:rPr lang="en-US" sz="2600" dirty="0"/>
              <a:t>2.Preprocessing</a:t>
            </a:r>
          </a:p>
          <a:p>
            <a:pPr algn="l"/>
            <a:r>
              <a:rPr lang="en-US" sz="2600" dirty="0"/>
              <a:t>3.visualization </a:t>
            </a:r>
          </a:p>
          <a:p>
            <a:pPr algn="l"/>
            <a:r>
              <a:rPr lang="en-US" sz="2600" dirty="0"/>
              <a:t>3.face recognition</a:t>
            </a:r>
          </a:p>
          <a:p>
            <a:pPr algn="l"/>
            <a:r>
              <a:rPr lang="en-US" sz="2600" dirty="0"/>
              <a:t>4.comparioson with database models  </a:t>
            </a:r>
          </a:p>
          <a:p>
            <a:pPr algn="l"/>
            <a:r>
              <a:rPr lang="en-US" sz="2600" dirty="0"/>
              <a:t>5.detection of output </a:t>
            </a:r>
            <a:r>
              <a:rPr lang="en-US" sz="2600" dirty="0" err="1"/>
              <a:t>behaviour</a:t>
            </a:r>
            <a:r>
              <a:rPr lang="en-US" sz="2600" dirty="0"/>
              <a:t> of person with face </a:t>
            </a:r>
          </a:p>
          <a:p>
            <a:pPr marL="0" indent="0" algn="l">
              <a:buNone/>
            </a:pPr>
            <a:endParaRPr lang="en-US" sz="2400" b="1" dirty="0"/>
          </a:p>
          <a:p>
            <a:pPr algn="l">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normAutofit fontScale="92500" lnSpcReduction="10000"/>
          </a:bodyPr>
          <a:lstStyle/>
          <a:p>
            <a:pPr algn="l">
              <a:buNone/>
            </a:pPr>
            <a:r>
              <a:rPr lang="en-US" sz="2600" b="1" dirty="0"/>
              <a:t>Non-Functional Requirements</a:t>
            </a:r>
            <a:endParaRPr lang="en-IN" altLang="en-US" sz="2600" dirty="0"/>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Usability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Serviceability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Manageability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Recoverability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Security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Data Integrity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Capacity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en-IN" sz="2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requirement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altLang="en-US" sz="2600" dirty="0"/>
          </a:p>
          <a:p>
            <a:pPr algn="l"/>
            <a:endParaRPr lang="en-US" sz="2400" b="1" dirty="0"/>
          </a:p>
          <a:p>
            <a:pPr algn="l">
              <a:buNone/>
            </a:pPr>
            <a:endParaRPr lang="en-US" sz="2000" dirty="0"/>
          </a:p>
        </p:txBody>
      </p:sp>
    </p:spTree>
    <p:extLst>
      <p:ext uri="{BB962C8B-B14F-4D97-AF65-F5344CB8AC3E}">
        <p14:creationId xmlns:p14="http://schemas.microsoft.com/office/powerpoint/2010/main" val="117704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3E9F-14F9-A476-F12A-3B53AD825821}"/>
              </a:ext>
            </a:extLst>
          </p:cNvPr>
          <p:cNvSpPr>
            <a:spLocks noGrp="1"/>
          </p:cNvSpPr>
          <p:nvPr>
            <p:ph type="title"/>
          </p:nvPr>
        </p:nvSpPr>
        <p:spPr/>
        <p:txBody>
          <a:bodyPr/>
          <a:lstStyle/>
          <a:p>
            <a:pPr algn="ctr"/>
            <a:r>
              <a:rPr lang="en-IN" dirty="0"/>
              <a:t>Planning</a:t>
            </a:r>
          </a:p>
        </p:txBody>
      </p:sp>
      <p:sp>
        <p:nvSpPr>
          <p:cNvPr id="5" name="Content Placeholder 4">
            <a:extLst>
              <a:ext uri="{FF2B5EF4-FFF2-40B4-BE49-F238E27FC236}">
                <a16:creationId xmlns:a16="http://schemas.microsoft.com/office/drawing/2014/main" id="{34CB91D6-9A4D-580B-092E-5B33574E6E2E}"/>
              </a:ext>
            </a:extLst>
          </p:cNvPr>
          <p:cNvSpPr>
            <a:spLocks noGrp="1"/>
          </p:cNvSpPr>
          <p:nvPr>
            <p:ph idx="1"/>
          </p:nvPr>
        </p:nvSpPr>
        <p:spPr/>
        <p:txBody>
          <a:bodyPr/>
          <a:lstStyle/>
          <a:p>
            <a:r>
              <a:rPr lang="en-US" dirty="0"/>
              <a:t> </a:t>
            </a:r>
            <a:endParaRPr lang="en-IN" dirty="0"/>
          </a:p>
        </p:txBody>
      </p:sp>
      <p:sp>
        <p:nvSpPr>
          <p:cNvPr id="6" name="TextBox 5">
            <a:extLst>
              <a:ext uri="{FF2B5EF4-FFF2-40B4-BE49-F238E27FC236}">
                <a16:creationId xmlns:a16="http://schemas.microsoft.com/office/drawing/2014/main" id="{BB28DB91-5370-2912-F78D-0B8820A4687E}"/>
              </a:ext>
            </a:extLst>
          </p:cNvPr>
          <p:cNvSpPr txBox="1"/>
          <p:nvPr/>
        </p:nvSpPr>
        <p:spPr>
          <a:xfrm rot="10800000" flipV="1">
            <a:off x="568796" y="372294"/>
            <a:ext cx="11778480" cy="6119945"/>
          </a:xfrm>
          <a:prstGeom prst="rect">
            <a:avLst/>
          </a:prstGeom>
          <a:noFill/>
        </p:spPr>
        <p:txBody>
          <a:bodyPr wrap="square" rtlCol="0">
            <a:sp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Software </a:t>
            </a:r>
            <a:r>
              <a:rPr lang="en-US" sz="2400" b="1" dirty="0" err="1">
                <a:latin typeface="Times New Roman" panose="02020603050405020304" pitchFamily="18" charset="0"/>
                <a:cs typeface="Times New Roman" panose="02020603050405020304" pitchFamily="18" charset="0"/>
              </a:rPr>
              <a:t>Requ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irements</a:t>
            </a:r>
            <a:r>
              <a:rPr lang="en-US" sz="2400" b="1"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Hardware Requirements:</a:t>
            </a:r>
          </a:p>
          <a:p>
            <a:pPr algn="just">
              <a:lnSpc>
                <a:spcPct val="150000"/>
              </a:lnSpc>
              <a:spcBef>
                <a:spcPts val="0"/>
              </a:spcBef>
            </a:pP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 I3/Intel Processor	</a:t>
            </a:r>
          </a:p>
          <a:p>
            <a:pPr algn="just">
              <a:lnSpc>
                <a:spcPct val="150000"/>
              </a:lnSpc>
              <a:spcBef>
                <a:spcPts val="0"/>
              </a:spcBef>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Hard Disk   -160GB</a:t>
            </a:r>
          </a:p>
          <a:p>
            <a:pPr algn="just">
              <a:lnSpc>
                <a:spcPct val="150000"/>
              </a:lnSpc>
              <a:spcBef>
                <a:spcPts val="0"/>
              </a:spcBef>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RAM	     - 8Gb</a:t>
            </a:r>
          </a:p>
          <a:p>
            <a:pPr marL="457200" indent="-457200" algn="just">
              <a:lnSpc>
                <a:spcPct val="150000"/>
              </a:lnSpc>
              <a:spcBef>
                <a:spcPts val="0"/>
              </a:spcBef>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Software Requirements:</a:t>
            </a:r>
          </a:p>
          <a:p>
            <a:pPr algn="just">
              <a:lnSpc>
                <a:spcPct val="150000"/>
              </a:lnSpc>
            </a:pP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Operating System       :   Windows 7/8/10	</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IDE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Pycharm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Libraries Used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Pandas,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OS,Flask</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spTree>
    <p:extLst>
      <p:ext uri="{BB962C8B-B14F-4D97-AF65-F5344CB8AC3E}">
        <p14:creationId xmlns:p14="http://schemas.microsoft.com/office/powerpoint/2010/main" val="11470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Planning</a:t>
            </a:r>
          </a:p>
        </p:txBody>
      </p:sp>
      <p:sp>
        <p:nvSpPr>
          <p:cNvPr id="3" name="Content Placeholder 2"/>
          <p:cNvSpPr>
            <a:spLocks noGrp="1"/>
          </p:cNvSpPr>
          <p:nvPr>
            <p:ph idx="1"/>
          </p:nvPr>
        </p:nvSpPr>
        <p:spPr/>
        <p:txBody>
          <a:bodyPr/>
          <a:lstStyle/>
          <a:p>
            <a:pPr marL="0" indent="0">
              <a:buNone/>
            </a:pPr>
            <a:r>
              <a:rPr lang="en-US" sz="2400" b="1" dirty="0"/>
              <a:t>Methodology</a:t>
            </a:r>
          </a:p>
          <a:p>
            <a:r>
              <a:rPr lang="en-IN" sz="2400" dirty="0"/>
              <a:t>This project uses Agile methodology. In that we use scrum agile methodology.</a:t>
            </a:r>
          </a:p>
          <a:p>
            <a:r>
              <a:rPr lang="en-US" sz="2400" dirty="0"/>
              <a:t>Scrum is characterized by cycles or stages of development, known as sprints.</a:t>
            </a:r>
            <a:endParaRPr lang="en-IN" sz="2400" dirty="0"/>
          </a:p>
          <a:p>
            <a:r>
              <a:rPr lang="en-IN" sz="2400" dirty="0"/>
              <a:t>It has four stages: Planning, Implementation, Testing and review. </a:t>
            </a:r>
          </a:p>
          <a:p>
            <a:pPr marL="0" indent="0">
              <a:buNone/>
            </a:pPr>
            <a:r>
              <a:rPr lang="en-IN" sz="2400" b="1" dirty="0"/>
              <a:t>Advantages:</a:t>
            </a:r>
          </a:p>
          <a:p>
            <a:r>
              <a:rPr lang="en-IN" sz="2400" dirty="0"/>
              <a:t>This Methodology has ability to change and adapt with and satisfy the changing needs in short term.</a:t>
            </a:r>
          </a:p>
          <a:p>
            <a:r>
              <a:rPr lang="en-IN" sz="2400" dirty="0"/>
              <a:t>Requires less documentation.</a:t>
            </a:r>
          </a:p>
          <a:p>
            <a:pPr marL="0" indent="0">
              <a:buNone/>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0849-B844-4952-2F60-F11BEF5B76C4}"/>
              </a:ext>
            </a:extLst>
          </p:cNvPr>
          <p:cNvSpPr>
            <a:spLocks noGrp="1"/>
          </p:cNvSpPr>
          <p:nvPr>
            <p:ph type="title"/>
          </p:nvPr>
        </p:nvSpPr>
        <p:spPr/>
        <p:txBody>
          <a:bodyPr/>
          <a:lstStyle/>
          <a:p>
            <a:pPr algn="ctr"/>
            <a:r>
              <a:rPr lang="en-US" dirty="0"/>
              <a:t>Planning</a:t>
            </a:r>
            <a:endParaRPr lang="en-IN" dirty="0"/>
          </a:p>
        </p:txBody>
      </p:sp>
      <p:graphicFrame>
        <p:nvGraphicFramePr>
          <p:cNvPr id="9" name="Table 9">
            <a:extLst>
              <a:ext uri="{FF2B5EF4-FFF2-40B4-BE49-F238E27FC236}">
                <a16:creationId xmlns:a16="http://schemas.microsoft.com/office/drawing/2014/main" id="{FD9A5CB0-FE50-ECFA-D304-9EC8F35452A4}"/>
              </a:ext>
            </a:extLst>
          </p:cNvPr>
          <p:cNvGraphicFramePr>
            <a:graphicFrameLocks noGrp="1"/>
          </p:cNvGraphicFramePr>
          <p:nvPr>
            <p:ph idx="1"/>
            <p:extLst>
              <p:ext uri="{D42A27DB-BD31-4B8C-83A1-F6EECF244321}">
                <p14:modId xmlns:p14="http://schemas.microsoft.com/office/powerpoint/2010/main" val="2696232910"/>
              </p:ext>
            </p:extLst>
          </p:nvPr>
        </p:nvGraphicFramePr>
        <p:xfrm>
          <a:off x="204835" y="1892808"/>
          <a:ext cx="11782325" cy="3072384"/>
        </p:xfrm>
        <a:graphic>
          <a:graphicData uri="http://schemas.openxmlformats.org/drawingml/2006/table">
            <a:tbl>
              <a:tblPr firstRow="1" bandRow="1">
                <a:tableStyleId>{5C22544A-7EE6-4342-B048-85BDC9FD1C3A}</a:tableStyleId>
              </a:tblPr>
              <a:tblGrid>
                <a:gridCol w="1041009">
                  <a:extLst>
                    <a:ext uri="{9D8B030D-6E8A-4147-A177-3AD203B41FA5}">
                      <a16:colId xmlns:a16="http://schemas.microsoft.com/office/drawing/2014/main" val="1098180165"/>
                    </a:ext>
                  </a:extLst>
                </a:gridCol>
                <a:gridCol w="6814900">
                  <a:extLst>
                    <a:ext uri="{9D8B030D-6E8A-4147-A177-3AD203B41FA5}">
                      <a16:colId xmlns:a16="http://schemas.microsoft.com/office/drawing/2014/main" val="3883188111"/>
                    </a:ext>
                  </a:extLst>
                </a:gridCol>
                <a:gridCol w="3926416">
                  <a:extLst>
                    <a:ext uri="{9D8B030D-6E8A-4147-A177-3AD203B41FA5}">
                      <a16:colId xmlns:a16="http://schemas.microsoft.com/office/drawing/2014/main" val="2759116943"/>
                    </a:ext>
                  </a:extLst>
                </a:gridCol>
              </a:tblGrid>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err="1">
                          <a:solidFill>
                            <a:schemeClr val="tx1"/>
                          </a:solidFill>
                          <a:latin typeface="Times New Roman" panose="02020603050405020304" pitchFamily="18" charset="0"/>
                          <a:ea typeface="+mn-ea"/>
                          <a:cs typeface="Times New Roman" panose="02020603050405020304" pitchFamily="18" charset="0"/>
                        </a:rPr>
                        <a:t>S.No</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 Development Stage</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Duration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0236177"/>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Domain and Title</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12736713"/>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2.</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Literature Survey</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tint val="40000"/>
                      </a:schemeClr>
                    </a:solidFill>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2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975123531"/>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3.</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80000"/>
                        </a:lnSpc>
                        <a:spcBef>
                          <a:spcPts val="1000"/>
                        </a:spcBef>
                        <a:spcAft>
                          <a:spcPts val="0"/>
                        </a:spcAft>
                        <a:buClrTx/>
                        <a:buSzTx/>
                        <a:buFont typeface="Wingdings" panose="05000000000000000000" pitchFamily="2" charset="2"/>
                        <a:buNone/>
                        <a:tabLst/>
                        <a:defRPr/>
                      </a:pPr>
                      <a:r>
                        <a:rPr lang="en-US" sz="2400" kern="1200">
                          <a:solidFill>
                            <a:schemeClr val="tx1"/>
                          </a:solidFill>
                          <a:latin typeface="Times New Roman" panose="02020603050405020304" pitchFamily="18" charset="0"/>
                          <a:ea typeface="+mn-ea"/>
                          <a:cs typeface="Times New Roman" panose="02020603050405020304" pitchFamily="18" charset="0"/>
                        </a:rPr>
                        <a:t>Planning</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27582949"/>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4.</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80000"/>
                        </a:lnSpc>
                        <a:spcBef>
                          <a:spcPts val="1000"/>
                        </a:spcBef>
                        <a:spcAft>
                          <a:spcPts val="0"/>
                        </a:spcAft>
                        <a:buClrTx/>
                        <a:buSzTx/>
                        <a:buFont typeface="Wingdings" panose="05000000000000000000" pitchFamily="2" charset="2"/>
                        <a:buNone/>
                        <a:tabLst/>
                        <a:defRPr/>
                      </a:pPr>
                      <a:r>
                        <a:rPr lang="en-US" sz="2400" kern="1200">
                          <a:solidFill>
                            <a:schemeClr val="tx1"/>
                          </a:solidFill>
                          <a:latin typeface="Times New Roman" panose="02020603050405020304" pitchFamily="18" charset="0"/>
                          <a:ea typeface="+mn-ea"/>
                          <a:cs typeface="Times New Roman" panose="02020603050405020304" pitchFamily="18" charset="0"/>
                        </a:rPr>
                        <a:t>Design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132437"/>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5. </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Requirements Gathering</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1 week</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61026591"/>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6.</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Testing</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3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65917861"/>
                  </a:ext>
                </a:extLst>
              </a:tr>
              <a:tr h="370840">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7.</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a:solidFill>
                            <a:schemeClr val="tx1"/>
                          </a:solidFill>
                          <a:latin typeface="Times New Roman" panose="02020603050405020304" pitchFamily="18" charset="0"/>
                          <a:ea typeface="+mn-ea"/>
                          <a:cs typeface="Times New Roman" panose="02020603050405020304" pitchFamily="18" charset="0"/>
                        </a:rPr>
                        <a:t>Implementation</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indent="0" algn="just" defTabSz="914400" rtl="0" eaLnBrk="1" latinLnBrk="0" hangingPunct="1">
                        <a:lnSpc>
                          <a:spcPct val="80000"/>
                        </a:lnSpc>
                        <a:spcBef>
                          <a:spcPts val="1000"/>
                        </a:spcBef>
                        <a:buFont typeface="Wingdings" panose="05000000000000000000" pitchFamily="2" charset="2"/>
                        <a:buNone/>
                      </a:pPr>
                      <a:r>
                        <a:rPr lang="en-US" sz="2400" kern="1200" dirty="0">
                          <a:solidFill>
                            <a:schemeClr val="tx1"/>
                          </a:solidFill>
                          <a:latin typeface="Times New Roman" panose="02020603050405020304" pitchFamily="18" charset="0"/>
                          <a:ea typeface="+mn-ea"/>
                          <a:cs typeface="Times New Roman" panose="02020603050405020304" pitchFamily="18" charset="0"/>
                        </a:rPr>
                        <a:t>4 weeks</a:t>
                      </a:r>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61106552"/>
                  </a:ext>
                </a:extLst>
              </a:tr>
            </a:tbl>
          </a:graphicData>
        </a:graphic>
      </p:graphicFrame>
      <p:sp>
        <p:nvSpPr>
          <p:cNvPr id="5" name="TextBox 4">
            <a:extLst>
              <a:ext uri="{FF2B5EF4-FFF2-40B4-BE49-F238E27FC236}">
                <a16:creationId xmlns:a16="http://schemas.microsoft.com/office/drawing/2014/main" id="{7310ACFC-B53D-A302-A86C-A8E2D006EE78}"/>
              </a:ext>
            </a:extLst>
          </p:cNvPr>
          <p:cNvSpPr txBox="1"/>
          <p:nvPr/>
        </p:nvSpPr>
        <p:spPr>
          <a:xfrm>
            <a:off x="204835" y="1260506"/>
            <a:ext cx="6183086" cy="387798"/>
          </a:xfrm>
          <a:prstGeom prst="rect">
            <a:avLst/>
          </a:prstGeom>
          <a:noFill/>
        </p:spPr>
        <p:txBody>
          <a:bodyPr wrap="square">
            <a:spAutoFit/>
          </a:bodyPr>
          <a:lstStyle/>
          <a:p>
            <a:pPr algn="just">
              <a:lnSpc>
                <a:spcPct val="80000"/>
              </a:lnSpc>
              <a:spcBef>
                <a:spcPts val="1000"/>
              </a:spcBef>
            </a:pPr>
            <a:r>
              <a:rPr lang="en-IN" sz="2400" b="1" dirty="0">
                <a:latin typeface="Times New Roman" panose="02020603050405020304" pitchFamily="18" charset="0"/>
                <a:cs typeface="Times New Roman" panose="02020603050405020304" pitchFamily="18" charset="0"/>
              </a:rPr>
              <a:t>Work Schedule</a:t>
            </a:r>
          </a:p>
        </p:txBody>
      </p:sp>
    </p:spTree>
    <p:extLst>
      <p:ext uri="{BB962C8B-B14F-4D97-AF65-F5344CB8AC3E}">
        <p14:creationId xmlns:p14="http://schemas.microsoft.com/office/powerpoint/2010/main" val="252539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 Block Diagram</a:t>
            </a:r>
          </a:p>
        </p:txBody>
      </p:sp>
      <p:sp>
        <p:nvSpPr>
          <p:cNvPr id="3" name="Content Placeholder 2"/>
          <p:cNvSpPr>
            <a:spLocks noGrp="1"/>
          </p:cNvSpPr>
          <p:nvPr>
            <p:ph idx="1"/>
          </p:nvPr>
        </p:nvSpPr>
        <p:spPr/>
        <p:txBody>
          <a:bodyPr/>
          <a:lstStyle/>
          <a:p>
            <a:pPr marL="0" indent="0">
              <a:lnSpc>
                <a:spcPct val="80000"/>
              </a:lnSpc>
              <a:buNone/>
            </a:pPr>
            <a:r>
              <a:rPr lang="en-US" sz="2400" b="1" dirty="0"/>
              <a:t>Block diagram</a:t>
            </a:r>
          </a:p>
        </p:txBody>
      </p:sp>
      <p:pic>
        <p:nvPicPr>
          <p:cNvPr id="30" name="Picture 29">
            <a:extLst>
              <a:ext uri="{FF2B5EF4-FFF2-40B4-BE49-F238E27FC236}">
                <a16:creationId xmlns:a16="http://schemas.microsoft.com/office/drawing/2014/main" id="{E551ED37-0169-4BF7-AD27-69C5178ABFD0}"/>
              </a:ext>
            </a:extLst>
          </p:cNvPr>
          <p:cNvPicPr/>
          <p:nvPr/>
        </p:nvPicPr>
        <p:blipFill>
          <a:blip r:embed="rId2"/>
          <a:stretch>
            <a:fillRect/>
          </a:stretch>
        </p:blipFill>
        <p:spPr>
          <a:xfrm>
            <a:off x="2902227" y="1736036"/>
            <a:ext cx="6851374" cy="42406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A70F-5A7B-42DD-1A57-AD9121D1AD0A}"/>
              </a:ext>
            </a:extLst>
          </p:cNvPr>
          <p:cNvSpPr>
            <a:spLocks noGrp="1"/>
          </p:cNvSpPr>
          <p:nvPr>
            <p:ph type="title"/>
          </p:nvPr>
        </p:nvSpPr>
        <p:spPr>
          <a:xfrm>
            <a:off x="0" y="232759"/>
            <a:ext cx="12192000" cy="714892"/>
          </a:xfrm>
        </p:spPr>
        <p:txBody>
          <a:bodyPr/>
          <a:lstStyle/>
          <a:p>
            <a:pPr algn="ctr"/>
            <a:r>
              <a:rPr lang="en-US" dirty="0"/>
              <a:t>Design - Use Case Diagram</a:t>
            </a:r>
            <a:endParaRPr lang="en-IN" dirty="0"/>
          </a:p>
        </p:txBody>
      </p:sp>
      <p:sp>
        <p:nvSpPr>
          <p:cNvPr id="5" name="Content Placeholder 4">
            <a:extLst>
              <a:ext uri="{FF2B5EF4-FFF2-40B4-BE49-F238E27FC236}">
                <a16:creationId xmlns:a16="http://schemas.microsoft.com/office/drawing/2014/main" id="{A985AB75-CA2B-4987-91E5-266F6C8CC7E0}"/>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79871075-99AC-4A45-9E55-946CED29283D}"/>
              </a:ext>
            </a:extLst>
          </p:cNvPr>
          <p:cNvPicPr/>
          <p:nvPr/>
        </p:nvPicPr>
        <p:blipFill>
          <a:blip r:embed="rId2"/>
          <a:stretch>
            <a:fillRect/>
          </a:stretch>
        </p:blipFill>
        <p:spPr>
          <a:xfrm>
            <a:off x="3286539" y="1097279"/>
            <a:ext cx="5724939" cy="5394960"/>
          </a:xfrm>
          <a:prstGeom prst="rect">
            <a:avLst/>
          </a:prstGeom>
          <a:noFill/>
          <a:ln>
            <a:noFill/>
          </a:ln>
        </p:spPr>
      </p:pic>
    </p:spTree>
    <p:extLst>
      <p:ext uri="{BB962C8B-B14F-4D97-AF65-F5344CB8AC3E}">
        <p14:creationId xmlns:p14="http://schemas.microsoft.com/office/powerpoint/2010/main" val="392089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4453-0E19-E896-D595-CC1C80549961}"/>
              </a:ext>
            </a:extLst>
          </p:cNvPr>
          <p:cNvSpPr>
            <a:spLocks noGrp="1"/>
          </p:cNvSpPr>
          <p:nvPr>
            <p:ph type="title"/>
          </p:nvPr>
        </p:nvSpPr>
        <p:spPr/>
        <p:txBody>
          <a:bodyPr/>
          <a:lstStyle/>
          <a:p>
            <a:pPr algn="ctr"/>
            <a:r>
              <a:rPr lang="en-US" dirty="0"/>
              <a:t>Design - Activity Diagram for Admin</a:t>
            </a:r>
            <a:endParaRPr lang="en-IN" dirty="0"/>
          </a:p>
        </p:txBody>
      </p:sp>
      <p:sp>
        <p:nvSpPr>
          <p:cNvPr id="5" name="Content Placeholder 4">
            <a:extLst>
              <a:ext uri="{FF2B5EF4-FFF2-40B4-BE49-F238E27FC236}">
                <a16:creationId xmlns:a16="http://schemas.microsoft.com/office/drawing/2014/main" id="{BA262939-B6B4-449E-A788-F29C21C0E9E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9BC73A1-34E1-4298-8D28-519AE08BD211}"/>
              </a:ext>
            </a:extLst>
          </p:cNvPr>
          <p:cNvPicPr/>
          <p:nvPr/>
        </p:nvPicPr>
        <p:blipFill>
          <a:blip r:embed="rId2"/>
          <a:stretch>
            <a:fillRect/>
          </a:stretch>
        </p:blipFill>
        <p:spPr>
          <a:xfrm>
            <a:off x="213360" y="1097279"/>
            <a:ext cx="11765280" cy="5527676"/>
          </a:xfrm>
          <a:prstGeom prst="rect">
            <a:avLst/>
          </a:prstGeom>
          <a:noFill/>
          <a:ln>
            <a:noFill/>
          </a:ln>
        </p:spPr>
      </p:pic>
    </p:spTree>
    <p:extLst>
      <p:ext uri="{BB962C8B-B14F-4D97-AF65-F5344CB8AC3E}">
        <p14:creationId xmlns:p14="http://schemas.microsoft.com/office/powerpoint/2010/main" val="6175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A6D-7637-5E88-CF28-4D2EF60270E3}"/>
              </a:ext>
            </a:extLst>
          </p:cNvPr>
          <p:cNvSpPr>
            <a:spLocks noGrp="1"/>
          </p:cNvSpPr>
          <p:nvPr>
            <p:ph type="title"/>
          </p:nvPr>
        </p:nvSpPr>
        <p:spPr/>
        <p:txBody>
          <a:bodyPr/>
          <a:lstStyle/>
          <a:p>
            <a:pPr algn="ctr"/>
            <a:r>
              <a:rPr lang="en-US" dirty="0"/>
              <a:t>Comments</a:t>
            </a:r>
            <a:endParaRPr lang="en-IN" dirty="0"/>
          </a:p>
        </p:txBody>
      </p:sp>
      <p:sp>
        <p:nvSpPr>
          <p:cNvPr id="3" name="Content Placeholder 2">
            <a:extLst>
              <a:ext uri="{FF2B5EF4-FFF2-40B4-BE49-F238E27FC236}">
                <a16:creationId xmlns:a16="http://schemas.microsoft.com/office/drawing/2014/main" id="{6524DFE5-F7A5-9ADB-AFD3-08EBD7A4FB1F}"/>
              </a:ext>
            </a:extLst>
          </p:cNvPr>
          <p:cNvSpPr>
            <a:spLocks noGrp="1"/>
          </p:cNvSpPr>
          <p:nvPr>
            <p:ph idx="1"/>
          </p:nvPr>
        </p:nvSpPr>
        <p:spPr/>
        <p:txBody>
          <a:bodyPr/>
          <a:lstStyle/>
          <a:p>
            <a:r>
              <a:rPr lang="en-US" sz="2400" dirty="0"/>
              <a:t>Future extension.</a:t>
            </a:r>
          </a:p>
          <a:p>
            <a:r>
              <a:rPr lang="en-US" sz="2400" spc="-1" dirty="0">
                <a:solidFill>
                  <a:srgbClr val="000000"/>
                </a:solidFill>
                <a:latin typeface="Times New Roman" panose="02020603050405020304" pitchFamily="18" charset="0"/>
                <a:cs typeface="Times New Roman" panose="02020603050405020304" pitchFamily="18" charset="0"/>
              </a:rPr>
              <a:t>Whether Camera can Identify single or multiple faces?</a:t>
            </a:r>
            <a:endParaRPr lang="en-US" sz="2400" dirty="0"/>
          </a:p>
          <a:p>
            <a:r>
              <a:rPr lang="en-US" sz="2400" dirty="0"/>
              <a:t>Datasets train check.</a:t>
            </a:r>
          </a:p>
          <a:p>
            <a:r>
              <a:rPr lang="en-US" sz="2400" dirty="0"/>
              <a:t>Environmental level.</a:t>
            </a:r>
          </a:p>
          <a:p>
            <a:r>
              <a:rPr lang="en-US" sz="2400" dirty="0"/>
              <a:t>To study base paper’s.</a:t>
            </a:r>
          </a:p>
          <a:p>
            <a:r>
              <a:rPr lang="en-US" sz="2400" dirty="0"/>
              <a:t>Clarity for edge detection.</a:t>
            </a:r>
          </a:p>
        </p:txBody>
      </p:sp>
    </p:spTree>
    <p:extLst>
      <p:ext uri="{BB962C8B-B14F-4D97-AF65-F5344CB8AC3E}">
        <p14:creationId xmlns:p14="http://schemas.microsoft.com/office/powerpoint/2010/main" val="148535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551E-E308-1576-DBD0-8EF3D4AAC5A2}"/>
              </a:ext>
            </a:extLst>
          </p:cNvPr>
          <p:cNvSpPr>
            <a:spLocks noGrp="1"/>
          </p:cNvSpPr>
          <p:nvPr>
            <p:ph type="title"/>
          </p:nvPr>
        </p:nvSpPr>
        <p:spPr/>
        <p:txBody>
          <a:bodyPr/>
          <a:lstStyle/>
          <a:p>
            <a:pPr algn="ctr"/>
            <a:r>
              <a:rPr lang="en-IN" dirty="0"/>
              <a:t>Design - Sequence Diagram</a:t>
            </a:r>
          </a:p>
        </p:txBody>
      </p:sp>
      <p:sp>
        <p:nvSpPr>
          <p:cNvPr id="4" name="Content Placeholder 3">
            <a:extLst>
              <a:ext uri="{FF2B5EF4-FFF2-40B4-BE49-F238E27FC236}">
                <a16:creationId xmlns:a16="http://schemas.microsoft.com/office/drawing/2014/main" id="{C6474474-B3F3-474A-BC2C-ED62216D0446}"/>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A68E8624-7988-4D06-886F-D3879F080FA3}"/>
              </a:ext>
            </a:extLst>
          </p:cNvPr>
          <p:cNvPicPr/>
          <p:nvPr/>
        </p:nvPicPr>
        <p:blipFill>
          <a:blip r:embed="rId2"/>
          <a:stretch>
            <a:fillRect/>
          </a:stretch>
        </p:blipFill>
        <p:spPr>
          <a:xfrm>
            <a:off x="2875723" y="1097279"/>
            <a:ext cx="6321286" cy="5394960"/>
          </a:xfrm>
          <a:prstGeom prst="rect">
            <a:avLst/>
          </a:prstGeom>
          <a:noFill/>
          <a:ln>
            <a:noFill/>
          </a:ln>
        </p:spPr>
      </p:pic>
    </p:spTree>
    <p:extLst>
      <p:ext uri="{BB962C8B-B14F-4D97-AF65-F5344CB8AC3E}">
        <p14:creationId xmlns:p14="http://schemas.microsoft.com/office/powerpoint/2010/main" val="597637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C9A7-F3EF-853F-893A-A1BF93DA452F}"/>
              </a:ext>
            </a:extLst>
          </p:cNvPr>
          <p:cNvSpPr>
            <a:spLocks noGrp="1"/>
          </p:cNvSpPr>
          <p:nvPr>
            <p:ph type="title"/>
          </p:nvPr>
        </p:nvSpPr>
        <p:spPr>
          <a:xfrm>
            <a:off x="0" y="232759"/>
            <a:ext cx="12192000" cy="714892"/>
          </a:xfrm>
        </p:spPr>
        <p:txBody>
          <a:bodyPr/>
          <a:lstStyle/>
          <a:p>
            <a:pPr algn="ctr"/>
            <a:r>
              <a:rPr lang="en-IN" dirty="0"/>
              <a:t>Implementation</a:t>
            </a:r>
          </a:p>
        </p:txBody>
      </p:sp>
      <p:sp>
        <p:nvSpPr>
          <p:cNvPr id="7" name="TextBox 6">
            <a:extLst>
              <a:ext uri="{FF2B5EF4-FFF2-40B4-BE49-F238E27FC236}">
                <a16:creationId xmlns:a16="http://schemas.microsoft.com/office/drawing/2014/main" id="{46568643-1761-4FDF-C32D-8BEDA64471B4}"/>
              </a:ext>
            </a:extLst>
          </p:cNvPr>
          <p:cNvSpPr txBox="1"/>
          <p:nvPr/>
        </p:nvSpPr>
        <p:spPr>
          <a:xfrm>
            <a:off x="165295" y="1083984"/>
            <a:ext cx="618275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LOGIN PAGE CODE</a:t>
            </a:r>
            <a:endParaRPr lang="en-IN" dirty="0"/>
          </a:p>
        </p:txBody>
      </p:sp>
      <p:pic>
        <p:nvPicPr>
          <p:cNvPr id="8" name="Content Placeholder 7">
            <a:extLst>
              <a:ext uri="{FF2B5EF4-FFF2-40B4-BE49-F238E27FC236}">
                <a16:creationId xmlns:a16="http://schemas.microsoft.com/office/drawing/2014/main" id="{AB57008D-6EF0-4A4E-81D7-4F2356C01AC5}"/>
              </a:ext>
            </a:extLst>
          </p:cNvPr>
          <p:cNvPicPr>
            <a:picLocks noGrp="1" noChangeAspect="1"/>
          </p:cNvPicPr>
          <p:nvPr>
            <p:ph idx="1"/>
          </p:nvPr>
        </p:nvPicPr>
        <p:blipFill rotWithShape="1">
          <a:blip r:embed="rId2"/>
          <a:srcRect b="4996"/>
          <a:stretch/>
        </p:blipFill>
        <p:spPr>
          <a:xfrm>
            <a:off x="0" y="947651"/>
            <a:ext cx="12191999" cy="5395912"/>
          </a:xfrm>
          <a:prstGeom prst="rect">
            <a:avLst/>
          </a:prstGeom>
        </p:spPr>
      </p:pic>
    </p:spTree>
    <p:extLst>
      <p:ext uri="{BB962C8B-B14F-4D97-AF65-F5344CB8AC3E}">
        <p14:creationId xmlns:p14="http://schemas.microsoft.com/office/powerpoint/2010/main" val="345693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71218"/>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sp>
        <p:nvSpPr>
          <p:cNvPr id="112" name="PlaceHolder 2"/>
          <p:cNvSpPr>
            <a:spLocks noGrp="1"/>
          </p:cNvSpPr>
          <p:nvPr>
            <p:ph/>
          </p:nvPr>
        </p:nvSpPr>
        <p:spPr>
          <a:xfrm>
            <a:off x="199440" y="1097280"/>
            <a:ext cx="11778480" cy="4987981"/>
          </a:xfrm>
          <a:prstGeom prst="rect">
            <a:avLst/>
          </a:prstGeom>
          <a:noFill/>
          <a:ln w="0">
            <a:noFill/>
          </a:ln>
        </p:spPr>
        <p:txBody>
          <a:bodyPr lIns="90000" tIns="45000" rIns="90000" bIns="45000"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sp>
        <p:nvSpPr>
          <p:cNvPr id="2" name="AutoShape 2">
            <a:extLst>
              <a:ext uri="{FF2B5EF4-FFF2-40B4-BE49-F238E27FC236}">
                <a16:creationId xmlns:a16="http://schemas.microsoft.com/office/drawing/2014/main" id="{8E308A03-EE8E-477D-A42D-A15ABFDDDE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4A42B6F9-3CE6-113F-1916-65856CF0BA38}"/>
              </a:ext>
            </a:extLst>
          </p:cNvPr>
          <p:cNvSpPr txBox="1"/>
          <p:nvPr/>
        </p:nvSpPr>
        <p:spPr>
          <a:xfrm>
            <a:off x="4103370" y="6126480"/>
            <a:ext cx="3989070" cy="369332"/>
          </a:xfrm>
          <a:prstGeom prst="rect">
            <a:avLst/>
          </a:prstGeom>
          <a:noFill/>
        </p:spPr>
        <p:txBody>
          <a:bodyPr wrap="square" rtlCol="0">
            <a:spAutoFit/>
          </a:bodyPr>
          <a:lstStyle/>
          <a:p>
            <a:r>
              <a:rPr lang="en-IN" dirty="0"/>
              <a:t>Figure 4: sequence diagram</a:t>
            </a:r>
          </a:p>
        </p:txBody>
      </p:sp>
      <p:cxnSp>
        <p:nvCxnSpPr>
          <p:cNvPr id="5" name="Straight Connector 4">
            <a:extLst>
              <a:ext uri="{FF2B5EF4-FFF2-40B4-BE49-F238E27FC236}">
                <a16:creationId xmlns:a16="http://schemas.microsoft.com/office/drawing/2014/main" id="{A1159644-040F-FB85-7B20-5449D4287E65}"/>
              </a:ext>
            </a:extLst>
          </p:cNvPr>
          <p:cNvCxnSpPr/>
          <p:nvPr/>
        </p:nvCxnSpPr>
        <p:spPr>
          <a:xfrm>
            <a:off x="4171950" y="6454592"/>
            <a:ext cx="28575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F43CDD73-35D2-49F0-BC17-6DEB191DA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61" y="1097280"/>
            <a:ext cx="7874233" cy="5601324"/>
          </a:xfrm>
          <a:prstGeom prst="rect">
            <a:avLst/>
          </a:prstGeom>
        </p:spPr>
      </p:pic>
    </p:spTree>
    <p:extLst>
      <p:ext uri="{BB962C8B-B14F-4D97-AF65-F5344CB8AC3E}">
        <p14:creationId xmlns:p14="http://schemas.microsoft.com/office/powerpoint/2010/main" val="2521851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F0CF-EA27-1F1A-2FB8-6D05DD595404}"/>
              </a:ext>
            </a:extLst>
          </p:cNvPr>
          <p:cNvSpPr>
            <a:spLocks noGrp="1"/>
          </p:cNvSpPr>
          <p:nvPr>
            <p:ph type="title"/>
          </p:nvPr>
        </p:nvSpPr>
        <p:spPr/>
        <p:txBody>
          <a:bodyPr/>
          <a:lstStyle/>
          <a:p>
            <a:pPr algn="ctr"/>
            <a:r>
              <a:rPr lang="en-IN" dirty="0"/>
              <a:t>Implementation</a:t>
            </a:r>
          </a:p>
        </p:txBody>
      </p:sp>
      <p:pic>
        <p:nvPicPr>
          <p:cNvPr id="9" name="Content Placeholder 8">
            <a:extLst>
              <a:ext uri="{FF2B5EF4-FFF2-40B4-BE49-F238E27FC236}">
                <a16:creationId xmlns:a16="http://schemas.microsoft.com/office/drawing/2014/main" id="{439C890C-CE7D-4FC7-9B5F-364F28619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527" y="1058084"/>
            <a:ext cx="8341506" cy="5395912"/>
          </a:xfrm>
          <a:prstGeom prst="rect">
            <a:avLst/>
          </a:prstGeom>
        </p:spPr>
      </p:pic>
    </p:spTree>
    <p:extLst>
      <p:ext uri="{BB962C8B-B14F-4D97-AF65-F5344CB8AC3E}">
        <p14:creationId xmlns:p14="http://schemas.microsoft.com/office/powerpoint/2010/main" val="156531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668A-D89F-7981-0BA8-7FC3BF266368}"/>
              </a:ext>
            </a:extLst>
          </p:cNvPr>
          <p:cNvSpPr>
            <a:spLocks noGrp="1"/>
          </p:cNvSpPr>
          <p:nvPr>
            <p:ph type="title"/>
          </p:nvPr>
        </p:nvSpPr>
        <p:spPr/>
        <p:txBody>
          <a:bodyPr/>
          <a:lstStyle/>
          <a:p>
            <a:pPr algn="ctr"/>
            <a:r>
              <a:rPr lang="en-IN" dirty="0"/>
              <a:t>Implementation</a:t>
            </a:r>
          </a:p>
        </p:txBody>
      </p:sp>
      <p:pic>
        <p:nvPicPr>
          <p:cNvPr id="9" name="Content Placeholder 8">
            <a:extLst>
              <a:ext uri="{FF2B5EF4-FFF2-40B4-BE49-F238E27FC236}">
                <a16:creationId xmlns:a16="http://schemas.microsoft.com/office/drawing/2014/main" id="{5B24BA7A-8952-422C-ADDA-D7E1AFF07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224" y="1057207"/>
            <a:ext cx="5519826" cy="5395912"/>
          </a:xfrm>
          <a:prstGeom prst="rect">
            <a:avLst/>
          </a:prstGeom>
        </p:spPr>
      </p:pic>
    </p:spTree>
    <p:extLst>
      <p:ext uri="{BB962C8B-B14F-4D97-AF65-F5344CB8AC3E}">
        <p14:creationId xmlns:p14="http://schemas.microsoft.com/office/powerpoint/2010/main" val="86027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E102-D15B-890D-354C-04B3610F174C}"/>
              </a:ext>
            </a:extLst>
          </p:cNvPr>
          <p:cNvSpPr>
            <a:spLocks noGrp="1"/>
          </p:cNvSpPr>
          <p:nvPr>
            <p:ph type="title"/>
          </p:nvPr>
        </p:nvSpPr>
        <p:spPr/>
        <p:txBody>
          <a:bodyPr/>
          <a:lstStyle/>
          <a:p>
            <a:pPr algn="ctr"/>
            <a:r>
              <a:rPr lang="en-IN" dirty="0"/>
              <a:t>Research Paper</a:t>
            </a:r>
          </a:p>
        </p:txBody>
      </p:sp>
      <p:sp>
        <p:nvSpPr>
          <p:cNvPr id="3" name="Content Placeholder 2">
            <a:extLst>
              <a:ext uri="{FF2B5EF4-FFF2-40B4-BE49-F238E27FC236}">
                <a16:creationId xmlns:a16="http://schemas.microsoft.com/office/drawing/2014/main" id="{26F9D679-C70F-FC0A-0AB0-D62BCA353974}"/>
              </a:ext>
            </a:extLst>
          </p:cNvPr>
          <p:cNvSpPr>
            <a:spLocks noGrp="1"/>
          </p:cNvSpPr>
          <p:nvPr>
            <p:ph idx="1"/>
          </p:nvPr>
        </p:nvSpPr>
        <p:spPr/>
        <p:txBody>
          <a:bodyPr/>
          <a:lstStyle/>
          <a:p>
            <a:pPr marL="0" indent="0">
              <a:buNone/>
            </a:pPr>
            <a:r>
              <a:rPr lang="en-US" dirty="0">
                <a:hlinkClick r:id="rId2" action="ppaction://hlinkfile"/>
              </a:rPr>
              <a:t>R</a:t>
            </a:r>
            <a:r>
              <a:rPr lang="en-IN" dirty="0" err="1">
                <a:hlinkClick r:id="rId2" action="ppaction://hlinkfile"/>
              </a:rPr>
              <a:t>esearch</a:t>
            </a:r>
            <a:r>
              <a:rPr lang="en-IN" dirty="0">
                <a:hlinkClick r:id="rId2" action="ppaction://hlinkfile"/>
              </a:rPr>
              <a:t> Paper</a:t>
            </a:r>
            <a:endParaRPr lang="en-IN" dirty="0"/>
          </a:p>
        </p:txBody>
      </p:sp>
    </p:spTree>
    <p:extLst>
      <p:ext uri="{BB962C8B-B14F-4D97-AF65-F5344CB8AC3E}">
        <p14:creationId xmlns:p14="http://schemas.microsoft.com/office/powerpoint/2010/main" val="20725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E256-1B4E-2F25-E7CF-07C64E7E6BB6}"/>
              </a:ext>
            </a:extLst>
          </p:cNvPr>
          <p:cNvSpPr>
            <a:spLocks noGrp="1"/>
          </p:cNvSpPr>
          <p:nvPr>
            <p:ph type="title"/>
          </p:nvPr>
        </p:nvSpPr>
        <p:spPr/>
        <p:txBody>
          <a:bodyPr/>
          <a:lstStyle/>
          <a:p>
            <a:pPr algn="ctr"/>
            <a:r>
              <a:rPr lang="en-IN" dirty="0"/>
              <a:t>Acknowledgement</a:t>
            </a:r>
          </a:p>
        </p:txBody>
      </p:sp>
      <p:pic>
        <p:nvPicPr>
          <p:cNvPr id="7" name="Content Placeholder 6">
            <a:extLst>
              <a:ext uri="{FF2B5EF4-FFF2-40B4-BE49-F238E27FC236}">
                <a16:creationId xmlns:a16="http://schemas.microsoft.com/office/drawing/2014/main" id="{92C961B5-08C8-4BD3-9DD0-ACC07445AD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53" y="947651"/>
            <a:ext cx="4147930" cy="5677590"/>
          </a:xfrm>
        </p:spPr>
      </p:pic>
    </p:spTree>
    <p:extLst>
      <p:ext uri="{BB962C8B-B14F-4D97-AF65-F5344CB8AC3E}">
        <p14:creationId xmlns:p14="http://schemas.microsoft.com/office/powerpoint/2010/main" val="384006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idx="1"/>
          </p:nvPr>
        </p:nvSpPr>
        <p:spPr/>
        <p:txBody>
          <a:bodyPr>
            <a:normAutofit/>
          </a:bodyPr>
          <a:lstStyle/>
          <a:p>
            <a:pPr marL="0" indent="0" fontAlgn="auto">
              <a:spcBef>
                <a:spcPts val="1000"/>
              </a:spcBef>
              <a:spcAft>
                <a:spcPts val="0"/>
              </a:spcAft>
              <a:buFont typeface="Arial" panose="020B0604020202020204" pitchFamily="34" charset="0"/>
              <a:buNone/>
              <a:tabLst>
                <a:tab pos="0" algn="l"/>
              </a:tabLst>
              <a:defRPr/>
            </a:pPr>
            <a:r>
              <a:rPr lang="en-US" sz="2400" dirty="0">
                <a:latin typeface="Times New Roman" panose="02020603050405020304" pitchFamily="18" charset="0"/>
                <a:ea typeface="Times New Roman" panose="02020603050405020304" pitchFamily="18" charset="0"/>
              </a:rPr>
              <a:t>[1]  Ben-Musa, Ahmad </a:t>
            </a:r>
            <a:r>
              <a:rPr lang="en-US" sz="2400" dirty="0" err="1">
                <a:latin typeface="Times New Roman" panose="02020603050405020304" pitchFamily="18" charset="0"/>
                <a:ea typeface="Times New Roman" panose="02020603050405020304" pitchFamily="18" charset="0"/>
              </a:rPr>
              <a:t>Salihu</a:t>
            </a:r>
            <a:r>
              <a:rPr lang="en-US" sz="2400" dirty="0">
                <a:latin typeface="Times New Roman" panose="02020603050405020304" pitchFamily="18" charset="0"/>
                <a:ea typeface="Times New Roman" panose="02020603050405020304" pitchFamily="18" charset="0"/>
              </a:rPr>
              <a:t>, Sanjay Kumar Singh, and Prateek   Agrawal.                            “</a:t>
            </a:r>
            <a:r>
              <a:rPr lang="en-US" sz="2400" dirty="0">
                <a:latin typeface="Times New Roman" panose="02020603050405020304" pitchFamily="18" charset="0"/>
                <a:ea typeface="Times New Roman" panose="02020603050405020304" pitchFamily="18" charset="0"/>
                <a:hlinkClick r:id="rId2" action="ppaction://hlinkfile"/>
              </a:rPr>
              <a:t>Suspicious Human Activity Recognition for Video Surveillance </a:t>
            </a:r>
          </a:p>
          <a:p>
            <a:pPr marL="0" indent="0" fontAlgn="auto">
              <a:spcBef>
                <a:spcPts val="1000"/>
              </a:spcBef>
              <a:spcAft>
                <a:spcPts val="0"/>
              </a:spcAft>
              <a:buFont typeface="Arial" panose="020B0604020202020204" pitchFamily="34" charset="0"/>
              <a:buNone/>
              <a:tabLst>
                <a:tab pos="0" algn="l"/>
              </a:tabLst>
              <a:defRPr/>
            </a:pPr>
            <a:r>
              <a:rPr lang="en-US" sz="2400" dirty="0">
                <a:latin typeface="Times New Roman" panose="02020603050405020304" pitchFamily="18" charset="0"/>
                <a:ea typeface="Times New Roman" panose="02020603050405020304" pitchFamily="18" charset="0"/>
                <a:hlinkClick r:id="rId2" action="ppaction://hlinkfile"/>
              </a:rPr>
              <a:t> System."</a:t>
            </a:r>
            <a:r>
              <a:rPr lang="en-US" sz="2400" dirty="0">
                <a:latin typeface="Times New Roman" panose="02020603050405020304" pitchFamily="18" charset="0"/>
                <a:ea typeface="Times New Roman" panose="02020603050405020304" pitchFamily="18" charset="0"/>
                <a:hlinkClick r:id="rId3"/>
              </a:rPr>
              <a:t> </a:t>
            </a:r>
            <a:r>
              <a:rPr lang="en-US" sz="2400" dirty="0">
                <a:latin typeface="Times New Roman" panose="02020603050405020304" pitchFamily="18" charset="0"/>
                <a:ea typeface="Times New Roman" panose="02020603050405020304" pitchFamily="18" charset="0"/>
              </a:rPr>
              <a:t>(2014). </a:t>
            </a:r>
            <a:r>
              <a:rPr lang="en-US" sz="2400" spc="-1" dirty="0">
                <a:solidFill>
                  <a:srgbClr val="000000"/>
                </a:solidFill>
                <a:latin typeface="Times New Roman" panose="02020603050405020304"/>
              </a:rPr>
              <a:t> </a:t>
            </a:r>
          </a:p>
          <a:p>
            <a:pPr marL="0" indent="0" algn="just" fontAlgn="auto">
              <a:spcBef>
                <a:spcPts val="1000"/>
              </a:spcBef>
              <a:spcAft>
                <a:spcPts val="0"/>
              </a:spcAft>
              <a:buFont typeface="Arial" panose="020B0604020202020204" pitchFamily="34" charset="0"/>
              <a:buNone/>
              <a:tabLst>
                <a:tab pos="0" algn="l"/>
              </a:tabLst>
              <a:defRPr/>
            </a:pPr>
            <a:r>
              <a:rPr lang="en-US" sz="2400" dirty="0">
                <a:latin typeface="Times New Roman" panose="02020603050405020304" pitchFamily="18" charset="0"/>
                <a:ea typeface="Times New Roman" panose="02020603050405020304" pitchFamily="18" charset="0"/>
              </a:rPr>
              <a:t>[2] Yong, Lu, and He </a:t>
            </a:r>
            <a:r>
              <a:rPr lang="en-US" sz="2400" dirty="0" err="1">
                <a:latin typeface="Times New Roman" panose="02020603050405020304" pitchFamily="18" charset="0"/>
                <a:ea typeface="Times New Roman" panose="02020603050405020304" pitchFamily="18" charset="0"/>
              </a:rPr>
              <a:t>Dongjian</a:t>
            </a:r>
            <a:r>
              <a:rPr lang="en-US"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hlinkClick r:id="rId4" action="ppaction://hlinkfile"/>
              </a:rPr>
              <a:t>Video-based detection of abnormal </a:t>
            </a:r>
            <a:r>
              <a:rPr lang="en-US" sz="2400" dirty="0" err="1">
                <a:latin typeface="Times New Roman" panose="02020603050405020304" pitchFamily="18" charset="0"/>
                <a:ea typeface="Times New Roman" panose="02020603050405020304" pitchFamily="18" charset="0"/>
                <a:hlinkClick r:id="rId4" action="ppaction://hlinkfile"/>
              </a:rPr>
              <a:t>behaviour</a:t>
            </a:r>
            <a:r>
              <a:rPr lang="en-US" sz="2400" dirty="0">
                <a:latin typeface="Times New Roman" panose="02020603050405020304" pitchFamily="18" charset="0"/>
                <a:ea typeface="Times New Roman" panose="02020603050405020304" pitchFamily="18" charset="0"/>
                <a:hlinkClick r:id="rId4" action="ppaction://hlinkfile"/>
              </a:rPr>
              <a:t> in the examination room.</a:t>
            </a:r>
            <a:r>
              <a:rPr lang="en-US" sz="2400" dirty="0">
                <a:latin typeface="Times New Roman" panose="02020603050405020304" pitchFamily="18" charset="0"/>
                <a:ea typeface="Times New Roman" panose="02020603050405020304" pitchFamily="18" charset="0"/>
              </a:rPr>
              <a:t>" Information Technology and Applications (IFITA), 2010 International Forum on. Vol. 3. IEEE, 2010. </a:t>
            </a:r>
            <a:endParaRPr lang="en-US" sz="2400" spc="-1" dirty="0">
              <a:solidFill>
                <a:srgbClr val="000000"/>
              </a:solidFill>
              <a:latin typeface="Times New Roman" panose="02020603050405020304"/>
            </a:endParaRPr>
          </a:p>
          <a:p>
            <a:pPr marL="0" indent="0">
              <a:buNone/>
            </a:pPr>
            <a:r>
              <a:rPr lang="en-IN" sz="2400" kern="100" dirty="0">
                <a:solidFill>
                  <a:srgbClr val="000000"/>
                </a:solidFill>
                <a:effectLst/>
                <a:latin typeface="Times New Roman" panose="02020603050405020304" pitchFamily="18" charset="0"/>
                <a:ea typeface="Times New Roman" panose="02020603050405020304" pitchFamily="18" charset="0"/>
              </a:rPr>
              <a:t>[3] H. </a:t>
            </a:r>
            <a:r>
              <a:rPr lang="en-IN" sz="2400" kern="100" dirty="0" err="1">
                <a:solidFill>
                  <a:srgbClr val="000000"/>
                </a:solidFill>
                <a:effectLst/>
                <a:latin typeface="Times New Roman" panose="02020603050405020304" pitchFamily="18" charset="0"/>
                <a:ea typeface="Times New Roman" panose="02020603050405020304" pitchFamily="18" charset="0"/>
              </a:rPr>
              <a:t>Rowley,S</a:t>
            </a: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rPr>
              <a:t>Baluja</a:t>
            </a: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rPr>
              <a:t>andT.Kanade</a:t>
            </a:r>
            <a:r>
              <a:rPr lang="en-IN" sz="2400" kern="100" dirty="0">
                <a:solidFill>
                  <a:srgbClr val="000000"/>
                </a:solidFill>
                <a:effectLst/>
                <a:latin typeface="Times New Roman" panose="02020603050405020304" pitchFamily="18" charset="0"/>
                <a:ea typeface="Times New Roman" panose="02020603050405020304" pitchFamily="18" charset="0"/>
              </a:rPr>
              <a:t>, “ </a:t>
            </a:r>
            <a:r>
              <a:rPr lang="en-IN" sz="2400" u="sng" kern="100" dirty="0">
                <a:solidFill>
                  <a:srgbClr val="000000"/>
                </a:solidFill>
                <a:effectLst/>
                <a:latin typeface="Times New Roman" panose="02020603050405020304" pitchFamily="18" charset="0"/>
                <a:ea typeface="Times New Roman" panose="02020603050405020304" pitchFamily="18" charset="0"/>
                <a:hlinkClick r:id="rId5"/>
              </a:rPr>
              <a:t>Neural network grounded face discovery</a:t>
            </a:r>
            <a:r>
              <a:rPr lang="en-IN" sz="2400" kern="100" dirty="0">
                <a:solidFill>
                  <a:srgbClr val="000000"/>
                </a:solidFill>
                <a:effectLst/>
                <a:latin typeface="Times New Roman" panose="02020603050405020304" pitchFamily="18" charset="0"/>
                <a:ea typeface="Times New Roman" panose="02020603050405020304" pitchFamily="18" charset="0"/>
              </a:rPr>
              <a:t> ”. IEEE Deals on Pattern Analysis and Machine </a:t>
            </a:r>
            <a:r>
              <a:rPr lang="en-IN" sz="2400" kern="100" dirty="0" err="1">
                <a:solidFill>
                  <a:srgbClr val="000000"/>
                </a:solidFill>
                <a:effectLst/>
                <a:latin typeface="Times New Roman" panose="02020603050405020304" pitchFamily="18" charset="0"/>
                <a:ea typeface="Times New Roman" panose="02020603050405020304" pitchFamily="18" charset="0"/>
              </a:rPr>
              <a:t>Intelligence,vol</a:t>
            </a:r>
            <a:r>
              <a:rPr lang="en-IN" sz="2400" kern="100" dirty="0">
                <a:solidFill>
                  <a:srgbClr val="000000"/>
                </a:solidFill>
                <a:effectLst/>
                <a:latin typeface="Times New Roman" panose="02020603050405020304" pitchFamily="18" charset="0"/>
                <a:ea typeface="Times New Roman" panose="02020603050405020304" pitchFamily="18" charset="0"/>
              </a:rPr>
              <a:t>. 20, no. 1,pp. 23- 38,1998. </a:t>
            </a:r>
          </a:p>
          <a:p>
            <a:pPr marL="0" indent="0">
              <a:buNone/>
            </a:pPr>
            <a:r>
              <a:rPr lang="en-US" sz="2400" spc="-1" dirty="0">
                <a:solidFill>
                  <a:srgbClr val="000000"/>
                </a:solidFill>
                <a:latin typeface="Times New Roman" panose="02020603050405020304"/>
              </a:rPr>
              <a:t>[3]</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Journal of Scientific &amp; Engineering Research, Volume 3, Issue 4, October- 2018 ISSN2229- 5518 IJSER © 2017 http//www.ijser.org [10] T.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Darrell,B</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Moghaddam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andA.P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Pentland, “</a:t>
            </a:r>
            <a:r>
              <a:rPr lang="en-US" sz="2400" dirty="0">
                <a:effectLst/>
                <a:latin typeface="Times New Roman" panose="02020603050405020304" pitchFamily="18" charset="0"/>
                <a:ea typeface="SimSun" panose="02010600030101010101" pitchFamily="2" charset="-122"/>
                <a:cs typeface="Times New Roman" panose="02020603050405020304" pitchFamily="18" charset="0"/>
                <a:hlinkClick r:id="rId6"/>
              </a:rPr>
              <a:t>Active face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hlinkClick r:id="rId6"/>
              </a:rPr>
              <a:t>trackingand</a:t>
            </a:r>
            <a:r>
              <a:rPr lang="en-US" sz="2400" dirty="0">
                <a:effectLst/>
                <a:latin typeface="Times New Roman" panose="02020603050405020304" pitchFamily="18" charset="0"/>
                <a:ea typeface="SimSun" panose="02010600030101010101" pitchFamily="2" charset="-122"/>
                <a:cs typeface="Times New Roman" panose="02020603050405020304" pitchFamily="18" charset="0"/>
                <a:hlinkClick r:id="rId6"/>
              </a:rPr>
              <a:t> pose estimation in an interactive room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IEEE Computer Society Conference on Computer Vision.</a:t>
            </a:r>
          </a:p>
          <a:p>
            <a:pPr marL="0" indent="0">
              <a:buNone/>
            </a:pPr>
            <a:r>
              <a:rPr lang="en-US" sz="2400" dirty="0">
                <a:ea typeface="SimSun" panose="02010600030101010101" pitchFamily="2" charset="-122"/>
              </a:rPr>
              <a:t>[4] https;/www.javatpoint.com</a:t>
            </a:r>
            <a:r>
              <a:rPr lang="en-US" sz="2400" dirty="0">
                <a:ea typeface="SimSun" panose="02010600030101010101" pitchFamily="2" charset="-122"/>
                <a:hlinkClick r:id="rId7" action="ppaction://hlinkfile"/>
              </a:rPr>
              <a:t>/haar-cascade-algorithm</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a:t>
            </a:r>
          </a:p>
          <a:p>
            <a:pPr marL="462280" indent="-462280">
              <a:buBlip>
                <a:blip r:embed="rId2">
                  <a:extLst>
                    <a:ext uri="{96DAC541-7B7A-43D3-8B79-37D633B846F1}">
                      <asvg:svgBlip xmlns:asvg="http://schemas.microsoft.com/office/drawing/2016/SVG/main" r:embed="rId3"/>
                    </a:ext>
                  </a:extLst>
                </a:blip>
              </a:buBlip>
            </a:pPr>
            <a:r>
              <a:rPr lang="en-US" dirty="0"/>
              <a:t>Design</a:t>
            </a:r>
          </a:p>
          <a:p>
            <a:pPr marL="462280" indent="-462280">
              <a:buBlip>
                <a:blip r:embed="rId2">
                  <a:extLst>
                    <a:ext uri="{96DAC541-7B7A-43D3-8B79-37D633B846F1}">
                      <asvg:svgBlip xmlns:asvg="http://schemas.microsoft.com/office/drawing/2016/SVG/main" r:embed="rId3"/>
                    </a:ext>
                  </a:extLst>
                </a:blip>
              </a:buBlip>
            </a:pPr>
            <a:r>
              <a:rPr lang="en-US" dirty="0"/>
              <a:t>Implementation</a:t>
            </a:r>
          </a:p>
          <a:p>
            <a:pPr marL="462280" indent="-462280">
              <a:buBlip>
                <a:blip r:embed="rId2">
                  <a:extLst>
                    <a:ext uri="{96DAC541-7B7A-43D3-8B79-37D633B846F1}">
                      <asvg:svgBlip xmlns:asvg="http://schemas.microsoft.com/office/drawing/2016/SVG/main" r:embed="rId3"/>
                    </a:ext>
                  </a:extLst>
                </a:blip>
              </a:buBlip>
            </a:pPr>
            <a:r>
              <a:rPr lang="en-US" dirty="0"/>
              <a:t>Research Paper</a:t>
            </a:r>
            <a:endParaRPr lang="en-IN" dirty="0"/>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A1A1-B61A-C2BE-13CC-DCBF15E7ED9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392ECDA-A153-65FD-13C9-AFD9436AB93F}"/>
              </a:ext>
            </a:extLst>
          </p:cNvPr>
          <p:cNvSpPr>
            <a:spLocks noGrp="1"/>
          </p:cNvSpPr>
          <p:nvPr>
            <p:ph idx="1"/>
          </p:nvPr>
        </p:nvSpPr>
        <p:spPr/>
        <p:txBody>
          <a:bodyPr>
            <a:normAutofit/>
          </a:bodyPr>
          <a:lstStyle/>
          <a:p>
            <a:pPr marL="0" indent="0" algn="just">
              <a:spcBef>
                <a:spcPts val="1001"/>
              </a:spcBef>
              <a:buClr>
                <a:srgbClr val="000000"/>
              </a:buClr>
              <a:buNone/>
            </a:pPr>
            <a:r>
              <a:rPr lang="en-US" sz="2400" b="0" strike="noStrike" spc="-1" dirty="0">
                <a:solidFill>
                  <a:srgbClr val="000000"/>
                </a:solidFill>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anomalous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behaviour</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hard to be detected simultaneously in a complex scene such as detecting abnormal movements of examinee in examination rooms. Modelling activities of moving objects and classifying them abnormal or anomalous is a major research problem in video analysis. In this paper, we make use of the of neural networks and Gaussian distribution to help solve this problem by building a prototype of a monitoring system that consists of three stages: face detection using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-cascade detector, suspicious state detection using a neural network and lastly anomaly detection based on the Gaussian distribution. </a:t>
            </a:r>
          </a:p>
          <a:p>
            <a:pPr marL="0" indent="0" algn="just">
              <a:spcBef>
                <a:spcPts val="1001"/>
              </a:spcBef>
              <a:buClr>
                <a:srgbClr val="000000"/>
              </a:buClr>
              <a:buNone/>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main idea is to decide on-whether the student is in a suspicious state or not using a trained neural network and then decide that a student performs an anomalous </a:t>
            </a:r>
            <a:r>
              <a:rPr lang="en-US" sz="2400" dirty="0" err="1">
                <a:effectLst/>
                <a:latin typeface="Times New Roman" panose="02020603050405020304" pitchFamily="18" charset="0"/>
                <a:ea typeface="SimSun" panose="02010600030101010101" pitchFamily="2" charset="-122"/>
                <a:cs typeface="Times New Roman" panose="02020603050405020304" pitchFamily="18" charset="0"/>
              </a:rPr>
              <a:t>behaviour</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based on how many times he was found in a suspicious state in a defined time duration.</a:t>
            </a:r>
            <a:endParaRPr lang="en-US" sz="2400" dirty="0"/>
          </a:p>
          <a:p>
            <a:pPr marL="0" indent="0">
              <a:buNone/>
            </a:pPr>
            <a:r>
              <a:rPr lang="en-US" sz="2400" b="1" dirty="0">
                <a:effectLst/>
                <a:latin typeface="Times New Roman" panose="02020603050405020304" pitchFamily="18" charset="0"/>
                <a:ea typeface="Calibri" panose="020F0502020204030204" pitchFamily="34" charset="0"/>
                <a:cs typeface="Gautami" panose="020B0502040204020203" pitchFamily="34" charset="0"/>
              </a:rPr>
              <a:t>Keywords</a:t>
            </a:r>
            <a:r>
              <a:rPr lang="en-US" sz="2400" dirty="0">
                <a:effectLst/>
                <a:latin typeface="Times New Roman" panose="02020603050405020304" pitchFamily="18" charset="0"/>
                <a:ea typeface="Calibri" panose="020F0502020204030204" pitchFamily="34" charset="0"/>
                <a:cs typeface="Gautami" panose="020B0502040204020203" pitchFamily="34" charset="0"/>
              </a:rPr>
              <a:t>:  Abnormal </a:t>
            </a:r>
            <a:r>
              <a:rPr lang="en-US" sz="2400" dirty="0" err="1">
                <a:ea typeface="Calibri" panose="020F0502020204030204" pitchFamily="34" charset="0"/>
                <a:cs typeface="Gautami" panose="020B0502040204020203" pitchFamily="34" charset="0"/>
              </a:rPr>
              <a:t>behaviour</a:t>
            </a:r>
            <a:r>
              <a:rPr lang="en-US" sz="2400" dirty="0">
                <a:ea typeface="Calibri" panose="020F0502020204030204" pitchFamily="34" charset="0"/>
                <a:cs typeface="Gautami" panose="020B0502040204020203" pitchFamily="34" charset="0"/>
              </a:rPr>
              <a:t>,</a:t>
            </a:r>
            <a:endParaRPr lang="en-IN" sz="2400" dirty="0"/>
          </a:p>
          <a:p>
            <a:pPr marL="0" indent="0">
              <a:buNone/>
            </a:pPr>
            <a:endParaRPr lang="en-IN" sz="2400" dirty="0"/>
          </a:p>
        </p:txBody>
      </p:sp>
    </p:spTree>
    <p:extLst>
      <p:ext uri="{BB962C8B-B14F-4D97-AF65-F5344CB8AC3E}">
        <p14:creationId xmlns:p14="http://schemas.microsoft.com/office/powerpoint/2010/main" val="125588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algn="just">
              <a:buClr>
                <a:srgbClr val="000000"/>
              </a:buClr>
              <a:buFont typeface="Wingdings" panose="05000000000000000000" pitchFamily="2" charset="2"/>
              <a:buChar char="Ø"/>
            </a:pPr>
            <a:r>
              <a:rPr lang="en-US" sz="2400" b="0" i="0" dirty="0">
                <a:solidFill>
                  <a:srgbClr val="0D0D0D"/>
                </a:solidFill>
                <a:effectLst/>
              </a:rPr>
              <a:t>The transition to online examinations has introduced challenges in ensuring the integrity of academic assessments. Automated proctoring systems offer a technological solution to monitor and detect anomalous behavior during exams. By leveraging advanced algorithms and machine learning techniques, these systems aim to uphold academic integrity and fairness in virtual learning environments. Detecting anomalies such as unauthorized collaboration or cheating is crucial for maintaining assessment standards and preserving the credibility of online education. </a:t>
            </a:r>
            <a:endParaRPr lang="en-IN" altLang="en-US" sz="2400" dirty="0">
              <a:solidFill>
                <a:srgbClr val="0D0D0D"/>
              </a:solidFill>
            </a:endParaRPr>
          </a:p>
          <a:p>
            <a:pPr algn="just">
              <a:buClr>
                <a:srgbClr val="000000"/>
              </a:buClr>
              <a:buFont typeface="Wingdings" panose="05000000000000000000" pitchFamily="2" charset="2"/>
              <a:buChar char="Ø"/>
            </a:pPr>
            <a:r>
              <a:rPr lang="en-IN" altLang="en-US" sz="2400" dirty="0">
                <a:solidFill>
                  <a:srgbClr val="0D0D0D"/>
                </a:solidFill>
                <a:latin typeface="Times New Roman" panose="02020603050405020304" pitchFamily="18" charset="0"/>
                <a:cs typeface="Times New Roman" panose="02020603050405020304" pitchFamily="18" charset="0"/>
              </a:rPr>
              <a:t>Humans are considered the most active objects; thus, detecting worker behaviour is vital. Anomaly detection, which is a key task of modern automated monitoring systems, highly impacts diverse fields such as health care, sports analysis, industries, and security</a:t>
            </a:r>
            <a:r>
              <a:rPr lang="en-IN" altLang="en-US" sz="1600" dirty="0">
                <a:solidFill>
                  <a:srgbClr val="0D0D0D"/>
                </a:solidFill>
                <a:latin typeface="Times New Roman" panose="02020603050405020304" pitchFamily="18" charset="0"/>
                <a:cs typeface="Times New Roman" panose="02020603050405020304" pitchFamily="18" charset="0"/>
              </a:rPr>
              <a:t>. </a:t>
            </a:r>
          </a:p>
          <a:p>
            <a:pPr algn="just">
              <a:buClr>
                <a:srgbClr val="000000"/>
              </a:buClr>
              <a:buFont typeface="Wingdings" panose="05000000000000000000" pitchFamily="2" charset="2"/>
              <a:buChar char="Ø"/>
            </a:pPr>
            <a:endParaRPr lang="en-IN" altLang="en-US" sz="1600" dirty="0">
              <a:solidFill>
                <a:srgbClr val="374151"/>
              </a:solidFill>
              <a:latin typeface="Söhne"/>
            </a:endParaRPr>
          </a:p>
          <a:p>
            <a:endParaRPr lang="en-IN" sz="2400"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A775-ED5E-F09D-44FB-265765820D23}"/>
              </a:ext>
            </a:extLst>
          </p:cNvPr>
          <p:cNvSpPr>
            <a:spLocks noGrp="1"/>
          </p:cNvSpPr>
          <p:nvPr>
            <p:ph type="title"/>
          </p:nvPr>
        </p:nvSpPr>
        <p:spPr/>
        <p:txBody>
          <a:bodyPr/>
          <a:lstStyle/>
          <a:p>
            <a:r>
              <a:rPr lang="en-US" dirty="0"/>
              <a:t>  Literature survey</a:t>
            </a:r>
            <a:endParaRPr lang="en-IN" dirty="0"/>
          </a:p>
        </p:txBody>
      </p:sp>
      <p:sp>
        <p:nvSpPr>
          <p:cNvPr id="3" name="Content Placeholder 2">
            <a:extLst>
              <a:ext uri="{FF2B5EF4-FFF2-40B4-BE49-F238E27FC236}">
                <a16:creationId xmlns:a16="http://schemas.microsoft.com/office/drawing/2014/main" id="{A1BA6C0D-8464-66AC-C4FE-8A3B8F18CCD7}"/>
              </a:ext>
            </a:extLst>
          </p:cNvPr>
          <p:cNvSpPr>
            <a:spLocks noGrp="1"/>
          </p:cNvSpPr>
          <p:nvPr>
            <p:ph idx="1"/>
          </p:nvPr>
        </p:nvSpPr>
        <p:spPr/>
        <p:txBody>
          <a:bodyPr>
            <a:norm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sldjump"/>
              </a:rPr>
              <a:t>[1]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proposed a system that is capable of continuously monitoring the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behaviour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of students using a fixed camera. The system consists of three layers: Face Detection, Suspicious state Detection and anomalous Detection. The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behaviour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is measured using a sequence of n-frames based on the Gaussian distribution method. The anomalous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behaviour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is decided based on how many times the student was found in suspicious state in define time duration.</a:t>
            </a:r>
          </a:p>
          <a:p>
            <a:r>
              <a:rPr lang="en-IN" altLang="en-US" sz="2400" dirty="0">
                <a:solidFill>
                  <a:srgbClr val="0D0D0D"/>
                </a:solidFill>
                <a:latin typeface="Times New Roman" panose="02020603050405020304" pitchFamily="18" charset="0"/>
                <a:cs typeface="Times New Roman" panose="02020603050405020304" pitchFamily="18" charset="0"/>
              </a:rPr>
              <a:t>Richard Miller</a:t>
            </a:r>
            <a:r>
              <a:rPr lang="en-IN" altLang="en-US" sz="2400" dirty="0">
                <a:solidFill>
                  <a:srgbClr val="0D0D0D"/>
                </a:solidFill>
                <a:latin typeface="Times New Roman" panose="02020603050405020304" pitchFamily="18" charset="0"/>
                <a:cs typeface="Times New Roman" panose="02020603050405020304" pitchFamily="18" charset="0"/>
                <a:hlinkClick r:id="rId3" action="ppaction://hlinksldjump"/>
              </a:rPr>
              <a:t>[2] </a:t>
            </a:r>
            <a:r>
              <a:rPr lang="en-IN" altLang="en-US" sz="2400" dirty="0">
                <a:solidFill>
                  <a:srgbClr val="0D0D0D"/>
                </a:solidFill>
                <a:latin typeface="Times New Roman" panose="02020603050405020304" pitchFamily="18" charset="0"/>
                <a:cs typeface="Times New Roman" panose="02020603050405020304" pitchFamily="18" charset="0"/>
              </a:rPr>
              <a:t>, Amanda Adams proposed an iterative approach to refining automated proctoring algorithms. It proposes learning from past false positives to adapt algorithms and improve their ability to differentiate between legitimate and suspicious behaviours.  </a:t>
            </a:r>
          </a:p>
          <a:p>
            <a:r>
              <a:rPr lang="en-IN" altLang="en-US" sz="2400" dirty="0">
                <a:solidFill>
                  <a:srgbClr val="0D0D0D"/>
                </a:solidFill>
                <a:latin typeface="Times New Roman" panose="02020603050405020304" pitchFamily="18" charset="0"/>
                <a:cs typeface="Times New Roman" panose="02020603050405020304" pitchFamily="18" charset="0"/>
              </a:rPr>
              <a:t>[3],This research explores the integration of natural language processing (NLP) and computer vision techniques to detect cheating. It presents algorithms that </a:t>
            </a:r>
            <a:r>
              <a:rPr lang="en-IN" altLang="en-US" sz="2400" dirty="0" err="1">
                <a:solidFill>
                  <a:srgbClr val="0D0D0D"/>
                </a:solidFill>
                <a:latin typeface="Times New Roman" panose="02020603050405020304" pitchFamily="18" charset="0"/>
                <a:cs typeface="Times New Roman" panose="02020603050405020304" pitchFamily="18" charset="0"/>
              </a:rPr>
              <a:t>analyze</a:t>
            </a:r>
            <a:r>
              <a:rPr lang="en-IN" altLang="en-US" sz="2400" dirty="0">
                <a:solidFill>
                  <a:srgbClr val="0D0D0D"/>
                </a:solidFill>
                <a:latin typeface="Times New Roman" panose="02020603050405020304" pitchFamily="18" charset="0"/>
                <a:cs typeface="Times New Roman" panose="02020603050405020304" pitchFamily="18" charset="0"/>
              </a:rPr>
              <a:t> text inputs, identify plagiarized content, and combine it with image analysis to detect the presence of unauthorized materials</a:t>
            </a:r>
            <a:r>
              <a:rPr lang="en-US" altLang="en-US" sz="2400" dirty="0">
                <a:solidFill>
                  <a:srgbClr val="0D0D0D"/>
                </a:solidFill>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387366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6737-7DED-A9C4-ACC7-89970EE7266C}"/>
              </a:ext>
            </a:extLst>
          </p:cNvPr>
          <p:cNvSpPr>
            <a:spLocks noGrp="1"/>
          </p:cNvSpPr>
          <p:nvPr>
            <p:ph type="title"/>
          </p:nvPr>
        </p:nvSpPr>
        <p:spPr/>
        <p:txBody>
          <a:bodyPr/>
          <a:lstStyle/>
          <a:p>
            <a:r>
              <a:rPr lang="en-US" dirty="0"/>
              <a:t>  Literature survey</a:t>
            </a:r>
            <a:endParaRPr lang="en-IN" dirty="0"/>
          </a:p>
        </p:txBody>
      </p:sp>
      <p:sp>
        <p:nvSpPr>
          <p:cNvPr id="3" name="Content Placeholder 2">
            <a:extLst>
              <a:ext uri="{FF2B5EF4-FFF2-40B4-BE49-F238E27FC236}">
                <a16:creationId xmlns:a16="http://schemas.microsoft.com/office/drawing/2014/main" id="{4785C77B-EE01-64C0-7896-071DE442C791}"/>
              </a:ext>
            </a:extLst>
          </p:cNvPr>
          <p:cNvSpPr>
            <a:spLocks noGrp="1"/>
          </p:cNvSpPr>
          <p:nvPr>
            <p:ph idx="1"/>
          </p:nvPr>
        </p:nvSpPr>
        <p:spPr/>
        <p:txBody>
          <a:bodyPr>
            <a:normAutofit/>
          </a:bodyPr>
          <a:lstStyle/>
          <a:p>
            <a:pPr fontAlgn="auto">
              <a:spcAft>
                <a:spcPts val="0"/>
              </a:spcAft>
              <a:buFont typeface="Wingdings" panose="05000000000000000000" pitchFamily="2" charset="2"/>
              <a:buChar char="Ø"/>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[4],This paper presents a comprehensive approach to exam hall surveillance using face detection and machine learning algorithms. It highlights the integration of face detection with other monitoring techniques to enhance anomaly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detection.These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studies collectively highlight the significance of using face detection to monitor abnormal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behaviour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 exam halls. They discuss various aspects such as accuracy, privacy concerns, integration with other technologies, and the potential benefits of implementing face detection-based proctoring systems.</a:t>
            </a:r>
          </a:p>
          <a:p>
            <a:pPr algn="l"/>
            <a:r>
              <a:rPr lang="en-US" sz="2400" b="0" i="0" dirty="0">
                <a:solidFill>
                  <a:srgbClr val="0D0D0D"/>
                </a:solidFill>
                <a:effectLst/>
              </a:rPr>
              <a:t>[5], Review studies that utilize computer vision techniques such as object detection, facial recognition, and gaze tracking to monitor examinees during exams. Highlight approaches for detecting behaviors like looking away from the screen, using unauthorized materials, or interacting with others during exams.</a:t>
            </a:r>
          </a:p>
          <a:p>
            <a:pPr fontAlgn="auto">
              <a:spcAft>
                <a:spcPts val="0"/>
              </a:spcAft>
              <a:buFont typeface="Wingdings" panose="05000000000000000000" pitchFamily="2" charset="2"/>
              <a:buChar char="Ø"/>
              <a:defRP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63696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pPr algn="just">
              <a:lnSpc>
                <a:spcPct val="100000"/>
              </a:lnSpc>
              <a:spcAft>
                <a:spcPts val="0"/>
              </a:spcAft>
            </a:pPr>
            <a:r>
              <a:rPr lang="en-US" sz="2400" b="0" i="0" dirty="0">
                <a:solidFill>
                  <a:srgbClr val="0D0D0D"/>
                </a:solidFill>
                <a:effectLst/>
              </a:rPr>
              <a:t>Existing systems that utilize fuzzy clustering, the Otsu method, or the KNN classifier algorithm for detecting anomalous behavior may encounter several difficulties. Here are some challenges associated with each algorithm:</a:t>
            </a:r>
            <a:endParaRPr lang="en-IN" sz="2400" dirty="0">
              <a:effectLst/>
              <a:ea typeface="SimSun" panose="02010600030101010101" pitchFamily="2" charset="-122"/>
            </a:endParaRPr>
          </a:p>
          <a:p>
            <a:pPr algn="just">
              <a:lnSpc>
                <a:spcPct val="100000"/>
              </a:lnSpc>
              <a:spcAft>
                <a:spcPts val="0"/>
              </a:spcAft>
            </a:pPr>
            <a:r>
              <a:rPr lang="en-US" sz="36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Disadvantages </a:t>
            </a:r>
          </a:p>
          <a:p>
            <a:pPr algn="just">
              <a:lnSpc>
                <a:spcPct val="100000"/>
              </a:lnSpc>
              <a:spcAft>
                <a:spcPts val="0"/>
              </a:spcAft>
            </a:pPr>
            <a:r>
              <a:rPr lang="en-US" sz="2400" b="0" i="0" dirty="0">
                <a:solidFill>
                  <a:srgbClr val="0D0D0D"/>
                </a:solidFill>
                <a:effectLst/>
                <a:latin typeface="Söhne"/>
              </a:rPr>
              <a:t>Fuzzy clustering algorithms may struggle to capture complex and diverse behavior patterns exhibited by examinees during examinations. </a:t>
            </a:r>
          </a:p>
          <a:p>
            <a:pPr algn="just">
              <a:lnSpc>
                <a:spcPct val="100000"/>
              </a:lnSpc>
              <a:spcAft>
                <a:spcPts val="0"/>
              </a:spcAft>
            </a:pPr>
            <a:r>
              <a:rPr lang="en-US" sz="2400" b="0" i="0" dirty="0">
                <a:solidFill>
                  <a:srgbClr val="0D0D0D"/>
                </a:solidFill>
                <a:effectLst/>
                <a:latin typeface="Söhne"/>
              </a:rPr>
              <a:t>The Otsu method's performance may degrade in the presence of noise or variability in the examination hall environment, such as varying lighting conditions, camera angles, or student behaviors. This could lead to false positives or negatives in anomaly detection.</a:t>
            </a:r>
          </a:p>
          <a:p>
            <a:pPr algn="just">
              <a:lnSpc>
                <a:spcPct val="100000"/>
              </a:lnSpc>
              <a:spcAft>
                <a:spcPts val="0"/>
              </a:spcAft>
            </a:pPr>
            <a:r>
              <a:rPr lang="en-IN" sz="2400" dirty="0">
                <a:ea typeface="SimSun" panose="02010600030101010101" pitchFamily="2" charset="-122"/>
              </a:rPr>
              <a:t>By using these algorithms face challenges in understanding complex </a:t>
            </a:r>
            <a:r>
              <a:rPr lang="en-IN" sz="2400" dirty="0" err="1">
                <a:ea typeface="SimSun" panose="02010600030101010101" pitchFamily="2" charset="-122"/>
              </a:rPr>
              <a:t>behavior</a:t>
            </a:r>
            <a:r>
              <a:rPr lang="en-IN" sz="2400" dirty="0">
                <a:ea typeface="SimSun" panose="02010600030101010101" pitchFamily="2" charset="-122"/>
              </a:rPr>
              <a:t> ,setting clear rules for what’s acceptable and what’s not, dealing with changes in the environment, handling lots of different factors, and making the right decisions based on the data they receive.</a:t>
            </a:r>
            <a:endParaRPr lang="en-IN" sz="2400" dirty="0">
              <a:effectLst/>
              <a:ea typeface="SimSun" panose="02010600030101010101" pitchFamily="2" charset="-122"/>
            </a:endParaRPr>
          </a:p>
        </p:txBody>
      </p:sp>
    </p:spTree>
    <p:extLst>
      <p:ext uri="{BB962C8B-B14F-4D97-AF65-F5344CB8AC3E}">
        <p14:creationId xmlns:p14="http://schemas.microsoft.com/office/powerpoint/2010/main" val="152032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Autofit/>
          </a:bodyPr>
          <a:lstStyle/>
          <a:p>
            <a:pPr lvl="0" algn="just">
              <a:lnSpc>
                <a:spcPct val="100000"/>
              </a:lnSpc>
              <a:spcAft>
                <a:spcPts val="800"/>
              </a:spcAf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The proposed system utilizes the </a:t>
            </a:r>
            <a:r>
              <a:rPr lang="en-IN" altLang="en-US" sz="2400" dirty="0" err="1">
                <a:latin typeface="Times New Roman" panose="02020603050405020304" pitchFamily="18" charset="0"/>
                <a:cs typeface="Times New Roman" panose="02020603050405020304" pitchFamily="18" charset="0"/>
              </a:rPr>
              <a:t>Haar</a:t>
            </a:r>
            <a:r>
              <a:rPr lang="en-IN" altLang="en-US" sz="2400" dirty="0">
                <a:latin typeface="Times New Roman" panose="02020603050405020304" pitchFamily="18" charset="0"/>
                <a:cs typeface="Times New Roman" panose="02020603050405020304" pitchFamily="18" charset="0"/>
              </a:rPr>
              <a:t>-features algorithm</a:t>
            </a:r>
            <a:r>
              <a:rPr lang="en-US" sz="2400" b="0" i="0" dirty="0">
                <a:effectLst/>
                <a:latin typeface="Times New Roman" panose="02020603050405020304" pitchFamily="18" charset="0"/>
                <a:cs typeface="Times New Roman" panose="02020603050405020304" pitchFamily="18" charset="0"/>
              </a:rPr>
              <a:t>, often referred to as </a:t>
            </a:r>
            <a:r>
              <a:rPr lang="en-US" sz="2400" b="0" i="0" dirty="0" err="1">
                <a:effectLst/>
                <a:latin typeface="Times New Roman" panose="02020603050405020304" pitchFamily="18" charset="0"/>
                <a:cs typeface="Times New Roman" panose="02020603050405020304" pitchFamily="18" charset="0"/>
              </a:rPr>
              <a:t>Haar</a:t>
            </a:r>
            <a:r>
              <a:rPr lang="en-US" sz="2400" b="0" i="0" dirty="0">
                <a:effectLst/>
                <a:latin typeface="Times New Roman" panose="02020603050405020304" pitchFamily="18" charset="0"/>
                <a:cs typeface="Times New Roman" panose="02020603050405020304" pitchFamily="18" charset="0"/>
              </a:rPr>
              <a:t> cascades, is a machine learning-based object detection method that is commonly used for tasks like face detection</a:t>
            </a:r>
          </a:p>
          <a:p>
            <a:pPr marL="230400" lvl="0" indent="-230400" algn="just">
              <a:lnSpc>
                <a:spcPct val="100000"/>
              </a:lnSpc>
              <a:spcAft>
                <a:spcPts val="800"/>
              </a:spcAft>
              <a:buFont typeface="Arial" panose="020B0604020202020204" pitchFamily="34" charset="0"/>
              <a:buChar char="•"/>
            </a:pPr>
            <a:r>
              <a:rPr lang="en-IN" sz="2400" dirty="0">
                <a:latin typeface="Times New Roman" panose="02020603050405020304" pitchFamily="18" charset="0"/>
                <a:ea typeface="Arial" panose="020B0604020202020204" pitchFamily="34" charset="0"/>
                <a:cs typeface="Times New Roman" panose="02020603050405020304" pitchFamily="18" charset="0"/>
              </a:rPr>
              <a:t>The proposed system utilizes the neural network algorithm to </a:t>
            </a:r>
            <a:r>
              <a:rPr lang="en-US" sz="2400" b="0" i="0" dirty="0">
                <a:effectLst/>
                <a:latin typeface="Times New Roman" panose="02020603050405020304" pitchFamily="18" charset="0"/>
                <a:cs typeface="Times New Roman" panose="02020603050405020304" pitchFamily="18" charset="0"/>
              </a:rPr>
              <a:t>Ensuring privacy and ethical use of surveillance technology and Handling false positives and negatives to avoid unnecessary disruptions.</a:t>
            </a:r>
            <a:r>
              <a:rPr lang="en-IN" sz="2400" dirty="0">
                <a:latin typeface="Times New Roman" panose="02020603050405020304" pitchFamily="18" charset="0"/>
                <a:ea typeface="Arial" panose="020B0604020202020204" pitchFamily="34" charset="0"/>
                <a:cs typeface="Times New Roman" panose="02020603050405020304" pitchFamily="18" charset="0"/>
              </a:rPr>
              <a:t> </a:t>
            </a:r>
            <a:endParaRPr lang="en-IN" sz="2400" dirty="0">
              <a:ea typeface="Arial" panose="020B0604020202020204" pitchFamily="34" charset="0"/>
            </a:endParaRPr>
          </a:p>
          <a:p>
            <a:pPr marL="230400" lvl="0" indent="-230400" algn="just">
              <a:lnSpc>
                <a:spcPct val="100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aim of pre-processing is an improvement of the image data that suppresses unwanted distortions or enhances some image features important for RGB and Grey scale images.</a:t>
            </a:r>
            <a:endParaRPr lang="en-IN" sz="2400" dirty="0">
              <a:ea typeface="Calibri" panose="020F0502020204030204" pitchFamily="34" charset="0"/>
            </a:endParaRPr>
          </a:p>
          <a:p>
            <a:pPr marL="230400" lvl="0" indent="-230400" algn="just">
              <a:lnSpc>
                <a:spcPct val="100000"/>
              </a:lnSpc>
              <a:spcAft>
                <a:spcPts val="800"/>
              </a:spcAft>
              <a:buFont typeface="Arial" panose="020B0604020202020204" pitchFamily="34" charset="0"/>
              <a:buChar char="•"/>
            </a:pPr>
            <a:r>
              <a:rPr lang="en-US" sz="2400" b="1" dirty="0">
                <a:effectLst/>
                <a:ea typeface="Times New Roman" panose="02020603050405020304" pitchFamily="18" charset="0"/>
              </a:rPr>
              <a:t>Advantages </a:t>
            </a:r>
            <a:endParaRPr lang="en-IN" sz="2400" dirty="0">
              <a:effectLst/>
              <a:ea typeface="SimSun" panose="02010600030101010101" pitchFamily="2" charset="-122"/>
            </a:endParaRPr>
          </a:p>
          <a:p>
            <a:pPr marL="0" lvl="0" indent="0" algn="just">
              <a:lnSpc>
                <a:spcPct val="100000"/>
              </a:lnSpc>
              <a:spcAft>
                <a:spcPts val="0"/>
              </a:spcAft>
              <a:buNone/>
              <a:tabLst>
                <a:tab pos="266700" algn="l"/>
              </a:tabLst>
            </a:pPr>
            <a:r>
              <a:rPr lang="en-US" sz="2400" b="0" i="0" dirty="0">
                <a:solidFill>
                  <a:srgbClr val="0D0D0D"/>
                </a:solidFill>
                <a:effectLst/>
              </a:rPr>
              <a:t>Overall, these algorithms offer advantages such as computational efficiency, robustness, accuracy, adaptability, and real-time monitoring capabilities, making them well-suited for detecting anomalous behavior in examination </a:t>
            </a:r>
            <a:endParaRPr lang="en-IN" sz="2400" dirty="0">
              <a:effectLst/>
              <a:ea typeface="SimSun" panose="02010600030101010101" pitchFamily="2" charset="-122"/>
            </a:endParaRPr>
          </a:p>
          <a:p>
            <a:pPr marL="0" indent="0">
              <a:lnSpc>
                <a:spcPct val="100000"/>
              </a:lnSpc>
              <a:buNone/>
            </a:pPr>
            <a:endParaRPr lang="en-US" sz="2400" dirty="0"/>
          </a:p>
        </p:txBody>
      </p:sp>
    </p:spTree>
    <p:extLst>
      <p:ext uri="{BB962C8B-B14F-4D97-AF65-F5344CB8AC3E}">
        <p14:creationId xmlns:p14="http://schemas.microsoft.com/office/powerpoint/2010/main" val="172222549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9439</TotalTime>
  <Words>1672</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Söhne</vt:lpstr>
      <vt:lpstr>Symbol</vt:lpstr>
      <vt:lpstr>Times New Roman</vt:lpstr>
      <vt:lpstr>Wingdings</vt:lpstr>
      <vt:lpstr>Custom Design</vt:lpstr>
      <vt:lpstr>PowerPoint Presentation</vt:lpstr>
      <vt:lpstr>Comments</vt:lpstr>
      <vt:lpstr>Contents</vt:lpstr>
      <vt:lpstr>Abstract</vt:lpstr>
      <vt:lpstr>Introduction</vt:lpstr>
      <vt:lpstr>  Literature survey</vt:lpstr>
      <vt:lpstr>  Literature survey</vt:lpstr>
      <vt:lpstr>Existing System</vt:lpstr>
      <vt:lpstr>Proposed System</vt:lpstr>
      <vt:lpstr>Proposed System</vt:lpstr>
      <vt:lpstr>Planning</vt:lpstr>
      <vt:lpstr>Planning</vt:lpstr>
      <vt:lpstr>Planning</vt:lpstr>
      <vt:lpstr>Planning</vt:lpstr>
      <vt:lpstr>Planning</vt:lpstr>
      <vt:lpstr>Planning</vt:lpstr>
      <vt:lpstr>Design - Block Diagram</vt:lpstr>
      <vt:lpstr>Design - Use Case Diagram</vt:lpstr>
      <vt:lpstr>Design - Activity Diagram for Admin</vt:lpstr>
      <vt:lpstr>Design - Sequence Diagram</vt:lpstr>
      <vt:lpstr>Implementation</vt:lpstr>
      <vt:lpstr>Design and implementation of second objective  </vt:lpstr>
      <vt:lpstr>Implementation</vt:lpstr>
      <vt:lpstr>Implementation</vt:lpstr>
      <vt:lpstr>Research Paper</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Supraja</cp:lastModifiedBy>
  <cp:revision>169</cp:revision>
  <dcterms:created xsi:type="dcterms:W3CDTF">2019-06-11T05:35:00Z</dcterms:created>
  <dcterms:modified xsi:type="dcterms:W3CDTF">2024-03-18T16:44:03Z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